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notesMasterIdLst>
    <p:notesMasterId r:id="rId33"/>
  </p:notesMasterIdLst>
  <p:sldIdLst>
    <p:sldId id="256" r:id="rId2"/>
    <p:sldId id="301" r:id="rId3"/>
    <p:sldId id="271" r:id="rId4"/>
    <p:sldId id="272" r:id="rId5"/>
    <p:sldId id="284" r:id="rId6"/>
    <p:sldId id="293" r:id="rId7"/>
    <p:sldId id="273" r:id="rId8"/>
    <p:sldId id="275" r:id="rId9"/>
    <p:sldId id="274" r:id="rId10"/>
    <p:sldId id="276" r:id="rId11"/>
    <p:sldId id="277" r:id="rId12"/>
    <p:sldId id="278" r:id="rId13"/>
    <p:sldId id="279" r:id="rId14"/>
    <p:sldId id="280" r:id="rId15"/>
    <p:sldId id="294" r:id="rId16"/>
    <p:sldId id="285" r:id="rId17"/>
    <p:sldId id="286" r:id="rId18"/>
    <p:sldId id="295" r:id="rId19"/>
    <p:sldId id="287" r:id="rId20"/>
    <p:sldId id="288" r:id="rId21"/>
    <p:sldId id="289" r:id="rId22"/>
    <p:sldId id="296" r:id="rId23"/>
    <p:sldId id="290" r:id="rId24"/>
    <p:sldId id="291" r:id="rId25"/>
    <p:sldId id="281" r:id="rId26"/>
    <p:sldId id="298" r:id="rId27"/>
    <p:sldId id="297" r:id="rId28"/>
    <p:sldId id="299" r:id="rId29"/>
    <p:sldId id="282" r:id="rId30"/>
    <p:sldId id="300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05" autoAdjust="0"/>
  </p:normalViewPr>
  <p:slideViewPr>
    <p:cSldViewPr snapToGrid="0" snapToObjects="1">
      <p:cViewPr>
        <p:scale>
          <a:sx n="58" d="100"/>
          <a:sy n="58" d="100"/>
        </p:scale>
        <p:origin x="-140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1CF4-26F3-4B38-B0F4-A5118E075D52}" type="datetimeFigureOut">
              <a:rPr lang="zh-TW" altLang="en-US" smtClean="0"/>
              <a:pPr/>
              <a:t>2015/10/28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2C2CF-F84B-432C-93DF-E3E0930C6D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40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Hello. This is a tutorial</a:t>
            </a:r>
            <a:r>
              <a:rPr lang="en-US" baseline="0" dirty="0" smtClean="0"/>
              <a:t> guide of </a:t>
            </a:r>
            <a:r>
              <a:rPr lang="en-US" baseline="0" dirty="0" err="1" smtClean="0"/>
              <a:t>Wikiglass</a:t>
            </a:r>
            <a:r>
              <a:rPr lang="en-US" baseline="0" dirty="0" smtClean="0"/>
              <a:t>, the </a:t>
            </a:r>
            <a:r>
              <a:rPr lang="en-US" baseline="0" dirty="0" err="1" smtClean="0"/>
              <a:t>PBworks</a:t>
            </a:r>
            <a:r>
              <a:rPr lang="en-US" baseline="0" dirty="0" smtClean="0"/>
              <a:t> Analytical site, for teachers, prepared by the Faculty of Education at HKU.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548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view the </a:t>
            </a:r>
            <a:r>
              <a:rPr lang="en-US" baseline="0" dirty="0" smtClean="0"/>
              <a:t>percentage of </a:t>
            </a:r>
            <a:r>
              <a:rPr lang="en-US" b="1" baseline="0" dirty="0" smtClean="0"/>
              <a:t>how much </a:t>
            </a:r>
            <a:r>
              <a:rPr lang="en-US" baseline="0" dirty="0" smtClean="0"/>
              <a:t>a student has actually contributed to the group. To do so, please </a:t>
            </a:r>
            <a:r>
              <a:rPr lang="en-US" b="1" baseline="0" dirty="0" smtClean="0"/>
              <a:t>hover </a:t>
            </a:r>
            <a:r>
              <a:rPr lang="en-US" b="0" baseline="0" dirty="0" smtClean="0"/>
              <a:t>your cursor over the </a:t>
            </a:r>
            <a:r>
              <a:rPr lang="en-US" b="1" baseline="0" dirty="0" smtClean="0"/>
              <a:t>portion </a:t>
            </a:r>
            <a:r>
              <a:rPr lang="en-US" b="0" baseline="0" dirty="0" smtClean="0"/>
              <a:t>of that student on the pie, e.g. Student 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742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continue. If you want to look into a</a:t>
            </a:r>
            <a:r>
              <a:rPr lang="en-US" baseline="0" dirty="0" smtClean="0"/>
              <a:t> particular student’s </a:t>
            </a:r>
            <a:r>
              <a:rPr lang="en-US" b="1" baseline="0" dirty="0" smtClean="0"/>
              <a:t>individual contribution</a:t>
            </a:r>
            <a:r>
              <a:rPr lang="en-US" b="0" baseline="0" dirty="0" smtClean="0"/>
              <a:t> to all pages, you can </a:t>
            </a:r>
            <a:r>
              <a:rPr lang="en-US" b="1" baseline="0" dirty="0" smtClean="0"/>
              <a:t>single-click</a:t>
            </a:r>
            <a:r>
              <a:rPr lang="en-US" b="0" baseline="0" dirty="0" smtClean="0"/>
              <a:t> his/her portion of the pie. For instance, click on the green section representing Student 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227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Then, you can view the </a:t>
            </a:r>
            <a:r>
              <a:rPr lang="en-US" b="1" dirty="0" smtClean="0"/>
              <a:t>revision counts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word amendments</a:t>
            </a:r>
            <a:r>
              <a:rPr lang="en-US" b="0" baseline="0" dirty="0" smtClean="0"/>
              <a:t> made by this student on each section or page. Note that word amendments mean both </a:t>
            </a:r>
            <a:r>
              <a:rPr lang="en-US" b="1" baseline="0" dirty="0" smtClean="0"/>
              <a:t>addition and deletion </a:t>
            </a:r>
            <a:r>
              <a:rPr lang="en-US" b="0" baseline="0" dirty="0" smtClean="0"/>
              <a:t>of words.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960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 forward.</a:t>
            </a:r>
            <a:r>
              <a:rPr lang="en-US" baseline="0" dirty="0" smtClean="0"/>
              <a:t> Again, when you hover your cursor over a bar, you will get to see how many words this student </a:t>
            </a:r>
            <a:r>
              <a:rPr lang="en-US" b="1" baseline="0" dirty="0" smtClean="0"/>
              <a:t>added </a:t>
            </a:r>
            <a:r>
              <a:rPr lang="en-US" b="0" baseline="0" dirty="0" smtClean="0"/>
              <a:t> or </a:t>
            </a:r>
            <a:r>
              <a:rPr lang="en-US" b="1" baseline="0" dirty="0" smtClean="0"/>
              <a:t>deleted</a:t>
            </a:r>
            <a:r>
              <a:rPr lang="en-US" b="0" baseline="0" dirty="0" smtClean="0"/>
              <a:t> on each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654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all</a:t>
            </a:r>
            <a:r>
              <a:rPr lang="en-US" baseline="0" dirty="0" smtClean="0"/>
              <a:t> for the </a:t>
            </a:r>
            <a:r>
              <a:rPr lang="en-US" b="1" baseline="0" dirty="0" smtClean="0"/>
              <a:t>Statistics Mode.</a:t>
            </a:r>
            <a:r>
              <a:rPr lang="en-US" b="0" baseline="0" dirty="0" smtClean="0"/>
              <a:t> Now let’s see what the </a:t>
            </a:r>
            <a:r>
              <a:rPr lang="en-US" b="1" baseline="0" dirty="0" smtClean="0"/>
              <a:t>Timeline Mode</a:t>
            </a:r>
            <a:r>
              <a:rPr lang="en-US" b="0" baseline="0" dirty="0" smtClean="0"/>
              <a:t>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436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the blue </a:t>
            </a:r>
            <a:r>
              <a:rPr lang="en-US" b="1" dirty="0" smtClean="0"/>
              <a:t>Timeline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button right next to the Statistics button.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You can then compare the </a:t>
            </a:r>
            <a:r>
              <a:rPr lang="en-US" b="1" baseline="0" dirty="0" smtClean="0"/>
              <a:t>revision counts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word amendment counts </a:t>
            </a:r>
            <a:r>
              <a:rPr lang="en-US" b="0" baseline="0" dirty="0" smtClean="0"/>
              <a:t>along the </a:t>
            </a:r>
            <a:r>
              <a:rPr lang="en-US" b="1" baseline="0" dirty="0" smtClean="0"/>
              <a:t>weeks of </a:t>
            </a:r>
            <a:r>
              <a:rPr lang="en-US" b="0" baseline="0" dirty="0" smtClean="0"/>
              <a:t>the project,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among different groups in the class.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88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get the actual values of the statistics,</a:t>
            </a:r>
            <a:r>
              <a:rPr lang="en-US" baseline="0" dirty="0" smtClean="0"/>
              <a:t> the all-time tip again,</a:t>
            </a:r>
            <a:r>
              <a:rPr lang="en-US" dirty="0" smtClean="0"/>
              <a:t> you</a:t>
            </a:r>
            <a:r>
              <a:rPr lang="en-US" baseline="0" dirty="0" smtClean="0"/>
              <a:t> can </a:t>
            </a:r>
            <a:r>
              <a:rPr lang="en-US" b="1" baseline="0" dirty="0" smtClean="0"/>
              <a:t>hover </a:t>
            </a:r>
            <a:r>
              <a:rPr lang="en-US" b="0" baseline="0" dirty="0" smtClean="0"/>
              <a:t>the cursor over any </a:t>
            </a:r>
            <a:r>
              <a:rPr lang="en-US" b="1" baseline="0" dirty="0" smtClean="0"/>
              <a:t>point </a:t>
            </a:r>
            <a:r>
              <a:rPr lang="en-US" b="0" baseline="0" dirty="0" smtClean="0"/>
              <a:t>on the line of any group. Then, you’ll see an exact date &amp; the word amendment counts </a:t>
            </a:r>
            <a:r>
              <a:rPr lang="en-US" b="1" baseline="0" dirty="0" smtClean="0"/>
              <a:t>as at</a:t>
            </a:r>
            <a:r>
              <a:rPr lang="en-US" b="0" baseline="0" dirty="0" smtClean="0"/>
              <a:t> that 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357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you’re viewing the</a:t>
            </a:r>
            <a:r>
              <a:rPr lang="en-US" baseline="0" dirty="0" smtClean="0"/>
              <a:t> line chart, if you </a:t>
            </a:r>
            <a:r>
              <a:rPr lang="en-US" b="1" baseline="0" dirty="0" smtClean="0"/>
              <a:t>single-click </a:t>
            </a:r>
            <a:r>
              <a:rPr lang="en-US" b="0" baseline="0" dirty="0" smtClean="0"/>
              <a:t>a group in the </a:t>
            </a:r>
            <a:r>
              <a:rPr lang="en-US" b="1" baseline="0" dirty="0" smtClean="0"/>
              <a:t>legend area</a:t>
            </a:r>
            <a:r>
              <a:rPr lang="en-US" b="0" baseline="0" dirty="0" smtClean="0"/>
              <a:t>, that group’s line will be </a:t>
            </a:r>
            <a:r>
              <a:rPr lang="en-US" b="1" baseline="0" dirty="0" smtClean="0"/>
              <a:t>hidden</a:t>
            </a:r>
            <a:r>
              <a:rPr lang="en-US" b="0" baseline="0" dirty="0" smtClean="0"/>
              <a:t>. Single-clicking it will bring that line back.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This function is for you to view particular groups easily.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000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acquire</a:t>
            </a:r>
            <a:r>
              <a:rPr lang="en-US" baseline="0" dirty="0" smtClean="0"/>
              <a:t> the details of a specific group, you can single-click any points on that group’s line. For example, click the line for Group 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352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You’ll then see the comparison</a:t>
            </a:r>
            <a:r>
              <a:rPr lang="en-US" baseline="0" dirty="0" smtClean="0"/>
              <a:t> on word amendment counts among different students </a:t>
            </a:r>
            <a:r>
              <a:rPr lang="en-US" b="1" baseline="0" dirty="0" smtClean="0"/>
              <a:t>within </a:t>
            </a:r>
            <a:r>
              <a:rPr lang="en-US" b="0" baseline="0" dirty="0" smtClean="0"/>
              <a:t>the group, along the weeks of the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27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Firstly,</a:t>
            </a:r>
            <a:r>
              <a:rPr lang="en-US" baseline="0" dirty="0" smtClean="0"/>
              <a:t> to access the </a:t>
            </a:r>
            <a:r>
              <a:rPr lang="en-US" baseline="0" dirty="0" err="1" smtClean="0"/>
              <a:t>Wikiglass</a:t>
            </a:r>
            <a:r>
              <a:rPr lang="en-US" baseline="0" dirty="0" smtClean="0"/>
              <a:t> tool, please visit the link. It is suggested that you can Bookmark it for convenience.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student personal data should be protected, you are required to login in order to view the statistics.</a:t>
            </a:r>
          </a:p>
          <a:p>
            <a:r>
              <a:rPr lang="en-US" baseline="0" dirty="0" smtClean="0"/>
              <a:t>The username and password will be given to teachers separately.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755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get the actual values</a:t>
            </a:r>
            <a:r>
              <a:rPr lang="en-US" baseline="0" dirty="0" smtClean="0"/>
              <a:t> of the Word amendment counts, please </a:t>
            </a:r>
            <a:r>
              <a:rPr lang="en-US" b="1" baseline="0" dirty="0" smtClean="0"/>
              <a:t>hover </a:t>
            </a:r>
            <a:r>
              <a:rPr lang="en-US" baseline="0" dirty="0" smtClean="0"/>
              <a:t>the cursor over the line of any student. The Word Amendment count as at an exact date will be shown.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618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an easier</a:t>
            </a:r>
            <a:r>
              <a:rPr lang="en-US" baseline="0" dirty="0" smtClean="0"/>
              <a:t> view of particular students’ statistics, single-click a student’s name in the </a:t>
            </a:r>
            <a:r>
              <a:rPr lang="en-US" b="1" baseline="0" dirty="0" smtClean="0"/>
              <a:t>legend </a:t>
            </a:r>
            <a:r>
              <a:rPr lang="en-US" b="0" baseline="0" dirty="0" smtClean="0"/>
              <a:t>area, his/her name will be hidden. Single-clicking it again brings that student’s line 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36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Going</a:t>
            </a:r>
            <a:r>
              <a:rPr lang="en-US" baseline="0" dirty="0" smtClean="0"/>
              <a:t> into further details. If you single-click the line of a student, you’ll be directed to the statistics page of that individual student.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867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</a:t>
            </a:r>
            <a:r>
              <a:rPr lang="en-US" baseline="0" dirty="0" smtClean="0"/>
              <a:t>’ve remembered, this page is actually the same one we saw when we clicked on the pie chart in the </a:t>
            </a:r>
            <a:r>
              <a:rPr lang="en-US" b="1" baseline="0" dirty="0" smtClean="0"/>
              <a:t>Statistics Mode. </a:t>
            </a:r>
            <a:r>
              <a:rPr lang="en-US" b="0" baseline="0" dirty="0" smtClean="0"/>
              <a:t> This means that both the </a:t>
            </a:r>
            <a:r>
              <a:rPr lang="en-US" b="1" baseline="0" dirty="0" smtClean="0"/>
              <a:t>Statistics mode </a:t>
            </a:r>
            <a:r>
              <a:rPr lang="en-US" b="0" baseline="0" dirty="0" smtClean="0"/>
              <a:t>and </a:t>
            </a:r>
            <a:r>
              <a:rPr lang="en-US" b="1" baseline="0" dirty="0" smtClean="0"/>
              <a:t>Timeline mode</a:t>
            </a:r>
            <a:r>
              <a:rPr lang="en-US" b="0" baseline="0" dirty="0" smtClean="0"/>
              <a:t> can lead you to the page showing an individual student’s statistics.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945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terms of the</a:t>
            </a:r>
            <a:r>
              <a:rPr lang="en-US" baseline="0" dirty="0" smtClean="0"/>
              <a:t> navigation: no matter which page you are on, whenever you want to get to the class page, you can click the </a:t>
            </a:r>
            <a:r>
              <a:rPr lang="en-US" b="1" baseline="0" dirty="0" smtClean="0"/>
              <a:t>class name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599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when you’re on a student’s page, you can click the </a:t>
            </a:r>
            <a:r>
              <a:rPr lang="en-US" b="1" dirty="0" smtClean="0"/>
              <a:t>group</a:t>
            </a:r>
            <a:r>
              <a:rPr lang="en-US" b="0" dirty="0" smtClean="0"/>
              <a:t> </a:t>
            </a:r>
            <a:r>
              <a:rPr lang="en-US" b="1" dirty="0" smtClean="0"/>
              <a:t>name</a:t>
            </a:r>
            <a:r>
              <a:rPr lang="en-US" b="0" baseline="0" dirty="0" smtClean="0"/>
              <a:t> in order to get to that particular group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048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any page,</a:t>
            </a:r>
            <a:r>
              <a:rPr lang="en-US" baseline="0" dirty="0" smtClean="0"/>
              <a:t> you can switch between the two modes by clicking either </a:t>
            </a:r>
            <a:r>
              <a:rPr lang="en-US" b="1" baseline="0" dirty="0" smtClean="0"/>
              <a:t>Statistics </a:t>
            </a:r>
            <a:r>
              <a:rPr lang="en-US" b="0" baseline="0" dirty="0" smtClean="0"/>
              <a:t>(the white button) or </a:t>
            </a:r>
            <a:r>
              <a:rPr lang="en-US" b="1" baseline="0" dirty="0" smtClean="0"/>
              <a:t>Timeline</a:t>
            </a:r>
            <a:r>
              <a:rPr lang="en-US" b="0" baseline="0" dirty="0" smtClean="0"/>
              <a:t> (the blue one)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165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 if you wish to go back to the class list, you can click the </a:t>
            </a:r>
            <a:r>
              <a:rPr lang="en-US" b="1" dirty="0" smtClean="0"/>
              <a:t>Dashboard</a:t>
            </a:r>
            <a:r>
              <a:rPr lang="en-US" b="0" dirty="0" smtClean="0"/>
              <a:t> button at</a:t>
            </a:r>
            <a:r>
              <a:rPr lang="en-US" b="0" baseline="0" dirty="0" smtClean="0"/>
              <a:t> the 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352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you are advised to log out by</a:t>
            </a:r>
            <a:r>
              <a:rPr lang="en-US" baseline="0" dirty="0" smtClean="0"/>
              <a:t> clicking the </a:t>
            </a:r>
            <a:r>
              <a:rPr lang="en-US" b="1" baseline="0" dirty="0" smtClean="0"/>
              <a:t>Logout </a:t>
            </a:r>
            <a:r>
              <a:rPr lang="en-US" b="0" baseline="0" dirty="0" smtClean="0"/>
              <a:t>button on the top right corner, after using </a:t>
            </a:r>
            <a:r>
              <a:rPr lang="en-US" b="0" baseline="0" dirty="0" err="1" smtClean="0"/>
              <a:t>Wikiglass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0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all for this tutorial video.</a:t>
            </a:r>
            <a:r>
              <a:rPr lang="en-US" baseline="0" dirty="0" smtClean="0"/>
              <a:t>  Thank you for watching this! We hope you’ll enjoy using this tool to help your teaching.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Please feel free to contact Dr. Xiao Hu or Dr. Sam Chu from the Faculty of Education if you’ve got any comments or suggestions.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9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you’ve logged in, there is</a:t>
            </a:r>
            <a:r>
              <a:rPr lang="en-US" baseline="0" dirty="0" smtClean="0"/>
              <a:t> a of classes, e.g. [year-</a:t>
            </a:r>
            <a:r>
              <a:rPr lang="en-US" baseline="0" dirty="0" err="1" smtClean="0"/>
              <a:t>schoolname</a:t>
            </a:r>
            <a:r>
              <a:rPr lang="en-US" baseline="0" dirty="0" smtClean="0"/>
              <a:t>-</a:t>
            </a:r>
            <a:r>
              <a:rPr lang="en-US" b="1" baseline="0" dirty="0" smtClean="0"/>
              <a:t>class</a:t>
            </a:r>
            <a:r>
              <a:rPr lang="en-US" baseline="0" dirty="0" smtClean="0"/>
              <a:t>].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click on the class that you’d like to view the contributions and progress of its groups and individual students</a:t>
            </a:r>
          </a:p>
          <a:p>
            <a:r>
              <a:rPr lang="en-US" baseline="0" dirty="0" smtClean="0"/>
              <a:t>E.g. click 2013twgss1c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477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 class, there are </a:t>
            </a:r>
            <a:r>
              <a:rPr lang="en-US" b="1" dirty="0" smtClean="0"/>
              <a:t>TWO</a:t>
            </a:r>
            <a:r>
              <a:rPr lang="en-US" b="0" baseline="0" dirty="0" smtClean="0"/>
              <a:t> modes of visualizing students’ contributions and progress – Statistics mode &amp; Timeline mode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Statistics mode shows the </a:t>
            </a:r>
            <a:r>
              <a:rPr lang="en-US" b="1" baseline="0" dirty="0" smtClean="0"/>
              <a:t>revision counts </a:t>
            </a:r>
            <a:r>
              <a:rPr lang="en-US" b="0" baseline="0" dirty="0" smtClean="0"/>
              <a:t>&amp; </a:t>
            </a:r>
            <a:r>
              <a:rPr lang="en-US" b="1" baseline="0" dirty="0" smtClean="0"/>
              <a:t>word counts</a:t>
            </a:r>
            <a:r>
              <a:rPr lang="en-US" b="0" baseline="0" dirty="0" smtClean="0"/>
              <a:t> of each group and each student, whereas</a:t>
            </a:r>
          </a:p>
          <a:p>
            <a:r>
              <a:rPr lang="en-US" b="0" baseline="0" dirty="0" smtClean="0"/>
              <a:t>Timeline mode shows the </a:t>
            </a:r>
            <a:r>
              <a:rPr lang="en-US" b="1" baseline="0" dirty="0" smtClean="0"/>
              <a:t>weekly changes</a:t>
            </a:r>
            <a:r>
              <a:rPr lang="en-US" b="0" baseline="0" dirty="0" smtClean="0"/>
              <a:t> of revision counts and word </a:t>
            </a:r>
            <a:r>
              <a:rPr lang="en-US" b="1" baseline="0" dirty="0" smtClean="0"/>
              <a:t>amendment counts</a:t>
            </a:r>
            <a:r>
              <a:rPr lang="en-US" b="0" baseline="0" dirty="0" smtClean="0"/>
              <a:t> of each group and student along the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505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first look at how students’ contributions and progress are</a:t>
            </a:r>
            <a:r>
              <a:rPr lang="en-US" baseline="0" dirty="0" smtClean="0"/>
              <a:t> visualized through the </a:t>
            </a:r>
            <a:r>
              <a:rPr lang="en-US" b="1" baseline="0" dirty="0" smtClean="0"/>
              <a:t>Statistics Mode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958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b="1" dirty="0" smtClean="0"/>
              <a:t>Statistics Mode</a:t>
            </a:r>
            <a:r>
              <a:rPr lang="en-US" b="0" dirty="0" smtClean="0"/>
              <a:t>, you can easily compare the performance among different groups in the</a:t>
            </a:r>
            <a:r>
              <a:rPr lang="en-US" b="0" baseline="0" dirty="0" smtClean="0"/>
              <a:t> class.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For example, the first two charts respectively show the revision counts and the latest word counts in each </a:t>
            </a:r>
            <a:r>
              <a:rPr lang="en-US" b="1" baseline="0" dirty="0" smtClean="0"/>
              <a:t>group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7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view the exact</a:t>
            </a:r>
            <a:r>
              <a:rPr lang="en-US" baseline="0" dirty="0" smtClean="0"/>
              <a:t> word count, that is the actual value of the statistics, you can hover your cursor over each </a:t>
            </a:r>
            <a:r>
              <a:rPr lang="en-US" b="1" baseline="0" dirty="0" smtClean="0"/>
              <a:t>bar </a:t>
            </a:r>
            <a:r>
              <a:rPr lang="en-US" b="0" baseline="0" dirty="0" smtClean="0"/>
              <a:t>on the chart. And the exact number of words will appear.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890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Moving on.</a:t>
            </a:r>
            <a:r>
              <a:rPr lang="en-US" baseline="0" dirty="0" smtClean="0"/>
              <a:t> If you would like to know the statistical details of one specific group, you can </a:t>
            </a:r>
            <a:r>
              <a:rPr lang="en-US" b="1" baseline="0" dirty="0" smtClean="0"/>
              <a:t>single-click</a:t>
            </a:r>
            <a:r>
              <a:rPr lang="en-US" b="0" baseline="0" dirty="0" smtClean="0"/>
              <a:t> that bar. For example, click the bar representing Group 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780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Clicking the Group 8 bar → shows the contributions of </a:t>
            </a:r>
            <a:r>
              <a:rPr lang="en-US" b="1" dirty="0" smtClean="0"/>
              <a:t>EACH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individual student in the group. The different </a:t>
            </a:r>
            <a:r>
              <a:rPr lang="en-US" b="0" baseline="0" dirty="0" err="1" smtClean="0"/>
              <a:t>colours</a:t>
            </a:r>
            <a:r>
              <a:rPr lang="en-US" b="0" baseline="0" dirty="0" smtClean="0"/>
              <a:t> on the pie chart represent different students in the group.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information shown includes No. of </a:t>
            </a:r>
            <a:r>
              <a:rPr lang="en-US" b="1" baseline="0" dirty="0" smtClean="0"/>
              <a:t>pages revised</a:t>
            </a:r>
            <a:r>
              <a:rPr lang="en-US" b="0" baseline="0" dirty="0" smtClean="0"/>
              <a:t> by each student; no. of </a:t>
            </a:r>
            <a:r>
              <a:rPr lang="en-US" b="1" baseline="0" dirty="0" smtClean="0"/>
              <a:t>revisions made </a:t>
            </a:r>
            <a:r>
              <a:rPr lang="en-US" b="0" baseline="0" dirty="0" smtClean="0"/>
              <a:t>by each student; No. of </a:t>
            </a:r>
            <a:r>
              <a:rPr lang="en-US" b="1" baseline="0" dirty="0" smtClean="0"/>
              <a:t>words added</a:t>
            </a:r>
            <a:r>
              <a:rPr lang="en-US" b="0" baseline="0" dirty="0" smtClean="0"/>
              <a:t> by each student &amp; No. of words </a:t>
            </a:r>
            <a:r>
              <a:rPr lang="en-US" b="1" baseline="0" dirty="0" smtClean="0"/>
              <a:t>deleted by</a:t>
            </a:r>
            <a:r>
              <a:rPr lang="en-US" b="0" baseline="0" dirty="0" smtClean="0"/>
              <a:t> each student.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C2CF-F84B-432C-93DF-E3E0930C6D29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37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B2D9DA6-B495-43A3-8228-16C36BA8B546}" type="datetime1">
              <a:rPr lang="en-US" altLang="zh-TW" smtClean="0"/>
              <a:pPr/>
              <a:t>10/28/2015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E448719-FB6F-9D49-94AF-5DF652B61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9EDF7-EE36-4009-9CD1-D6B83A12C5EA}" type="datetime1">
              <a:rPr lang="en-US" altLang="zh-TW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448719-FB6F-9D49-94AF-5DF652B61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E01062A-3460-4F98-8568-B1687EEB2AB6}" type="datetime1">
              <a:rPr lang="en-US" altLang="zh-TW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E448719-FB6F-9D49-94AF-5DF652B61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C3D2FE-FD3B-43EE-BF2A-CA543CA511E0}" type="datetime1">
              <a:rPr lang="en-US" altLang="zh-TW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448719-FB6F-9D49-94AF-5DF652B61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9EE0EB3-0F91-4D4F-9ED6-54954335D4DA}" type="datetime1">
              <a:rPr lang="en-US" altLang="zh-TW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E448719-FB6F-9D49-94AF-5DF652B61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768A96-959A-4160-BF53-89CFBBC7C580}" type="datetime1">
              <a:rPr lang="en-US" altLang="zh-TW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448719-FB6F-9D49-94AF-5DF652B61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3A278D-2C48-44DC-BFE1-EF92C87A5C33}" type="datetime1">
              <a:rPr lang="en-US" altLang="zh-TW" smtClean="0"/>
              <a:pPr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448719-FB6F-9D49-94AF-5DF652B61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EBA73-8954-47E6-BA96-DA8F0A055399}" type="datetime1">
              <a:rPr lang="en-US" altLang="zh-TW" smtClean="0"/>
              <a:pPr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448719-FB6F-9D49-94AF-5DF652B61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95689FA-4FE7-47CE-ADF3-27FD5844E199}" type="datetime1">
              <a:rPr lang="en-US" altLang="zh-TW" smtClean="0"/>
              <a:pPr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448719-FB6F-9D49-94AF-5DF652B61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B803D8-15D7-4E79-B510-2F4249014A33}" type="datetime1">
              <a:rPr lang="en-US" altLang="zh-TW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448719-FB6F-9D49-94AF-5DF652B61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386BA7-D8EC-4586-9B58-4375D43799E8}" type="datetime1">
              <a:rPr lang="en-US" altLang="zh-TW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448719-FB6F-9D49-94AF-5DF652B610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5E46A9E-1633-4BEA-861E-F3A369D0C552}" type="datetime1">
              <a:rPr lang="en-US" altLang="zh-TW" smtClean="0"/>
              <a:pPr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E448719-FB6F-9D49-94AF-5DF652B61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Vj4g4Jlgj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cmir.cite.hku.hk/wikiglas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xiaoxhu@hku.hk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samchu@hku.h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743" y="1012371"/>
            <a:ext cx="6019799" cy="2040854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3600" dirty="0" smtClean="0"/>
              <a:t>Tsuen Wan government secondary school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6743" y="3539864"/>
            <a:ext cx="5932713" cy="1101248"/>
          </a:xfrm>
        </p:spPr>
        <p:txBody>
          <a:bodyPr>
            <a:normAutofit/>
          </a:bodyPr>
          <a:lstStyle/>
          <a:p>
            <a:r>
              <a:rPr lang="en-US" dirty="0" smtClean="0"/>
              <a:t>Teacher user guide for </a:t>
            </a:r>
          </a:p>
          <a:p>
            <a:r>
              <a:rPr lang="en-US" dirty="0" err="1" smtClean="0"/>
              <a:t>Wikiglass</a:t>
            </a:r>
            <a:r>
              <a:rPr lang="en-US" dirty="0" smtClean="0"/>
              <a:t> (</a:t>
            </a:r>
            <a:r>
              <a:rPr lang="en-US" dirty="0" err="1" smtClean="0"/>
              <a:t>PBworks</a:t>
            </a:r>
            <a:r>
              <a:rPr lang="en-US" dirty="0" smtClean="0"/>
              <a:t> Analytical Site)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22270" y="4793512"/>
            <a:ext cx="5932713" cy="1101248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None/>
              <a:defRPr kumimoji="0" sz="2200" kern="1200" baseline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None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None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None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None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defTabSz="914400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Faculty of Education</a:t>
            </a:r>
          </a:p>
          <a:p>
            <a:pPr defTabSz="914400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University of Hong Kong 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74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239000" cy="78065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Statistics </a:t>
            </a:r>
            <a:r>
              <a:rPr lang="en-US" altLang="zh-TW" dirty="0"/>
              <a:t>of </a:t>
            </a:r>
            <a:r>
              <a:rPr lang="en-US" altLang="zh-TW" dirty="0" smtClean="0"/>
              <a:t>group Members (1)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2" y="1098990"/>
            <a:ext cx="7753927" cy="4846320"/>
          </a:xfrm>
        </p:spPr>
        <p:txBody>
          <a:bodyPr/>
          <a:lstStyle/>
          <a:p>
            <a:r>
              <a:rPr lang="en-US" altLang="zh-TW" dirty="0" smtClean="0"/>
              <a:t>After you clicked the bar, </a:t>
            </a:r>
            <a:r>
              <a:rPr lang="en-US" altLang="zh-TW" dirty="0"/>
              <a:t>it will show contributions (in pie charts) of </a:t>
            </a:r>
            <a:r>
              <a:rPr lang="en-US" altLang="zh-TW" dirty="0" smtClean="0"/>
              <a:t>each individual students in the group.</a:t>
            </a:r>
          </a:p>
          <a:p>
            <a:pPr lvl="1"/>
            <a:r>
              <a:rPr lang="en-US" altLang="zh-TW" dirty="0" smtClean="0"/>
              <a:t>Number of </a:t>
            </a:r>
            <a:r>
              <a:rPr lang="en-US" altLang="zh-TW" dirty="0" smtClean="0">
                <a:solidFill>
                  <a:schemeClr val="accent4"/>
                </a:solidFill>
              </a:rPr>
              <a:t>pages revised </a:t>
            </a:r>
            <a:r>
              <a:rPr lang="en-US" altLang="zh-TW" dirty="0" smtClean="0"/>
              <a:t>by each student</a:t>
            </a:r>
          </a:p>
          <a:p>
            <a:pPr lvl="1"/>
            <a:r>
              <a:rPr lang="en-US" altLang="zh-TW" dirty="0" smtClean="0"/>
              <a:t>Number of </a:t>
            </a:r>
            <a:r>
              <a:rPr lang="en-US" altLang="zh-TW" dirty="0" smtClean="0">
                <a:solidFill>
                  <a:schemeClr val="accent4"/>
                </a:solidFill>
              </a:rPr>
              <a:t>revisions</a:t>
            </a:r>
            <a:r>
              <a:rPr lang="en-US" altLang="zh-TW" dirty="0" smtClean="0"/>
              <a:t> made by each student</a:t>
            </a:r>
          </a:p>
          <a:p>
            <a:pPr lvl="1"/>
            <a:r>
              <a:rPr lang="en-US" altLang="zh-TW" dirty="0" smtClean="0"/>
              <a:t>Number of </a:t>
            </a:r>
            <a:r>
              <a:rPr lang="en-US" altLang="zh-TW" dirty="0" smtClean="0">
                <a:solidFill>
                  <a:schemeClr val="accent4"/>
                </a:solidFill>
              </a:rPr>
              <a:t>words </a:t>
            </a:r>
          </a:p>
          <a:p>
            <a:pPr marL="292608" lvl="1" indent="0">
              <a:buNone/>
            </a:pPr>
            <a:r>
              <a:rPr lang="en-US" altLang="zh-TW" dirty="0" smtClean="0">
                <a:solidFill>
                  <a:schemeClr val="accent4"/>
                </a:solidFill>
              </a:rPr>
              <a:t>added </a:t>
            </a:r>
            <a:r>
              <a:rPr lang="en-US" altLang="zh-TW" dirty="0" smtClean="0"/>
              <a:t>by each </a:t>
            </a:r>
          </a:p>
          <a:p>
            <a:pPr marL="292608" lvl="1" indent="0">
              <a:buNone/>
            </a:pPr>
            <a:r>
              <a:rPr lang="en-US" altLang="zh-TW" dirty="0" smtClean="0"/>
              <a:t>student</a:t>
            </a:r>
          </a:p>
          <a:p>
            <a:pPr lvl="1"/>
            <a:r>
              <a:rPr lang="en-US" altLang="zh-TW" dirty="0"/>
              <a:t>Number of </a:t>
            </a:r>
            <a:r>
              <a:rPr lang="en-US" altLang="zh-TW" dirty="0">
                <a:solidFill>
                  <a:schemeClr val="accent4"/>
                </a:solidFill>
              </a:rPr>
              <a:t>words </a:t>
            </a:r>
          </a:p>
          <a:p>
            <a:pPr marL="292608" lvl="1" indent="0">
              <a:buNone/>
            </a:pPr>
            <a:r>
              <a:rPr lang="en-US" altLang="zh-TW" dirty="0" smtClean="0">
                <a:solidFill>
                  <a:schemeClr val="accent4"/>
                </a:solidFill>
              </a:rPr>
              <a:t>deleted</a:t>
            </a:r>
            <a:r>
              <a:rPr lang="en-US" altLang="zh-TW" dirty="0" smtClean="0"/>
              <a:t> </a:t>
            </a:r>
            <a:r>
              <a:rPr lang="en-US" altLang="zh-TW" dirty="0"/>
              <a:t>by each </a:t>
            </a:r>
          </a:p>
          <a:p>
            <a:pPr marL="292608" lvl="1" indent="0">
              <a:buNone/>
            </a:pPr>
            <a:r>
              <a:rPr lang="en-US" altLang="zh-TW" dirty="0" smtClean="0"/>
              <a:t>Student</a:t>
            </a:r>
            <a:endParaRPr lang="en-US" altLang="zh-TW" dirty="0"/>
          </a:p>
          <a:p>
            <a:pPr marL="292608" lvl="1" indent="0">
              <a:buNone/>
            </a:pPr>
            <a:endParaRPr lang="en-US" altLang="zh-TW" dirty="0" smtClean="0"/>
          </a:p>
          <a:p>
            <a:pPr marL="292608" lvl="1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28" y="3345482"/>
            <a:ext cx="5472256" cy="3439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6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165"/>
            <a:ext cx="7239000" cy="71241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Statistics </a:t>
            </a:r>
            <a:r>
              <a:rPr lang="en-US" altLang="zh-TW" dirty="0"/>
              <a:t>of </a:t>
            </a:r>
            <a:r>
              <a:rPr lang="en-US" altLang="zh-TW" dirty="0" smtClean="0"/>
              <a:t>group MEMBERS (2)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926"/>
            <a:ext cx="7239000" cy="4846320"/>
          </a:xfrm>
        </p:spPr>
        <p:txBody>
          <a:bodyPr/>
          <a:lstStyle/>
          <a:p>
            <a:r>
              <a:rPr lang="en-US" altLang="zh-TW" dirty="0"/>
              <a:t>For the percentage of the student </a:t>
            </a:r>
            <a:r>
              <a:rPr lang="en-US" altLang="zh-TW" dirty="0" smtClean="0"/>
              <a:t>contribution to the group,  </a:t>
            </a:r>
            <a:r>
              <a:rPr lang="en-US" altLang="zh-TW" dirty="0"/>
              <a:t>please </a:t>
            </a:r>
            <a:r>
              <a:rPr lang="en-US" altLang="zh-TW" dirty="0" smtClean="0">
                <a:solidFill>
                  <a:schemeClr val="accent4"/>
                </a:solidFill>
              </a:rPr>
              <a:t>hover </a:t>
            </a:r>
            <a:r>
              <a:rPr lang="en-US" altLang="zh-TW" dirty="0">
                <a:solidFill>
                  <a:schemeClr val="accent4"/>
                </a:solidFill>
              </a:rPr>
              <a:t>the cursor </a:t>
            </a:r>
            <a:r>
              <a:rPr lang="en-US" altLang="zh-TW" dirty="0" smtClean="0"/>
              <a:t>over </a:t>
            </a:r>
            <a:r>
              <a:rPr lang="en-US" altLang="zh-TW" dirty="0"/>
              <a:t>the </a:t>
            </a:r>
            <a:r>
              <a:rPr lang="en-US" altLang="zh-TW" dirty="0" smtClean="0"/>
              <a:t>pie of that student. 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09190" y="4512856"/>
            <a:ext cx="538732" cy="4096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ursor-game-01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9786" y1="26750" x2="49786" y2="26750"/>
                        <a14:foregroundMark x1="58974" y1="53500" x2="58974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36" y="4699441"/>
            <a:ext cx="479275" cy="409637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6" y="3379784"/>
            <a:ext cx="4205357" cy="2643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10" descr="cursor-game-01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9786" y1="26750" x2="49786" y2="26750"/>
                        <a14:foregroundMark x1="58974" y1="53500" x2="58974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36" y="4717674"/>
            <a:ext cx="479275" cy="409637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2" name="TextBox 11"/>
          <p:cNvSpPr txBox="1"/>
          <p:nvPr/>
        </p:nvSpPr>
        <p:spPr>
          <a:xfrm>
            <a:off x="3604856" y="6287909"/>
            <a:ext cx="2005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rgbClr val="FF0000"/>
                </a:solidFill>
              </a:rPr>
              <a:t>Hover over</a:t>
            </a:r>
            <a:endParaRPr lang="en-US" altLang="zh-TW" sz="26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743201" y="5127311"/>
            <a:ext cx="1484032" cy="12273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298" y="3379784"/>
            <a:ext cx="4171949" cy="26584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9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9" y="3288145"/>
            <a:ext cx="5011218" cy="3149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941"/>
            <a:ext cx="7239000" cy="71241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Statistics </a:t>
            </a:r>
            <a:r>
              <a:rPr lang="en-US" altLang="zh-TW" dirty="0"/>
              <a:t>of </a:t>
            </a:r>
            <a:r>
              <a:rPr lang="en-US" altLang="zh-TW" dirty="0" smtClean="0"/>
              <a:t>A Student (1)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7153"/>
            <a:ext cx="7239000" cy="4846320"/>
          </a:xfrm>
        </p:spPr>
        <p:txBody>
          <a:bodyPr/>
          <a:lstStyle/>
          <a:p>
            <a:r>
              <a:rPr lang="en-US" altLang="zh-TW" dirty="0" smtClean="0"/>
              <a:t>If you wish to view student’s individual contribution to all pages, please </a:t>
            </a:r>
            <a:r>
              <a:rPr lang="en-US" altLang="zh-TW" dirty="0" smtClean="0">
                <a:solidFill>
                  <a:schemeClr val="accent4"/>
                </a:solidFill>
              </a:rPr>
              <a:t>single click </a:t>
            </a:r>
            <a:r>
              <a:rPr lang="en-US" altLang="zh-TW" dirty="0" smtClean="0"/>
              <a:t>the pie of that student.</a:t>
            </a:r>
          </a:p>
          <a:p>
            <a:pPr marL="589788" lvl="1" indent="-342900"/>
            <a:r>
              <a:rPr lang="en-US" altLang="zh-TW" dirty="0" smtClean="0"/>
              <a:t>For example, click on the green section that represents student “T”.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36262" y="5067653"/>
            <a:ext cx="20162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rgbClr val="FF0000"/>
                </a:solidFill>
              </a:rPr>
              <a:t>Single-click</a:t>
            </a:r>
            <a:endParaRPr lang="en-US" altLang="zh-TW" sz="26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540509" y="5302328"/>
            <a:ext cx="2269164" cy="115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ursor-game-0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786" y1="26750" x2="49786" y2="26750"/>
                        <a14:foregroundMark x1="58974" y1="53500" x2="58974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60" y="4931970"/>
            <a:ext cx="549487" cy="469647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360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57" y="232012"/>
            <a:ext cx="7239000" cy="65782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Statistics </a:t>
            </a:r>
            <a:r>
              <a:rPr lang="en-US" altLang="zh-TW" dirty="0"/>
              <a:t>of </a:t>
            </a:r>
            <a:r>
              <a:rPr lang="en-US" altLang="zh-TW" dirty="0" smtClean="0"/>
              <a:t>A Student (2)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3607"/>
            <a:ext cx="7239000" cy="5104608"/>
          </a:xfrm>
        </p:spPr>
        <p:txBody>
          <a:bodyPr/>
          <a:lstStyle/>
          <a:p>
            <a:r>
              <a:rPr lang="en-US" altLang="zh-TW" dirty="0" smtClean="0"/>
              <a:t>Then, you can view the revision counts and word amendments (addition and deletion) made by this student on each page.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2449034"/>
            <a:ext cx="4321180" cy="4107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4" y="2622008"/>
            <a:ext cx="4391602" cy="3934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7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96" y="2549792"/>
            <a:ext cx="4992186" cy="410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659"/>
            <a:ext cx="7239000" cy="698765"/>
          </a:xfrm>
        </p:spPr>
        <p:txBody>
          <a:bodyPr>
            <a:normAutofit/>
          </a:bodyPr>
          <a:lstStyle/>
          <a:p>
            <a:r>
              <a:rPr lang="en-US" altLang="zh-TW" dirty="0"/>
              <a:t>Statistic of </a:t>
            </a:r>
            <a:r>
              <a:rPr lang="en-US" altLang="zh-TW" dirty="0" smtClean="0"/>
              <a:t>A Student (3)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388"/>
            <a:ext cx="7239000" cy="4846320"/>
          </a:xfrm>
        </p:spPr>
        <p:txBody>
          <a:bodyPr/>
          <a:lstStyle/>
          <a:p>
            <a:r>
              <a:rPr lang="en-US" altLang="zh-TW" dirty="0" smtClean="0"/>
              <a:t>Hover the </a:t>
            </a:r>
            <a:r>
              <a:rPr lang="en-US" altLang="zh-TW" dirty="0"/>
              <a:t>cursor </a:t>
            </a:r>
            <a:r>
              <a:rPr lang="en-US" altLang="zh-TW" dirty="0" smtClean="0"/>
              <a:t>over a bar, you will see how many </a:t>
            </a:r>
            <a:r>
              <a:rPr lang="en-US" altLang="zh-TW" dirty="0"/>
              <a:t>words added/deleted for each page by </a:t>
            </a:r>
            <a:r>
              <a:rPr lang="en-US" altLang="zh-TW" dirty="0" smtClean="0"/>
              <a:t>this </a:t>
            </a:r>
            <a:r>
              <a:rPr lang="en-US" altLang="zh-TW" dirty="0"/>
              <a:t>student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9" descr="cursor-game-0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786" y1="26750" x2="49786" y2="26750"/>
                        <a14:foregroundMark x1="58974" y1="53500" x2="58974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5884">
            <a:off x="5176510" y="5309607"/>
            <a:ext cx="549487" cy="469647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TextBox 10"/>
          <p:cNvSpPr txBox="1"/>
          <p:nvPr/>
        </p:nvSpPr>
        <p:spPr>
          <a:xfrm>
            <a:off x="6435181" y="5257993"/>
            <a:ext cx="2005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rgbClr val="FF0000"/>
                </a:solidFill>
              </a:rPr>
              <a:t>Hover over</a:t>
            </a:r>
            <a:endParaRPr lang="en-US" altLang="zh-TW" sz="26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76288" y="5505795"/>
            <a:ext cx="792322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3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mode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746" y="3914775"/>
            <a:ext cx="4326194" cy="145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661703" y="4122674"/>
            <a:ext cx="2865933" cy="103575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3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4"/>
            <a:ext cx="7239000" cy="722811"/>
          </a:xfrm>
        </p:spPr>
        <p:txBody>
          <a:bodyPr/>
          <a:lstStyle/>
          <a:p>
            <a:r>
              <a:rPr lang="en-US" altLang="zh-TW" dirty="0" smtClean="0"/>
              <a:t>Timeline </a:t>
            </a:r>
            <a:r>
              <a:rPr lang="en-US" altLang="zh-TW" dirty="0"/>
              <a:t>of the </a:t>
            </a:r>
            <a:r>
              <a:rPr lang="en-US" altLang="zh-TW" dirty="0" smtClean="0"/>
              <a:t>group (1)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2114"/>
            <a:ext cx="7818583" cy="5323622"/>
          </a:xfrm>
        </p:spPr>
        <p:txBody>
          <a:bodyPr/>
          <a:lstStyle/>
          <a:p>
            <a:r>
              <a:rPr lang="en-US" altLang="zh-TW" dirty="0" smtClean="0"/>
              <a:t>Click TIMELINE button, you will see comparisons among different groups in this class, </a:t>
            </a:r>
            <a:r>
              <a:rPr lang="en-US" altLang="zh-TW" dirty="0" smtClean="0">
                <a:solidFill>
                  <a:schemeClr val="accent4"/>
                </a:solidFill>
              </a:rPr>
              <a:t>along the weeks of the project</a:t>
            </a:r>
          </a:p>
          <a:p>
            <a:pPr lvl="1"/>
            <a:r>
              <a:rPr lang="en-US" altLang="zh-TW" dirty="0" smtClean="0"/>
              <a:t>Revision count    and   Word amendment count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03"/>
          <a:stretch/>
        </p:blipFill>
        <p:spPr bwMode="auto">
          <a:xfrm>
            <a:off x="1634264" y="1020736"/>
            <a:ext cx="1367555" cy="58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6" y="3241344"/>
            <a:ext cx="4273715" cy="3168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199" y="3241344"/>
            <a:ext cx="4438073" cy="3168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414914" y="4158115"/>
            <a:ext cx="1558030" cy="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63929" y="3983256"/>
            <a:ext cx="203253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25" y="2346280"/>
            <a:ext cx="6119298" cy="4364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05" y="199572"/>
            <a:ext cx="7239000" cy="788126"/>
          </a:xfrm>
        </p:spPr>
        <p:txBody>
          <a:bodyPr/>
          <a:lstStyle/>
          <a:p>
            <a:r>
              <a:rPr lang="en-US" altLang="zh-TW" dirty="0" smtClean="0"/>
              <a:t>Timeline </a:t>
            </a:r>
            <a:r>
              <a:rPr lang="en-US" altLang="zh-TW" dirty="0"/>
              <a:t>of the </a:t>
            </a:r>
            <a:r>
              <a:rPr lang="en-US" altLang="zh-TW" dirty="0" smtClean="0"/>
              <a:t>group (2)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005" y="1175864"/>
            <a:ext cx="7239000" cy="4846320"/>
          </a:xfrm>
        </p:spPr>
        <p:txBody>
          <a:bodyPr/>
          <a:lstStyle/>
          <a:p>
            <a:r>
              <a:rPr lang="en-US" altLang="zh-TW" dirty="0"/>
              <a:t>For </a:t>
            </a:r>
            <a:r>
              <a:rPr lang="en-US" altLang="zh-TW" dirty="0" smtClean="0"/>
              <a:t>the actual values of the statistics, please </a:t>
            </a:r>
            <a:r>
              <a:rPr lang="en-US" altLang="zh-TW" dirty="0" smtClean="0">
                <a:solidFill>
                  <a:schemeClr val="accent4"/>
                </a:solidFill>
              </a:rPr>
              <a:t>hover the cursor over </a:t>
            </a:r>
            <a:r>
              <a:rPr lang="en-US" altLang="zh-TW" dirty="0" smtClean="0"/>
              <a:t>the line of any group.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cursor-game-0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786" y1="26750" x2="49786" y2="26750"/>
                        <a14:foregroundMark x1="58974" y1="53500" x2="58974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04" y="4147646"/>
            <a:ext cx="479275" cy="409637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1" name="TextBox 10"/>
          <p:cNvSpPr txBox="1"/>
          <p:nvPr/>
        </p:nvSpPr>
        <p:spPr>
          <a:xfrm>
            <a:off x="6950620" y="4793673"/>
            <a:ext cx="20051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rgbClr val="FF0000"/>
                </a:solidFill>
              </a:rPr>
              <a:t>Hover </a:t>
            </a:r>
          </a:p>
          <a:p>
            <a:r>
              <a:rPr lang="en-US" altLang="zh-TW" sz="2600" dirty="0" smtClean="0">
                <a:solidFill>
                  <a:srgbClr val="FF0000"/>
                </a:solidFill>
              </a:rPr>
              <a:t>over</a:t>
            </a:r>
            <a:endParaRPr lang="en-US" altLang="zh-TW" sz="26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435181" y="4445853"/>
            <a:ext cx="792322" cy="3478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564" y="-104833"/>
            <a:ext cx="7239000" cy="1143000"/>
          </a:xfrm>
        </p:spPr>
        <p:txBody>
          <a:bodyPr/>
          <a:lstStyle/>
          <a:p>
            <a:r>
              <a:rPr lang="en-US" dirty="0" smtClean="0"/>
              <a:t>TIMELINE of The Group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64657"/>
            <a:ext cx="7684225" cy="5004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Single click</a:t>
            </a:r>
            <a:r>
              <a:rPr lang="en-US" sz="2400" dirty="0" smtClean="0"/>
              <a:t>ing a group in the </a:t>
            </a:r>
            <a:r>
              <a:rPr lang="en-US" sz="2400" dirty="0" smtClean="0">
                <a:solidFill>
                  <a:schemeClr val="accent3"/>
                </a:solidFill>
              </a:rPr>
              <a:t>legend</a:t>
            </a:r>
            <a:r>
              <a:rPr lang="en-US" sz="2400" dirty="0" smtClean="0"/>
              <a:t> area will hide the line of the group. Single clicking it again will bring the group line back </a:t>
            </a:r>
          </a:p>
          <a:p>
            <a:pPr lvl="1"/>
            <a:r>
              <a:rPr lang="en-US" sz="2100" dirty="0" smtClean="0"/>
              <a:t>For easier view of particular groups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39" y="3029527"/>
            <a:ext cx="5574145" cy="3526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5" descr="cursor-game-0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786" y1="26750" x2="49786" y2="26750"/>
                        <a14:foregroundMark x1="58974" y1="53500" x2="58974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69" y="6129274"/>
            <a:ext cx="479275" cy="409637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7" name="TextBox 6"/>
          <p:cNvSpPr txBox="1"/>
          <p:nvPr/>
        </p:nvSpPr>
        <p:spPr>
          <a:xfrm>
            <a:off x="7138851" y="5276857"/>
            <a:ext cx="20051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rgbClr val="FF0000"/>
                </a:solidFill>
              </a:rPr>
              <a:t>Single </a:t>
            </a:r>
          </a:p>
          <a:p>
            <a:r>
              <a:rPr lang="en-US" altLang="zh-TW" sz="2600" dirty="0" smtClean="0">
                <a:solidFill>
                  <a:srgbClr val="FF0000"/>
                </a:solidFill>
              </a:rPr>
              <a:t>click</a:t>
            </a:r>
            <a:endParaRPr lang="en-US" altLang="zh-TW" sz="26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76207" y="5588000"/>
            <a:ext cx="1445716" cy="5586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0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663"/>
            <a:ext cx="7239000" cy="733697"/>
          </a:xfrm>
        </p:spPr>
        <p:txBody>
          <a:bodyPr/>
          <a:lstStyle/>
          <a:p>
            <a:r>
              <a:rPr lang="en-US" altLang="zh-TW" dirty="0" smtClean="0"/>
              <a:t>TIMELINE </a:t>
            </a:r>
            <a:r>
              <a:rPr lang="en-US" altLang="zh-TW" dirty="0"/>
              <a:t>of the </a:t>
            </a:r>
            <a:r>
              <a:rPr lang="en-US" altLang="zh-TW" dirty="0" smtClean="0"/>
              <a:t>group (4)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8818"/>
            <a:ext cx="7723051" cy="4846320"/>
          </a:xfrm>
        </p:spPr>
        <p:txBody>
          <a:bodyPr/>
          <a:lstStyle/>
          <a:p>
            <a:r>
              <a:rPr lang="en-US" altLang="zh-TW" dirty="0" smtClean="0"/>
              <a:t>If you wish to know the details of a specific group, please </a:t>
            </a:r>
            <a:r>
              <a:rPr lang="en-US" altLang="zh-TW" dirty="0" smtClean="0">
                <a:solidFill>
                  <a:schemeClr val="accent4"/>
                </a:solidFill>
              </a:rPr>
              <a:t>single-click</a:t>
            </a:r>
            <a:r>
              <a:rPr lang="en-US" altLang="zh-TW" dirty="0" smtClean="0"/>
              <a:t> the </a:t>
            </a:r>
            <a:r>
              <a:rPr lang="en-US" altLang="zh-TW" dirty="0" smtClean="0">
                <a:solidFill>
                  <a:schemeClr val="accent3"/>
                </a:solidFill>
              </a:rPr>
              <a:t>line </a:t>
            </a:r>
            <a:r>
              <a:rPr lang="en-US" altLang="zh-TW" dirty="0" smtClean="0"/>
              <a:t>of that group.</a:t>
            </a:r>
          </a:p>
          <a:p>
            <a:pPr lvl="1"/>
            <a:r>
              <a:rPr lang="en-US" altLang="zh-TW" dirty="0" smtClean="0"/>
              <a:t>For example, click the line representing group 8.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25" y="2557068"/>
            <a:ext cx="5823756" cy="4153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457200" rtl="0" eaLnBrk="1" latinLnBrk="0" hangingPunct="1">
              <a:defRPr kumimoji="0"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448719-FB6F-9D49-94AF-5DF652B6105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5" name="Picture 14" descr="cursor-game-0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786" y1="26750" x2="49786" y2="26750"/>
                        <a14:foregroundMark x1="58974" y1="53500" x2="58974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68" y="4241034"/>
            <a:ext cx="479275" cy="409637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6" name="TextBox 15"/>
          <p:cNvSpPr txBox="1"/>
          <p:nvPr/>
        </p:nvSpPr>
        <p:spPr>
          <a:xfrm>
            <a:off x="6950620" y="4793673"/>
            <a:ext cx="20051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rgbClr val="FF0000"/>
                </a:solidFill>
              </a:rPr>
              <a:t>Single </a:t>
            </a:r>
          </a:p>
          <a:p>
            <a:r>
              <a:rPr lang="en-US" altLang="zh-TW" sz="2600" dirty="0" smtClean="0">
                <a:solidFill>
                  <a:srgbClr val="FF0000"/>
                </a:solidFill>
              </a:rPr>
              <a:t>Click</a:t>
            </a:r>
            <a:endParaRPr lang="en-US" altLang="zh-TW" sz="26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435181" y="4445853"/>
            <a:ext cx="792322" cy="3478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9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video tutorial for </a:t>
            </a:r>
            <a:r>
              <a:rPr lang="en-US" dirty="0" err="1" smtClean="0"/>
              <a:t>Wikiglass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youtu.be/vVj4g4JlgjQ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It’s 5 mins 55 second</a:t>
            </a:r>
          </a:p>
          <a:p>
            <a:pPr>
              <a:buNone/>
            </a:pPr>
            <a:r>
              <a:rPr lang="en-US" dirty="0" smtClean="0"/>
              <a:t>It covers all the content of this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94600" cy="78065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Timeline of group Members (1)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2" y="800142"/>
            <a:ext cx="7989116" cy="4846320"/>
          </a:xfrm>
        </p:spPr>
        <p:txBody>
          <a:bodyPr/>
          <a:lstStyle/>
          <a:p>
            <a:r>
              <a:rPr lang="en-US" altLang="zh-TW" dirty="0" smtClean="0"/>
              <a:t>After clicking the line</a:t>
            </a:r>
            <a:r>
              <a:rPr lang="en-US" altLang="zh-TW" dirty="0"/>
              <a:t>, you </a:t>
            </a:r>
            <a:r>
              <a:rPr lang="en-US" altLang="zh-TW" dirty="0" smtClean="0"/>
              <a:t>will </a:t>
            </a:r>
            <a:r>
              <a:rPr lang="en-US" altLang="zh-TW" dirty="0"/>
              <a:t>see </a:t>
            </a:r>
            <a:r>
              <a:rPr lang="en-US" altLang="zh-TW" dirty="0" smtClean="0"/>
              <a:t>comparisons on Word amendment counts </a:t>
            </a:r>
            <a:r>
              <a:rPr lang="en-US" altLang="zh-TW" dirty="0"/>
              <a:t>among different </a:t>
            </a:r>
            <a:r>
              <a:rPr lang="en-US" altLang="zh-TW" dirty="0" smtClean="0"/>
              <a:t>students </a:t>
            </a:r>
            <a:r>
              <a:rPr lang="en-US" altLang="zh-TW" dirty="0"/>
              <a:t>in this </a:t>
            </a:r>
            <a:r>
              <a:rPr lang="en-US" altLang="zh-TW" dirty="0" smtClean="0"/>
              <a:t>group, </a:t>
            </a:r>
            <a:r>
              <a:rPr lang="en-US" altLang="zh-TW" dirty="0">
                <a:solidFill>
                  <a:schemeClr val="accent4"/>
                </a:solidFill>
              </a:rPr>
              <a:t>along the weeks of the project</a:t>
            </a:r>
          </a:p>
          <a:p>
            <a:pPr marL="292608" lvl="1" indent="0">
              <a:buNone/>
            </a:pPr>
            <a:endParaRPr lang="en-US" altLang="zh-TW" dirty="0" smtClean="0"/>
          </a:p>
          <a:p>
            <a:pPr marL="292608" lvl="1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2519526"/>
            <a:ext cx="5410200" cy="4155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338"/>
            <a:ext cx="7950200" cy="71241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Timeline </a:t>
            </a:r>
            <a:r>
              <a:rPr lang="en-US" altLang="zh-TW" dirty="0"/>
              <a:t>of </a:t>
            </a:r>
            <a:r>
              <a:rPr lang="en-US" altLang="zh-TW" dirty="0" smtClean="0"/>
              <a:t>group MEMBERS (2)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926"/>
            <a:ext cx="7239000" cy="4846320"/>
          </a:xfrm>
        </p:spPr>
        <p:txBody>
          <a:bodyPr/>
          <a:lstStyle/>
          <a:p>
            <a:r>
              <a:rPr lang="en-US" altLang="zh-TW" dirty="0" smtClean="0"/>
              <a:t>For the </a:t>
            </a:r>
            <a:r>
              <a:rPr lang="en-US" altLang="zh-TW" dirty="0"/>
              <a:t>actual values of the </a:t>
            </a:r>
            <a:r>
              <a:rPr lang="en-US" altLang="zh-TW" dirty="0" smtClean="0"/>
              <a:t>word amendment counts, </a:t>
            </a:r>
            <a:r>
              <a:rPr lang="en-US" altLang="zh-TW" dirty="0"/>
              <a:t>please </a:t>
            </a:r>
            <a:r>
              <a:rPr lang="en-US" altLang="zh-TW" dirty="0">
                <a:solidFill>
                  <a:schemeClr val="accent4"/>
                </a:solidFill>
              </a:rPr>
              <a:t>hover the cursor over </a:t>
            </a:r>
            <a:r>
              <a:rPr lang="en-US" altLang="zh-TW" dirty="0"/>
              <a:t>the line of any </a:t>
            </a:r>
            <a:r>
              <a:rPr lang="en-US" altLang="zh-TW" dirty="0" smtClean="0"/>
              <a:t>student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6372"/>
            <a:ext cx="5270500" cy="39598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11" descr="cursor-game-0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786" y1="26750" x2="49786" y2="26750"/>
                        <a14:foregroundMark x1="58974" y1="53500" x2="58974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76" y="4557283"/>
            <a:ext cx="479275" cy="409637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3" name="TextBox 12"/>
          <p:cNvSpPr txBox="1"/>
          <p:nvPr/>
        </p:nvSpPr>
        <p:spPr>
          <a:xfrm>
            <a:off x="6251448" y="5203310"/>
            <a:ext cx="20051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rgbClr val="FF0000"/>
                </a:solidFill>
              </a:rPr>
              <a:t>Hover </a:t>
            </a:r>
          </a:p>
          <a:p>
            <a:r>
              <a:rPr lang="en-US" altLang="zh-TW" sz="2600" dirty="0" smtClean="0">
                <a:solidFill>
                  <a:srgbClr val="FF0000"/>
                </a:solidFill>
              </a:rPr>
              <a:t>over</a:t>
            </a:r>
            <a:endParaRPr lang="en-US" altLang="zh-TW" sz="26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31553" y="4855490"/>
            <a:ext cx="1119895" cy="3478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767585"/>
            <a:ext cx="5426074" cy="3855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-254000"/>
            <a:ext cx="792133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TIMELINE of Group Members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64657"/>
            <a:ext cx="7684225" cy="5004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Single click</a:t>
            </a:r>
            <a:r>
              <a:rPr lang="en-US" sz="2400" dirty="0" smtClean="0"/>
              <a:t>ing a student in the </a:t>
            </a:r>
            <a:r>
              <a:rPr lang="en-US" sz="2400" dirty="0" smtClean="0">
                <a:solidFill>
                  <a:schemeClr val="accent3"/>
                </a:solidFill>
              </a:rPr>
              <a:t>legend</a:t>
            </a:r>
            <a:r>
              <a:rPr lang="en-US" sz="2400" dirty="0" smtClean="0"/>
              <a:t> area will hide the line of the student. Single clicking it again will bring the line representing that student back </a:t>
            </a:r>
          </a:p>
          <a:p>
            <a:pPr lvl="1"/>
            <a:r>
              <a:rPr lang="en-US" sz="2100" dirty="0" smtClean="0"/>
              <a:t>For easier view of particular students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 descr="cursor-game-0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786" y1="26750" x2="49786" y2="26750"/>
                        <a14:foregroundMark x1="58974" y1="53500" x2="58974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612" y="6351429"/>
            <a:ext cx="479275" cy="409637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7" name="TextBox 6"/>
          <p:cNvSpPr txBox="1"/>
          <p:nvPr/>
        </p:nvSpPr>
        <p:spPr>
          <a:xfrm>
            <a:off x="6465751" y="5657352"/>
            <a:ext cx="20051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rgbClr val="FF0000"/>
                </a:solidFill>
              </a:rPr>
              <a:t>Single </a:t>
            </a:r>
          </a:p>
          <a:p>
            <a:r>
              <a:rPr lang="en-US" altLang="zh-TW" sz="2600" dirty="0" smtClean="0">
                <a:solidFill>
                  <a:srgbClr val="FF0000"/>
                </a:solidFill>
              </a:rPr>
              <a:t>click</a:t>
            </a:r>
            <a:endParaRPr lang="en-US" altLang="zh-TW" sz="26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160887" y="6169409"/>
            <a:ext cx="2189113" cy="25650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69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8" y="2116987"/>
            <a:ext cx="5908550" cy="4439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941"/>
            <a:ext cx="7658100" cy="712413"/>
          </a:xfrm>
        </p:spPr>
        <p:txBody>
          <a:bodyPr>
            <a:normAutofit/>
          </a:bodyPr>
          <a:lstStyle/>
          <a:p>
            <a:r>
              <a:rPr lang="en-US" altLang="zh-TW" dirty="0"/>
              <a:t>Timeline of group MEMBERS 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7153"/>
            <a:ext cx="7239000" cy="484632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4"/>
                </a:solidFill>
              </a:rPr>
              <a:t>Single click</a:t>
            </a:r>
            <a:r>
              <a:rPr lang="en-US" altLang="zh-TW" dirty="0" smtClean="0"/>
              <a:t> 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chemeClr val="accent3"/>
                </a:solidFill>
              </a:rPr>
              <a:t>line </a:t>
            </a:r>
            <a:r>
              <a:rPr lang="en-US" altLang="zh-TW" dirty="0"/>
              <a:t>of </a:t>
            </a:r>
            <a:r>
              <a:rPr lang="en-US" altLang="zh-TW" dirty="0" smtClean="0"/>
              <a:t>a student, you will go to the statistics page of that student.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20462" y="4834484"/>
            <a:ext cx="20162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rgbClr val="FF0000"/>
                </a:solidFill>
              </a:rPr>
              <a:t>Single-click</a:t>
            </a:r>
            <a:endParaRPr lang="en-US" altLang="zh-TW" sz="26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96947" y="4696780"/>
            <a:ext cx="1540453" cy="1377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ursor-game-0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786" y1="26750" x2="49786" y2="26750"/>
                        <a14:foregroundMark x1="58974" y1="53500" x2="58974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60" y="4336617"/>
            <a:ext cx="549487" cy="469647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318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57" y="232012"/>
            <a:ext cx="7239000" cy="65782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Statistics </a:t>
            </a:r>
            <a:r>
              <a:rPr lang="en-US" altLang="zh-TW" dirty="0"/>
              <a:t>of </a:t>
            </a:r>
            <a:r>
              <a:rPr lang="en-US" altLang="zh-TW" dirty="0" smtClean="0"/>
              <a:t>A Student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3607"/>
            <a:ext cx="7239000" cy="5104608"/>
          </a:xfrm>
        </p:spPr>
        <p:txBody>
          <a:bodyPr/>
          <a:lstStyle/>
          <a:p>
            <a:r>
              <a:rPr lang="en-US" altLang="zh-TW" dirty="0" smtClean="0"/>
              <a:t>This is the same page you saw after clicking the </a:t>
            </a:r>
            <a:r>
              <a:rPr lang="en-US" altLang="zh-TW" dirty="0" smtClean="0">
                <a:solidFill>
                  <a:schemeClr val="accent4"/>
                </a:solidFill>
              </a:rPr>
              <a:t>pie</a:t>
            </a:r>
            <a:r>
              <a:rPr lang="en-US" altLang="zh-TW" dirty="0" smtClean="0"/>
              <a:t> of the student in any pie chart on the group’s </a:t>
            </a:r>
            <a:r>
              <a:rPr lang="en-US" altLang="zh-TW" dirty="0" smtClean="0">
                <a:solidFill>
                  <a:schemeClr val="accent4"/>
                </a:solidFill>
              </a:rPr>
              <a:t>statistics</a:t>
            </a:r>
            <a:r>
              <a:rPr lang="en-US" altLang="zh-TW" dirty="0" smtClean="0"/>
              <a:t> page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2449034"/>
            <a:ext cx="4321180" cy="4107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4" y="2622008"/>
            <a:ext cx="4391602" cy="3934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4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2641600"/>
            <a:ext cx="4048415" cy="2697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475"/>
            <a:ext cx="7239000" cy="739709"/>
          </a:xfrm>
        </p:spPr>
        <p:txBody>
          <a:bodyPr/>
          <a:lstStyle/>
          <a:p>
            <a:r>
              <a:rPr lang="en-US" altLang="zh-TW" dirty="0" smtClean="0"/>
              <a:t>Navigation (1)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115" y="1290448"/>
            <a:ext cx="7239000" cy="4846320"/>
          </a:xfrm>
        </p:spPr>
        <p:txBody>
          <a:bodyPr/>
          <a:lstStyle/>
          <a:p>
            <a:r>
              <a:rPr lang="en-US" altLang="zh-TW" dirty="0" smtClean="0"/>
              <a:t>On any page, you can </a:t>
            </a:r>
            <a:r>
              <a:rPr lang="en-US" altLang="zh-TW" dirty="0" smtClean="0">
                <a:solidFill>
                  <a:schemeClr val="accent4"/>
                </a:solidFill>
              </a:rPr>
              <a:t>click</a:t>
            </a:r>
            <a:r>
              <a:rPr lang="en-US" altLang="zh-TW" dirty="0" smtClean="0"/>
              <a:t> the </a:t>
            </a:r>
            <a:r>
              <a:rPr lang="en-US" altLang="zh-TW" dirty="0" smtClean="0">
                <a:solidFill>
                  <a:schemeClr val="accent4"/>
                </a:solidFill>
              </a:rPr>
              <a:t>class name </a:t>
            </a:r>
            <a:r>
              <a:rPr lang="en-US" altLang="zh-TW" dirty="0" smtClean="0"/>
              <a:t>to get to the class page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0025" y="5890546"/>
            <a:ext cx="19516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rgbClr val="FF0000"/>
                </a:solidFill>
              </a:rPr>
              <a:t>Single Click</a:t>
            </a:r>
            <a:endParaRPr lang="en-US" altLang="zh-TW" sz="2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25500" y="4600536"/>
            <a:ext cx="408552" cy="12900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ursor-game-0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786" y1="26750" x2="49786" y2="26750"/>
                        <a14:foregroundMark x1="58974" y1="53500" x2="58974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09" y="4130888"/>
            <a:ext cx="549487" cy="469647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5" name="Right Arrow 14"/>
          <p:cNvSpPr/>
          <p:nvPr/>
        </p:nvSpPr>
        <p:spPr>
          <a:xfrm>
            <a:off x="4309190" y="3721251"/>
            <a:ext cx="538732" cy="4096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6"/>
          <a:stretch/>
        </p:blipFill>
        <p:spPr bwMode="auto">
          <a:xfrm>
            <a:off x="5000322" y="1966679"/>
            <a:ext cx="3978578" cy="43284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4578556" y="2222500"/>
            <a:ext cx="2261228" cy="4191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2190291"/>
            <a:ext cx="4073525" cy="4607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69" b="30569"/>
          <a:stretch/>
        </p:blipFill>
        <p:spPr bwMode="auto">
          <a:xfrm>
            <a:off x="200025" y="2775163"/>
            <a:ext cx="3381376" cy="2711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475"/>
            <a:ext cx="7239000" cy="739709"/>
          </a:xfrm>
        </p:spPr>
        <p:txBody>
          <a:bodyPr/>
          <a:lstStyle/>
          <a:p>
            <a:r>
              <a:rPr lang="en-US" altLang="zh-TW" dirty="0" smtClean="0"/>
              <a:t>Navigation (2)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115" y="1139032"/>
            <a:ext cx="7239000" cy="4846320"/>
          </a:xfrm>
        </p:spPr>
        <p:txBody>
          <a:bodyPr/>
          <a:lstStyle/>
          <a:p>
            <a:r>
              <a:rPr lang="en-US" altLang="zh-TW" dirty="0" smtClean="0"/>
              <a:t>On a student page, you can </a:t>
            </a:r>
            <a:r>
              <a:rPr lang="en-US" altLang="zh-TW" dirty="0" smtClean="0">
                <a:solidFill>
                  <a:schemeClr val="accent4"/>
                </a:solidFill>
              </a:rPr>
              <a:t>click</a:t>
            </a:r>
            <a:r>
              <a:rPr lang="en-US" altLang="zh-TW" dirty="0" smtClean="0"/>
              <a:t> the </a:t>
            </a:r>
            <a:r>
              <a:rPr lang="en-US" altLang="zh-TW" dirty="0" smtClean="0">
                <a:solidFill>
                  <a:schemeClr val="accent4"/>
                </a:solidFill>
              </a:rPr>
              <a:t>group name </a:t>
            </a:r>
            <a:r>
              <a:rPr lang="en-US" altLang="zh-TW" dirty="0" smtClean="0"/>
              <a:t>to get to the group page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0025" y="5890546"/>
            <a:ext cx="19516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rgbClr val="FF0000"/>
                </a:solidFill>
              </a:rPr>
              <a:t>Single Click</a:t>
            </a:r>
            <a:endParaRPr lang="en-US" altLang="zh-TW" sz="2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25500" y="4702136"/>
            <a:ext cx="812800" cy="11884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ursor-game-01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786" y1="26750" x2="49786" y2="26750"/>
                        <a14:foregroundMark x1="58974" y1="53500" x2="58974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039" y="4232489"/>
            <a:ext cx="549487" cy="469647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5" name="Right Arrow 14"/>
          <p:cNvSpPr/>
          <p:nvPr/>
        </p:nvSpPr>
        <p:spPr>
          <a:xfrm>
            <a:off x="3770458" y="3822852"/>
            <a:ext cx="538732" cy="4096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59274" y="2406862"/>
            <a:ext cx="2391609" cy="53953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 smtClean="0"/>
              <a:t>Navigation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800"/>
            <a:ext cx="7239000" cy="4846320"/>
          </a:xfrm>
        </p:spPr>
        <p:txBody>
          <a:bodyPr/>
          <a:lstStyle/>
          <a:p>
            <a:r>
              <a:rPr lang="en-US" dirty="0" smtClean="0"/>
              <a:t>On any page, you can click “Statistics” or “Timeline” to switch between the two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9"/>
          <a:stretch/>
        </p:blipFill>
        <p:spPr bwMode="auto">
          <a:xfrm>
            <a:off x="230044" y="2670419"/>
            <a:ext cx="3770455" cy="40001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7" descr="cursor-game-0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786" y1="26750" x2="49786" y2="26750"/>
                        <a14:foregroundMark x1="58974" y1="53500" x2="58974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485" y="4115654"/>
            <a:ext cx="549487" cy="469647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93" b="11862"/>
          <a:stretch/>
        </p:blipFill>
        <p:spPr bwMode="auto">
          <a:xfrm>
            <a:off x="4645573" y="2635078"/>
            <a:ext cx="4041227" cy="4060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12" descr="cursor-game-0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786" y1="26750" x2="49786" y2="26750"/>
                        <a14:foregroundMark x1="58974" y1="53500" x2="58974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610" y="3577137"/>
            <a:ext cx="549487" cy="469647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10978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"/>
            <a:ext cx="7239000" cy="1143000"/>
          </a:xfrm>
        </p:spPr>
        <p:txBody>
          <a:bodyPr/>
          <a:lstStyle/>
          <a:p>
            <a:r>
              <a:rPr lang="en-US" dirty="0" smtClean="0"/>
              <a:t>Back to Class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216"/>
            <a:ext cx="7239000" cy="484632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Clicking</a:t>
            </a:r>
            <a:r>
              <a:rPr lang="en-US" dirty="0" smtClean="0"/>
              <a:t> the “Dashboard” button on any page will lead you back to class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" r="10633"/>
          <a:stretch/>
        </p:blipFill>
        <p:spPr bwMode="auto">
          <a:xfrm>
            <a:off x="165100" y="2282698"/>
            <a:ext cx="4521200" cy="4362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5" descr="cursor-game-0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786" y1="26750" x2="49786" y2="26750"/>
                        <a14:foregroundMark x1="58974" y1="53500" x2="58974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43" y="2750530"/>
            <a:ext cx="549487" cy="469647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7" name="Oval 6"/>
          <p:cNvSpPr/>
          <p:nvPr/>
        </p:nvSpPr>
        <p:spPr>
          <a:xfrm>
            <a:off x="2425072" y="2305050"/>
            <a:ext cx="2261228" cy="7239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862658" y="3862722"/>
            <a:ext cx="538732" cy="4096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59"/>
          <a:stretch/>
        </p:blipFill>
        <p:spPr bwMode="auto">
          <a:xfrm>
            <a:off x="5660977" y="2750530"/>
            <a:ext cx="3241724" cy="2805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812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2137"/>
            <a:ext cx="7239000" cy="807947"/>
          </a:xfrm>
        </p:spPr>
        <p:txBody>
          <a:bodyPr/>
          <a:lstStyle/>
          <a:p>
            <a:r>
              <a:rPr lang="en-US" altLang="zh-TW" dirty="0" smtClean="0"/>
              <a:t>Log out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09416"/>
            <a:ext cx="7847463" cy="4846320"/>
          </a:xfrm>
        </p:spPr>
        <p:txBody>
          <a:bodyPr/>
          <a:lstStyle/>
          <a:p>
            <a:r>
              <a:rPr lang="en-US" altLang="zh-TW" dirty="0" smtClean="0"/>
              <a:t>Please </a:t>
            </a:r>
            <a:r>
              <a:rPr lang="en-US" altLang="zh-TW" dirty="0" smtClean="0">
                <a:solidFill>
                  <a:schemeClr val="accent4"/>
                </a:solidFill>
              </a:rPr>
              <a:t>click Logout on the top right </a:t>
            </a:r>
            <a:r>
              <a:rPr lang="en-US" altLang="zh-TW" dirty="0" smtClean="0"/>
              <a:t>after using </a:t>
            </a:r>
            <a:r>
              <a:rPr lang="en-US" altLang="zh-TW" dirty="0" err="1"/>
              <a:t>W</a:t>
            </a:r>
            <a:r>
              <a:rPr lang="en-US" altLang="zh-TW" dirty="0" err="1" smtClean="0"/>
              <a:t>ikiglass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33218" y="3777473"/>
            <a:ext cx="13093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solidFill>
                  <a:srgbClr val="FF0000"/>
                </a:solidFill>
              </a:rPr>
              <a:t>C</a:t>
            </a:r>
            <a:r>
              <a:rPr lang="en-US" altLang="zh-TW" sz="2600" dirty="0" smtClean="0">
                <a:solidFill>
                  <a:srgbClr val="FF0000"/>
                </a:solidFill>
              </a:rPr>
              <a:t>lick</a:t>
            </a:r>
            <a:endParaRPr lang="en-US" altLang="zh-TW" sz="2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233218" y="3373267"/>
            <a:ext cx="873552" cy="27988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8" y="2752981"/>
            <a:ext cx="7000709" cy="3033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10" descr="cursor-game-0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786" y1="26750" x2="49786" y2="26750"/>
                        <a14:foregroundMark x1="58974" y1="53500" x2="58974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90" y="3125763"/>
            <a:ext cx="549487" cy="469647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2" name="Oval 11"/>
          <p:cNvSpPr/>
          <p:nvPr/>
        </p:nvSpPr>
        <p:spPr>
          <a:xfrm>
            <a:off x="6251448" y="2636686"/>
            <a:ext cx="1081118" cy="7239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6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914"/>
            <a:ext cx="7239000" cy="722811"/>
          </a:xfrm>
        </p:spPr>
        <p:txBody>
          <a:bodyPr/>
          <a:lstStyle/>
          <a:p>
            <a:r>
              <a:rPr lang="en-US" altLang="zh-TW" dirty="0"/>
              <a:t>Login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416"/>
            <a:ext cx="7239000" cy="4846320"/>
          </a:xfrm>
        </p:spPr>
        <p:txBody>
          <a:bodyPr/>
          <a:lstStyle/>
          <a:p>
            <a:r>
              <a:rPr lang="en-US" altLang="zh-TW" dirty="0" smtClean="0"/>
              <a:t>Please go to :</a:t>
            </a:r>
          </a:p>
          <a:p>
            <a:endParaRPr lang="en-US" altLang="zh-TW" dirty="0"/>
          </a:p>
          <a:p>
            <a:r>
              <a:rPr lang="en-US" altLang="zh-TW" dirty="0"/>
              <a:t>T</a:t>
            </a:r>
            <a:r>
              <a:rPr lang="en-US" altLang="zh-TW" dirty="0" smtClean="0"/>
              <a:t>o protect student personal data,</a:t>
            </a:r>
          </a:p>
          <a:p>
            <a:pPr marL="0" indent="0">
              <a:buNone/>
            </a:pPr>
            <a:r>
              <a:rPr lang="en-US" altLang="zh-TW" dirty="0" smtClean="0"/>
              <a:t>   please use your login.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4055" y="1707345"/>
            <a:ext cx="6125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ccmir.cite.hku.hk/wikiglass/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943600" y="4732289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Username: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Password: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(will be given</a:t>
            </a:r>
            <a:br>
              <a:rPr lang="en-US" altLang="zh-TW" sz="2000" dirty="0" smtClean="0">
                <a:solidFill>
                  <a:srgbClr val="FF0000"/>
                </a:solidFill>
              </a:rPr>
            </a:br>
            <a:r>
              <a:rPr lang="en-US" altLang="zh-TW" sz="2000" dirty="0" smtClean="0">
                <a:solidFill>
                  <a:srgbClr val="FF0000"/>
                </a:solidFill>
              </a:rPr>
              <a:t> separately)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13834" y="5237022"/>
            <a:ext cx="56049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37" y="3372428"/>
            <a:ext cx="5098328" cy="3266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9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summary in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week, the system will send an email to teachers summarizing the statistics of the groups and students in the past week. The email includes:</a:t>
            </a:r>
          </a:p>
          <a:p>
            <a:pPr lvl="1"/>
            <a:r>
              <a:rPr lang="en-US" dirty="0" smtClean="0"/>
              <a:t>Average number of revisions per group</a:t>
            </a:r>
            <a:endParaRPr lang="en-US" dirty="0"/>
          </a:p>
          <a:p>
            <a:pPr lvl="1"/>
            <a:r>
              <a:rPr lang="en-US" dirty="0" smtClean="0"/>
              <a:t>Top groups</a:t>
            </a:r>
          </a:p>
          <a:p>
            <a:pPr lvl="1"/>
            <a:r>
              <a:rPr lang="en-US" dirty="0" smtClean="0"/>
              <a:t>Top students</a:t>
            </a:r>
          </a:p>
          <a:p>
            <a:pPr lvl="1"/>
            <a:r>
              <a:rPr lang="en-US" dirty="0" smtClean="0"/>
              <a:t>Those who didn’t make any progress</a:t>
            </a:r>
          </a:p>
          <a:p>
            <a:pPr lvl="1"/>
            <a:r>
              <a:rPr lang="en-US" dirty="0" smtClean="0"/>
              <a:t>The link to </a:t>
            </a:r>
            <a:r>
              <a:rPr lang="en-US" dirty="0" err="1" smtClean="0"/>
              <a:t>Wikiglass</a:t>
            </a:r>
            <a:r>
              <a:rPr lang="en-US" dirty="0" smtClean="0"/>
              <a:t> for more details</a:t>
            </a:r>
          </a:p>
          <a:p>
            <a:pPr algn="just"/>
            <a:r>
              <a:rPr lang="en-US" dirty="0" smtClean="0"/>
              <a:t>This serves as a reminder for you to keep track of students’ progress.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7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190463"/>
            <a:ext cx="6255488" cy="1362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Please let us know</a:t>
            </a:r>
            <a:br>
              <a:rPr lang="en-US" dirty="0" smtClean="0"/>
            </a:br>
            <a:r>
              <a:rPr lang="en-US" dirty="0" smtClean="0"/>
              <a:t>if you have any</a:t>
            </a:r>
            <a:br>
              <a:rPr lang="en-US" dirty="0" smtClean="0"/>
            </a:br>
            <a:r>
              <a:rPr lang="en-US" dirty="0" smtClean="0"/>
              <a:t>comments and suggestions!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9" y="4518891"/>
            <a:ext cx="6684979" cy="74350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Dr</a:t>
            </a:r>
            <a:r>
              <a:rPr lang="en-US" dirty="0"/>
              <a:t>. Xiao Hu </a:t>
            </a:r>
            <a:r>
              <a:rPr lang="en-US" dirty="0" smtClean="0">
                <a:hlinkClick r:id="rId3"/>
              </a:rPr>
              <a:t>xiaoxhu@hku.hk</a:t>
            </a:r>
            <a:r>
              <a:rPr lang="en-US" dirty="0" smtClean="0"/>
              <a:t> </a:t>
            </a:r>
          </a:p>
          <a:p>
            <a:r>
              <a:rPr lang="en-US" dirty="0" smtClean="0"/>
              <a:t>Dr</a:t>
            </a:r>
            <a:r>
              <a:rPr lang="en-US" dirty="0"/>
              <a:t>. Sam </a:t>
            </a:r>
            <a:r>
              <a:rPr lang="en-US" dirty="0" smtClean="0"/>
              <a:t>Chu </a:t>
            </a:r>
            <a:r>
              <a:rPr lang="en-US" dirty="0" smtClean="0">
                <a:hlinkClick r:id="rId4"/>
              </a:rPr>
              <a:t>samchu@hku.hk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71" y="779361"/>
            <a:ext cx="4070447" cy="2805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37903"/>
          </a:xfrm>
        </p:spPr>
        <p:txBody>
          <a:bodyPr/>
          <a:lstStyle/>
          <a:p>
            <a:r>
              <a:rPr lang="en-US" altLang="zh-TW" dirty="0"/>
              <a:t>List of class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609416"/>
            <a:ext cx="7336971" cy="4846320"/>
          </a:xfrm>
        </p:spPr>
        <p:txBody>
          <a:bodyPr/>
          <a:lstStyle/>
          <a:p>
            <a:r>
              <a:rPr lang="en-US" altLang="zh-TW" dirty="0" smtClean="0"/>
              <a:t>After login,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you can see a list of classes.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Click </a:t>
            </a:r>
            <a:r>
              <a:rPr lang="en-US" altLang="zh-TW" dirty="0"/>
              <a:t>on the </a:t>
            </a:r>
            <a:r>
              <a:rPr lang="en-US" altLang="zh-TW" dirty="0" smtClean="0"/>
              <a:t>class that </a:t>
            </a:r>
          </a:p>
          <a:p>
            <a:pPr marL="0" indent="0">
              <a:buNone/>
            </a:pPr>
            <a:r>
              <a:rPr lang="en-US" altLang="zh-TW" dirty="0" smtClean="0"/>
              <a:t>   you wish </a:t>
            </a:r>
            <a:r>
              <a:rPr lang="en-US" altLang="zh-TW" dirty="0"/>
              <a:t>to view </a:t>
            </a:r>
            <a:r>
              <a:rPr lang="en-US" altLang="zh-TW" dirty="0" smtClean="0"/>
              <a:t>contributions and progress </a:t>
            </a:r>
          </a:p>
          <a:p>
            <a:pPr marL="0" indent="0">
              <a:buNone/>
            </a:pPr>
            <a:r>
              <a:rPr lang="en-US" altLang="zh-TW" dirty="0" smtClean="0"/>
              <a:t>   of </a:t>
            </a:r>
            <a:r>
              <a:rPr lang="en-US" altLang="zh-TW" dirty="0"/>
              <a:t>the </a:t>
            </a:r>
            <a:r>
              <a:rPr lang="en-US" altLang="zh-TW" dirty="0" smtClean="0"/>
              <a:t>groups and individuals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For example, click “2013twgss1c”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38734" y="3122974"/>
            <a:ext cx="873945" cy="3004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855" y="-55416"/>
            <a:ext cx="752301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Statistics and Timeline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class has two visualization modes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Statistics </a:t>
            </a:r>
            <a:r>
              <a:rPr lang="en-US" dirty="0" smtClean="0"/>
              <a:t>mode shows</a:t>
            </a:r>
          </a:p>
          <a:p>
            <a:pPr lvl="1"/>
            <a:r>
              <a:rPr lang="en-US" dirty="0" smtClean="0"/>
              <a:t>Revision counts</a:t>
            </a:r>
          </a:p>
          <a:p>
            <a:pPr lvl="1"/>
            <a:r>
              <a:rPr lang="en-US" dirty="0" smtClean="0"/>
              <a:t>Word counts</a:t>
            </a:r>
          </a:p>
          <a:p>
            <a:pPr marL="0" indent="0">
              <a:buNone/>
            </a:pPr>
            <a:r>
              <a:rPr lang="en-US" dirty="0" smtClean="0"/>
              <a:t>   of each group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and students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Timeline</a:t>
            </a:r>
            <a:r>
              <a:rPr lang="en-US" dirty="0" smtClean="0"/>
              <a:t> mode shows</a:t>
            </a:r>
          </a:p>
          <a:p>
            <a:pPr lvl="1"/>
            <a:r>
              <a:rPr lang="en-US" dirty="0" smtClean="0"/>
              <a:t>Weekly changes of revision counts and word amendment counts along the time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of </a:t>
            </a:r>
            <a:r>
              <a:rPr lang="en-US" dirty="0"/>
              <a:t>each group </a:t>
            </a:r>
            <a:r>
              <a:rPr lang="en-US" dirty="0" smtClean="0"/>
              <a:t>and </a:t>
            </a:r>
            <a:r>
              <a:rPr lang="en-US" dirty="0"/>
              <a:t>students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14" b="24810"/>
          <a:stretch/>
        </p:blipFill>
        <p:spPr bwMode="auto">
          <a:xfrm>
            <a:off x="4687976" y="2207587"/>
            <a:ext cx="4303615" cy="2188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6714836" y="3491344"/>
            <a:ext cx="2276755" cy="775855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mode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746" y="3914775"/>
            <a:ext cx="4326194" cy="145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491158" y="4053321"/>
            <a:ext cx="2865933" cy="103575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4"/>
            <a:ext cx="7239000" cy="722811"/>
          </a:xfrm>
        </p:spPr>
        <p:txBody>
          <a:bodyPr/>
          <a:lstStyle/>
          <a:p>
            <a:r>
              <a:rPr lang="en-US" altLang="zh-TW" dirty="0" smtClean="0"/>
              <a:t>Statistics </a:t>
            </a:r>
            <a:r>
              <a:rPr lang="en-US" altLang="zh-TW" dirty="0"/>
              <a:t>of the </a:t>
            </a:r>
            <a:r>
              <a:rPr lang="en-US" altLang="zh-TW" dirty="0" smtClean="0"/>
              <a:t>group (1)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2114"/>
            <a:ext cx="7596909" cy="5323622"/>
          </a:xfrm>
        </p:spPr>
        <p:txBody>
          <a:bodyPr/>
          <a:lstStyle/>
          <a:p>
            <a:r>
              <a:rPr lang="en-US" altLang="zh-TW" dirty="0" smtClean="0"/>
              <a:t>In the Statistic mode, you can see the performance comparison among different groups in this class.</a:t>
            </a:r>
          </a:p>
          <a:p>
            <a:pPr lvl="1"/>
            <a:r>
              <a:rPr lang="en-US" altLang="zh-TW" dirty="0" smtClean="0"/>
              <a:t>For example, the revision counts and latest word counts in each group.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3454398"/>
            <a:ext cx="4020720" cy="2530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528" y="3472871"/>
            <a:ext cx="4194896" cy="2466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4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5" y="2513694"/>
            <a:ext cx="5710131" cy="39602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05" y="199572"/>
            <a:ext cx="7239000" cy="788126"/>
          </a:xfrm>
        </p:spPr>
        <p:txBody>
          <a:bodyPr/>
          <a:lstStyle/>
          <a:p>
            <a:r>
              <a:rPr lang="en-US" altLang="zh-TW" dirty="0" smtClean="0"/>
              <a:t>Statistics </a:t>
            </a:r>
            <a:r>
              <a:rPr lang="en-US" altLang="zh-TW" dirty="0"/>
              <a:t>of the </a:t>
            </a:r>
            <a:r>
              <a:rPr lang="en-US" altLang="zh-TW" dirty="0" smtClean="0"/>
              <a:t>group (2)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005" y="1300992"/>
            <a:ext cx="7239000" cy="4846320"/>
          </a:xfrm>
        </p:spPr>
        <p:txBody>
          <a:bodyPr/>
          <a:lstStyle/>
          <a:p>
            <a:r>
              <a:rPr lang="en-US" altLang="zh-TW" dirty="0"/>
              <a:t>For </a:t>
            </a:r>
            <a:r>
              <a:rPr lang="en-US" altLang="zh-TW" dirty="0" smtClean="0"/>
              <a:t>the actual values of the statistics, please </a:t>
            </a:r>
            <a:r>
              <a:rPr lang="en-US" altLang="zh-TW" dirty="0" smtClean="0">
                <a:solidFill>
                  <a:schemeClr val="accent4"/>
                </a:solidFill>
              </a:rPr>
              <a:t>hover the cursor over </a:t>
            </a:r>
            <a:r>
              <a:rPr lang="en-US" altLang="zh-TW" dirty="0" smtClean="0"/>
              <a:t>the bar of any group.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cursor-game-0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786" y1="26750" x2="49786" y2="26750"/>
                        <a14:foregroundMark x1="58974" y1="53500" x2="58974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06" y="4414049"/>
            <a:ext cx="479275" cy="409637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2" name="TextBox 11"/>
          <p:cNvSpPr txBox="1"/>
          <p:nvPr/>
        </p:nvSpPr>
        <p:spPr>
          <a:xfrm>
            <a:off x="6401752" y="4428959"/>
            <a:ext cx="2005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rgbClr val="FF0000"/>
                </a:solidFill>
              </a:rPr>
              <a:t>Hover over</a:t>
            </a:r>
            <a:endParaRPr lang="en-US" altLang="zh-TW" sz="26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42859" y="4676761"/>
            <a:ext cx="792322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85824"/>
            <a:ext cx="5601855" cy="36410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663"/>
            <a:ext cx="7239000" cy="733697"/>
          </a:xfrm>
        </p:spPr>
        <p:txBody>
          <a:bodyPr/>
          <a:lstStyle/>
          <a:p>
            <a:r>
              <a:rPr lang="en-US" altLang="zh-TW" dirty="0" smtClean="0"/>
              <a:t>Statistics </a:t>
            </a:r>
            <a:r>
              <a:rPr lang="en-US" altLang="zh-TW" dirty="0"/>
              <a:t>of the </a:t>
            </a:r>
            <a:r>
              <a:rPr lang="en-US" altLang="zh-TW" dirty="0" smtClean="0"/>
              <a:t>group (3)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8818"/>
            <a:ext cx="7723051" cy="4846320"/>
          </a:xfrm>
        </p:spPr>
        <p:txBody>
          <a:bodyPr/>
          <a:lstStyle/>
          <a:p>
            <a:r>
              <a:rPr lang="en-US" altLang="zh-TW" dirty="0" smtClean="0"/>
              <a:t>If you wish to know the details of a specific group, please </a:t>
            </a:r>
            <a:r>
              <a:rPr lang="en-US" altLang="zh-TW" dirty="0" smtClean="0">
                <a:solidFill>
                  <a:schemeClr val="accent4"/>
                </a:solidFill>
              </a:rPr>
              <a:t>single-click</a:t>
            </a:r>
            <a:r>
              <a:rPr lang="en-US" altLang="zh-TW" dirty="0" smtClean="0"/>
              <a:t> the bar of that group.</a:t>
            </a:r>
          </a:p>
          <a:p>
            <a:pPr lvl="1"/>
            <a:r>
              <a:rPr lang="en-US" altLang="zh-TW" dirty="0" smtClean="0"/>
              <a:t>For example, click the bar representing group 8.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8719-FB6F-9D49-94AF-5DF652B6105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46326" y="4428959"/>
            <a:ext cx="20051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rgbClr val="FF0000"/>
                </a:solidFill>
              </a:rPr>
              <a:t>Single-click</a:t>
            </a:r>
            <a:endParaRPr lang="en-US" altLang="zh-TW" sz="2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59126" y="4675180"/>
            <a:ext cx="792322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ursor-game-01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786" y1="26750" x2="49786" y2="26750"/>
                        <a14:foregroundMark x1="58974" y1="53500" x2="58974" y2="5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51" y="4334495"/>
            <a:ext cx="479275" cy="409637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872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443</TotalTime>
  <Words>2054</Words>
  <Application>Microsoft Office PowerPoint</Application>
  <PresentationFormat>On-screen Show (4:3)</PresentationFormat>
  <Paragraphs>252</Paragraphs>
  <Slides>31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Opulent</vt:lpstr>
      <vt:lpstr> Tsuen Wan government secondary school </vt:lpstr>
      <vt:lpstr>Video tutorial</vt:lpstr>
      <vt:lpstr>Login</vt:lpstr>
      <vt:lpstr>List of class</vt:lpstr>
      <vt:lpstr>Statistics and Timeline Modes</vt:lpstr>
      <vt:lpstr>Statistics mode</vt:lpstr>
      <vt:lpstr>Statistics of the group (1)</vt:lpstr>
      <vt:lpstr>Statistics of the group (2)</vt:lpstr>
      <vt:lpstr>Statistics of the group (3)</vt:lpstr>
      <vt:lpstr>Statistics of group Members (1)</vt:lpstr>
      <vt:lpstr>Statistics of group MEMBERS (2)</vt:lpstr>
      <vt:lpstr>Statistics of A Student (1) </vt:lpstr>
      <vt:lpstr>Statistics of A Student (2)</vt:lpstr>
      <vt:lpstr>Statistic of A Student (3)</vt:lpstr>
      <vt:lpstr>Timeline mode</vt:lpstr>
      <vt:lpstr>Timeline of the group (1)</vt:lpstr>
      <vt:lpstr>Timeline of the group (2)</vt:lpstr>
      <vt:lpstr>TIMELINE of The Group (3)</vt:lpstr>
      <vt:lpstr>TIMELINE of the group (4)</vt:lpstr>
      <vt:lpstr>Timeline of group Members (1)</vt:lpstr>
      <vt:lpstr>Timeline of group MEMBERS (2)</vt:lpstr>
      <vt:lpstr>TIMELINE of Group Members (3)</vt:lpstr>
      <vt:lpstr>Timeline of group MEMBERS (4)</vt:lpstr>
      <vt:lpstr>Statistics of A Student</vt:lpstr>
      <vt:lpstr>Navigation (1)</vt:lpstr>
      <vt:lpstr>Navigation (2)</vt:lpstr>
      <vt:lpstr>Navigation (3)</vt:lpstr>
      <vt:lpstr>Back to Class List</vt:lpstr>
      <vt:lpstr>Log out</vt:lpstr>
      <vt:lpstr>Weekly summary in email</vt:lpstr>
      <vt:lpstr>Please let us know if you have any comments and suggestions!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Wikiglass</dc:title>
  <dc:creator>Kristie</dc:creator>
  <cp:lastModifiedBy>user</cp:lastModifiedBy>
  <cp:revision>77</cp:revision>
  <dcterms:created xsi:type="dcterms:W3CDTF">2015-09-14T05:15:30Z</dcterms:created>
  <dcterms:modified xsi:type="dcterms:W3CDTF">2015-10-28T03:19:03Z</dcterms:modified>
</cp:coreProperties>
</file>