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526" r:id="rId2"/>
    <p:sldId id="1876" r:id="rId3"/>
    <p:sldId id="2076138231" r:id="rId4"/>
    <p:sldId id="2147469424" r:id="rId5"/>
    <p:sldId id="2147469423" r:id="rId6"/>
    <p:sldId id="2147469425" r:id="rId7"/>
    <p:sldId id="2147469426" r:id="rId8"/>
    <p:sldId id="2147469422" r:id="rId9"/>
    <p:sldId id="212325923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590DE-CBD9-4591-B54E-5352F893C293}" v="1" dt="2023-07-12T21:37:29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379" autoAdjust="0"/>
  </p:normalViewPr>
  <p:slideViewPr>
    <p:cSldViewPr snapToGrid="0">
      <p:cViewPr varScale="1">
        <p:scale>
          <a:sx n="77" d="100"/>
          <a:sy n="77" d="100"/>
        </p:scale>
        <p:origin x="36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rad Sagala" userId="1d786b1b-55e2-4400-8850-1b5cff453018" providerId="ADAL" clId="{4D1590DE-CBD9-4591-B54E-5352F893C293}"/>
    <pc:docChg chg="undo custSel addSld modSld">
      <pc:chgData name="Konrad Sagala" userId="1d786b1b-55e2-4400-8850-1b5cff453018" providerId="ADAL" clId="{4D1590DE-CBD9-4591-B54E-5352F893C293}" dt="2023-07-12T21:38:37.469" v="59" actId="1076"/>
      <pc:docMkLst>
        <pc:docMk/>
      </pc:docMkLst>
      <pc:sldChg chg="modNotesTx">
        <pc:chgData name="Konrad Sagala" userId="1d786b1b-55e2-4400-8850-1b5cff453018" providerId="ADAL" clId="{4D1590DE-CBD9-4591-B54E-5352F893C293}" dt="2023-07-12T21:33:05.198" v="46" actId="113"/>
        <pc:sldMkLst>
          <pc:docMk/>
          <pc:sldMk cId="2673684749" sldId="2076138231"/>
        </pc:sldMkLst>
      </pc:sldChg>
      <pc:sldChg chg="addSp delSp modSp new mod">
        <pc:chgData name="Konrad Sagala" userId="1d786b1b-55e2-4400-8850-1b5cff453018" providerId="ADAL" clId="{4D1590DE-CBD9-4591-B54E-5352F893C293}" dt="2023-07-12T21:38:37.469" v="59" actId="1076"/>
        <pc:sldMkLst>
          <pc:docMk/>
          <pc:sldMk cId="2965001159" sldId="2147469426"/>
        </pc:sldMkLst>
        <pc:spChg chg="del">
          <ac:chgData name="Konrad Sagala" userId="1d786b1b-55e2-4400-8850-1b5cff453018" providerId="ADAL" clId="{4D1590DE-CBD9-4591-B54E-5352F893C293}" dt="2023-07-12T21:38:17.242" v="57" actId="478"/>
          <ac:spMkLst>
            <pc:docMk/>
            <pc:sldMk cId="2965001159" sldId="2147469426"/>
            <ac:spMk id="2" creationId="{34E94660-15B9-993F-A060-8ED62E9525DC}"/>
          </ac:spMkLst>
        </pc:spChg>
        <pc:picChg chg="add mod">
          <ac:chgData name="Konrad Sagala" userId="1d786b1b-55e2-4400-8850-1b5cff453018" providerId="ADAL" clId="{4D1590DE-CBD9-4591-B54E-5352F893C293}" dt="2023-07-12T21:38:37.469" v="59" actId="1076"/>
          <ac:picMkLst>
            <pc:docMk/>
            <pc:sldMk cId="2965001159" sldId="2147469426"/>
            <ac:picMk id="4" creationId="{CF1141C8-5283-B529-D4A5-0EFF5D8E529C}"/>
          </ac:picMkLst>
        </pc:picChg>
      </pc:sldChg>
    </pc:docChg>
  </pc:docChgLst>
  <pc:docChgLst>
    <pc:chgData name="Konrad Sagala" userId="1d786b1b-55e2-4400-8850-1b5cff453018" providerId="ADAL" clId="{CA988837-13F1-4E6F-AD37-F487FF4537DF}"/>
    <pc:docChg chg="custSel addSld delSld modSld sldOrd">
      <pc:chgData name="Konrad Sagala" userId="1d786b1b-55e2-4400-8850-1b5cff453018" providerId="ADAL" clId="{CA988837-13F1-4E6F-AD37-F487FF4537DF}" dt="2023-07-06T20:37:20.876" v="17"/>
      <pc:docMkLst>
        <pc:docMk/>
      </pc:docMkLst>
      <pc:sldChg chg="addSp delSp modSp mod delAnim">
        <pc:chgData name="Konrad Sagala" userId="1d786b1b-55e2-4400-8850-1b5cff453018" providerId="ADAL" clId="{CA988837-13F1-4E6F-AD37-F487FF4537DF}" dt="2023-07-06T20:22:02.040" v="11" actId="1076"/>
        <pc:sldMkLst>
          <pc:docMk/>
          <pc:sldMk cId="2673684749" sldId="2076138231"/>
        </pc:sldMkLst>
        <pc:spChg chg="del">
          <ac:chgData name="Konrad Sagala" userId="1d786b1b-55e2-4400-8850-1b5cff453018" providerId="ADAL" clId="{CA988837-13F1-4E6F-AD37-F487FF4537DF}" dt="2023-07-06T20:21:25.621" v="7" actId="478"/>
          <ac:spMkLst>
            <pc:docMk/>
            <pc:sldMk cId="2673684749" sldId="2076138231"/>
            <ac:spMk id="53" creationId="{10A430B2-3C4A-4180-A51E-0DEDF85CABA6}"/>
          </ac:spMkLst>
        </pc:spChg>
        <pc:spChg chg="del">
          <ac:chgData name="Konrad Sagala" userId="1d786b1b-55e2-4400-8850-1b5cff453018" providerId="ADAL" clId="{CA988837-13F1-4E6F-AD37-F487FF4537DF}" dt="2023-07-06T20:21:25.621" v="7" actId="478"/>
          <ac:spMkLst>
            <pc:docMk/>
            <pc:sldMk cId="2673684749" sldId="2076138231"/>
            <ac:spMk id="55" creationId="{1D5B8825-D518-418D-BEA4-4FF2029036F1}"/>
          </ac:spMkLst>
        </pc:spChg>
        <pc:spChg chg="del">
          <ac:chgData name="Konrad Sagala" userId="1d786b1b-55e2-4400-8850-1b5cff453018" providerId="ADAL" clId="{CA988837-13F1-4E6F-AD37-F487FF4537DF}" dt="2023-07-06T20:21:25.621" v="7" actId="478"/>
          <ac:spMkLst>
            <pc:docMk/>
            <pc:sldMk cId="2673684749" sldId="2076138231"/>
            <ac:spMk id="57" creationId="{B74AB343-A754-4434-94B3-AB98B983D36B}"/>
          </ac:spMkLst>
        </pc:spChg>
        <pc:spChg chg="del">
          <ac:chgData name="Konrad Sagala" userId="1d786b1b-55e2-4400-8850-1b5cff453018" providerId="ADAL" clId="{CA988837-13F1-4E6F-AD37-F487FF4537DF}" dt="2023-07-06T20:21:25.621" v="7" actId="478"/>
          <ac:spMkLst>
            <pc:docMk/>
            <pc:sldMk cId="2673684749" sldId="2076138231"/>
            <ac:spMk id="64" creationId="{9628E490-04AF-43EA-B3DA-F965205E0EE1}"/>
          </ac:spMkLst>
        </pc:spChg>
        <pc:spChg chg="del">
          <ac:chgData name="Konrad Sagala" userId="1d786b1b-55e2-4400-8850-1b5cff453018" providerId="ADAL" clId="{CA988837-13F1-4E6F-AD37-F487FF4537DF}" dt="2023-07-06T20:21:25.621" v="7" actId="478"/>
          <ac:spMkLst>
            <pc:docMk/>
            <pc:sldMk cId="2673684749" sldId="2076138231"/>
            <ac:spMk id="71" creationId="{CBD23D4C-FD0A-4466-93E7-91495AE2F886}"/>
          </ac:spMkLst>
        </pc:spChg>
        <pc:spChg chg="del">
          <ac:chgData name="Konrad Sagala" userId="1d786b1b-55e2-4400-8850-1b5cff453018" providerId="ADAL" clId="{CA988837-13F1-4E6F-AD37-F487FF4537DF}" dt="2023-07-06T20:21:25.621" v="7" actId="478"/>
          <ac:spMkLst>
            <pc:docMk/>
            <pc:sldMk cId="2673684749" sldId="2076138231"/>
            <ac:spMk id="75" creationId="{6BE25F78-DD18-4548-8283-B8E5E4862FBA}"/>
          </ac:spMkLst>
        </pc:spChg>
        <pc:grpChg chg="del">
          <ac:chgData name="Konrad Sagala" userId="1d786b1b-55e2-4400-8850-1b5cff453018" providerId="ADAL" clId="{CA988837-13F1-4E6F-AD37-F487FF4537DF}" dt="2023-07-06T20:21:25.621" v="7" actId="478"/>
          <ac:grpSpMkLst>
            <pc:docMk/>
            <pc:sldMk cId="2673684749" sldId="2076138231"/>
            <ac:grpSpMk id="65" creationId="{0268AD31-AAC6-45AE-AB90-05F661499953}"/>
          </ac:grpSpMkLst>
        </pc:grpChg>
        <pc:grpChg chg="del">
          <ac:chgData name="Konrad Sagala" userId="1d786b1b-55e2-4400-8850-1b5cff453018" providerId="ADAL" clId="{CA988837-13F1-4E6F-AD37-F487FF4537DF}" dt="2023-07-06T20:21:25.621" v="7" actId="478"/>
          <ac:grpSpMkLst>
            <pc:docMk/>
            <pc:sldMk cId="2673684749" sldId="2076138231"/>
            <ac:grpSpMk id="68" creationId="{60DA40AA-569F-4BAD-8DF6-029AEABFA6F0}"/>
          </ac:grpSpMkLst>
        </pc:grpChg>
        <pc:grpChg chg="del">
          <ac:chgData name="Konrad Sagala" userId="1d786b1b-55e2-4400-8850-1b5cff453018" providerId="ADAL" clId="{CA988837-13F1-4E6F-AD37-F487FF4537DF}" dt="2023-07-06T20:21:25.621" v="7" actId="478"/>
          <ac:grpSpMkLst>
            <pc:docMk/>
            <pc:sldMk cId="2673684749" sldId="2076138231"/>
            <ac:grpSpMk id="72" creationId="{DC104831-818C-4271-899B-ADB3764DA0F5}"/>
          </ac:grpSpMkLst>
        </pc:grpChg>
        <pc:picChg chg="add mod">
          <ac:chgData name="Konrad Sagala" userId="1d786b1b-55e2-4400-8850-1b5cff453018" providerId="ADAL" clId="{CA988837-13F1-4E6F-AD37-F487FF4537DF}" dt="2023-07-06T20:22:02.040" v="11" actId="1076"/>
          <ac:picMkLst>
            <pc:docMk/>
            <pc:sldMk cId="2673684749" sldId="2076138231"/>
            <ac:picMk id="4" creationId="{AF339CEF-F0F8-3E68-37DA-8A7374D2E824}"/>
          </ac:picMkLst>
        </pc:picChg>
      </pc:sldChg>
      <pc:sldChg chg="del">
        <pc:chgData name="Konrad Sagala" userId="1d786b1b-55e2-4400-8850-1b5cff453018" providerId="ADAL" clId="{CA988837-13F1-4E6F-AD37-F487FF4537DF}" dt="2023-07-06T20:36:10.175" v="15" actId="47"/>
        <pc:sldMkLst>
          <pc:docMk/>
          <pc:sldMk cId="2540351707" sldId="2147468992"/>
        </pc:sldMkLst>
      </pc:sldChg>
      <pc:sldChg chg="addSp delSp modSp new mod ord">
        <pc:chgData name="Konrad Sagala" userId="1d786b1b-55e2-4400-8850-1b5cff453018" providerId="ADAL" clId="{CA988837-13F1-4E6F-AD37-F487FF4537DF}" dt="2023-07-06T20:37:20.876" v="17"/>
        <pc:sldMkLst>
          <pc:docMk/>
          <pc:sldMk cId="1641576358" sldId="2147469423"/>
        </pc:sldMkLst>
        <pc:spChg chg="del">
          <ac:chgData name="Konrad Sagala" userId="1d786b1b-55e2-4400-8850-1b5cff453018" providerId="ADAL" clId="{CA988837-13F1-4E6F-AD37-F487FF4537DF}" dt="2023-07-06T20:14:43.542" v="2" actId="478"/>
          <ac:spMkLst>
            <pc:docMk/>
            <pc:sldMk cId="1641576358" sldId="2147469423"/>
            <ac:spMk id="2" creationId="{1CE4C635-C5F0-1A98-09AA-2EEE01FADC67}"/>
          </ac:spMkLst>
        </pc:spChg>
        <pc:picChg chg="add mod">
          <ac:chgData name="Konrad Sagala" userId="1d786b1b-55e2-4400-8850-1b5cff453018" providerId="ADAL" clId="{CA988837-13F1-4E6F-AD37-F487FF4537DF}" dt="2023-07-06T20:15:00.795" v="4" actId="14100"/>
          <ac:picMkLst>
            <pc:docMk/>
            <pc:sldMk cId="1641576358" sldId="2147469423"/>
            <ac:picMk id="4" creationId="{17F82653-0779-BBD2-E072-60EAD27BA3E5}"/>
          </ac:picMkLst>
        </pc:picChg>
      </pc:sldChg>
      <pc:sldChg chg="add mod modShow">
        <pc:chgData name="Konrad Sagala" userId="1d786b1b-55e2-4400-8850-1b5cff453018" providerId="ADAL" clId="{CA988837-13F1-4E6F-AD37-F487FF4537DF}" dt="2023-07-06T20:21:13.301" v="6" actId="729"/>
        <pc:sldMkLst>
          <pc:docMk/>
          <pc:sldMk cId="2884850462" sldId="2147469424"/>
        </pc:sldMkLst>
      </pc:sldChg>
      <pc:sldChg chg="addSp delSp new mod">
        <pc:chgData name="Konrad Sagala" userId="1d786b1b-55e2-4400-8850-1b5cff453018" providerId="ADAL" clId="{CA988837-13F1-4E6F-AD37-F487FF4537DF}" dt="2023-07-06T20:34:54.539" v="14"/>
        <pc:sldMkLst>
          <pc:docMk/>
          <pc:sldMk cId="2188079229" sldId="2147469425"/>
        </pc:sldMkLst>
        <pc:spChg chg="del">
          <ac:chgData name="Konrad Sagala" userId="1d786b1b-55e2-4400-8850-1b5cff453018" providerId="ADAL" clId="{CA988837-13F1-4E6F-AD37-F487FF4537DF}" dt="2023-07-06T20:34:51.594" v="13" actId="478"/>
          <ac:spMkLst>
            <pc:docMk/>
            <pc:sldMk cId="2188079229" sldId="2147469425"/>
            <ac:spMk id="2" creationId="{4FC29C12-5B5F-0D88-DEE0-4FFB1C032A8E}"/>
          </ac:spMkLst>
        </pc:spChg>
        <pc:picChg chg="add">
          <ac:chgData name="Konrad Sagala" userId="1d786b1b-55e2-4400-8850-1b5cff453018" providerId="ADAL" clId="{CA988837-13F1-4E6F-AD37-F487FF4537DF}" dt="2023-07-06T20:34:54.539" v="14"/>
          <ac:picMkLst>
            <pc:docMk/>
            <pc:sldMk cId="2188079229" sldId="2147469425"/>
            <ac:picMk id="1026" creationId="{A4398E41-CAA3-465D-DE33-D38DF43AC1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91611-4425-4D74-A354-4A1B7CB548A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22574-9988-4EE8-8C8D-FDA396BEA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6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7/12/2023 11:28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35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7/12/2023 11:28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242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Verify explicitly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- Always validate all available data points including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User identity and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Device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Service or workload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Data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Anomalies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To help secure both data and productivity, limit user access 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Just-in-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time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(JIT)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Just-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enough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-access (JEA)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Segoe UI" panose="020B0502040204020203" pitchFamily="34" charset="0"/>
              </a:rPr>
              <a:t>Ri</a:t>
            </a:r>
            <a:r>
              <a:rPr lang="en-US" sz="12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sk-based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adaptive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polices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Data protection against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out of band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vectors</a:t>
            </a:r>
          </a:p>
          <a:p>
            <a:r>
              <a:rPr lang="en-US" sz="1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Assume breach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- Minimize blast radius for breaches and prevent lateral movement by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Segmenting access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by network, user, devices, and app awareness.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Encrypting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all sessions end to end.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Use analytics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for threat detection, posture visibility and improving defenses</a:t>
            </a:r>
          </a:p>
          <a:p>
            <a:endParaRPr lang="en-US" b="0" i="0" dirty="0">
              <a:solidFill>
                <a:srgbClr val="42424E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F0116-7EDC-49C8-BA78-CF3BC129AB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58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>
                <a:solidFill>
                  <a:srgbClr val="42424E"/>
                </a:solidFill>
                <a:effectLst/>
                <a:latin typeface="Segoe UI" panose="020B0502040204020203" pitchFamily="34" charset="0"/>
              </a:rPr>
              <a:t>Key Takeaway:</a:t>
            </a:r>
            <a:r>
              <a:rPr lang="en-US" b="0" i="0">
                <a:solidFill>
                  <a:srgbClr val="42424E"/>
                </a:solidFill>
                <a:effectLst/>
                <a:latin typeface="Segoe UI" panose="020B0502040204020203" pitchFamily="34" charset="0"/>
              </a:rPr>
              <a:t> These are Microsoft’s Zero Trust Principles</a:t>
            </a:r>
          </a:p>
          <a:p>
            <a:endParaRPr lang="en-US" b="0" i="0">
              <a:solidFill>
                <a:srgbClr val="42424E"/>
              </a:solidFill>
              <a:effectLst/>
              <a:latin typeface="Segoe UI" panose="020B0502040204020203" pitchFamily="34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F0116-7EDC-49C8-BA78-CF3BC129AB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05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-51" normalizeH="0" baseline="0" noProof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Key Takeaway: </a:t>
            </a:r>
            <a:r>
              <a:rPr kumimoji="0" lang="en-US" sz="1200" b="0" i="0" u="none" strike="noStrike" kern="1200" cap="none" spc="-51" normalizeH="0" baseline="0" noProof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This is a summary of how Microsoft technologies work together to apply Zero Trust principles to Access Control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0E43F-E41D-B944-AB69-251B7D9709D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Arial" pitchFamily="34" charset="0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73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Key Takeaway: </a:t>
            </a:r>
            <a:r>
              <a:rPr lang="en-US"/>
              <a:t>Use these resources to learn more about Zero Trust and how Microsoft capabilities can enable it (often using technology that’s already deployed)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4FE22-94F8-4D93-820B-89FCE526CE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B06-2D1D-F465-223A-8F584F1CA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109C4-33C8-C31B-3FA1-7A1F2FC88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81EBA-E316-A018-15EA-3CEE5E4B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5887-A17C-4839-9541-46BE1A4545A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AF67B-40D2-9D94-9766-97B67416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FC345-245D-F43D-3794-B1EF994F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8C2A-D66A-4B80-88F0-F8B981BA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8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E6D7-C860-CB04-E68D-40192DD9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6A776-88CC-DBC2-9DFC-B0FD53134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34ED0-6626-9CB0-0DD1-D3FA7320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5887-A17C-4839-9541-46BE1A4545A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B3FB6-8612-653B-2696-768E4B44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DC333-6588-AD92-CF7E-37CE912B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8C2A-D66A-4B80-88F0-F8B981BA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12F82-3BA3-C557-CF39-F209353F7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78AD3-C856-651E-1825-F39B1CDEE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A7C3F-B016-6AFE-8AF0-1C86199E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5887-A17C-4839-9541-46BE1A4545A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4E88B-0B4A-7EDD-7175-A5686C87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5B0C-6A62-0140-CD1E-2FFB353C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8C2A-D66A-4B80-88F0-F8B981BA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2979539"/>
            <a:ext cx="5943600" cy="553998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1" y="3962400"/>
            <a:ext cx="59436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F4249-981E-4054-9F37-C6C7DFAB38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17757" y="585788"/>
            <a:ext cx="2691631" cy="276999"/>
          </a:xfrm>
          <a:solidFill>
            <a:srgbClr val="E6E6E6">
              <a:alpha val="75000"/>
            </a:srgbClr>
          </a:solidFill>
        </p:spPr>
        <p:txBody>
          <a:bodyPr/>
          <a:lstStyle>
            <a:lvl1pPr marL="0" marR="0" indent="0" algn="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kern="1200" spc="0" baseline="0" dirty="0">
                <a:gradFill>
                  <a:gsLst>
                    <a:gs pos="23466">
                      <a:schemeClr val="bg2">
                        <a:lumMod val="50000"/>
                      </a:schemeClr>
                    </a:gs>
                    <a:gs pos="56000">
                      <a:schemeClr val="bg2">
                        <a:lumMod val="50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>
                <a:latin typeface="+mj-lt"/>
              </a:rPr>
              <a:t>Session code here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CBAFEF-FDA0-4148-B6F8-D1D9029A0218}"/>
              </a:ext>
            </a:extLst>
          </p:cNvPr>
          <p:cNvGrpSpPr/>
          <p:nvPr userDrawn="1"/>
        </p:nvGrpSpPr>
        <p:grpSpPr bwMode="ltGray">
          <a:xfrm>
            <a:off x="6256117" y="-21839"/>
            <a:ext cx="5932086" cy="6890047"/>
            <a:chOff x="6256117" y="-21839"/>
            <a:chExt cx="5932086" cy="689004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9BE868E-A240-4959-BD66-6BC44EE5A4AF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DDB4654-32A2-47CE-B324-C597C756E402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A1A1A"/>
                  </a:solidFill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18BE353-242E-4429-9D4C-1D50CEEC277C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A1A1A"/>
                  </a:solidFill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2B25198-469F-44A8-946B-689A24DC3C72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A1A1A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5460766-0EE4-4C99-BD2E-1BAD7FD9C3AC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A1A1A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FBC909F-DC50-4DDC-91C9-2509E0F5633F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A1A1A"/>
                  </a:solidFill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0DC1718-52A4-4705-AE14-45A352ACBC29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A1A1A"/>
                  </a:solidFill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51C16AF-F6FA-4CD2-B0A5-3663CD027991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A1A1A"/>
                  </a:solidFill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A105041-F999-49D6-BE4B-7630F1204F6C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A1A1A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190B08C-67D4-4DAD-8158-2B4D4A1318F0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A1A1A"/>
                  </a:solidFill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43F7B37-FD03-4D73-932B-77D49AB6A515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A1A1A"/>
                  </a:solidFill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F01A60D-F904-4399-87EA-23E33C45969F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A1A1A"/>
                  </a:solidFill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450C50C-26FC-42C5-BA39-AE97627B772A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A1A1A"/>
                  </a:solidFill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88924B0-E78A-4770-AF30-C78056E7AAAB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A1A1A"/>
                  </a:solidFill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8AB0228-AC44-413D-A029-1BBF7B18CBCC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A1A1A"/>
                  </a:solidFill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9C067BE-7550-4D8F-9A42-B78AB594CD54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A1A1A"/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4D97435-6932-4E2A-A217-DEA06FDA510A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A1A1A"/>
                  </a:solidFill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F9C9FB6-79F2-41F1-872D-2184B91C8E00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577AEC4-9502-4D2D-B373-2F1CB4EFF9B8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13EA48F-163A-410A-8C97-A08AA1B2EE50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rgbClr val="1A1A1A"/>
                  </a:solidFill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E1E199B-B230-4884-9F60-9B781B11B8FF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rgbClr val="1A1A1A"/>
                  </a:solidFill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B98E4A3-2599-4DEB-8ECC-F004500FBF6A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A1A1A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B74F55-4583-4B26-A4E0-71C00B14AFF6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C4D1900-D812-4B27-AC50-B2795AD953C3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A1A1A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83ECFC2-9749-4525-973B-EAA0BC0FC62B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A1A1A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0A3ABF7E-B2D4-4B7A-9B6E-0EB3223E4EE4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BDBDB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A1A1A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637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84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29247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DA75-949C-E366-AB7F-4E1D13E5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7039-0C12-14D3-79BF-9C338487D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265D-3919-ED73-98B4-DB75877C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5887-A17C-4839-9541-46BE1A4545A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DCB73-3A17-1292-481B-5BD22089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6AB6A-0688-5B89-930D-55355EF9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8C2A-D66A-4B80-88F0-F8B981BA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3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1835-389F-3038-BE2F-40BFA671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9DDCF-DD95-0D5A-EFB4-0EE58783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F056-7B1D-FFD9-F9AC-22560397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5887-A17C-4839-9541-46BE1A4545A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11EE3-AC1B-ADB3-BD4C-42C1F7F7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4FBB7-449B-584E-A3F6-F556F33C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8C2A-D66A-4B80-88F0-F8B981BA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7B30-2F9B-B108-4043-B5EBB66C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93034-433C-D414-AC26-798A3B5F0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A9547-466C-4679-654C-5B768D60A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1D0AB-94BE-3B0D-1222-1B568883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5887-A17C-4839-9541-46BE1A4545A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84DED-923F-E5C6-C1DD-A3E506A1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5D75A-0B96-21E7-0246-789F2C7E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8C2A-D66A-4B80-88F0-F8B981BA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4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A51C-C991-4B69-22CA-F61AB25E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8A697-EBC5-791A-7380-72C5A32AB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5EDAA-28DE-F0A5-BBF5-235DA5E66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B84A6-E2EA-8A77-55F3-9FA5D4E8D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399C4-C719-263D-F316-0A487089F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F1B8F-7772-62DF-D41A-05666FBD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5887-A17C-4839-9541-46BE1A4545A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0BAB9-17BE-D50B-7732-7E35CAC6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757A6-59C5-24FF-26B6-09DCA81D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8C2A-D66A-4B80-88F0-F8B981BA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5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5453-9249-32B4-2C65-1C14267D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3DDBC-ADFC-E571-520C-05CB613C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5887-A17C-4839-9541-46BE1A4545A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46FB5-7E86-F8FF-FF0E-2D7A932B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6739A-8C1B-6CAA-AE3F-919467F9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8C2A-D66A-4B80-88F0-F8B981BA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9C15C-E50A-7AF9-1924-5DEB7B70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5887-A17C-4839-9541-46BE1A4545A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E61BD-929D-D917-9037-FFA4915C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A63D2-49CA-B587-797D-6029EE4B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8C2A-D66A-4B80-88F0-F8B981BA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1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9740-8215-CC4F-7644-31541671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76DD5-28EB-FF96-F772-54A89F8B3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F2A35-ABAE-1840-A82D-C401ED3A2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8A741-48C6-F702-3ED7-AB94E994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5887-A17C-4839-9541-46BE1A4545A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664A6-4808-BA51-2578-E89D3A7A6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90A5D-41FF-20F6-C006-F1E61E50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8C2A-D66A-4B80-88F0-F8B981BA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3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D1E5-C542-90C3-9FBC-B73535C2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E3D92-E27D-E7FA-0AAC-96E2DC89E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C8521-5226-EF22-FCE3-104E05CBF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A82CF-E389-1DCE-0752-1CE4ED4D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5887-A17C-4839-9541-46BE1A4545A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57F03-8C85-7A67-9D45-11AFB6AE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2C124-FD64-42C5-AF9F-63131C79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8C2A-D66A-4B80-88F0-F8B981BA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8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B451F-91AD-18AA-E2EF-476365AD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DC383-6795-B2B9-5567-8C3C51125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7310-14B8-8F31-6996-1D1D6A241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65887-A17C-4839-9541-46BE1A4545AD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C7987-13F1-4527-0215-68F26E74F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1A7F-DEF7-E6FA-1000-8613028CF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88C2A-D66A-4B80-88F0-F8B981BA1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7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pepugmaster.blogspot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jpg"/><Relationship Id="rId5" Type="http://schemas.openxmlformats.org/officeDocument/2006/relationships/hyperlink" Target="https://github.com/ksagala" TargetMode="External"/><Relationship Id="rId4" Type="http://schemas.openxmlformats.org/officeDocument/2006/relationships/hyperlink" Target="https://twitter.com/sagu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26" Type="http://schemas.openxmlformats.org/officeDocument/2006/relationships/image" Target="../media/image35.svg"/><Relationship Id="rId3" Type="http://schemas.openxmlformats.org/officeDocument/2006/relationships/hyperlink" Target="https://docs.microsoft.com/azure/active-directory/active-directory-conditional-access-azure-portal" TargetMode="External"/><Relationship Id="rId21" Type="http://schemas.openxmlformats.org/officeDocument/2006/relationships/image" Target="../media/image30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pn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33.svg"/><Relationship Id="rId5" Type="http://schemas.openxmlformats.org/officeDocument/2006/relationships/hyperlink" Target="https://docs.microsoft.com/en-us/azure/active-directory/" TargetMode="External"/><Relationship Id="rId15" Type="http://schemas.openxmlformats.org/officeDocument/2006/relationships/image" Target="../media/image24.svg"/><Relationship Id="rId23" Type="http://schemas.openxmlformats.org/officeDocument/2006/relationships/image" Target="../media/image32.png"/><Relationship Id="rId28" Type="http://schemas.openxmlformats.org/officeDocument/2006/relationships/image" Target="../media/image37.sv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hyperlink" Target="https://docs.microsoft.com/en-us/azure/active-directory/active-directory-b2b-what-is-azure-ad-b2b" TargetMode="External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31.svg"/><Relationship Id="rId27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microsoft-365/security/office-365-security/ciso-workshop-module-3" TargetMode="External"/><Relationship Id="rId3" Type="http://schemas.openxmlformats.org/officeDocument/2006/relationships/hyperlink" Target="https://aka.ms/zerotrust" TargetMode="External"/><Relationship Id="rId7" Type="http://schemas.openxmlformats.org/officeDocument/2006/relationships/hyperlink" Target="https://onedrive.live.com/?authkey=%21ADasNFxVKE6xm8M&amp;cid=66C31D2DBF8E0F71&amp;id=66C31D2DBF8E0F71%21677&amp;parId=66C31D2DBF8E0F71%21633&amp;o=OneU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onedrive.live.com/?authkey=%21AMhTvs0cQ18eMCU&amp;cid=66C31D2DBF8E0F71&amp;id=66C31D2DBF8E0F71%21643&amp;parId=66C31D2DBF8E0F71%21633&amp;o=OneUp" TargetMode="External"/><Relationship Id="rId11" Type="http://schemas.openxmlformats.org/officeDocument/2006/relationships/image" Target="../media/image39.svg"/><Relationship Id="rId5" Type="http://schemas.openxmlformats.org/officeDocument/2006/relationships/hyperlink" Target="https://aka.ms/ztguide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s://aka.ms/ztbizplan" TargetMode="External"/><Relationship Id="rId9" Type="http://schemas.openxmlformats.org/officeDocument/2006/relationships/hyperlink" Target="https://www.microsoft.com/itshowcase/implementing-a-zero-trust-security-model-at-microsof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BB8B40-F3D1-4331-B430-E127860A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42" y="2986571"/>
            <a:ext cx="7629146" cy="701731"/>
          </a:xfrm>
        </p:spPr>
        <p:txBody>
          <a:bodyPr/>
          <a:lstStyle/>
          <a:p>
            <a:r>
              <a:rPr lang="en-US" dirty="0"/>
              <a:t>Zero Trust w </a:t>
            </a:r>
            <a:r>
              <a:rPr lang="en-US" dirty="0" err="1"/>
              <a:t>chmurze</a:t>
            </a:r>
            <a:r>
              <a:rPr lang="en-US" dirty="0"/>
              <a:t> Microsoft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233F29-D5A5-4DF5-AA87-020831D2ED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4742" y="4165218"/>
            <a:ext cx="5943600" cy="276999"/>
          </a:xfrm>
        </p:spPr>
        <p:txBody>
          <a:bodyPr/>
          <a:lstStyle/>
          <a:p>
            <a:r>
              <a:rPr lang="pl-PL" dirty="0"/>
              <a:t>Konrad Sagała </a:t>
            </a:r>
            <a:r>
              <a:rPr lang="en-US" dirty="0"/>
              <a:t>– cloud security architect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BA7C45-FF68-2D3C-534B-5CBF2CBA9537}"/>
              </a:ext>
            </a:extLst>
          </p:cNvPr>
          <p:cNvSpPr/>
          <p:nvPr/>
        </p:nvSpPr>
        <p:spPr>
          <a:xfrm>
            <a:off x="484742" y="441079"/>
            <a:ext cx="1718631" cy="495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9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969F-6045-4A76-8C14-38023A6E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pl-PL" dirty="0"/>
              <a:t>bout 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69BAB-DE04-4622-8EC5-416E29129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5497"/>
            <a:ext cx="8769663" cy="301621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Cloud Security </a:t>
            </a:r>
            <a:r>
              <a:rPr lang="pl-PL" b="1" dirty="0"/>
              <a:t>Architect</a:t>
            </a:r>
            <a:endParaRPr lang="en-US" b="1" dirty="0"/>
          </a:p>
          <a:p>
            <a:r>
              <a:rPr lang="pl-PL" b="1" dirty="0"/>
              <a:t>M</a:t>
            </a:r>
            <a:r>
              <a:rPr lang="en-US" b="1" dirty="0" err="1"/>
              <a:t>icrosoft</a:t>
            </a:r>
            <a:r>
              <a:rPr lang="en-US" b="1" dirty="0"/>
              <a:t> </a:t>
            </a:r>
            <a:r>
              <a:rPr lang="pl-PL" b="1" dirty="0"/>
              <a:t>C</a:t>
            </a:r>
            <a:r>
              <a:rPr lang="en-US" b="1" dirty="0" err="1"/>
              <a:t>ertified</a:t>
            </a:r>
            <a:r>
              <a:rPr lang="en-US" b="1" dirty="0"/>
              <a:t> </a:t>
            </a:r>
            <a:r>
              <a:rPr lang="pl-PL" b="1" dirty="0"/>
              <a:t>T</a:t>
            </a:r>
            <a:r>
              <a:rPr lang="en-US" b="1" dirty="0" err="1"/>
              <a:t>rainer</a:t>
            </a:r>
            <a:endParaRPr lang="pl-PL" b="1" dirty="0"/>
          </a:p>
          <a:p>
            <a:r>
              <a:rPr lang="pl-PL" b="1" dirty="0"/>
              <a:t>Microsoft MVP since 2007 – </a:t>
            </a:r>
            <a:r>
              <a:rPr lang="en-US" b="1" dirty="0"/>
              <a:t>M365</a:t>
            </a:r>
            <a:r>
              <a:rPr lang="pl-PL" b="1" dirty="0"/>
              <a:t> Apps &amp; Services</a:t>
            </a:r>
            <a:endParaRPr lang="en-US" dirty="0"/>
          </a:p>
          <a:p>
            <a:r>
              <a:rPr lang="pl-PL" b="1" dirty="0"/>
              <a:t>Blog – </a:t>
            </a:r>
            <a:r>
              <a:rPr lang="pl-PL" b="1" dirty="0">
                <a:hlinkClick r:id="rId3"/>
              </a:rPr>
              <a:t>https://pepugmaster.blogspot.com</a:t>
            </a:r>
            <a:endParaRPr lang="pl-PL" b="1" dirty="0"/>
          </a:p>
          <a:p>
            <a:r>
              <a:rPr lang="pl-PL" b="1" dirty="0"/>
              <a:t>Twitter - </a:t>
            </a:r>
            <a:r>
              <a:rPr lang="pl-PL" b="1" dirty="0">
                <a:hlinkClick r:id="rId4"/>
              </a:rPr>
              <a:t>@sagus</a:t>
            </a:r>
            <a:endParaRPr lang="en-US" b="1" dirty="0"/>
          </a:p>
          <a:p>
            <a:r>
              <a:rPr lang="en-US" b="1" dirty="0" err="1"/>
              <a:t>Github</a:t>
            </a:r>
            <a:r>
              <a:rPr lang="en-US" b="1" dirty="0"/>
              <a:t> - </a:t>
            </a:r>
            <a:r>
              <a:rPr lang="en-US" b="1" dirty="0">
                <a:hlinkClick r:id="rId5"/>
              </a:rPr>
              <a:t>https://github.com/ksagala</a:t>
            </a:r>
            <a:endParaRPr lang="pl-PL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EBE23B-5FCA-4025-AA4D-CFB25FDF23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3862" y="1435497"/>
            <a:ext cx="1902398" cy="2417802"/>
          </a:xfrm>
          <a:prstGeom prst="rect">
            <a:avLst/>
          </a:prstGeom>
        </p:spPr>
      </p:pic>
      <p:pic>
        <p:nvPicPr>
          <p:cNvPr id="4" name="Obraz 6" descr="Obraz zawierający tekst&#10;&#10;Opis wygenerowany przy wysokim poziomie pewności">
            <a:extLst>
              <a:ext uri="{FF2B5EF4-FFF2-40B4-BE49-F238E27FC236}">
                <a16:creationId xmlns:a16="http://schemas.microsoft.com/office/drawing/2014/main" id="{1EE166FF-1B71-BF2D-1311-05C1B3340D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3862" y="4358942"/>
            <a:ext cx="1840673" cy="744450"/>
          </a:xfrm>
          <a:prstGeom prst="rect">
            <a:avLst/>
          </a:prstGeom>
        </p:spPr>
      </p:pic>
      <p:pic>
        <p:nvPicPr>
          <p:cNvPr id="5" name="Picture 4" descr="Znalezione obrazy dla zapytania microsoft mct logo">
            <a:extLst>
              <a:ext uri="{FF2B5EF4-FFF2-40B4-BE49-F238E27FC236}">
                <a16:creationId xmlns:a16="http://schemas.microsoft.com/office/drawing/2014/main" id="{6F4B094E-259A-E791-0FD8-7267E6419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7" y="1198881"/>
            <a:ext cx="1194349" cy="119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6658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283F-8E27-4F0A-B074-81827373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861774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Zero Trust Principles</a:t>
            </a:r>
            <a:br>
              <a:rPr lang="en-US" dirty="0"/>
            </a:br>
            <a:r>
              <a:rPr lang="en-US" sz="2000" i="1" spc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Guidance for technical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39CEF-F0F8-3E68-37DA-8A7374D2E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055" y="1318974"/>
            <a:ext cx="6385890" cy="54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8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283F-8E27-4F0A-B074-81827373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861774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Zero Trust Principles</a:t>
            </a:r>
            <a:br>
              <a:rPr lang="en-US" dirty="0"/>
            </a:br>
            <a:r>
              <a:rPr lang="en-US" sz="2000" i="1" spc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Guidance for technical architecture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A430B2-3C4A-4180-A51E-0DEDF85CABA6}"/>
              </a:ext>
            </a:extLst>
          </p:cNvPr>
          <p:cNvSpPr txBox="1"/>
          <p:nvPr/>
        </p:nvSpPr>
        <p:spPr>
          <a:xfrm>
            <a:off x="4322246" y="3618576"/>
            <a:ext cx="3550721" cy="2405987"/>
          </a:xfrm>
          <a:prstGeom prst="rect">
            <a:avLst/>
          </a:prstGeom>
          <a:solidFill>
            <a:srgbClr val="DCC5ED"/>
          </a:solidFill>
        </p:spPr>
        <p:txBody>
          <a:bodyPr wrap="square">
            <a:no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To help secure both data and productivity, limit user access 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Just-in-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time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(JIT)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Just-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enough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-access (JEA)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Ri</a:t>
            </a:r>
            <a:r>
              <a:rPr lang="en-US" sz="16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sk-based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adaptive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polices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Data protection against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out of band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vectors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5B8825-D518-418D-BEA4-4FF2029036F1}"/>
              </a:ext>
            </a:extLst>
          </p:cNvPr>
          <p:cNvSpPr txBox="1"/>
          <p:nvPr/>
        </p:nvSpPr>
        <p:spPr>
          <a:xfrm>
            <a:off x="614441" y="3618576"/>
            <a:ext cx="3550721" cy="2405987"/>
          </a:xfrm>
          <a:prstGeom prst="rect">
            <a:avLst/>
          </a:prstGeom>
          <a:solidFill>
            <a:srgbClr val="DCC5ED"/>
          </a:solidFill>
        </p:spPr>
        <p:txBody>
          <a:bodyPr wrap="square" lIns="182880">
            <a:no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Always validate all available data points including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User identity and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Device health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Service or workload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Data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Anomalies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4AB343-A754-4434-94B3-AB98B983D36B}"/>
              </a:ext>
            </a:extLst>
          </p:cNvPr>
          <p:cNvSpPr txBox="1"/>
          <p:nvPr/>
        </p:nvSpPr>
        <p:spPr>
          <a:xfrm>
            <a:off x="8043057" y="3618576"/>
            <a:ext cx="3550721" cy="2405987"/>
          </a:xfrm>
          <a:prstGeom prst="rect">
            <a:avLst/>
          </a:prstGeom>
          <a:solidFill>
            <a:srgbClr val="DCC5ED"/>
          </a:solidFill>
        </p:spPr>
        <p:txBody>
          <a:bodyPr wrap="square">
            <a:no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Minimize blast radius for breaches and prevent lateral movement by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Segmenting access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by network, user, devices, and app awareness.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Encrypting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all sessions end to end.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Use analytics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for threat detection, posture visibility and improving defenses</a:t>
            </a:r>
          </a:p>
        </p:txBody>
      </p:sp>
      <p:sp>
        <p:nvSpPr>
          <p:cNvPr id="64" name="!!Least privilege Text">
            <a:extLst>
              <a:ext uri="{FF2B5EF4-FFF2-40B4-BE49-F238E27FC236}">
                <a16:creationId xmlns:a16="http://schemas.microsoft.com/office/drawing/2014/main" id="{9628E490-04AF-43EA-B3DA-F965205E0EE1}"/>
              </a:ext>
            </a:extLst>
          </p:cNvPr>
          <p:cNvSpPr/>
          <p:nvPr/>
        </p:nvSpPr>
        <p:spPr>
          <a:xfrm>
            <a:off x="4482412" y="3091638"/>
            <a:ext cx="33905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32742">
              <a:spcBef>
                <a:spcPct val="20000"/>
              </a:spcBef>
              <a:buSzPct val="90000"/>
            </a:pPr>
            <a:r>
              <a:rPr lang="en-US" sz="2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Use least privilege access</a:t>
            </a:r>
          </a:p>
        </p:txBody>
      </p:sp>
      <p:grpSp>
        <p:nvGrpSpPr>
          <p:cNvPr id="65" name="!!Verify Explicitly Icon">
            <a:extLst>
              <a:ext uri="{FF2B5EF4-FFF2-40B4-BE49-F238E27FC236}">
                <a16:creationId xmlns:a16="http://schemas.microsoft.com/office/drawing/2014/main" id="{0268AD31-AAC6-45AE-AB90-05F661499953}"/>
              </a:ext>
            </a:extLst>
          </p:cNvPr>
          <p:cNvGrpSpPr/>
          <p:nvPr/>
        </p:nvGrpSpPr>
        <p:grpSpPr>
          <a:xfrm>
            <a:off x="1835074" y="1810131"/>
            <a:ext cx="1185456" cy="1185456"/>
            <a:chOff x="425171" y="1677912"/>
            <a:chExt cx="1185456" cy="118545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F831004-A1D4-4F58-B433-3B2D479E1D72}"/>
                </a:ext>
              </a:extLst>
            </p:cNvPr>
            <p:cNvSpPr/>
            <p:nvPr/>
          </p:nvSpPr>
          <p:spPr bwMode="auto">
            <a:xfrm>
              <a:off x="425171" y="1677912"/>
              <a:ext cx="1185456" cy="118545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254000" dist="25400" dir="2700000" algn="ctr" rotWithShape="0">
                <a:srgbClr val="000000">
                  <a:alpha val="2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"/>
                <a:cs typeface="Segoe UI" pitchFamily="34" charset="0"/>
              </a:endParaRPr>
            </a:p>
          </p:txBody>
        </p:sp>
        <p:pic>
          <p:nvPicPr>
            <p:cNvPr id="67" name="Graphic 66" descr="Checklist">
              <a:extLst>
                <a:ext uri="{FF2B5EF4-FFF2-40B4-BE49-F238E27FC236}">
                  <a16:creationId xmlns:a16="http://schemas.microsoft.com/office/drawing/2014/main" id="{0ADEBB19-581E-4E4E-B12D-E90F84088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3949" y="1936690"/>
              <a:ext cx="667902" cy="667902"/>
            </a:xfrm>
            <a:prstGeom prst="rect">
              <a:avLst/>
            </a:prstGeom>
          </p:spPr>
        </p:pic>
      </p:grpSp>
      <p:grpSp>
        <p:nvGrpSpPr>
          <p:cNvPr id="68" name="!!Assume breach Icon">
            <a:extLst>
              <a:ext uri="{FF2B5EF4-FFF2-40B4-BE49-F238E27FC236}">
                <a16:creationId xmlns:a16="http://schemas.microsoft.com/office/drawing/2014/main" id="{60DA40AA-569F-4BAD-8DF6-029AEABFA6F0}"/>
              </a:ext>
            </a:extLst>
          </p:cNvPr>
          <p:cNvGrpSpPr/>
          <p:nvPr/>
        </p:nvGrpSpPr>
        <p:grpSpPr>
          <a:xfrm>
            <a:off x="9225689" y="1810131"/>
            <a:ext cx="1185456" cy="1185456"/>
            <a:chOff x="425172" y="3284707"/>
            <a:chExt cx="1185456" cy="1185456"/>
          </a:xfrm>
          <a:effectLst/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4EC87CD-1652-4C5E-9BB4-7384CDCB23C1}"/>
                </a:ext>
              </a:extLst>
            </p:cNvPr>
            <p:cNvSpPr/>
            <p:nvPr/>
          </p:nvSpPr>
          <p:spPr bwMode="auto">
            <a:xfrm>
              <a:off x="425172" y="3284707"/>
              <a:ext cx="1185456" cy="118545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254000" dist="25400" dir="2700000" algn="ctr" rotWithShape="0">
                <a:srgbClr val="000000">
                  <a:alpha val="2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"/>
                <a:cs typeface="Segoe UI" pitchFamily="34" charset="0"/>
              </a:endParaRPr>
            </a:p>
          </p:txBody>
        </p:sp>
        <p:pic>
          <p:nvPicPr>
            <p:cNvPr id="70" name="Graphic 69" descr="Disconnected">
              <a:extLst>
                <a:ext uri="{FF2B5EF4-FFF2-40B4-BE49-F238E27FC236}">
                  <a16:creationId xmlns:a16="http://schemas.microsoft.com/office/drawing/2014/main" id="{BAC52563-EB9A-4DDD-92A8-A2E6B202A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3950" y="3543485"/>
              <a:ext cx="667902" cy="667902"/>
            </a:xfrm>
            <a:prstGeom prst="rect">
              <a:avLst/>
            </a:prstGeom>
          </p:spPr>
        </p:pic>
      </p:grpSp>
      <p:sp>
        <p:nvSpPr>
          <p:cNvPr id="71" name="!!Assume breach Text">
            <a:extLst>
              <a:ext uri="{FF2B5EF4-FFF2-40B4-BE49-F238E27FC236}">
                <a16:creationId xmlns:a16="http://schemas.microsoft.com/office/drawing/2014/main" id="{CBD23D4C-FD0A-4466-93E7-91495AE2F886}"/>
              </a:ext>
            </a:extLst>
          </p:cNvPr>
          <p:cNvSpPr/>
          <p:nvPr/>
        </p:nvSpPr>
        <p:spPr>
          <a:xfrm>
            <a:off x="8080898" y="3091638"/>
            <a:ext cx="34750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32742">
              <a:spcBef>
                <a:spcPct val="20000"/>
              </a:spcBef>
              <a:buSzPct val="90000"/>
            </a:pPr>
            <a:r>
              <a:rPr lang="en-US" sz="2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Assume breach</a:t>
            </a:r>
          </a:p>
        </p:txBody>
      </p:sp>
      <p:grpSp>
        <p:nvGrpSpPr>
          <p:cNvPr id="72" name="!!Least privilege Icon">
            <a:extLst>
              <a:ext uri="{FF2B5EF4-FFF2-40B4-BE49-F238E27FC236}">
                <a16:creationId xmlns:a16="http://schemas.microsoft.com/office/drawing/2014/main" id="{DC104831-818C-4271-899B-ADB3764DA0F5}"/>
              </a:ext>
            </a:extLst>
          </p:cNvPr>
          <p:cNvGrpSpPr/>
          <p:nvPr/>
        </p:nvGrpSpPr>
        <p:grpSpPr>
          <a:xfrm>
            <a:off x="5584961" y="1847201"/>
            <a:ext cx="1185456" cy="1185456"/>
            <a:chOff x="425171" y="4906759"/>
            <a:chExt cx="1185456" cy="1185456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A3F820C-7C02-4467-B8E6-8630820E64D9}"/>
                </a:ext>
              </a:extLst>
            </p:cNvPr>
            <p:cNvSpPr/>
            <p:nvPr/>
          </p:nvSpPr>
          <p:spPr bwMode="auto">
            <a:xfrm>
              <a:off x="425171" y="4906759"/>
              <a:ext cx="1185456" cy="118545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>
              <a:outerShdw blurRad="254000" dist="25400" dir="2700000" algn="ctr" rotWithShape="0">
                <a:srgbClr val="000000">
                  <a:alpha val="2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"/>
                <a:cs typeface="Segoe UI" pitchFamily="34" charset="0"/>
              </a:endParaRPr>
            </a:p>
          </p:txBody>
        </p:sp>
        <p:pic>
          <p:nvPicPr>
            <p:cNvPr id="74" name="Graphic 73" descr="Minimize">
              <a:extLst>
                <a:ext uri="{FF2B5EF4-FFF2-40B4-BE49-F238E27FC236}">
                  <a16:creationId xmlns:a16="http://schemas.microsoft.com/office/drawing/2014/main" id="{1B157180-BCC1-4013-8DB1-459A2115B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3949" y="5165537"/>
              <a:ext cx="667902" cy="667902"/>
            </a:xfrm>
            <a:prstGeom prst="rect">
              <a:avLst/>
            </a:prstGeom>
          </p:spPr>
        </p:pic>
      </p:grpSp>
      <p:sp>
        <p:nvSpPr>
          <p:cNvPr id="75" name="!!Verify Explicitly Text">
            <a:extLst>
              <a:ext uri="{FF2B5EF4-FFF2-40B4-BE49-F238E27FC236}">
                <a16:creationId xmlns:a16="http://schemas.microsoft.com/office/drawing/2014/main" id="{6BE25F78-DD18-4548-8283-B8E5E4862FBA}"/>
              </a:ext>
            </a:extLst>
          </p:cNvPr>
          <p:cNvSpPr/>
          <p:nvPr/>
        </p:nvSpPr>
        <p:spPr>
          <a:xfrm>
            <a:off x="690442" y="3091638"/>
            <a:ext cx="34747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/>
              <a:t>Verify explicitly</a:t>
            </a:r>
          </a:p>
        </p:txBody>
      </p:sp>
    </p:spTree>
    <p:extLst>
      <p:ext uri="{BB962C8B-B14F-4D97-AF65-F5344CB8AC3E}">
        <p14:creationId xmlns:p14="http://schemas.microsoft.com/office/powerpoint/2010/main" val="288485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7" grpId="0" animBg="1"/>
      <p:bldP spid="64" grpId="0"/>
      <p:bldP spid="71" grpId="0"/>
      <p:bldP spid="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F82653-0779-BBD2-E072-60EAD27BA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77" y="266218"/>
            <a:ext cx="11755269" cy="63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7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ero Trust: Microsoft Step by Step">
            <a:extLst>
              <a:ext uri="{FF2B5EF4-FFF2-40B4-BE49-F238E27FC236}">
                <a16:creationId xmlns:a16="http://schemas.microsoft.com/office/drawing/2014/main" id="{A4398E41-CAA3-465D-DE33-D38DF43AC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07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F1141C8-5283-B529-D4A5-0EFF5D8E5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833"/>
            <a:ext cx="12192000" cy="62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0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DC2F16A7-F8A7-4D6F-8787-3A760D204950}"/>
              </a:ext>
            </a:extLst>
          </p:cNvPr>
          <p:cNvGrpSpPr/>
          <p:nvPr/>
        </p:nvGrpSpPr>
        <p:grpSpPr>
          <a:xfrm>
            <a:off x="4978524" y="2869323"/>
            <a:ext cx="2035922" cy="2035922"/>
            <a:chOff x="4730870" y="2532601"/>
            <a:chExt cx="2035922" cy="2035922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5482907-E411-4043-A8E1-BAF7932B81F3}"/>
                </a:ext>
              </a:extLst>
            </p:cNvPr>
            <p:cNvGrpSpPr/>
            <p:nvPr/>
          </p:nvGrpSpPr>
          <p:grpSpPr>
            <a:xfrm>
              <a:off x="4730870" y="2532601"/>
              <a:ext cx="2035922" cy="2035922"/>
              <a:chOff x="4730870" y="2532601"/>
              <a:chExt cx="2035922" cy="2035922"/>
            </a:xfrm>
          </p:grpSpPr>
          <p:sp>
            <p:nvSpPr>
              <p:cNvPr id="92" name="Oval 91">
                <a:hlinkClick r:id="rId3" tooltip="Conditional Access provides centralized policy control for data and applications by enforcing conditions on account authentication, network location, device health/compliance, and other risk factors. "/>
                <a:extLst>
                  <a:ext uri="{FF2B5EF4-FFF2-40B4-BE49-F238E27FC236}">
                    <a16:creationId xmlns:a16="http://schemas.microsoft.com/office/drawing/2014/main" id="{939864C7-5D94-4238-84DB-7407532D433A}"/>
                  </a:ext>
                </a:extLst>
              </p:cNvPr>
              <p:cNvSpPr/>
              <p:nvPr/>
            </p:nvSpPr>
            <p:spPr>
              <a:xfrm>
                <a:off x="4730870" y="2532601"/>
                <a:ext cx="2035922" cy="203592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2540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274320" rIns="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6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Conditional Access</a:t>
                </a: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16E1527-98F0-4F47-885B-BBE059E09063}"/>
                  </a:ext>
                </a:extLst>
              </p:cNvPr>
              <p:cNvGrpSpPr/>
              <p:nvPr/>
            </p:nvGrpSpPr>
            <p:grpSpPr>
              <a:xfrm>
                <a:off x="5610959" y="2697970"/>
                <a:ext cx="716814" cy="328712"/>
                <a:chOff x="4841248" y="2536588"/>
                <a:chExt cx="1278249" cy="586170"/>
              </a:xfrm>
            </p:grpSpPr>
            <p:sp>
              <p:nvSpPr>
                <p:cNvPr id="110" name="Flowchart: Decision 109">
                  <a:extLst>
                    <a:ext uri="{FF2B5EF4-FFF2-40B4-BE49-F238E27FC236}">
                      <a16:creationId xmlns:a16="http://schemas.microsoft.com/office/drawing/2014/main" id="{23EE0FAC-552F-4B9C-B789-2685E4897879}"/>
                    </a:ext>
                  </a:extLst>
                </p:cNvPr>
                <p:cNvSpPr/>
                <p:nvPr/>
              </p:nvSpPr>
              <p:spPr bwMode="auto">
                <a:xfrm>
                  <a:off x="4841248" y="2536588"/>
                  <a:ext cx="874087" cy="586170"/>
                </a:xfrm>
                <a:prstGeom prst="flowChartDecision">
                  <a:avLst/>
                </a:prstGeom>
                <a:noFill/>
                <a:ln w="28575">
                  <a:solidFill>
                    <a:schemeClr val="bg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AFCDE7F9-F6F5-4960-B2F1-B7248BCA3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96374" y="2829673"/>
                  <a:ext cx="423123" cy="0"/>
                </a:xfrm>
                <a:prstGeom prst="straightConnector1">
                  <a:avLst/>
                </a:prstGeom>
                <a:noFill/>
                <a:ln w="28575">
                  <a:solidFill>
                    <a:schemeClr val="bg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cxn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6275037E-8A51-49E7-AD14-48BA7F726A0D}"/>
                    </a:ext>
                  </a:extLst>
                </p:cNvPr>
                <p:cNvSpPr/>
                <p:nvPr/>
              </p:nvSpPr>
              <p:spPr bwMode="auto">
                <a:xfrm>
                  <a:off x="5184123" y="2808700"/>
                  <a:ext cx="290368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4372BE89-5340-4142-89F5-88AC6B451E16}"/>
                    </a:ext>
                  </a:extLst>
                </p:cNvPr>
                <p:cNvGrpSpPr/>
                <p:nvPr/>
              </p:nvGrpSpPr>
              <p:grpSpPr>
                <a:xfrm>
                  <a:off x="5184128" y="2729796"/>
                  <a:ext cx="246315" cy="202204"/>
                  <a:chOff x="5226988" y="2702783"/>
                  <a:chExt cx="318420" cy="202204"/>
                </a:xfrm>
              </p:grpSpPr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6DC67BBF-5D22-4546-8AFB-D6F75F4F77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6988" y="2702783"/>
                    <a:ext cx="290368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1F397716-23D5-41B6-A96B-5007197EB0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6988" y="2859268"/>
                    <a:ext cx="318420" cy="457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32472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DA8C7D15-839A-498B-8466-124B2117ECD6}"/>
                    </a:ext>
                  </a:extLst>
                </p:cNvPr>
                <p:cNvSpPr/>
                <p:nvPr/>
              </p:nvSpPr>
              <p:spPr bwMode="auto">
                <a:xfrm>
                  <a:off x="5112711" y="2730307"/>
                  <a:ext cx="49292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B729DC75-0066-4F1B-B5BC-CA3C5A298C45}"/>
                    </a:ext>
                  </a:extLst>
                </p:cNvPr>
                <p:cNvSpPr/>
                <p:nvPr/>
              </p:nvSpPr>
              <p:spPr bwMode="auto">
                <a:xfrm>
                  <a:off x="5107788" y="2890727"/>
                  <a:ext cx="49292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ECE94637-BD98-4345-9EE0-4346779B4311}"/>
                    </a:ext>
                  </a:extLst>
                </p:cNvPr>
                <p:cNvSpPr/>
                <p:nvPr/>
              </p:nvSpPr>
              <p:spPr bwMode="auto">
                <a:xfrm>
                  <a:off x="5107788" y="2807588"/>
                  <a:ext cx="49292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94" name="Freeform: Shape 93">
                <a:hlinkClick r:id="rId4" tooltip="Azure AD business-to-business (B2B) collaboration enables working with users in other organizations. Enabling this scenario reduces risk by moving partner accounts (and risk) out of your enterprise directory(ies)."/>
                <a:extLst>
                  <a:ext uri="{FF2B5EF4-FFF2-40B4-BE49-F238E27FC236}">
                    <a16:creationId xmlns:a16="http://schemas.microsoft.com/office/drawing/2014/main" id="{97DAA155-25B3-4C6D-B82F-B1E439A006C0}"/>
                  </a:ext>
                </a:extLst>
              </p:cNvPr>
              <p:cNvSpPr/>
              <p:nvPr/>
            </p:nvSpPr>
            <p:spPr>
              <a:xfrm>
                <a:off x="4875529" y="4071661"/>
                <a:ext cx="1746604" cy="198851"/>
              </a:xfrm>
              <a:custGeom>
                <a:avLst/>
                <a:gdLst>
                  <a:gd name="connsiteX0" fmla="*/ 0 w 1746604"/>
                  <a:gd name="connsiteY0" fmla="*/ 0 h 198851"/>
                  <a:gd name="connsiteX1" fmla="*/ 1746604 w 1746604"/>
                  <a:gd name="connsiteY1" fmla="*/ 0 h 198851"/>
                  <a:gd name="connsiteX2" fmla="*/ 1717411 w 1746604"/>
                  <a:gd name="connsiteY2" fmla="*/ 48053 h 198851"/>
                  <a:gd name="connsiteX3" fmla="*/ 1593109 w 1746604"/>
                  <a:gd name="connsiteY3" fmla="*/ 198708 h 198851"/>
                  <a:gd name="connsiteX4" fmla="*/ 1592952 w 1746604"/>
                  <a:gd name="connsiteY4" fmla="*/ 198851 h 198851"/>
                  <a:gd name="connsiteX5" fmla="*/ 153653 w 1746604"/>
                  <a:gd name="connsiteY5" fmla="*/ 198851 h 198851"/>
                  <a:gd name="connsiteX6" fmla="*/ 153495 w 1746604"/>
                  <a:gd name="connsiteY6" fmla="*/ 198708 h 198851"/>
                  <a:gd name="connsiteX7" fmla="*/ 29193 w 1746604"/>
                  <a:gd name="connsiteY7" fmla="*/ 48053 h 198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46604" h="198851">
                    <a:moveTo>
                      <a:pt x="0" y="0"/>
                    </a:moveTo>
                    <a:lnTo>
                      <a:pt x="1746604" y="0"/>
                    </a:lnTo>
                    <a:lnTo>
                      <a:pt x="1717411" y="48053"/>
                    </a:lnTo>
                    <a:cubicBezTo>
                      <a:pt x="1680824" y="102209"/>
                      <a:pt x="1639163" y="152655"/>
                      <a:pt x="1593109" y="198708"/>
                    </a:cubicBezTo>
                    <a:lnTo>
                      <a:pt x="1592952" y="198851"/>
                    </a:lnTo>
                    <a:lnTo>
                      <a:pt x="153653" y="198851"/>
                    </a:lnTo>
                    <a:lnTo>
                      <a:pt x="153495" y="198708"/>
                    </a:lnTo>
                    <a:cubicBezTo>
                      <a:pt x="107442" y="152655"/>
                      <a:pt x="65780" y="102209"/>
                      <a:pt x="29193" y="48053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11480" rtlCol="0" anchor="ctr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505050">
                            <a:lumMod val="75000"/>
                          </a:srgbClr>
                        </a:gs>
                        <a:gs pos="100000">
                          <a:srgbClr val="505050">
                            <a:lumMod val="75000"/>
                          </a:srgbClr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Azure AD B2B &amp; B2C</a:t>
                </a:r>
              </a:p>
            </p:txBody>
          </p:sp>
          <p:sp>
            <p:nvSpPr>
              <p:cNvPr id="95" name="Freeform: Shape 94">
                <a:hlinkClick r:id="rId5" tooltip="Azure Active Directory (Azure AD) is Microsoft’s multi-tenant, cloud-based directory, and identity management service that combines core directory services, application access management, and identity protection into a single solution."/>
                <a:extLst>
                  <a:ext uri="{FF2B5EF4-FFF2-40B4-BE49-F238E27FC236}">
                    <a16:creationId xmlns:a16="http://schemas.microsoft.com/office/drawing/2014/main" id="{446C8E9D-480D-4C9C-BBC4-A697196C91C4}"/>
                  </a:ext>
                </a:extLst>
              </p:cNvPr>
              <p:cNvSpPr/>
              <p:nvPr/>
            </p:nvSpPr>
            <p:spPr>
              <a:xfrm>
                <a:off x="4734370" y="3619843"/>
                <a:ext cx="2028925" cy="366247"/>
              </a:xfrm>
              <a:custGeom>
                <a:avLst/>
                <a:gdLst>
                  <a:gd name="connsiteX0" fmla="*/ 0 w 2028925"/>
                  <a:gd name="connsiteY0" fmla="*/ 0 h 366247"/>
                  <a:gd name="connsiteX1" fmla="*/ 2028925 w 2028925"/>
                  <a:gd name="connsiteY1" fmla="*/ 0 h 366247"/>
                  <a:gd name="connsiteX2" fmla="*/ 2027168 w 2028925"/>
                  <a:gd name="connsiteY2" fmla="*/ 34800 h 366247"/>
                  <a:gd name="connsiteX3" fmla="*/ 1952427 w 2028925"/>
                  <a:gd name="connsiteY3" fmla="*/ 326955 h 366247"/>
                  <a:gd name="connsiteX4" fmla="*/ 1933499 w 2028925"/>
                  <a:gd name="connsiteY4" fmla="*/ 366247 h 366247"/>
                  <a:gd name="connsiteX5" fmla="*/ 95426 w 2028925"/>
                  <a:gd name="connsiteY5" fmla="*/ 366247 h 366247"/>
                  <a:gd name="connsiteX6" fmla="*/ 76498 w 2028925"/>
                  <a:gd name="connsiteY6" fmla="*/ 326955 h 366247"/>
                  <a:gd name="connsiteX7" fmla="*/ 1757 w 2028925"/>
                  <a:gd name="connsiteY7" fmla="*/ 34800 h 366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8925" h="366247">
                    <a:moveTo>
                      <a:pt x="0" y="0"/>
                    </a:moveTo>
                    <a:lnTo>
                      <a:pt x="2028925" y="0"/>
                    </a:lnTo>
                    <a:lnTo>
                      <a:pt x="2027168" y="34800"/>
                    </a:lnTo>
                    <a:cubicBezTo>
                      <a:pt x="2016742" y="137462"/>
                      <a:pt x="1991061" y="235615"/>
                      <a:pt x="1952427" y="326955"/>
                    </a:cubicBezTo>
                    <a:lnTo>
                      <a:pt x="1933499" y="366247"/>
                    </a:lnTo>
                    <a:lnTo>
                      <a:pt x="95426" y="366247"/>
                    </a:lnTo>
                    <a:lnTo>
                      <a:pt x="76498" y="326955"/>
                    </a:lnTo>
                    <a:cubicBezTo>
                      <a:pt x="37864" y="235615"/>
                      <a:pt x="12183" y="137462"/>
                      <a:pt x="1757" y="34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0" rtlCol="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505050">
                            <a:lumMod val="75000"/>
                          </a:srgbClr>
                        </a:gs>
                        <a:gs pos="100000">
                          <a:srgbClr val="505050">
                            <a:lumMod val="75000"/>
                          </a:srgbClr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Azure Active</a:t>
                </a:r>
                <a:br>
                  <a:rPr kumimoji="0" lang="en-US" sz="90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505050">
                            <a:lumMod val="75000"/>
                          </a:srgbClr>
                        </a:gs>
                        <a:gs pos="100000">
                          <a:srgbClr val="505050">
                            <a:lumMod val="75000"/>
                          </a:srgbClr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90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505050">
                            <a:lumMod val="75000"/>
                          </a:srgbClr>
                        </a:gs>
                        <a:gs pos="100000">
                          <a:srgbClr val="505050">
                            <a:lumMod val="75000"/>
                          </a:srgbClr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Directory (Azure AD)</a:t>
                </a:r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9049FF99-CA7F-4BED-A2A7-DDCC5CD237BA}"/>
                  </a:ext>
                </a:extLst>
              </p:cNvPr>
              <p:cNvGrpSpPr/>
              <p:nvPr/>
            </p:nvGrpSpPr>
            <p:grpSpPr>
              <a:xfrm>
                <a:off x="5183887" y="2697096"/>
                <a:ext cx="346347" cy="346347"/>
                <a:chOff x="6364588" y="5695686"/>
                <a:chExt cx="516315" cy="516315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039BD857-9386-4DF4-9469-5D490DC21DC7}"/>
                    </a:ext>
                  </a:extLst>
                </p:cNvPr>
                <p:cNvSpPr/>
                <p:nvPr/>
              </p:nvSpPr>
              <p:spPr bwMode="auto">
                <a:xfrm>
                  <a:off x="6364588" y="5695686"/>
                  <a:ext cx="516315" cy="516315"/>
                </a:xfrm>
                <a:prstGeom prst="ellipse">
                  <a:avLst/>
                </a:prstGeom>
                <a:solidFill>
                  <a:srgbClr val="00857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771E3C48-C982-4441-BC83-75640482F3DD}"/>
                    </a:ext>
                  </a:extLst>
                </p:cNvPr>
                <p:cNvGrpSpPr/>
                <p:nvPr/>
              </p:nvGrpSpPr>
              <p:grpSpPr>
                <a:xfrm>
                  <a:off x="6497358" y="5795347"/>
                  <a:ext cx="250774" cy="280274"/>
                  <a:chOff x="5593458" y="2766299"/>
                  <a:chExt cx="268374" cy="299948"/>
                </a:xfrm>
                <a:solidFill>
                  <a:schemeClr val="bg1"/>
                </a:solidFill>
              </p:grpSpPr>
              <p:sp>
                <p:nvSpPr>
                  <p:cNvPr id="108" name="Freeform 1059">
                    <a:extLst>
                      <a:ext uri="{FF2B5EF4-FFF2-40B4-BE49-F238E27FC236}">
                        <a16:creationId xmlns:a16="http://schemas.microsoft.com/office/drawing/2014/main" id="{23578A75-DA01-42E4-BB98-34C2FEE90D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93458" y="2934690"/>
                    <a:ext cx="268374" cy="131557"/>
                  </a:xfrm>
                  <a:custGeom>
                    <a:avLst/>
                    <a:gdLst>
                      <a:gd name="T0" fmla="*/ 32 w 64"/>
                      <a:gd name="T1" fmla="*/ 0 h 32"/>
                      <a:gd name="T2" fmla="*/ 0 w 64"/>
                      <a:gd name="T3" fmla="*/ 32 h 32"/>
                      <a:gd name="T4" fmla="*/ 64 w 64"/>
                      <a:gd name="T5" fmla="*/ 32 h 32"/>
                      <a:gd name="T6" fmla="*/ 32 w 64"/>
                      <a:gd name="T7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4" h="32">
                        <a:moveTo>
                          <a:pt x="32" y="0"/>
                        </a:moveTo>
                        <a:cubicBezTo>
                          <a:pt x="14" y="0"/>
                          <a:pt x="0" y="14"/>
                          <a:pt x="0" y="32"/>
                        </a:cubicBezTo>
                        <a:cubicBezTo>
                          <a:pt x="64" y="32"/>
                          <a:pt x="64" y="32"/>
                          <a:pt x="64" y="32"/>
                        </a:cubicBezTo>
                        <a:cubicBezTo>
                          <a:pt x="64" y="14"/>
                          <a:pt x="50" y="0"/>
                          <a:pt x="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09728" tIns="54864" rIns="109728" bIns="5486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3C3C41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" name="Oval 1060">
                    <a:extLst>
                      <a:ext uri="{FF2B5EF4-FFF2-40B4-BE49-F238E27FC236}">
                        <a16:creationId xmlns:a16="http://schemas.microsoft.com/office/drawing/2014/main" id="{7241E2A1-7B74-46CC-AC15-13D722A7D5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61869" y="2766299"/>
                    <a:ext cx="131557" cy="131557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09728" tIns="54864" rIns="109728" bIns="5486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367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3C3C41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35E691B0-954B-493A-B778-B88D4BE49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42737" y="3712276"/>
              <a:ext cx="183196" cy="183196"/>
            </a:xfrm>
            <a:prstGeom prst="rect">
              <a:avLst/>
            </a:prstGeom>
          </p:spPr>
        </p:pic>
        <p:pic>
          <p:nvPicPr>
            <p:cNvPr id="91" name="Graphic 90">
              <a:extLst>
                <a:ext uri="{FF2B5EF4-FFF2-40B4-BE49-F238E27FC236}">
                  <a16:creationId xmlns:a16="http://schemas.microsoft.com/office/drawing/2014/main" id="{DB413981-0F80-4D37-9EE8-FC98BCAE8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50841" y="4073888"/>
              <a:ext cx="183196" cy="18319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EDAA7D-B541-452C-9CB5-D2647751AB5A}"/>
              </a:ext>
            </a:extLst>
          </p:cNvPr>
          <p:cNvGrpSpPr/>
          <p:nvPr/>
        </p:nvGrpSpPr>
        <p:grpSpPr>
          <a:xfrm>
            <a:off x="2774417" y="1887305"/>
            <a:ext cx="6510337" cy="3996832"/>
            <a:chOff x="2774417" y="1887305"/>
            <a:chExt cx="6510337" cy="3996832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B3E2FF-AEAA-4C80-B1B1-D4E90EEC7D46}"/>
                </a:ext>
              </a:extLst>
            </p:cNvPr>
            <p:cNvSpPr/>
            <p:nvPr/>
          </p:nvSpPr>
          <p:spPr bwMode="auto">
            <a:xfrm>
              <a:off x="2774417" y="1887305"/>
              <a:ext cx="2891520" cy="3996832"/>
            </a:xfrm>
            <a:custGeom>
              <a:avLst/>
              <a:gdLst>
                <a:gd name="connsiteX0" fmla="*/ 0 w 2298103"/>
                <a:gd name="connsiteY0" fmla="*/ 0 h 3176574"/>
                <a:gd name="connsiteX1" fmla="*/ 48334 w 2298103"/>
                <a:gd name="connsiteY1" fmla="*/ 0 h 3176574"/>
                <a:gd name="connsiteX2" fmla="*/ 2298103 w 2298103"/>
                <a:gd name="connsiteY2" fmla="*/ 602824 h 3176574"/>
                <a:gd name="connsiteX3" fmla="*/ 2298103 w 2298103"/>
                <a:gd name="connsiteY3" fmla="*/ 2560799 h 3176574"/>
                <a:gd name="connsiteX4" fmla="*/ 0 w 2298103"/>
                <a:gd name="connsiteY4" fmla="*/ 3176574 h 317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8103" h="3176574">
                  <a:moveTo>
                    <a:pt x="0" y="0"/>
                  </a:moveTo>
                  <a:lnTo>
                    <a:pt x="48334" y="0"/>
                  </a:lnTo>
                  <a:lnTo>
                    <a:pt x="2298103" y="602824"/>
                  </a:lnTo>
                  <a:lnTo>
                    <a:pt x="2298103" y="2560799"/>
                  </a:lnTo>
                  <a:lnTo>
                    <a:pt x="0" y="317657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cs typeface="Segoe UI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F6ECBE8-8B57-4AFE-A769-8DEBF040DD08}"/>
                </a:ext>
              </a:extLst>
            </p:cNvPr>
            <p:cNvSpPr/>
            <p:nvPr/>
          </p:nvSpPr>
          <p:spPr bwMode="auto">
            <a:xfrm flipH="1">
              <a:off x="6393234" y="1887305"/>
              <a:ext cx="2891520" cy="3996832"/>
            </a:xfrm>
            <a:custGeom>
              <a:avLst/>
              <a:gdLst>
                <a:gd name="connsiteX0" fmla="*/ 0 w 2298103"/>
                <a:gd name="connsiteY0" fmla="*/ 0 h 3176574"/>
                <a:gd name="connsiteX1" fmla="*/ 48334 w 2298103"/>
                <a:gd name="connsiteY1" fmla="*/ 0 h 3176574"/>
                <a:gd name="connsiteX2" fmla="*/ 2298103 w 2298103"/>
                <a:gd name="connsiteY2" fmla="*/ 602824 h 3176574"/>
                <a:gd name="connsiteX3" fmla="*/ 2298103 w 2298103"/>
                <a:gd name="connsiteY3" fmla="*/ 2560799 h 3176574"/>
                <a:gd name="connsiteX4" fmla="*/ 0 w 2298103"/>
                <a:gd name="connsiteY4" fmla="*/ 3176574 h 317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8103" h="3176574">
                  <a:moveTo>
                    <a:pt x="0" y="0"/>
                  </a:moveTo>
                  <a:lnTo>
                    <a:pt x="48334" y="0"/>
                  </a:lnTo>
                  <a:lnTo>
                    <a:pt x="2298103" y="602824"/>
                  </a:lnTo>
                  <a:lnTo>
                    <a:pt x="2298103" y="2560799"/>
                  </a:lnTo>
                  <a:lnTo>
                    <a:pt x="0" y="317657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cs typeface="Segoe UI" pitchFamily="34" charset="0"/>
              </a:endParaRPr>
            </a:p>
          </p:txBody>
        </p:sp>
      </p:grpSp>
      <p:sp>
        <p:nvSpPr>
          <p:cNvPr id="105" name="Oval 104">
            <a:extLst>
              <a:ext uri="{FF2B5EF4-FFF2-40B4-BE49-F238E27FC236}">
                <a16:creationId xmlns:a16="http://schemas.microsoft.com/office/drawing/2014/main" id="{6A5FC255-8215-448B-8B4B-97E65C41F57D}"/>
              </a:ext>
            </a:extLst>
          </p:cNvPr>
          <p:cNvSpPr>
            <a:spLocks noChangeAspect="1"/>
          </p:cNvSpPr>
          <p:nvPr/>
        </p:nvSpPr>
        <p:spPr bwMode="auto">
          <a:xfrm>
            <a:off x="4361787" y="2291130"/>
            <a:ext cx="3229722" cy="318918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392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5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Arial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E5058A9-21D9-494D-99C6-DBA423AA508C}"/>
              </a:ext>
            </a:extLst>
          </p:cNvPr>
          <p:cNvSpPr txBox="1">
            <a:spLocks noChangeAspect="1"/>
          </p:cNvSpPr>
          <p:nvPr/>
        </p:nvSpPr>
        <p:spPr>
          <a:xfrm>
            <a:off x="4603888" y="2513517"/>
            <a:ext cx="2758936" cy="2818729"/>
          </a:xfrm>
          <a:prstGeom prst="rect">
            <a:avLst/>
          </a:prstGeom>
          <a:noFill/>
        </p:spPr>
        <p:txBody>
          <a:bodyPr spcFirstLastPara="1" wrap="square" numCol="1">
            <a:prstTxWarp prst="textArchUp">
              <a:avLst/>
            </a:prstTxWarp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300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</a:defRPr>
            </a:lvl1pPr>
          </a:lstStyle>
          <a:p>
            <a:pPr marL="0" marR="0" lvl="0" indent="0" algn="ctr" defTabSz="8392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85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cs typeface="Segoe UI Semibold"/>
              </a:rPr>
              <a:t>Continuous risk assessment &amp; Automation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597A89F-8FF3-4A47-AAAE-72E7394A3F01}"/>
              </a:ext>
            </a:extLst>
          </p:cNvPr>
          <p:cNvSpPr/>
          <p:nvPr/>
        </p:nvSpPr>
        <p:spPr bwMode="auto">
          <a:xfrm>
            <a:off x="5735738" y="5631667"/>
            <a:ext cx="586342" cy="586342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787A2-38E7-46D9-AC9F-6764498C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592" y="314797"/>
            <a:ext cx="6510337" cy="553998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b="1" kern="0" spc="-100">
                <a:ln>
                  <a:noFill/>
                </a:ln>
                <a:gradFill>
                  <a:gsLst>
                    <a:gs pos="0">
                      <a:srgbClr val="243A5E"/>
                    </a:gs>
                    <a:gs pos="100000">
                      <a:srgbClr val="0078D4"/>
                    </a:gs>
                  </a:gsLst>
                  <a:lin ang="18900000" scaled="0"/>
                </a:gradFill>
                <a:latin typeface="Segoe UI Semibold"/>
              </a:rPr>
              <a:t>Microsoft Zero Trust Capabilities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E6F506-8122-4336-9604-6C455054EB50}"/>
              </a:ext>
            </a:extLst>
          </p:cNvPr>
          <p:cNvSpPr txBox="1"/>
          <p:nvPr/>
        </p:nvSpPr>
        <p:spPr>
          <a:xfrm>
            <a:off x="2358554" y="4190571"/>
            <a:ext cx="1312882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Endpoints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627ADF-8CF5-4CE0-BFA0-8B535DDF359A}"/>
              </a:ext>
            </a:extLst>
          </p:cNvPr>
          <p:cNvGrpSpPr/>
          <p:nvPr/>
        </p:nvGrpSpPr>
        <p:grpSpPr>
          <a:xfrm>
            <a:off x="2389141" y="4502550"/>
            <a:ext cx="479775" cy="1192929"/>
            <a:chOff x="4906115" y="4331322"/>
            <a:chExt cx="548640" cy="1364157"/>
          </a:xfrm>
        </p:grpSpPr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15710AAE-A45B-45CE-B0A3-82E676478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6115" y="5146839"/>
              <a:ext cx="548640" cy="548640"/>
            </a:xfrm>
            <a:prstGeom prst="rect">
              <a:avLst/>
            </a:prstGeom>
          </p:spPr>
        </p:pic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33C823EB-D24B-4C93-B8DC-8315FD068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06115" y="4331322"/>
              <a:ext cx="548640" cy="548640"/>
            </a:xfrm>
            <a:prstGeom prst="rect">
              <a:avLst/>
            </a:prstGeom>
          </p:spPr>
        </p:pic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6F0A594-159A-473C-9F87-245FE1E853A1}"/>
              </a:ext>
            </a:extLst>
          </p:cNvPr>
          <p:cNvSpPr txBox="1"/>
          <p:nvPr/>
        </p:nvSpPr>
        <p:spPr>
          <a:xfrm>
            <a:off x="2351268" y="2010588"/>
            <a:ext cx="1312882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Arial" pitchFamily="34" charset="0"/>
              </a:rPr>
              <a:t>Identities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D8C86D-ED3F-45E0-9B7B-2D3EB1770D5A}"/>
              </a:ext>
            </a:extLst>
          </p:cNvPr>
          <p:cNvGrpSpPr/>
          <p:nvPr/>
        </p:nvGrpSpPr>
        <p:grpSpPr>
          <a:xfrm>
            <a:off x="2389141" y="2343109"/>
            <a:ext cx="487529" cy="1201558"/>
            <a:chOff x="4906115" y="2343108"/>
            <a:chExt cx="548640" cy="135217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66E97B6-7391-43A8-91D5-0A2FA32853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06115" y="2343108"/>
              <a:ext cx="548640" cy="588543"/>
              <a:chOff x="5619750" y="2468195"/>
              <a:chExt cx="1196083" cy="1283073"/>
            </a:xfrm>
          </p:grpSpPr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FEACA340-5D80-474A-A2C1-F1489C5858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619750" y="2468195"/>
                <a:ext cx="1143000" cy="1143000"/>
              </a:xfrm>
              <a:prstGeom prst="rect">
                <a:avLst/>
              </a:prstGeom>
            </p:spPr>
          </p:pic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042FDB6-32D3-42AF-A98F-A6EF1F917471}"/>
                  </a:ext>
                </a:extLst>
              </p:cNvPr>
              <p:cNvGrpSpPr/>
              <p:nvPr/>
            </p:nvGrpSpPr>
            <p:grpSpPr>
              <a:xfrm>
                <a:off x="6358633" y="3385508"/>
                <a:ext cx="457200" cy="365760"/>
                <a:chOff x="6358633" y="3445172"/>
                <a:chExt cx="457200" cy="365760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9C723B83-F485-457A-842B-6DB31B9A5294}"/>
                    </a:ext>
                  </a:extLst>
                </p:cNvPr>
                <p:cNvSpPr/>
                <p:nvPr/>
              </p:nvSpPr>
              <p:spPr bwMode="auto">
                <a:xfrm>
                  <a:off x="6411612" y="3487555"/>
                  <a:ext cx="351242" cy="28099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>
                  <a:outerShdw blurRad="635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cs typeface="Arial" pitchFamily="34" charset="0"/>
                  </a:endParaRPr>
                </a:p>
              </p:txBody>
            </p:sp>
            <p:sp>
              <p:nvSpPr>
                <p:cNvPr id="78" name="Graphic 5">
                  <a:extLst>
                    <a:ext uri="{FF2B5EF4-FFF2-40B4-BE49-F238E27FC236}">
                      <a16:creationId xmlns:a16="http://schemas.microsoft.com/office/drawing/2014/main" id="{BDE1BC0C-C383-4418-8F09-CD410D2CA654}"/>
                    </a:ext>
                  </a:extLst>
                </p:cNvPr>
                <p:cNvSpPr/>
                <p:nvPr/>
              </p:nvSpPr>
              <p:spPr>
                <a:xfrm>
                  <a:off x="6358633" y="3445172"/>
                  <a:ext cx="457200" cy="365760"/>
                </a:xfrm>
                <a:custGeom>
                  <a:avLst/>
                  <a:gdLst>
                    <a:gd name="connsiteX0" fmla="*/ 403886 w 455082"/>
                    <a:gd name="connsiteY0" fmla="*/ 0 h 364170"/>
                    <a:gd name="connsiteX1" fmla="*/ 455083 w 455082"/>
                    <a:gd name="connsiteY1" fmla="*/ 51197 h 364170"/>
                    <a:gd name="connsiteX2" fmla="*/ 455083 w 455082"/>
                    <a:gd name="connsiteY2" fmla="*/ 312974 h 364170"/>
                    <a:gd name="connsiteX3" fmla="*/ 403886 w 455082"/>
                    <a:gd name="connsiteY3" fmla="*/ 364171 h 364170"/>
                    <a:gd name="connsiteX4" fmla="*/ 51197 w 455082"/>
                    <a:gd name="connsiteY4" fmla="*/ 364171 h 364170"/>
                    <a:gd name="connsiteX5" fmla="*/ 0 w 455082"/>
                    <a:gd name="connsiteY5" fmla="*/ 312974 h 364170"/>
                    <a:gd name="connsiteX6" fmla="*/ 0 w 455082"/>
                    <a:gd name="connsiteY6" fmla="*/ 51197 h 364170"/>
                    <a:gd name="connsiteX7" fmla="*/ 51197 w 455082"/>
                    <a:gd name="connsiteY7" fmla="*/ 0 h 364170"/>
                    <a:gd name="connsiteX8" fmla="*/ 403886 w 455082"/>
                    <a:gd name="connsiteY8" fmla="*/ 0 h 364170"/>
                    <a:gd name="connsiteX9" fmla="*/ 176344 w 455082"/>
                    <a:gd name="connsiteY9" fmla="*/ 193410 h 364170"/>
                    <a:gd name="connsiteX10" fmla="*/ 96705 w 455082"/>
                    <a:gd name="connsiteY10" fmla="*/ 193410 h 364170"/>
                    <a:gd name="connsiteX11" fmla="*/ 79795 w 455082"/>
                    <a:gd name="connsiteY11" fmla="*/ 208159 h 364170"/>
                    <a:gd name="connsiteX12" fmla="*/ 79639 w 455082"/>
                    <a:gd name="connsiteY12" fmla="*/ 210476 h 364170"/>
                    <a:gd name="connsiteX13" fmla="*/ 79639 w 455082"/>
                    <a:gd name="connsiteY13" fmla="*/ 221666 h 364170"/>
                    <a:gd name="connsiteX14" fmla="*/ 79819 w 455082"/>
                    <a:gd name="connsiteY14" fmla="*/ 224130 h 364170"/>
                    <a:gd name="connsiteX15" fmla="*/ 136524 w 455082"/>
                    <a:gd name="connsiteY15" fmla="*/ 261693 h 364170"/>
                    <a:gd name="connsiteX16" fmla="*/ 192584 w 455082"/>
                    <a:gd name="connsiteY16" fmla="*/ 227687 h 364170"/>
                    <a:gd name="connsiteX17" fmla="*/ 193230 w 455082"/>
                    <a:gd name="connsiteY17" fmla="*/ 224158 h 364170"/>
                    <a:gd name="connsiteX18" fmla="*/ 193410 w 455082"/>
                    <a:gd name="connsiteY18" fmla="*/ 221687 h 364170"/>
                    <a:gd name="connsiteX19" fmla="*/ 193410 w 455082"/>
                    <a:gd name="connsiteY19" fmla="*/ 210476 h 364170"/>
                    <a:gd name="connsiteX20" fmla="*/ 178660 w 455082"/>
                    <a:gd name="connsiteY20" fmla="*/ 193565 h 364170"/>
                    <a:gd name="connsiteX21" fmla="*/ 176344 w 455082"/>
                    <a:gd name="connsiteY21" fmla="*/ 193410 h 364170"/>
                    <a:gd name="connsiteX22" fmla="*/ 358377 w 455082"/>
                    <a:gd name="connsiteY22" fmla="*/ 204698 h 364170"/>
                    <a:gd name="connsiteX23" fmla="*/ 256036 w 455082"/>
                    <a:gd name="connsiteY23" fmla="*/ 204698 h 364170"/>
                    <a:gd name="connsiteX24" fmla="*/ 253720 w 455082"/>
                    <a:gd name="connsiteY24" fmla="*/ 204855 h 364170"/>
                    <a:gd name="connsiteX25" fmla="*/ 238971 w 455082"/>
                    <a:gd name="connsiteY25" fmla="*/ 221764 h 364170"/>
                    <a:gd name="connsiteX26" fmla="*/ 253720 w 455082"/>
                    <a:gd name="connsiteY26" fmla="*/ 238675 h 364170"/>
                    <a:gd name="connsiteX27" fmla="*/ 256036 w 455082"/>
                    <a:gd name="connsiteY27" fmla="*/ 238830 h 364170"/>
                    <a:gd name="connsiteX28" fmla="*/ 358377 w 455082"/>
                    <a:gd name="connsiteY28" fmla="*/ 238830 h 364170"/>
                    <a:gd name="connsiteX29" fmla="*/ 360694 w 455082"/>
                    <a:gd name="connsiteY29" fmla="*/ 238675 h 364170"/>
                    <a:gd name="connsiteX30" fmla="*/ 375443 w 455082"/>
                    <a:gd name="connsiteY30" fmla="*/ 221764 h 364170"/>
                    <a:gd name="connsiteX31" fmla="*/ 360694 w 455082"/>
                    <a:gd name="connsiteY31" fmla="*/ 204855 h 364170"/>
                    <a:gd name="connsiteX32" fmla="*/ 358377 w 455082"/>
                    <a:gd name="connsiteY32" fmla="*/ 204698 h 364170"/>
                    <a:gd name="connsiteX33" fmla="*/ 136525 w 455082"/>
                    <a:gd name="connsiteY33" fmla="*/ 102443 h 364170"/>
                    <a:gd name="connsiteX34" fmla="*/ 102394 w 455082"/>
                    <a:gd name="connsiteY34" fmla="*/ 136575 h 364170"/>
                    <a:gd name="connsiteX35" fmla="*/ 136525 w 455082"/>
                    <a:gd name="connsiteY35" fmla="*/ 170704 h 364170"/>
                    <a:gd name="connsiteX36" fmla="*/ 170655 w 455082"/>
                    <a:gd name="connsiteY36" fmla="*/ 136575 h 364170"/>
                    <a:gd name="connsiteX37" fmla="*/ 136525 w 455082"/>
                    <a:gd name="connsiteY37" fmla="*/ 102443 h 364170"/>
                    <a:gd name="connsiteX38" fmla="*/ 358377 w 455082"/>
                    <a:gd name="connsiteY38" fmla="*/ 125148 h 364170"/>
                    <a:gd name="connsiteX39" fmla="*/ 256036 w 455082"/>
                    <a:gd name="connsiteY39" fmla="*/ 125148 h 364170"/>
                    <a:gd name="connsiteX40" fmla="*/ 253720 w 455082"/>
                    <a:gd name="connsiteY40" fmla="*/ 125304 h 364170"/>
                    <a:gd name="connsiteX41" fmla="*/ 238971 w 455082"/>
                    <a:gd name="connsiteY41" fmla="*/ 142213 h 364170"/>
                    <a:gd name="connsiteX42" fmla="*/ 253720 w 455082"/>
                    <a:gd name="connsiteY42" fmla="*/ 159124 h 364170"/>
                    <a:gd name="connsiteX43" fmla="*/ 256036 w 455082"/>
                    <a:gd name="connsiteY43" fmla="*/ 159279 h 364170"/>
                    <a:gd name="connsiteX44" fmla="*/ 358377 w 455082"/>
                    <a:gd name="connsiteY44" fmla="*/ 159279 h 364170"/>
                    <a:gd name="connsiteX45" fmla="*/ 360694 w 455082"/>
                    <a:gd name="connsiteY45" fmla="*/ 159124 h 364170"/>
                    <a:gd name="connsiteX46" fmla="*/ 375443 w 455082"/>
                    <a:gd name="connsiteY46" fmla="*/ 142213 h 364170"/>
                    <a:gd name="connsiteX47" fmla="*/ 360694 w 455082"/>
                    <a:gd name="connsiteY47" fmla="*/ 125304 h 364170"/>
                    <a:gd name="connsiteX48" fmla="*/ 358377 w 455082"/>
                    <a:gd name="connsiteY48" fmla="*/ 125148 h 364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455082" h="364170">
                      <a:moveTo>
                        <a:pt x="403886" y="0"/>
                      </a:moveTo>
                      <a:cubicBezTo>
                        <a:pt x="432160" y="0"/>
                        <a:pt x="455083" y="22922"/>
                        <a:pt x="455083" y="51197"/>
                      </a:cubicBezTo>
                      <a:lnTo>
                        <a:pt x="455083" y="312974"/>
                      </a:lnTo>
                      <a:cubicBezTo>
                        <a:pt x="455083" y="341248"/>
                        <a:pt x="432160" y="364171"/>
                        <a:pt x="403886" y="364171"/>
                      </a:cubicBezTo>
                      <a:lnTo>
                        <a:pt x="51197" y="364171"/>
                      </a:lnTo>
                      <a:cubicBezTo>
                        <a:pt x="22922" y="364171"/>
                        <a:pt x="0" y="341248"/>
                        <a:pt x="0" y="312974"/>
                      </a:cubicBezTo>
                      <a:lnTo>
                        <a:pt x="0" y="51197"/>
                      </a:lnTo>
                      <a:cubicBezTo>
                        <a:pt x="0" y="22922"/>
                        <a:pt x="22922" y="0"/>
                        <a:pt x="51197" y="0"/>
                      </a:cubicBezTo>
                      <a:lnTo>
                        <a:pt x="403886" y="0"/>
                      </a:lnTo>
                      <a:close/>
                      <a:moveTo>
                        <a:pt x="176344" y="193410"/>
                      </a:moveTo>
                      <a:lnTo>
                        <a:pt x="96705" y="193410"/>
                      </a:lnTo>
                      <a:cubicBezTo>
                        <a:pt x="88065" y="193410"/>
                        <a:pt x="80925" y="199831"/>
                        <a:pt x="79795" y="208159"/>
                      </a:cubicBezTo>
                      <a:lnTo>
                        <a:pt x="79639" y="210476"/>
                      </a:lnTo>
                      <a:lnTo>
                        <a:pt x="79639" y="221666"/>
                      </a:lnTo>
                      <a:lnTo>
                        <a:pt x="79819" y="224130"/>
                      </a:lnTo>
                      <a:cubicBezTo>
                        <a:pt x="83519" y="249469"/>
                        <a:pt x="104717" y="261693"/>
                        <a:pt x="136524" y="261693"/>
                      </a:cubicBezTo>
                      <a:cubicBezTo>
                        <a:pt x="166813" y="261693"/>
                        <a:pt x="187483" y="250616"/>
                        <a:pt x="192584" y="227687"/>
                      </a:cubicBezTo>
                      <a:lnTo>
                        <a:pt x="193230" y="224158"/>
                      </a:lnTo>
                      <a:lnTo>
                        <a:pt x="193410" y="221687"/>
                      </a:lnTo>
                      <a:lnTo>
                        <a:pt x="193410" y="210476"/>
                      </a:lnTo>
                      <a:cubicBezTo>
                        <a:pt x="193410" y="201836"/>
                        <a:pt x="186989" y="194696"/>
                        <a:pt x="178660" y="193565"/>
                      </a:cubicBezTo>
                      <a:lnTo>
                        <a:pt x="176344" y="193410"/>
                      </a:lnTo>
                      <a:close/>
                      <a:moveTo>
                        <a:pt x="358377" y="204698"/>
                      </a:moveTo>
                      <a:lnTo>
                        <a:pt x="256036" y="204698"/>
                      </a:lnTo>
                      <a:lnTo>
                        <a:pt x="253720" y="204855"/>
                      </a:lnTo>
                      <a:cubicBezTo>
                        <a:pt x="245390" y="205984"/>
                        <a:pt x="238971" y="213124"/>
                        <a:pt x="238971" y="221764"/>
                      </a:cubicBezTo>
                      <a:cubicBezTo>
                        <a:pt x="238971" y="230404"/>
                        <a:pt x="245390" y="237544"/>
                        <a:pt x="253720" y="238675"/>
                      </a:cubicBezTo>
                      <a:lnTo>
                        <a:pt x="256036" y="238830"/>
                      </a:lnTo>
                      <a:lnTo>
                        <a:pt x="358377" y="238830"/>
                      </a:lnTo>
                      <a:lnTo>
                        <a:pt x="360694" y="238675"/>
                      </a:lnTo>
                      <a:cubicBezTo>
                        <a:pt x="369022" y="237544"/>
                        <a:pt x="375443" y="230404"/>
                        <a:pt x="375443" y="221764"/>
                      </a:cubicBezTo>
                      <a:cubicBezTo>
                        <a:pt x="375443" y="213124"/>
                        <a:pt x="369022" y="205984"/>
                        <a:pt x="360694" y="204855"/>
                      </a:cubicBezTo>
                      <a:lnTo>
                        <a:pt x="358377" y="204698"/>
                      </a:lnTo>
                      <a:close/>
                      <a:moveTo>
                        <a:pt x="136525" y="102443"/>
                      </a:moveTo>
                      <a:cubicBezTo>
                        <a:pt x="117675" y="102443"/>
                        <a:pt x="102394" y="117724"/>
                        <a:pt x="102394" y="136575"/>
                      </a:cubicBezTo>
                      <a:cubicBezTo>
                        <a:pt x="102394" y="155424"/>
                        <a:pt x="117675" y="170704"/>
                        <a:pt x="136525" y="170704"/>
                      </a:cubicBezTo>
                      <a:cubicBezTo>
                        <a:pt x="155375" y="170704"/>
                        <a:pt x="170655" y="155424"/>
                        <a:pt x="170655" y="136575"/>
                      </a:cubicBezTo>
                      <a:cubicBezTo>
                        <a:pt x="170655" y="117724"/>
                        <a:pt x="155375" y="102443"/>
                        <a:pt x="136525" y="102443"/>
                      </a:cubicBezTo>
                      <a:close/>
                      <a:moveTo>
                        <a:pt x="358377" y="125148"/>
                      </a:moveTo>
                      <a:lnTo>
                        <a:pt x="256036" y="125148"/>
                      </a:lnTo>
                      <a:lnTo>
                        <a:pt x="253720" y="125304"/>
                      </a:lnTo>
                      <a:cubicBezTo>
                        <a:pt x="245390" y="126434"/>
                        <a:pt x="238971" y="133574"/>
                        <a:pt x="238971" y="142213"/>
                      </a:cubicBezTo>
                      <a:cubicBezTo>
                        <a:pt x="238971" y="150853"/>
                        <a:pt x="245390" y="157993"/>
                        <a:pt x="253720" y="159124"/>
                      </a:cubicBezTo>
                      <a:lnTo>
                        <a:pt x="256036" y="159279"/>
                      </a:lnTo>
                      <a:lnTo>
                        <a:pt x="358377" y="159279"/>
                      </a:lnTo>
                      <a:lnTo>
                        <a:pt x="360694" y="159124"/>
                      </a:lnTo>
                      <a:cubicBezTo>
                        <a:pt x="369022" y="157993"/>
                        <a:pt x="375443" y="150853"/>
                        <a:pt x="375443" y="142213"/>
                      </a:cubicBezTo>
                      <a:cubicBezTo>
                        <a:pt x="375443" y="133574"/>
                        <a:pt x="369022" y="126434"/>
                        <a:pt x="360694" y="125304"/>
                      </a:cubicBezTo>
                      <a:lnTo>
                        <a:pt x="358377" y="12514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22622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59CD55D-0AEC-491F-AF03-20DF1C7B17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06115" y="3247548"/>
              <a:ext cx="548640" cy="447731"/>
              <a:chOff x="5555438" y="4745104"/>
              <a:chExt cx="1327814" cy="1083596"/>
            </a:xfrm>
          </p:grpSpPr>
          <p:grpSp>
            <p:nvGrpSpPr>
              <p:cNvPr id="81" name="Graphic 63">
                <a:extLst>
                  <a:ext uri="{FF2B5EF4-FFF2-40B4-BE49-F238E27FC236}">
                    <a16:creationId xmlns:a16="http://schemas.microsoft.com/office/drawing/2014/main" id="{EB19E576-FD79-4D29-B2DC-0359E17B1324}"/>
                  </a:ext>
                </a:extLst>
              </p:cNvPr>
              <p:cNvGrpSpPr/>
              <p:nvPr/>
            </p:nvGrpSpPr>
            <p:grpSpPr>
              <a:xfrm>
                <a:off x="5555438" y="4745104"/>
                <a:ext cx="1199516" cy="964345"/>
                <a:chOff x="5705918" y="4334086"/>
                <a:chExt cx="970663" cy="780358"/>
              </a:xfrm>
            </p:grpSpPr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16C77BAC-6F7C-4144-9B7F-E9559F66B9A8}"/>
                    </a:ext>
                  </a:extLst>
                </p:cNvPr>
                <p:cNvSpPr/>
                <p:nvPr/>
              </p:nvSpPr>
              <p:spPr>
                <a:xfrm>
                  <a:off x="5705919" y="4540945"/>
                  <a:ext cx="970662" cy="573499"/>
                </a:xfrm>
                <a:custGeom>
                  <a:avLst/>
                  <a:gdLst>
                    <a:gd name="connsiteX0" fmla="*/ 0 w 970662"/>
                    <a:gd name="connsiteY0" fmla="*/ 0 h 573499"/>
                    <a:gd name="connsiteX1" fmla="*/ 970662 w 970662"/>
                    <a:gd name="connsiteY1" fmla="*/ 0 h 573499"/>
                    <a:gd name="connsiteX2" fmla="*/ 970662 w 970662"/>
                    <a:gd name="connsiteY2" fmla="*/ 0 h 573499"/>
                    <a:gd name="connsiteX3" fmla="*/ 970662 w 970662"/>
                    <a:gd name="connsiteY3" fmla="*/ 541144 h 573499"/>
                    <a:gd name="connsiteX4" fmla="*/ 938307 w 970662"/>
                    <a:gd name="connsiteY4" fmla="*/ 573500 h 573499"/>
                    <a:gd name="connsiteX5" fmla="*/ 32355 w 970662"/>
                    <a:gd name="connsiteY5" fmla="*/ 573500 h 573499"/>
                    <a:gd name="connsiteX6" fmla="*/ 0 w 970662"/>
                    <a:gd name="connsiteY6" fmla="*/ 541144 h 573499"/>
                    <a:gd name="connsiteX7" fmla="*/ 0 w 970662"/>
                    <a:gd name="connsiteY7" fmla="*/ 0 h 573499"/>
                    <a:gd name="connsiteX8" fmla="*/ 0 w 970662"/>
                    <a:gd name="connsiteY8" fmla="*/ 0 h 573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70662" h="573499">
                      <a:moveTo>
                        <a:pt x="0" y="0"/>
                      </a:moveTo>
                      <a:lnTo>
                        <a:pt x="970662" y="0"/>
                      </a:lnTo>
                      <a:lnTo>
                        <a:pt x="970662" y="0"/>
                      </a:lnTo>
                      <a:lnTo>
                        <a:pt x="970662" y="541144"/>
                      </a:lnTo>
                      <a:cubicBezTo>
                        <a:pt x="970662" y="559015"/>
                        <a:pt x="956178" y="573500"/>
                        <a:pt x="938307" y="573500"/>
                      </a:cubicBezTo>
                      <a:lnTo>
                        <a:pt x="32355" y="573500"/>
                      </a:lnTo>
                      <a:cubicBezTo>
                        <a:pt x="14486" y="573500"/>
                        <a:pt x="0" y="559015"/>
                        <a:pt x="0" y="541144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53446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cs typeface="Arial" pitchFamily="34" charset="0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5D9F4226-5397-402A-808D-E5432050AD3D}"/>
                    </a:ext>
                  </a:extLst>
                </p:cNvPr>
                <p:cNvSpPr/>
                <p:nvPr/>
              </p:nvSpPr>
              <p:spPr>
                <a:xfrm>
                  <a:off x="5776507" y="4597945"/>
                  <a:ext cx="837303" cy="459123"/>
                </a:xfrm>
                <a:custGeom>
                  <a:avLst/>
                  <a:gdLst>
                    <a:gd name="connsiteX0" fmla="*/ 804948 w 837303"/>
                    <a:gd name="connsiteY0" fmla="*/ 0 h 459123"/>
                    <a:gd name="connsiteX1" fmla="*/ 837304 w 837303"/>
                    <a:gd name="connsiteY1" fmla="*/ 0 h 459123"/>
                    <a:gd name="connsiteX2" fmla="*/ 837304 w 837303"/>
                    <a:gd name="connsiteY2" fmla="*/ 459123 h 459123"/>
                    <a:gd name="connsiteX3" fmla="*/ 804948 w 837303"/>
                    <a:gd name="connsiteY3" fmla="*/ 459123 h 459123"/>
                    <a:gd name="connsiteX4" fmla="*/ 32355 w 837303"/>
                    <a:gd name="connsiteY4" fmla="*/ 459123 h 459123"/>
                    <a:gd name="connsiteX5" fmla="*/ 0 w 837303"/>
                    <a:gd name="connsiteY5" fmla="*/ 459123 h 459123"/>
                    <a:gd name="connsiteX6" fmla="*/ 0 w 837303"/>
                    <a:gd name="connsiteY6" fmla="*/ 0 h 459123"/>
                    <a:gd name="connsiteX7" fmla="*/ 32355 w 837303"/>
                    <a:gd name="connsiteY7" fmla="*/ 0 h 459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7303" h="459123">
                      <a:moveTo>
                        <a:pt x="804948" y="0"/>
                      </a:moveTo>
                      <a:cubicBezTo>
                        <a:pt x="822818" y="0"/>
                        <a:pt x="837304" y="0"/>
                        <a:pt x="837304" y="0"/>
                      </a:cubicBezTo>
                      <a:lnTo>
                        <a:pt x="837304" y="459123"/>
                      </a:lnTo>
                      <a:cubicBezTo>
                        <a:pt x="837304" y="459123"/>
                        <a:pt x="822818" y="459123"/>
                        <a:pt x="804948" y="459123"/>
                      </a:cubicBezTo>
                      <a:lnTo>
                        <a:pt x="32355" y="459123"/>
                      </a:lnTo>
                      <a:cubicBezTo>
                        <a:pt x="14486" y="459123"/>
                        <a:pt x="0" y="459123"/>
                        <a:pt x="0" y="459123"/>
                      </a:cubicBezTo>
                      <a:lnTo>
                        <a:pt x="0" y="0"/>
                      </a:lnTo>
                      <a:cubicBezTo>
                        <a:pt x="0" y="0"/>
                        <a:pt x="14486" y="0"/>
                        <a:pt x="32355" y="0"/>
                      </a:cubicBezTo>
                      <a:close/>
                    </a:path>
                  </a:pathLst>
                </a:custGeom>
                <a:solidFill>
                  <a:srgbClr val="50E6FF">
                    <a:alpha val="60000"/>
                  </a:srgbClr>
                </a:solidFill>
                <a:ln w="53446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cs typeface="Arial" pitchFamily="34" charset="0"/>
                  </a:endParaRPr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18194100-CAF4-43B7-9200-9E75C89A499D}"/>
                    </a:ext>
                  </a:extLst>
                </p:cNvPr>
                <p:cNvSpPr/>
                <p:nvPr/>
              </p:nvSpPr>
              <p:spPr>
                <a:xfrm>
                  <a:off x="5705918" y="4334086"/>
                  <a:ext cx="970662" cy="206858"/>
                </a:xfrm>
                <a:custGeom>
                  <a:avLst/>
                  <a:gdLst>
                    <a:gd name="connsiteX0" fmla="*/ 32355 w 970662"/>
                    <a:gd name="connsiteY0" fmla="*/ 0 h 206858"/>
                    <a:gd name="connsiteX1" fmla="*/ 938307 w 970662"/>
                    <a:gd name="connsiteY1" fmla="*/ 0 h 206858"/>
                    <a:gd name="connsiteX2" fmla="*/ 970662 w 970662"/>
                    <a:gd name="connsiteY2" fmla="*/ 32355 h 206858"/>
                    <a:gd name="connsiteX3" fmla="*/ 970662 w 970662"/>
                    <a:gd name="connsiteY3" fmla="*/ 206859 h 206858"/>
                    <a:gd name="connsiteX4" fmla="*/ 970662 w 970662"/>
                    <a:gd name="connsiteY4" fmla="*/ 206859 h 206858"/>
                    <a:gd name="connsiteX5" fmla="*/ 0 w 970662"/>
                    <a:gd name="connsiteY5" fmla="*/ 206859 h 206858"/>
                    <a:gd name="connsiteX6" fmla="*/ 0 w 970662"/>
                    <a:gd name="connsiteY6" fmla="*/ 206859 h 206858"/>
                    <a:gd name="connsiteX7" fmla="*/ 0 w 970662"/>
                    <a:gd name="connsiteY7" fmla="*/ 32409 h 206858"/>
                    <a:gd name="connsiteX8" fmla="*/ 32301 w 970662"/>
                    <a:gd name="connsiteY8" fmla="*/ 0 h 206858"/>
                    <a:gd name="connsiteX9" fmla="*/ 32355 w 970662"/>
                    <a:gd name="connsiteY9" fmla="*/ 0 h 20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70662" h="206858">
                      <a:moveTo>
                        <a:pt x="32355" y="0"/>
                      </a:moveTo>
                      <a:lnTo>
                        <a:pt x="938307" y="0"/>
                      </a:lnTo>
                      <a:cubicBezTo>
                        <a:pt x="956178" y="0"/>
                        <a:pt x="970662" y="14486"/>
                        <a:pt x="970662" y="32355"/>
                      </a:cubicBezTo>
                      <a:lnTo>
                        <a:pt x="970662" y="206859"/>
                      </a:lnTo>
                      <a:lnTo>
                        <a:pt x="970662" y="206859"/>
                      </a:lnTo>
                      <a:lnTo>
                        <a:pt x="0" y="206859"/>
                      </a:lnTo>
                      <a:lnTo>
                        <a:pt x="0" y="206859"/>
                      </a:lnTo>
                      <a:lnTo>
                        <a:pt x="0" y="32409"/>
                      </a:lnTo>
                      <a:cubicBezTo>
                        <a:pt x="-30" y="14540"/>
                        <a:pt x="14432" y="30"/>
                        <a:pt x="32301" y="0"/>
                      </a:cubicBezTo>
                      <a:cubicBezTo>
                        <a:pt x="32319" y="0"/>
                        <a:pt x="32337" y="0"/>
                        <a:pt x="32355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 w="53446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cs typeface="Arial" pitchFamily="34" charset="0"/>
                  </a:endParaRPr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EF6D0E7A-5726-4953-8854-746313901242}"/>
                    </a:ext>
                  </a:extLst>
                </p:cNvPr>
                <p:cNvSpPr/>
                <p:nvPr/>
              </p:nvSpPr>
              <p:spPr>
                <a:xfrm>
                  <a:off x="5794680" y="4405430"/>
                  <a:ext cx="340109" cy="81967"/>
                </a:xfrm>
                <a:custGeom>
                  <a:avLst/>
                  <a:gdLst>
                    <a:gd name="connsiteX0" fmla="*/ 81967 w 340109"/>
                    <a:gd name="connsiteY0" fmla="*/ 40984 h 81967"/>
                    <a:gd name="connsiteX1" fmla="*/ 40984 w 340109"/>
                    <a:gd name="connsiteY1" fmla="*/ 81967 h 81967"/>
                    <a:gd name="connsiteX2" fmla="*/ 0 w 340109"/>
                    <a:gd name="connsiteY2" fmla="*/ 40984 h 81967"/>
                    <a:gd name="connsiteX3" fmla="*/ 40984 w 340109"/>
                    <a:gd name="connsiteY3" fmla="*/ 0 h 81967"/>
                    <a:gd name="connsiteX4" fmla="*/ 81967 w 340109"/>
                    <a:gd name="connsiteY4" fmla="*/ 40984 h 81967"/>
                    <a:gd name="connsiteX5" fmla="*/ 170082 w 340109"/>
                    <a:gd name="connsiteY5" fmla="*/ 0 h 81967"/>
                    <a:gd name="connsiteX6" fmla="*/ 129098 w 340109"/>
                    <a:gd name="connsiteY6" fmla="*/ 40984 h 81967"/>
                    <a:gd name="connsiteX7" fmla="*/ 170082 w 340109"/>
                    <a:gd name="connsiteY7" fmla="*/ 81967 h 81967"/>
                    <a:gd name="connsiteX8" fmla="*/ 211065 w 340109"/>
                    <a:gd name="connsiteY8" fmla="*/ 40984 h 81967"/>
                    <a:gd name="connsiteX9" fmla="*/ 170082 w 340109"/>
                    <a:gd name="connsiteY9" fmla="*/ 0 h 81967"/>
                    <a:gd name="connsiteX10" fmla="*/ 299126 w 340109"/>
                    <a:gd name="connsiteY10" fmla="*/ 0 h 81967"/>
                    <a:gd name="connsiteX11" fmla="*/ 258142 w 340109"/>
                    <a:gd name="connsiteY11" fmla="*/ 40984 h 81967"/>
                    <a:gd name="connsiteX12" fmla="*/ 299126 w 340109"/>
                    <a:gd name="connsiteY12" fmla="*/ 81967 h 81967"/>
                    <a:gd name="connsiteX13" fmla="*/ 340109 w 340109"/>
                    <a:gd name="connsiteY13" fmla="*/ 40984 h 81967"/>
                    <a:gd name="connsiteX14" fmla="*/ 299126 w 340109"/>
                    <a:gd name="connsiteY14" fmla="*/ 0 h 81967"/>
                    <a:gd name="connsiteX15" fmla="*/ 299018 w 340109"/>
                    <a:gd name="connsiteY15" fmla="*/ 0 h 81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40109" h="81967">
                      <a:moveTo>
                        <a:pt x="81967" y="40984"/>
                      </a:moveTo>
                      <a:cubicBezTo>
                        <a:pt x="81967" y="63618"/>
                        <a:pt x="63618" y="81967"/>
                        <a:pt x="40984" y="81967"/>
                      </a:cubicBezTo>
                      <a:cubicBezTo>
                        <a:pt x="18349" y="81967"/>
                        <a:pt x="0" y="63618"/>
                        <a:pt x="0" y="40984"/>
                      </a:cubicBezTo>
                      <a:cubicBezTo>
                        <a:pt x="0" y="18349"/>
                        <a:pt x="18349" y="0"/>
                        <a:pt x="40984" y="0"/>
                      </a:cubicBezTo>
                      <a:cubicBezTo>
                        <a:pt x="63618" y="0"/>
                        <a:pt x="81967" y="18349"/>
                        <a:pt x="81967" y="40984"/>
                      </a:cubicBezTo>
                      <a:close/>
                      <a:moveTo>
                        <a:pt x="170082" y="0"/>
                      </a:moveTo>
                      <a:cubicBezTo>
                        <a:pt x="147447" y="0"/>
                        <a:pt x="129098" y="18349"/>
                        <a:pt x="129098" y="40984"/>
                      </a:cubicBezTo>
                      <a:cubicBezTo>
                        <a:pt x="129098" y="63618"/>
                        <a:pt x="147447" y="81967"/>
                        <a:pt x="170082" y="81967"/>
                      </a:cubicBezTo>
                      <a:cubicBezTo>
                        <a:pt x="192716" y="81967"/>
                        <a:pt x="211065" y="63618"/>
                        <a:pt x="211065" y="40984"/>
                      </a:cubicBezTo>
                      <a:cubicBezTo>
                        <a:pt x="211065" y="18349"/>
                        <a:pt x="192716" y="0"/>
                        <a:pt x="170082" y="0"/>
                      </a:cubicBezTo>
                      <a:close/>
                      <a:moveTo>
                        <a:pt x="299126" y="0"/>
                      </a:moveTo>
                      <a:cubicBezTo>
                        <a:pt x="276491" y="0"/>
                        <a:pt x="258142" y="18349"/>
                        <a:pt x="258142" y="40984"/>
                      </a:cubicBezTo>
                      <a:cubicBezTo>
                        <a:pt x="258142" y="63618"/>
                        <a:pt x="276491" y="81967"/>
                        <a:pt x="299126" y="81967"/>
                      </a:cubicBezTo>
                      <a:cubicBezTo>
                        <a:pt x="321760" y="81967"/>
                        <a:pt x="340109" y="63618"/>
                        <a:pt x="340109" y="40984"/>
                      </a:cubicBezTo>
                      <a:cubicBezTo>
                        <a:pt x="340109" y="18349"/>
                        <a:pt x="321760" y="0"/>
                        <a:pt x="299126" y="0"/>
                      </a:cubicBezTo>
                      <a:cubicBezTo>
                        <a:pt x="299090" y="0"/>
                        <a:pt x="299054" y="0"/>
                        <a:pt x="29901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3446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cs typeface="Arial" pitchFamily="34" charset="0"/>
                  </a:endParaRPr>
                </a:p>
              </p:txBody>
            </p:sp>
          </p:grp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45EDA950-37DB-4348-9C32-38BFB841EF63}"/>
                  </a:ext>
                </a:extLst>
              </p:cNvPr>
              <p:cNvSpPr/>
              <p:nvPr/>
            </p:nvSpPr>
            <p:spPr bwMode="auto">
              <a:xfrm>
                <a:off x="6392216" y="5432425"/>
                <a:ext cx="460864" cy="37192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635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cs typeface="Arial" pitchFamily="34" charset="0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0D23E87-0CE8-4B25-A3EE-6C35EF0E7307}"/>
                  </a:ext>
                </a:extLst>
              </p:cNvPr>
              <p:cNvSpPr/>
              <p:nvPr/>
            </p:nvSpPr>
            <p:spPr bwMode="auto">
              <a:xfrm>
                <a:off x="6362044" y="5408076"/>
                <a:ext cx="521208" cy="420624"/>
              </a:xfrm>
              <a:custGeom>
                <a:avLst/>
                <a:gdLst>
                  <a:gd name="connsiteX0" fmla="*/ 317874 w 564995"/>
                  <a:gd name="connsiteY0" fmla="*/ 254065 h 451997"/>
                  <a:gd name="connsiteX1" fmla="*/ 314999 w 564995"/>
                  <a:gd name="connsiteY1" fmla="*/ 254260 h 451997"/>
                  <a:gd name="connsiteX2" fmla="*/ 296688 w 564995"/>
                  <a:gd name="connsiteY2" fmla="*/ 275247 h 451997"/>
                  <a:gd name="connsiteX3" fmla="*/ 314999 w 564995"/>
                  <a:gd name="connsiteY3" fmla="*/ 296236 h 451997"/>
                  <a:gd name="connsiteX4" fmla="*/ 317874 w 564995"/>
                  <a:gd name="connsiteY4" fmla="*/ 296428 h 451997"/>
                  <a:gd name="connsiteX5" fmla="*/ 444933 w 564995"/>
                  <a:gd name="connsiteY5" fmla="*/ 296428 h 451997"/>
                  <a:gd name="connsiteX6" fmla="*/ 447810 w 564995"/>
                  <a:gd name="connsiteY6" fmla="*/ 296236 h 451997"/>
                  <a:gd name="connsiteX7" fmla="*/ 466121 w 564995"/>
                  <a:gd name="connsiteY7" fmla="*/ 275247 h 451997"/>
                  <a:gd name="connsiteX8" fmla="*/ 447810 w 564995"/>
                  <a:gd name="connsiteY8" fmla="*/ 254260 h 451997"/>
                  <a:gd name="connsiteX9" fmla="*/ 444933 w 564995"/>
                  <a:gd name="connsiteY9" fmla="*/ 254065 h 451997"/>
                  <a:gd name="connsiteX10" fmla="*/ 165068 w 564995"/>
                  <a:gd name="connsiteY10" fmla="*/ 190303 h 451997"/>
                  <a:gd name="connsiteX11" fmla="*/ 209786 w 564995"/>
                  <a:gd name="connsiteY11" fmla="*/ 235021 h 451997"/>
                  <a:gd name="connsiteX12" fmla="*/ 165136 w 564995"/>
                  <a:gd name="connsiteY12" fmla="*/ 279739 h 451997"/>
                  <a:gd name="connsiteX13" fmla="*/ 165068 w 564995"/>
                  <a:gd name="connsiteY13" fmla="*/ 279739 h 451997"/>
                  <a:gd name="connsiteX14" fmla="*/ 120350 w 564995"/>
                  <a:gd name="connsiteY14" fmla="*/ 235021 h 451997"/>
                  <a:gd name="connsiteX15" fmla="*/ 165068 w 564995"/>
                  <a:gd name="connsiteY15" fmla="*/ 190303 h 451997"/>
                  <a:gd name="connsiteX16" fmla="*/ 317874 w 564995"/>
                  <a:gd name="connsiteY16" fmla="*/ 155330 h 451997"/>
                  <a:gd name="connsiteX17" fmla="*/ 314999 w 564995"/>
                  <a:gd name="connsiteY17" fmla="*/ 155524 h 451997"/>
                  <a:gd name="connsiteX18" fmla="*/ 296688 w 564995"/>
                  <a:gd name="connsiteY18" fmla="*/ 176510 h 451997"/>
                  <a:gd name="connsiteX19" fmla="*/ 314999 w 564995"/>
                  <a:gd name="connsiteY19" fmla="*/ 197500 h 451997"/>
                  <a:gd name="connsiteX20" fmla="*/ 317874 w 564995"/>
                  <a:gd name="connsiteY20" fmla="*/ 197692 h 451997"/>
                  <a:gd name="connsiteX21" fmla="*/ 444933 w 564995"/>
                  <a:gd name="connsiteY21" fmla="*/ 197692 h 451997"/>
                  <a:gd name="connsiteX22" fmla="*/ 447810 w 564995"/>
                  <a:gd name="connsiteY22" fmla="*/ 197500 h 451997"/>
                  <a:gd name="connsiteX23" fmla="*/ 466121 w 564995"/>
                  <a:gd name="connsiteY23" fmla="*/ 176510 h 451997"/>
                  <a:gd name="connsiteX24" fmla="*/ 447810 w 564995"/>
                  <a:gd name="connsiteY24" fmla="*/ 155524 h 451997"/>
                  <a:gd name="connsiteX25" fmla="*/ 444933 w 564995"/>
                  <a:gd name="connsiteY25" fmla="*/ 155330 h 451997"/>
                  <a:gd name="connsiteX26" fmla="*/ 152841 w 564995"/>
                  <a:gd name="connsiteY26" fmla="*/ 133132 h 451997"/>
                  <a:gd name="connsiteX27" fmla="*/ 151619 w 564995"/>
                  <a:gd name="connsiteY27" fmla="*/ 136392 h 451997"/>
                  <a:gd name="connsiteX28" fmla="*/ 143468 w 564995"/>
                  <a:gd name="connsiteY28" fmla="*/ 161299 h 451997"/>
                  <a:gd name="connsiteX29" fmla="*/ 127618 w 564995"/>
                  <a:gd name="connsiteY29" fmla="*/ 167820 h 451997"/>
                  <a:gd name="connsiteX30" fmla="*/ 101082 w 564995"/>
                  <a:gd name="connsiteY30" fmla="*/ 155140 h 451997"/>
                  <a:gd name="connsiteX31" fmla="*/ 84779 w 564995"/>
                  <a:gd name="connsiteY31" fmla="*/ 171442 h 451997"/>
                  <a:gd name="connsiteX32" fmla="*/ 86410 w 564995"/>
                  <a:gd name="connsiteY32" fmla="*/ 174703 h 451997"/>
                  <a:gd name="connsiteX33" fmla="*/ 98274 w 564995"/>
                  <a:gd name="connsiteY33" fmla="*/ 197933 h 451997"/>
                  <a:gd name="connsiteX34" fmla="*/ 91753 w 564995"/>
                  <a:gd name="connsiteY34" fmla="*/ 213783 h 451997"/>
                  <a:gd name="connsiteX35" fmla="*/ 63179 w 564995"/>
                  <a:gd name="connsiteY35" fmla="*/ 224017 h 451997"/>
                  <a:gd name="connsiteX36" fmla="*/ 63179 w 564995"/>
                  <a:gd name="connsiteY36" fmla="*/ 247248 h 451997"/>
                  <a:gd name="connsiteX37" fmla="*/ 66439 w 564995"/>
                  <a:gd name="connsiteY37" fmla="*/ 248470 h 451997"/>
                  <a:gd name="connsiteX38" fmla="*/ 91346 w 564995"/>
                  <a:gd name="connsiteY38" fmla="*/ 256621 h 451997"/>
                  <a:gd name="connsiteX39" fmla="*/ 97867 w 564995"/>
                  <a:gd name="connsiteY39" fmla="*/ 272471 h 451997"/>
                  <a:gd name="connsiteX40" fmla="*/ 85187 w 564995"/>
                  <a:gd name="connsiteY40" fmla="*/ 299415 h 451997"/>
                  <a:gd name="connsiteX41" fmla="*/ 101489 w 564995"/>
                  <a:gd name="connsiteY41" fmla="*/ 315717 h 451997"/>
                  <a:gd name="connsiteX42" fmla="*/ 104750 w 564995"/>
                  <a:gd name="connsiteY42" fmla="*/ 314087 h 451997"/>
                  <a:gd name="connsiteX43" fmla="*/ 127980 w 564995"/>
                  <a:gd name="connsiteY43" fmla="*/ 302268 h 451997"/>
                  <a:gd name="connsiteX44" fmla="*/ 143830 w 564995"/>
                  <a:gd name="connsiteY44" fmla="*/ 308789 h 451997"/>
                  <a:gd name="connsiteX45" fmla="*/ 154064 w 564995"/>
                  <a:gd name="connsiteY45" fmla="*/ 336910 h 451997"/>
                  <a:gd name="connsiteX46" fmla="*/ 177295 w 564995"/>
                  <a:gd name="connsiteY46" fmla="*/ 336910 h 451997"/>
                  <a:gd name="connsiteX47" fmla="*/ 178517 w 564995"/>
                  <a:gd name="connsiteY47" fmla="*/ 333650 h 451997"/>
                  <a:gd name="connsiteX48" fmla="*/ 186668 w 564995"/>
                  <a:gd name="connsiteY48" fmla="*/ 308743 h 451997"/>
                  <a:gd name="connsiteX49" fmla="*/ 202518 w 564995"/>
                  <a:gd name="connsiteY49" fmla="*/ 302222 h 451997"/>
                  <a:gd name="connsiteX50" fmla="*/ 229417 w 564995"/>
                  <a:gd name="connsiteY50" fmla="*/ 314857 h 451997"/>
                  <a:gd name="connsiteX51" fmla="*/ 245719 w 564995"/>
                  <a:gd name="connsiteY51" fmla="*/ 298554 h 451997"/>
                  <a:gd name="connsiteX52" fmla="*/ 244089 w 564995"/>
                  <a:gd name="connsiteY52" fmla="*/ 295294 h 451997"/>
                  <a:gd name="connsiteX53" fmla="*/ 232315 w 564995"/>
                  <a:gd name="connsiteY53" fmla="*/ 272109 h 451997"/>
                  <a:gd name="connsiteX54" fmla="*/ 238836 w 564995"/>
                  <a:gd name="connsiteY54" fmla="*/ 256259 h 451997"/>
                  <a:gd name="connsiteX55" fmla="*/ 266957 w 564995"/>
                  <a:gd name="connsiteY55" fmla="*/ 246025 h 451997"/>
                  <a:gd name="connsiteX56" fmla="*/ 266957 w 564995"/>
                  <a:gd name="connsiteY56" fmla="*/ 222794 h 451997"/>
                  <a:gd name="connsiteX57" fmla="*/ 263697 w 564995"/>
                  <a:gd name="connsiteY57" fmla="*/ 221572 h 451997"/>
                  <a:gd name="connsiteX58" fmla="*/ 238790 w 564995"/>
                  <a:gd name="connsiteY58" fmla="*/ 213421 h 451997"/>
                  <a:gd name="connsiteX59" fmla="*/ 232269 w 564995"/>
                  <a:gd name="connsiteY59" fmla="*/ 197571 h 451997"/>
                  <a:gd name="connsiteX60" fmla="*/ 244904 w 564995"/>
                  <a:gd name="connsiteY60" fmla="*/ 170672 h 451997"/>
                  <a:gd name="connsiteX61" fmla="*/ 228601 w 564995"/>
                  <a:gd name="connsiteY61" fmla="*/ 154370 h 451997"/>
                  <a:gd name="connsiteX62" fmla="*/ 225341 w 564995"/>
                  <a:gd name="connsiteY62" fmla="*/ 156000 h 451997"/>
                  <a:gd name="connsiteX63" fmla="*/ 202156 w 564995"/>
                  <a:gd name="connsiteY63" fmla="*/ 167774 h 451997"/>
                  <a:gd name="connsiteX64" fmla="*/ 186306 w 564995"/>
                  <a:gd name="connsiteY64" fmla="*/ 161253 h 451997"/>
                  <a:gd name="connsiteX65" fmla="*/ 176072 w 564995"/>
                  <a:gd name="connsiteY65" fmla="*/ 133132 h 451997"/>
                  <a:gd name="connsiteX66" fmla="*/ 63562 w 564995"/>
                  <a:gd name="connsiteY66" fmla="*/ 0 h 451997"/>
                  <a:gd name="connsiteX67" fmla="*/ 501433 w 564995"/>
                  <a:gd name="connsiteY67" fmla="*/ 0 h 451997"/>
                  <a:gd name="connsiteX68" fmla="*/ 564995 w 564995"/>
                  <a:gd name="connsiteY68" fmla="*/ 63544 h 451997"/>
                  <a:gd name="connsiteX69" fmla="*/ 564995 w 564995"/>
                  <a:gd name="connsiteY69" fmla="*/ 388453 h 451997"/>
                  <a:gd name="connsiteX70" fmla="*/ 501433 w 564995"/>
                  <a:gd name="connsiteY70" fmla="*/ 451997 h 451997"/>
                  <a:gd name="connsiteX71" fmla="*/ 63562 w 564995"/>
                  <a:gd name="connsiteY71" fmla="*/ 451997 h 451997"/>
                  <a:gd name="connsiteX72" fmla="*/ 0 w 564995"/>
                  <a:gd name="connsiteY72" fmla="*/ 388453 h 451997"/>
                  <a:gd name="connsiteX73" fmla="*/ 0 w 564995"/>
                  <a:gd name="connsiteY73" fmla="*/ 63544 h 451997"/>
                  <a:gd name="connsiteX74" fmla="*/ 63562 w 564995"/>
                  <a:gd name="connsiteY74" fmla="*/ 0 h 451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564995" h="451997">
                    <a:moveTo>
                      <a:pt x="317874" y="254065"/>
                    </a:moveTo>
                    <a:lnTo>
                      <a:pt x="314999" y="254260"/>
                    </a:lnTo>
                    <a:cubicBezTo>
                      <a:pt x="304657" y="255661"/>
                      <a:pt x="296688" y="264523"/>
                      <a:pt x="296688" y="275247"/>
                    </a:cubicBezTo>
                    <a:cubicBezTo>
                      <a:pt x="296688" y="285970"/>
                      <a:pt x="304657" y="294832"/>
                      <a:pt x="314999" y="296236"/>
                    </a:cubicBezTo>
                    <a:lnTo>
                      <a:pt x="317874" y="296428"/>
                    </a:lnTo>
                    <a:lnTo>
                      <a:pt x="444933" y="296428"/>
                    </a:lnTo>
                    <a:lnTo>
                      <a:pt x="447810" y="296236"/>
                    </a:lnTo>
                    <a:cubicBezTo>
                      <a:pt x="458149" y="294832"/>
                      <a:pt x="466121" y="285970"/>
                      <a:pt x="466121" y="275247"/>
                    </a:cubicBezTo>
                    <a:cubicBezTo>
                      <a:pt x="466121" y="264523"/>
                      <a:pt x="458149" y="255661"/>
                      <a:pt x="447810" y="254260"/>
                    </a:cubicBezTo>
                    <a:lnTo>
                      <a:pt x="444933" y="254065"/>
                    </a:lnTo>
                    <a:close/>
                    <a:moveTo>
                      <a:pt x="165068" y="190303"/>
                    </a:moveTo>
                    <a:cubicBezTo>
                      <a:pt x="189765" y="190303"/>
                      <a:pt x="209786" y="210324"/>
                      <a:pt x="209786" y="235021"/>
                    </a:cubicBezTo>
                    <a:cubicBezTo>
                      <a:pt x="209805" y="259700"/>
                      <a:pt x="189815" y="279720"/>
                      <a:pt x="165136" y="279739"/>
                    </a:cubicBezTo>
                    <a:cubicBezTo>
                      <a:pt x="165113" y="279739"/>
                      <a:pt x="165091" y="279739"/>
                      <a:pt x="165068" y="279739"/>
                    </a:cubicBezTo>
                    <a:cubicBezTo>
                      <a:pt x="140371" y="279739"/>
                      <a:pt x="120350" y="259718"/>
                      <a:pt x="120350" y="235021"/>
                    </a:cubicBezTo>
                    <a:cubicBezTo>
                      <a:pt x="120350" y="210324"/>
                      <a:pt x="140371" y="190303"/>
                      <a:pt x="165068" y="190303"/>
                    </a:cubicBezTo>
                    <a:close/>
                    <a:moveTo>
                      <a:pt x="317874" y="155330"/>
                    </a:moveTo>
                    <a:lnTo>
                      <a:pt x="314999" y="155524"/>
                    </a:lnTo>
                    <a:cubicBezTo>
                      <a:pt x="304657" y="156926"/>
                      <a:pt x="296688" y="165788"/>
                      <a:pt x="296688" y="176510"/>
                    </a:cubicBezTo>
                    <a:cubicBezTo>
                      <a:pt x="296688" y="187234"/>
                      <a:pt x="304657" y="196096"/>
                      <a:pt x="314999" y="197500"/>
                    </a:cubicBezTo>
                    <a:lnTo>
                      <a:pt x="317874" y="197692"/>
                    </a:lnTo>
                    <a:lnTo>
                      <a:pt x="444933" y="197692"/>
                    </a:lnTo>
                    <a:lnTo>
                      <a:pt x="447810" y="197500"/>
                    </a:lnTo>
                    <a:cubicBezTo>
                      <a:pt x="458149" y="196096"/>
                      <a:pt x="466121" y="187234"/>
                      <a:pt x="466121" y="176510"/>
                    </a:cubicBezTo>
                    <a:cubicBezTo>
                      <a:pt x="466121" y="165788"/>
                      <a:pt x="458149" y="156926"/>
                      <a:pt x="447810" y="155524"/>
                    </a:cubicBezTo>
                    <a:lnTo>
                      <a:pt x="444933" y="155330"/>
                    </a:lnTo>
                    <a:close/>
                    <a:moveTo>
                      <a:pt x="152841" y="133132"/>
                    </a:moveTo>
                    <a:lnTo>
                      <a:pt x="151619" y="136392"/>
                    </a:lnTo>
                    <a:lnTo>
                      <a:pt x="143468" y="161299"/>
                    </a:lnTo>
                    <a:lnTo>
                      <a:pt x="127618" y="167820"/>
                    </a:lnTo>
                    <a:lnTo>
                      <a:pt x="101082" y="155140"/>
                    </a:lnTo>
                    <a:lnTo>
                      <a:pt x="84779" y="171442"/>
                    </a:lnTo>
                    <a:lnTo>
                      <a:pt x="86410" y="174703"/>
                    </a:lnTo>
                    <a:lnTo>
                      <a:pt x="98274" y="197933"/>
                    </a:lnTo>
                    <a:lnTo>
                      <a:pt x="91753" y="213783"/>
                    </a:lnTo>
                    <a:lnTo>
                      <a:pt x="63179" y="224017"/>
                    </a:lnTo>
                    <a:lnTo>
                      <a:pt x="63179" y="247248"/>
                    </a:lnTo>
                    <a:lnTo>
                      <a:pt x="66439" y="248470"/>
                    </a:lnTo>
                    <a:lnTo>
                      <a:pt x="91346" y="256621"/>
                    </a:lnTo>
                    <a:lnTo>
                      <a:pt x="97867" y="272471"/>
                    </a:lnTo>
                    <a:lnTo>
                      <a:pt x="85187" y="299415"/>
                    </a:lnTo>
                    <a:lnTo>
                      <a:pt x="101489" y="315717"/>
                    </a:lnTo>
                    <a:lnTo>
                      <a:pt x="104750" y="314087"/>
                    </a:lnTo>
                    <a:lnTo>
                      <a:pt x="127980" y="302268"/>
                    </a:lnTo>
                    <a:lnTo>
                      <a:pt x="143830" y="308789"/>
                    </a:lnTo>
                    <a:lnTo>
                      <a:pt x="154064" y="336910"/>
                    </a:lnTo>
                    <a:lnTo>
                      <a:pt x="177295" y="336910"/>
                    </a:lnTo>
                    <a:lnTo>
                      <a:pt x="178517" y="333650"/>
                    </a:lnTo>
                    <a:lnTo>
                      <a:pt x="186668" y="308743"/>
                    </a:lnTo>
                    <a:lnTo>
                      <a:pt x="202518" y="302222"/>
                    </a:lnTo>
                    <a:lnTo>
                      <a:pt x="229417" y="314857"/>
                    </a:lnTo>
                    <a:lnTo>
                      <a:pt x="245719" y="298554"/>
                    </a:lnTo>
                    <a:lnTo>
                      <a:pt x="244089" y="295294"/>
                    </a:lnTo>
                    <a:lnTo>
                      <a:pt x="232315" y="272109"/>
                    </a:lnTo>
                    <a:lnTo>
                      <a:pt x="238836" y="256259"/>
                    </a:lnTo>
                    <a:lnTo>
                      <a:pt x="266957" y="246025"/>
                    </a:lnTo>
                    <a:lnTo>
                      <a:pt x="266957" y="222794"/>
                    </a:lnTo>
                    <a:lnTo>
                      <a:pt x="263697" y="221572"/>
                    </a:lnTo>
                    <a:lnTo>
                      <a:pt x="238790" y="213421"/>
                    </a:lnTo>
                    <a:lnTo>
                      <a:pt x="232269" y="197571"/>
                    </a:lnTo>
                    <a:lnTo>
                      <a:pt x="244904" y="170672"/>
                    </a:lnTo>
                    <a:lnTo>
                      <a:pt x="228601" y="154370"/>
                    </a:lnTo>
                    <a:lnTo>
                      <a:pt x="225341" y="156000"/>
                    </a:lnTo>
                    <a:lnTo>
                      <a:pt x="202156" y="167774"/>
                    </a:lnTo>
                    <a:lnTo>
                      <a:pt x="186306" y="161253"/>
                    </a:lnTo>
                    <a:lnTo>
                      <a:pt x="176072" y="133132"/>
                    </a:lnTo>
                    <a:close/>
                    <a:moveTo>
                      <a:pt x="63562" y="0"/>
                    </a:moveTo>
                    <a:lnTo>
                      <a:pt x="501433" y="0"/>
                    </a:lnTo>
                    <a:cubicBezTo>
                      <a:pt x="536536" y="0"/>
                      <a:pt x="564995" y="28450"/>
                      <a:pt x="564995" y="63544"/>
                    </a:cubicBezTo>
                    <a:lnTo>
                      <a:pt x="564995" y="388453"/>
                    </a:lnTo>
                    <a:cubicBezTo>
                      <a:pt x="564995" y="423546"/>
                      <a:pt x="536536" y="451997"/>
                      <a:pt x="501433" y="451997"/>
                    </a:cubicBezTo>
                    <a:lnTo>
                      <a:pt x="63562" y="451997"/>
                    </a:lnTo>
                    <a:cubicBezTo>
                      <a:pt x="28458" y="451997"/>
                      <a:pt x="0" y="423546"/>
                      <a:pt x="0" y="388453"/>
                    </a:cubicBezTo>
                    <a:lnTo>
                      <a:pt x="0" y="63544"/>
                    </a:lnTo>
                    <a:cubicBezTo>
                      <a:pt x="0" y="28450"/>
                      <a:pt x="28458" y="0"/>
                      <a:pt x="6356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22622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Arial" pitchFamily="34" charset="0"/>
                </a:endParaRPr>
              </a:p>
            </p:txBody>
          </p:sp>
        </p:grpSp>
      </p:grpSp>
      <p:sp>
        <p:nvSpPr>
          <p:cNvPr id="106" name="Oval 105">
            <a:extLst>
              <a:ext uri="{FF2B5EF4-FFF2-40B4-BE49-F238E27FC236}">
                <a16:creationId xmlns:a16="http://schemas.microsoft.com/office/drawing/2014/main" id="{2A799EA5-5352-47E8-ACA7-057C5944B473}"/>
              </a:ext>
            </a:extLst>
          </p:cNvPr>
          <p:cNvSpPr>
            <a:spLocks noChangeAspect="1"/>
          </p:cNvSpPr>
          <p:nvPr/>
        </p:nvSpPr>
        <p:spPr bwMode="auto">
          <a:xfrm>
            <a:off x="4774359" y="2673614"/>
            <a:ext cx="2425571" cy="2425572"/>
          </a:xfrm>
          <a:prstGeom prst="ellipse">
            <a:avLst/>
          </a:prstGeom>
          <a:solidFill>
            <a:srgbClr val="0078D4"/>
          </a:solidFill>
          <a:ln w="10795" cap="flat" cmpd="sng" algn="ctr">
            <a:noFill/>
            <a:prstDash val="solid"/>
          </a:ln>
          <a:effectLst>
            <a:outerShdw blurRad="254000" dist="50800" dir="2700000" sx="101000" sy="101000" algn="tl" rotWithShape="0">
              <a:prstClr val="black">
                <a:alpha val="19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1101" tIns="503483" rIns="171101" bIns="25174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723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85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bold"/>
              <a:cs typeface="Segoe UI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EC825D8-7456-47BF-85B4-E3DBA0B64CC3}"/>
              </a:ext>
            </a:extLst>
          </p:cNvPr>
          <p:cNvSpPr>
            <a:spLocks noChangeAspect="1"/>
          </p:cNvSpPr>
          <p:nvPr/>
        </p:nvSpPr>
        <p:spPr>
          <a:xfrm>
            <a:off x="4702592" y="3022125"/>
            <a:ext cx="2589725" cy="487826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ctr" defTabSz="839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1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85" b="0" i="0" u="none" strike="noStrike" kern="1200" cap="none" spc="0" normalizeH="0" baseline="0" noProof="0">
                <a:ln>
                  <a:noFill/>
                </a:ln>
                <a:gradFill>
                  <a:gsLst>
                    <a:gs pos="47000">
                      <a:srgbClr val="FFFFFF"/>
                    </a:gs>
                    <a:gs pos="83000">
                      <a:srgbClr val="FFFFFF"/>
                    </a:gs>
                  </a:gsLst>
                  <a:lin ang="0" scaled="1"/>
                </a:gradFill>
                <a:effectLst/>
                <a:uLnTx/>
                <a:uFillTx/>
                <a:latin typeface="Segoe UI Semibold"/>
                <a:cs typeface="Segoe UI Semibold"/>
              </a:rPr>
              <a:t>Zero Trust</a:t>
            </a:r>
            <a:br>
              <a:rPr kumimoji="0" lang="en-US" sz="1285" b="0" i="0" u="none" strike="noStrike" kern="1200" cap="none" spc="0" normalizeH="0" baseline="0" noProof="0">
                <a:ln>
                  <a:noFill/>
                </a:ln>
                <a:gradFill>
                  <a:gsLst>
                    <a:gs pos="47000">
                      <a:srgbClr val="FFFFFF"/>
                    </a:gs>
                    <a:gs pos="83000">
                      <a:srgbClr val="FFFFFF"/>
                    </a:gs>
                  </a:gsLst>
                  <a:lin ang="0" scaled="1"/>
                </a:gradFill>
                <a:effectLst/>
                <a:uLnTx/>
                <a:uFillTx/>
                <a:latin typeface="Segoe UI Semibold"/>
                <a:cs typeface="Segoe UI Semibold"/>
              </a:rPr>
            </a:br>
            <a:r>
              <a:rPr kumimoji="0" lang="en-US" sz="1285" b="0" i="0" u="none" strike="noStrike" kern="1200" cap="none" spc="0" normalizeH="0" baseline="0" noProof="0">
                <a:ln>
                  <a:noFill/>
                </a:ln>
                <a:gradFill>
                  <a:gsLst>
                    <a:gs pos="47000">
                      <a:srgbClr val="FFFFFF"/>
                    </a:gs>
                    <a:gs pos="83000">
                      <a:srgbClr val="FFFFFF"/>
                    </a:gs>
                  </a:gsLst>
                  <a:lin ang="0" scaled="1"/>
                </a:gradFill>
                <a:effectLst/>
                <a:uLnTx/>
                <a:uFillTx/>
                <a:latin typeface="Segoe UI Semibold"/>
                <a:cs typeface="Segoe UI Semibold"/>
              </a:rPr>
              <a:t>policy enforcement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AF2FDF7-4FB1-4C9A-9988-15768575CE9F}"/>
              </a:ext>
            </a:extLst>
          </p:cNvPr>
          <p:cNvSpPr txBox="1">
            <a:spLocks noChangeAspect="1"/>
          </p:cNvSpPr>
          <p:nvPr/>
        </p:nvSpPr>
        <p:spPr>
          <a:xfrm>
            <a:off x="4892549" y="4233641"/>
            <a:ext cx="2209810" cy="487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8390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51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85" b="0" i="0" u="none" strike="noStrike" kern="1200" cap="none" spc="0" normalizeH="0" baseline="0" noProof="0">
                <a:ln>
                  <a:noFill/>
                </a:ln>
                <a:gradFill>
                  <a:gsLst>
                    <a:gs pos="47000">
                      <a:srgbClr val="FFFFFF"/>
                    </a:gs>
                    <a:gs pos="83000">
                      <a:srgbClr val="FFFFFF"/>
                    </a:gs>
                  </a:gsLst>
                  <a:lin ang="0" scaled="1"/>
                </a:gradFill>
                <a:effectLst/>
                <a:uLnTx/>
                <a:uFillTx/>
                <a:latin typeface="Segoe UI Semibold"/>
                <a:cs typeface="Segoe UI Semibold"/>
              </a:rPr>
              <a:t>Microsoft Conditional Access</a:t>
            </a:r>
          </a:p>
        </p:txBody>
      </p:sp>
      <p:sp>
        <p:nvSpPr>
          <p:cNvPr id="114" name="Arrow: Chevron 113">
            <a:extLst>
              <a:ext uri="{FF2B5EF4-FFF2-40B4-BE49-F238E27FC236}">
                <a16:creationId xmlns:a16="http://schemas.microsoft.com/office/drawing/2014/main" id="{DE7A64BC-A027-46E8-A01E-889C3265FA40}"/>
              </a:ext>
            </a:extLst>
          </p:cNvPr>
          <p:cNvSpPr>
            <a:spLocks noChangeAspect="1"/>
          </p:cNvSpPr>
          <p:nvPr/>
        </p:nvSpPr>
        <p:spPr>
          <a:xfrm rot="16200000">
            <a:off x="4512392" y="3700103"/>
            <a:ext cx="134713" cy="255266"/>
          </a:xfrm>
          <a:prstGeom prst="chevron">
            <a:avLst>
              <a:gd name="adj" fmla="val 74435"/>
            </a:avLst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392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5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Arial" pitchFamily="34" charset="0"/>
            </a:endParaRPr>
          </a:p>
        </p:txBody>
      </p:sp>
      <p:sp>
        <p:nvSpPr>
          <p:cNvPr id="115" name="Arrow: Chevron 114">
            <a:extLst>
              <a:ext uri="{FF2B5EF4-FFF2-40B4-BE49-F238E27FC236}">
                <a16:creationId xmlns:a16="http://schemas.microsoft.com/office/drawing/2014/main" id="{9C7D2F2F-918E-417E-924E-419DA8A4EE41}"/>
              </a:ext>
            </a:extLst>
          </p:cNvPr>
          <p:cNvSpPr>
            <a:spLocks noChangeAspect="1"/>
          </p:cNvSpPr>
          <p:nvPr/>
        </p:nvSpPr>
        <p:spPr>
          <a:xfrm rot="5400000">
            <a:off x="7322647" y="3731497"/>
            <a:ext cx="134713" cy="255266"/>
          </a:xfrm>
          <a:prstGeom prst="chevron">
            <a:avLst>
              <a:gd name="adj" fmla="val 74435"/>
            </a:avLst>
          </a:prstGeom>
          <a:solidFill>
            <a:srgbClr val="0078D4"/>
          </a:solidFill>
          <a:ln>
            <a:solidFill>
              <a:srgbClr val="0078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392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5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cs typeface="Arial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BC9954E-B09D-4DBA-9DE4-08A69EFDEA3E}"/>
              </a:ext>
            </a:extLst>
          </p:cNvPr>
          <p:cNvSpPr>
            <a:spLocks noChangeAspect="1"/>
          </p:cNvSpPr>
          <p:nvPr/>
        </p:nvSpPr>
        <p:spPr>
          <a:xfrm>
            <a:off x="4664535" y="2925976"/>
            <a:ext cx="2621542" cy="2371885"/>
          </a:xfrm>
          <a:prstGeom prst="rect">
            <a:avLst/>
          </a:prstGeom>
          <a:noFill/>
        </p:spPr>
        <p:txBody>
          <a:bodyPr spcFirstLastPara="1" wrap="square" numCol="1">
            <a:prstTxWarp prst="textArchDown">
              <a:avLst>
                <a:gd name="adj" fmla="val 862028"/>
              </a:avLst>
            </a:prstTxWarp>
            <a:spAutoFit/>
          </a:bodyPr>
          <a:lstStyle/>
          <a:p>
            <a:pPr marL="0" marR="0" lvl="0" indent="0" algn="ctr" defTabSz="8392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85" b="0" i="0" u="none" strike="noStrike" kern="1200" cap="none" spc="0" normalizeH="0" baseline="0" noProof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cs typeface="Segoe UI Semibold"/>
              </a:rPr>
              <a:t>Threat intelligence &amp; Telemetry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269A1E21-9BF9-4D50-AEA3-72BB6C8B0C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07758" y="5249580"/>
            <a:ext cx="409290" cy="40929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FFAAC561-9166-4CDC-9D96-86A919A68EA7}"/>
              </a:ext>
            </a:extLst>
          </p:cNvPr>
          <p:cNvSpPr txBox="1"/>
          <p:nvPr/>
        </p:nvSpPr>
        <p:spPr>
          <a:xfrm>
            <a:off x="8768086" y="4852740"/>
            <a:ext cx="1604131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Network</a:t>
            </a:r>
          </a:p>
        </p:txBody>
      </p:sp>
      <p:grpSp>
        <p:nvGrpSpPr>
          <p:cNvPr id="119" name="Graphic 63">
            <a:extLst>
              <a:ext uri="{FF2B5EF4-FFF2-40B4-BE49-F238E27FC236}">
                <a16:creationId xmlns:a16="http://schemas.microsoft.com/office/drawing/2014/main" id="{0543D5EE-464C-4BD0-A8FA-3036A3EA5BF5}"/>
              </a:ext>
            </a:extLst>
          </p:cNvPr>
          <p:cNvGrpSpPr>
            <a:grpSpLocks noChangeAspect="1"/>
          </p:cNvGrpSpPr>
          <p:nvPr/>
        </p:nvGrpSpPr>
        <p:grpSpPr>
          <a:xfrm>
            <a:off x="8907758" y="2372540"/>
            <a:ext cx="409290" cy="329046"/>
            <a:chOff x="5705918" y="4334086"/>
            <a:chExt cx="970663" cy="780358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1D5D55-5B1F-4937-9604-8596C8AE736E}"/>
                </a:ext>
              </a:extLst>
            </p:cNvPr>
            <p:cNvSpPr/>
            <p:nvPr/>
          </p:nvSpPr>
          <p:spPr>
            <a:xfrm>
              <a:off x="5705919" y="4540945"/>
              <a:ext cx="970662" cy="573499"/>
            </a:xfrm>
            <a:custGeom>
              <a:avLst/>
              <a:gdLst>
                <a:gd name="connsiteX0" fmla="*/ 0 w 970662"/>
                <a:gd name="connsiteY0" fmla="*/ 0 h 573499"/>
                <a:gd name="connsiteX1" fmla="*/ 970662 w 970662"/>
                <a:gd name="connsiteY1" fmla="*/ 0 h 573499"/>
                <a:gd name="connsiteX2" fmla="*/ 970662 w 970662"/>
                <a:gd name="connsiteY2" fmla="*/ 0 h 573499"/>
                <a:gd name="connsiteX3" fmla="*/ 970662 w 970662"/>
                <a:gd name="connsiteY3" fmla="*/ 541144 h 573499"/>
                <a:gd name="connsiteX4" fmla="*/ 938307 w 970662"/>
                <a:gd name="connsiteY4" fmla="*/ 573500 h 573499"/>
                <a:gd name="connsiteX5" fmla="*/ 32355 w 970662"/>
                <a:gd name="connsiteY5" fmla="*/ 573500 h 573499"/>
                <a:gd name="connsiteX6" fmla="*/ 0 w 970662"/>
                <a:gd name="connsiteY6" fmla="*/ 541144 h 573499"/>
                <a:gd name="connsiteX7" fmla="*/ 0 w 970662"/>
                <a:gd name="connsiteY7" fmla="*/ 0 h 573499"/>
                <a:gd name="connsiteX8" fmla="*/ 0 w 970662"/>
                <a:gd name="connsiteY8" fmla="*/ 0 h 57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0662" h="573499">
                  <a:moveTo>
                    <a:pt x="0" y="0"/>
                  </a:moveTo>
                  <a:lnTo>
                    <a:pt x="970662" y="0"/>
                  </a:lnTo>
                  <a:lnTo>
                    <a:pt x="970662" y="0"/>
                  </a:lnTo>
                  <a:lnTo>
                    <a:pt x="970662" y="541144"/>
                  </a:lnTo>
                  <a:cubicBezTo>
                    <a:pt x="970662" y="559015"/>
                    <a:pt x="956178" y="573500"/>
                    <a:pt x="938307" y="573500"/>
                  </a:cubicBezTo>
                  <a:lnTo>
                    <a:pt x="32355" y="573500"/>
                  </a:lnTo>
                  <a:cubicBezTo>
                    <a:pt x="14486" y="573500"/>
                    <a:pt x="0" y="559015"/>
                    <a:pt x="0" y="541144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D4"/>
            </a:solidFill>
            <a:ln w="5344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Arial" pitchFamily="34" charset="0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1178264-D64C-4BE4-A79A-1413CC4C5DC6}"/>
                </a:ext>
              </a:extLst>
            </p:cNvPr>
            <p:cNvSpPr/>
            <p:nvPr/>
          </p:nvSpPr>
          <p:spPr>
            <a:xfrm>
              <a:off x="5776507" y="4597945"/>
              <a:ext cx="837303" cy="459123"/>
            </a:xfrm>
            <a:custGeom>
              <a:avLst/>
              <a:gdLst>
                <a:gd name="connsiteX0" fmla="*/ 804948 w 837303"/>
                <a:gd name="connsiteY0" fmla="*/ 0 h 459123"/>
                <a:gd name="connsiteX1" fmla="*/ 837304 w 837303"/>
                <a:gd name="connsiteY1" fmla="*/ 0 h 459123"/>
                <a:gd name="connsiteX2" fmla="*/ 837304 w 837303"/>
                <a:gd name="connsiteY2" fmla="*/ 459123 h 459123"/>
                <a:gd name="connsiteX3" fmla="*/ 804948 w 837303"/>
                <a:gd name="connsiteY3" fmla="*/ 459123 h 459123"/>
                <a:gd name="connsiteX4" fmla="*/ 32355 w 837303"/>
                <a:gd name="connsiteY4" fmla="*/ 459123 h 459123"/>
                <a:gd name="connsiteX5" fmla="*/ 0 w 837303"/>
                <a:gd name="connsiteY5" fmla="*/ 459123 h 459123"/>
                <a:gd name="connsiteX6" fmla="*/ 0 w 837303"/>
                <a:gd name="connsiteY6" fmla="*/ 0 h 459123"/>
                <a:gd name="connsiteX7" fmla="*/ 32355 w 837303"/>
                <a:gd name="connsiteY7" fmla="*/ 0 h 45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7303" h="459123">
                  <a:moveTo>
                    <a:pt x="804948" y="0"/>
                  </a:moveTo>
                  <a:cubicBezTo>
                    <a:pt x="822818" y="0"/>
                    <a:pt x="837304" y="0"/>
                    <a:pt x="837304" y="0"/>
                  </a:cubicBezTo>
                  <a:lnTo>
                    <a:pt x="837304" y="459123"/>
                  </a:lnTo>
                  <a:cubicBezTo>
                    <a:pt x="837304" y="459123"/>
                    <a:pt x="822818" y="459123"/>
                    <a:pt x="804948" y="459123"/>
                  </a:cubicBezTo>
                  <a:lnTo>
                    <a:pt x="32355" y="459123"/>
                  </a:lnTo>
                  <a:cubicBezTo>
                    <a:pt x="14486" y="459123"/>
                    <a:pt x="0" y="459123"/>
                    <a:pt x="0" y="459123"/>
                  </a:cubicBezTo>
                  <a:lnTo>
                    <a:pt x="0" y="0"/>
                  </a:lnTo>
                  <a:cubicBezTo>
                    <a:pt x="0" y="0"/>
                    <a:pt x="14486" y="0"/>
                    <a:pt x="32355" y="0"/>
                  </a:cubicBezTo>
                  <a:close/>
                </a:path>
              </a:pathLst>
            </a:custGeom>
            <a:solidFill>
              <a:srgbClr val="50E6FF">
                <a:alpha val="60000"/>
              </a:srgbClr>
            </a:solidFill>
            <a:ln w="5344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Arial" pitchFamily="34" charset="0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B485A70-E3B0-4FCA-9A46-C0DA5F162D12}"/>
                </a:ext>
              </a:extLst>
            </p:cNvPr>
            <p:cNvSpPr/>
            <p:nvPr/>
          </p:nvSpPr>
          <p:spPr>
            <a:xfrm>
              <a:off x="5705918" y="4334086"/>
              <a:ext cx="970662" cy="206858"/>
            </a:xfrm>
            <a:custGeom>
              <a:avLst/>
              <a:gdLst>
                <a:gd name="connsiteX0" fmla="*/ 32355 w 970662"/>
                <a:gd name="connsiteY0" fmla="*/ 0 h 206858"/>
                <a:gd name="connsiteX1" fmla="*/ 938307 w 970662"/>
                <a:gd name="connsiteY1" fmla="*/ 0 h 206858"/>
                <a:gd name="connsiteX2" fmla="*/ 970662 w 970662"/>
                <a:gd name="connsiteY2" fmla="*/ 32355 h 206858"/>
                <a:gd name="connsiteX3" fmla="*/ 970662 w 970662"/>
                <a:gd name="connsiteY3" fmla="*/ 206859 h 206858"/>
                <a:gd name="connsiteX4" fmla="*/ 970662 w 970662"/>
                <a:gd name="connsiteY4" fmla="*/ 206859 h 206858"/>
                <a:gd name="connsiteX5" fmla="*/ 0 w 970662"/>
                <a:gd name="connsiteY5" fmla="*/ 206859 h 206858"/>
                <a:gd name="connsiteX6" fmla="*/ 0 w 970662"/>
                <a:gd name="connsiteY6" fmla="*/ 206859 h 206858"/>
                <a:gd name="connsiteX7" fmla="*/ 0 w 970662"/>
                <a:gd name="connsiteY7" fmla="*/ 32409 h 206858"/>
                <a:gd name="connsiteX8" fmla="*/ 32301 w 970662"/>
                <a:gd name="connsiteY8" fmla="*/ 0 h 206858"/>
                <a:gd name="connsiteX9" fmla="*/ 32355 w 970662"/>
                <a:gd name="connsiteY9" fmla="*/ 0 h 20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0662" h="206858">
                  <a:moveTo>
                    <a:pt x="32355" y="0"/>
                  </a:moveTo>
                  <a:lnTo>
                    <a:pt x="938307" y="0"/>
                  </a:lnTo>
                  <a:cubicBezTo>
                    <a:pt x="956178" y="0"/>
                    <a:pt x="970662" y="14486"/>
                    <a:pt x="970662" y="32355"/>
                  </a:cubicBezTo>
                  <a:lnTo>
                    <a:pt x="970662" y="206859"/>
                  </a:lnTo>
                  <a:lnTo>
                    <a:pt x="970662" y="206859"/>
                  </a:lnTo>
                  <a:lnTo>
                    <a:pt x="0" y="206859"/>
                  </a:lnTo>
                  <a:lnTo>
                    <a:pt x="0" y="206859"/>
                  </a:lnTo>
                  <a:lnTo>
                    <a:pt x="0" y="32409"/>
                  </a:lnTo>
                  <a:cubicBezTo>
                    <a:pt x="-30" y="14540"/>
                    <a:pt x="14432" y="30"/>
                    <a:pt x="32301" y="0"/>
                  </a:cubicBezTo>
                  <a:cubicBezTo>
                    <a:pt x="32319" y="0"/>
                    <a:pt x="32337" y="0"/>
                    <a:pt x="32355" y="0"/>
                  </a:cubicBezTo>
                  <a:close/>
                </a:path>
              </a:pathLst>
            </a:custGeom>
            <a:solidFill>
              <a:srgbClr val="00B0F0"/>
            </a:solidFill>
            <a:ln w="5344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Arial" pitchFamily="34" charset="0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AEA1F5B-D169-4E8F-BE3E-1598C5DDF1F7}"/>
                </a:ext>
              </a:extLst>
            </p:cNvPr>
            <p:cNvSpPr/>
            <p:nvPr/>
          </p:nvSpPr>
          <p:spPr>
            <a:xfrm>
              <a:off x="5794680" y="4405430"/>
              <a:ext cx="340109" cy="81967"/>
            </a:xfrm>
            <a:custGeom>
              <a:avLst/>
              <a:gdLst>
                <a:gd name="connsiteX0" fmla="*/ 81967 w 340109"/>
                <a:gd name="connsiteY0" fmla="*/ 40984 h 81967"/>
                <a:gd name="connsiteX1" fmla="*/ 40984 w 340109"/>
                <a:gd name="connsiteY1" fmla="*/ 81967 h 81967"/>
                <a:gd name="connsiteX2" fmla="*/ 0 w 340109"/>
                <a:gd name="connsiteY2" fmla="*/ 40984 h 81967"/>
                <a:gd name="connsiteX3" fmla="*/ 40984 w 340109"/>
                <a:gd name="connsiteY3" fmla="*/ 0 h 81967"/>
                <a:gd name="connsiteX4" fmla="*/ 81967 w 340109"/>
                <a:gd name="connsiteY4" fmla="*/ 40984 h 81967"/>
                <a:gd name="connsiteX5" fmla="*/ 170082 w 340109"/>
                <a:gd name="connsiteY5" fmla="*/ 0 h 81967"/>
                <a:gd name="connsiteX6" fmla="*/ 129098 w 340109"/>
                <a:gd name="connsiteY6" fmla="*/ 40984 h 81967"/>
                <a:gd name="connsiteX7" fmla="*/ 170082 w 340109"/>
                <a:gd name="connsiteY7" fmla="*/ 81967 h 81967"/>
                <a:gd name="connsiteX8" fmla="*/ 211065 w 340109"/>
                <a:gd name="connsiteY8" fmla="*/ 40984 h 81967"/>
                <a:gd name="connsiteX9" fmla="*/ 170082 w 340109"/>
                <a:gd name="connsiteY9" fmla="*/ 0 h 81967"/>
                <a:gd name="connsiteX10" fmla="*/ 299126 w 340109"/>
                <a:gd name="connsiteY10" fmla="*/ 0 h 81967"/>
                <a:gd name="connsiteX11" fmla="*/ 258142 w 340109"/>
                <a:gd name="connsiteY11" fmla="*/ 40984 h 81967"/>
                <a:gd name="connsiteX12" fmla="*/ 299126 w 340109"/>
                <a:gd name="connsiteY12" fmla="*/ 81967 h 81967"/>
                <a:gd name="connsiteX13" fmla="*/ 340109 w 340109"/>
                <a:gd name="connsiteY13" fmla="*/ 40984 h 81967"/>
                <a:gd name="connsiteX14" fmla="*/ 299126 w 340109"/>
                <a:gd name="connsiteY14" fmla="*/ 0 h 81967"/>
                <a:gd name="connsiteX15" fmla="*/ 299018 w 340109"/>
                <a:gd name="connsiteY15" fmla="*/ 0 h 8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0109" h="81967">
                  <a:moveTo>
                    <a:pt x="81967" y="40984"/>
                  </a:moveTo>
                  <a:cubicBezTo>
                    <a:pt x="81967" y="63618"/>
                    <a:pt x="63618" y="81967"/>
                    <a:pt x="40984" y="81967"/>
                  </a:cubicBezTo>
                  <a:cubicBezTo>
                    <a:pt x="18349" y="81967"/>
                    <a:pt x="0" y="63618"/>
                    <a:pt x="0" y="40984"/>
                  </a:cubicBezTo>
                  <a:cubicBezTo>
                    <a:pt x="0" y="18349"/>
                    <a:pt x="18349" y="0"/>
                    <a:pt x="40984" y="0"/>
                  </a:cubicBezTo>
                  <a:cubicBezTo>
                    <a:pt x="63618" y="0"/>
                    <a:pt x="81967" y="18349"/>
                    <a:pt x="81967" y="40984"/>
                  </a:cubicBezTo>
                  <a:close/>
                  <a:moveTo>
                    <a:pt x="170082" y="0"/>
                  </a:moveTo>
                  <a:cubicBezTo>
                    <a:pt x="147447" y="0"/>
                    <a:pt x="129098" y="18349"/>
                    <a:pt x="129098" y="40984"/>
                  </a:cubicBezTo>
                  <a:cubicBezTo>
                    <a:pt x="129098" y="63618"/>
                    <a:pt x="147447" y="81967"/>
                    <a:pt x="170082" y="81967"/>
                  </a:cubicBezTo>
                  <a:cubicBezTo>
                    <a:pt x="192716" y="81967"/>
                    <a:pt x="211065" y="63618"/>
                    <a:pt x="211065" y="40984"/>
                  </a:cubicBezTo>
                  <a:cubicBezTo>
                    <a:pt x="211065" y="18349"/>
                    <a:pt x="192716" y="0"/>
                    <a:pt x="170082" y="0"/>
                  </a:cubicBezTo>
                  <a:close/>
                  <a:moveTo>
                    <a:pt x="299126" y="0"/>
                  </a:moveTo>
                  <a:cubicBezTo>
                    <a:pt x="276491" y="0"/>
                    <a:pt x="258142" y="18349"/>
                    <a:pt x="258142" y="40984"/>
                  </a:cubicBezTo>
                  <a:cubicBezTo>
                    <a:pt x="258142" y="63618"/>
                    <a:pt x="276491" y="81967"/>
                    <a:pt x="299126" y="81967"/>
                  </a:cubicBezTo>
                  <a:cubicBezTo>
                    <a:pt x="321760" y="81967"/>
                    <a:pt x="340109" y="63618"/>
                    <a:pt x="340109" y="40984"/>
                  </a:cubicBezTo>
                  <a:cubicBezTo>
                    <a:pt x="340109" y="18349"/>
                    <a:pt x="321760" y="0"/>
                    <a:pt x="299126" y="0"/>
                  </a:cubicBezTo>
                  <a:cubicBezTo>
                    <a:pt x="299090" y="0"/>
                    <a:pt x="299054" y="0"/>
                    <a:pt x="299018" y="0"/>
                  </a:cubicBezTo>
                  <a:close/>
                </a:path>
              </a:pathLst>
            </a:custGeom>
            <a:solidFill>
              <a:srgbClr val="FFFFFF"/>
            </a:solidFill>
            <a:ln w="53446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Arial" pitchFamily="34" charset="0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9707DE41-53DE-4EC7-9513-409AD87B93EA}"/>
              </a:ext>
            </a:extLst>
          </p:cNvPr>
          <p:cNvSpPr txBox="1"/>
          <p:nvPr/>
        </p:nvSpPr>
        <p:spPr>
          <a:xfrm>
            <a:off x="8768086" y="1959186"/>
            <a:ext cx="1604131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Applications</a:t>
            </a:r>
          </a:p>
        </p:txBody>
      </p:sp>
      <p:grpSp>
        <p:nvGrpSpPr>
          <p:cNvPr id="125" name="Graphic 3">
            <a:extLst>
              <a:ext uri="{FF2B5EF4-FFF2-40B4-BE49-F238E27FC236}">
                <a16:creationId xmlns:a16="http://schemas.microsoft.com/office/drawing/2014/main" id="{D9115897-FB3D-423D-9841-B74281C7EBF2}"/>
              </a:ext>
            </a:extLst>
          </p:cNvPr>
          <p:cNvGrpSpPr>
            <a:grpSpLocks noChangeAspect="1"/>
          </p:cNvGrpSpPr>
          <p:nvPr/>
        </p:nvGrpSpPr>
        <p:grpSpPr>
          <a:xfrm>
            <a:off x="8907758" y="4324996"/>
            <a:ext cx="409290" cy="303742"/>
            <a:chOff x="8535235" y="2976645"/>
            <a:chExt cx="1030882" cy="765036"/>
          </a:xfrm>
        </p:grpSpPr>
        <p:grpSp>
          <p:nvGrpSpPr>
            <p:cNvPr id="126" name="Graphic 3">
              <a:extLst>
                <a:ext uri="{FF2B5EF4-FFF2-40B4-BE49-F238E27FC236}">
                  <a16:creationId xmlns:a16="http://schemas.microsoft.com/office/drawing/2014/main" id="{51247E69-115A-4969-B647-DAD938DE8B72}"/>
                </a:ext>
              </a:extLst>
            </p:cNvPr>
            <p:cNvGrpSpPr/>
            <p:nvPr/>
          </p:nvGrpSpPr>
          <p:grpSpPr>
            <a:xfrm>
              <a:off x="8535235" y="2976645"/>
              <a:ext cx="1030882" cy="765036"/>
              <a:chOff x="8535235" y="2976645"/>
              <a:chExt cx="1030882" cy="765036"/>
            </a:xfrm>
          </p:grpSpPr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90003A10-C689-496C-A162-57EC9211D43A}"/>
                  </a:ext>
                </a:extLst>
              </p:cNvPr>
              <p:cNvSpPr/>
              <p:nvPr/>
            </p:nvSpPr>
            <p:spPr>
              <a:xfrm rot="5400000">
                <a:off x="8927637" y="2584243"/>
                <a:ext cx="246077" cy="1030882"/>
              </a:xfrm>
              <a:prstGeom prst="roundRect">
                <a:avLst/>
              </a:prstGeom>
              <a:gradFill flip="none" rotWithShape="1">
                <a:gsLst>
                  <a:gs pos="0">
                    <a:srgbClr val="5EA0EF">
                      <a:shade val="30000"/>
                      <a:satMod val="115000"/>
                    </a:srgbClr>
                  </a:gs>
                  <a:gs pos="50000">
                    <a:srgbClr val="5EA0EF">
                      <a:shade val="67500"/>
                      <a:satMod val="115000"/>
                    </a:srgbClr>
                  </a:gs>
                  <a:gs pos="100000">
                    <a:srgbClr val="5EA0EF">
                      <a:shade val="100000"/>
                      <a:satMod val="115000"/>
                    </a:srgbClr>
                  </a:gs>
                </a:gsLst>
                <a:lin ang="18900000" scaled="1"/>
                <a:tileRect/>
              </a:gradFill>
              <a:ln w="60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Arial" pitchFamily="34" charset="0"/>
                </a:endParaRPr>
              </a:p>
            </p:txBody>
          </p: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BDD76011-3FD9-4833-868E-11E3AC9398D2}"/>
                  </a:ext>
                </a:extLst>
              </p:cNvPr>
              <p:cNvSpPr/>
              <p:nvPr/>
            </p:nvSpPr>
            <p:spPr>
              <a:xfrm rot="5400000">
                <a:off x="8927637" y="2843723"/>
                <a:ext cx="246077" cy="1030882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78D4">
                      <a:shade val="30000"/>
                      <a:satMod val="115000"/>
                    </a:srgbClr>
                  </a:gs>
                  <a:gs pos="50000">
                    <a:srgbClr val="0078D4">
                      <a:shade val="67500"/>
                      <a:satMod val="115000"/>
                    </a:srgbClr>
                  </a:gs>
                  <a:gs pos="100000">
                    <a:srgbClr val="0078D4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60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Arial" pitchFamily="34" charset="0"/>
                </a:endParaRPr>
              </a:p>
            </p:txBody>
          </p:sp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3601C538-5421-4321-8224-9198998479CF}"/>
                  </a:ext>
                </a:extLst>
              </p:cNvPr>
              <p:cNvSpPr/>
              <p:nvPr/>
            </p:nvSpPr>
            <p:spPr>
              <a:xfrm rot="5400000">
                <a:off x="8927637" y="3103202"/>
                <a:ext cx="246077" cy="1030882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5BA1">
                      <a:shade val="30000"/>
                      <a:satMod val="115000"/>
                    </a:srgbClr>
                  </a:gs>
                  <a:gs pos="50000">
                    <a:srgbClr val="005BA1">
                      <a:shade val="67500"/>
                      <a:satMod val="115000"/>
                    </a:srgbClr>
                  </a:gs>
                  <a:gs pos="100000">
                    <a:srgbClr val="005BA1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 w="603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cs typeface="Arial" pitchFamily="34" charset="0"/>
                </a:endParaRPr>
              </a:p>
            </p:txBody>
          </p:sp>
        </p:grp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D0FA8A1-7753-406C-BADB-9C3CE8CFAB3E}"/>
                </a:ext>
              </a:extLst>
            </p:cNvPr>
            <p:cNvSpPr/>
            <p:nvPr/>
          </p:nvSpPr>
          <p:spPr>
            <a:xfrm>
              <a:off x="8643295" y="3043107"/>
              <a:ext cx="113154" cy="113154"/>
            </a:xfrm>
            <a:custGeom>
              <a:avLst/>
              <a:gdLst>
                <a:gd name="connsiteX0" fmla="*/ 113155 w 113154"/>
                <a:gd name="connsiteY0" fmla="*/ 56577 h 113154"/>
                <a:gd name="connsiteX1" fmla="*/ 56577 w 113154"/>
                <a:gd name="connsiteY1" fmla="*/ 113155 h 113154"/>
                <a:gd name="connsiteX2" fmla="*/ 0 w 113154"/>
                <a:gd name="connsiteY2" fmla="*/ 56577 h 113154"/>
                <a:gd name="connsiteX3" fmla="*/ 56577 w 113154"/>
                <a:gd name="connsiteY3" fmla="*/ 0 h 113154"/>
                <a:gd name="connsiteX4" fmla="*/ 113155 w 113154"/>
                <a:gd name="connsiteY4" fmla="*/ 56577 h 11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54" h="113154">
                  <a:moveTo>
                    <a:pt x="113155" y="56577"/>
                  </a:moveTo>
                  <a:cubicBezTo>
                    <a:pt x="113155" y="87824"/>
                    <a:pt x="87824" y="113155"/>
                    <a:pt x="56577" y="113155"/>
                  </a:cubicBezTo>
                  <a:cubicBezTo>
                    <a:pt x="25330" y="113155"/>
                    <a:pt x="0" y="87824"/>
                    <a:pt x="0" y="56577"/>
                  </a:cubicBezTo>
                  <a:cubicBezTo>
                    <a:pt x="0" y="25331"/>
                    <a:pt x="25330" y="0"/>
                    <a:pt x="56577" y="0"/>
                  </a:cubicBezTo>
                  <a:cubicBezTo>
                    <a:pt x="87824" y="0"/>
                    <a:pt x="113155" y="25331"/>
                    <a:pt x="113155" y="56577"/>
                  </a:cubicBezTo>
                  <a:close/>
                </a:path>
              </a:pathLst>
            </a:custGeom>
            <a:solidFill>
              <a:srgbClr val="F2F2F2"/>
            </a:solidFill>
            <a:ln w="603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Arial" pitchFamily="34" charset="0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BD38CD6-D733-4E28-A69B-1DF4289AAAFC}"/>
                </a:ext>
              </a:extLst>
            </p:cNvPr>
            <p:cNvSpPr/>
            <p:nvPr/>
          </p:nvSpPr>
          <p:spPr>
            <a:xfrm>
              <a:off x="8817515" y="3043107"/>
              <a:ext cx="113154" cy="113154"/>
            </a:xfrm>
            <a:custGeom>
              <a:avLst/>
              <a:gdLst>
                <a:gd name="connsiteX0" fmla="*/ 113155 w 113154"/>
                <a:gd name="connsiteY0" fmla="*/ 56577 h 113154"/>
                <a:gd name="connsiteX1" fmla="*/ 56577 w 113154"/>
                <a:gd name="connsiteY1" fmla="*/ 113155 h 113154"/>
                <a:gd name="connsiteX2" fmla="*/ 0 w 113154"/>
                <a:gd name="connsiteY2" fmla="*/ 56577 h 113154"/>
                <a:gd name="connsiteX3" fmla="*/ 56577 w 113154"/>
                <a:gd name="connsiteY3" fmla="*/ 0 h 113154"/>
                <a:gd name="connsiteX4" fmla="*/ 113155 w 113154"/>
                <a:gd name="connsiteY4" fmla="*/ 56577 h 11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54" h="113154">
                  <a:moveTo>
                    <a:pt x="113155" y="56577"/>
                  </a:moveTo>
                  <a:cubicBezTo>
                    <a:pt x="113155" y="87824"/>
                    <a:pt x="87824" y="113155"/>
                    <a:pt x="56577" y="113155"/>
                  </a:cubicBezTo>
                  <a:cubicBezTo>
                    <a:pt x="25330" y="113155"/>
                    <a:pt x="0" y="87824"/>
                    <a:pt x="0" y="56577"/>
                  </a:cubicBezTo>
                  <a:cubicBezTo>
                    <a:pt x="0" y="25331"/>
                    <a:pt x="25330" y="0"/>
                    <a:pt x="56577" y="0"/>
                  </a:cubicBezTo>
                  <a:cubicBezTo>
                    <a:pt x="87824" y="0"/>
                    <a:pt x="113155" y="25331"/>
                    <a:pt x="113155" y="56577"/>
                  </a:cubicBezTo>
                  <a:close/>
                </a:path>
              </a:pathLst>
            </a:custGeom>
            <a:solidFill>
              <a:srgbClr val="F2F2F2"/>
            </a:solidFill>
            <a:ln w="603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Arial" pitchFamily="34" charset="0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C45C045-1FD1-4EEF-B555-500BE808D6AE}"/>
                </a:ext>
              </a:extLst>
            </p:cNvPr>
            <p:cNvSpPr/>
            <p:nvPr/>
          </p:nvSpPr>
          <p:spPr>
            <a:xfrm>
              <a:off x="8643295" y="3302587"/>
              <a:ext cx="113154" cy="113154"/>
            </a:xfrm>
            <a:custGeom>
              <a:avLst/>
              <a:gdLst>
                <a:gd name="connsiteX0" fmla="*/ 113155 w 113154"/>
                <a:gd name="connsiteY0" fmla="*/ 56577 h 113154"/>
                <a:gd name="connsiteX1" fmla="*/ 56577 w 113154"/>
                <a:gd name="connsiteY1" fmla="*/ 113155 h 113154"/>
                <a:gd name="connsiteX2" fmla="*/ 0 w 113154"/>
                <a:gd name="connsiteY2" fmla="*/ 56577 h 113154"/>
                <a:gd name="connsiteX3" fmla="*/ 56577 w 113154"/>
                <a:gd name="connsiteY3" fmla="*/ 0 h 113154"/>
                <a:gd name="connsiteX4" fmla="*/ 113155 w 113154"/>
                <a:gd name="connsiteY4" fmla="*/ 56577 h 11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54" h="113154">
                  <a:moveTo>
                    <a:pt x="113155" y="56577"/>
                  </a:moveTo>
                  <a:cubicBezTo>
                    <a:pt x="113155" y="87824"/>
                    <a:pt x="87824" y="113155"/>
                    <a:pt x="56577" y="113155"/>
                  </a:cubicBezTo>
                  <a:cubicBezTo>
                    <a:pt x="25330" y="113155"/>
                    <a:pt x="0" y="87824"/>
                    <a:pt x="0" y="56577"/>
                  </a:cubicBezTo>
                  <a:cubicBezTo>
                    <a:pt x="0" y="25330"/>
                    <a:pt x="25330" y="0"/>
                    <a:pt x="56577" y="0"/>
                  </a:cubicBezTo>
                  <a:cubicBezTo>
                    <a:pt x="87824" y="0"/>
                    <a:pt x="113155" y="25330"/>
                    <a:pt x="113155" y="56577"/>
                  </a:cubicBezTo>
                  <a:close/>
                </a:path>
              </a:pathLst>
            </a:custGeom>
            <a:solidFill>
              <a:srgbClr val="83B9F9"/>
            </a:solidFill>
            <a:ln w="603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Arial" pitchFamily="34" charset="0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FF52A31-CC75-4096-9A21-DD8361BB40D8}"/>
                </a:ext>
              </a:extLst>
            </p:cNvPr>
            <p:cNvSpPr/>
            <p:nvPr/>
          </p:nvSpPr>
          <p:spPr>
            <a:xfrm>
              <a:off x="8817515" y="3302587"/>
              <a:ext cx="113154" cy="113154"/>
            </a:xfrm>
            <a:custGeom>
              <a:avLst/>
              <a:gdLst>
                <a:gd name="connsiteX0" fmla="*/ 113155 w 113154"/>
                <a:gd name="connsiteY0" fmla="*/ 56577 h 113154"/>
                <a:gd name="connsiteX1" fmla="*/ 56577 w 113154"/>
                <a:gd name="connsiteY1" fmla="*/ 113155 h 113154"/>
                <a:gd name="connsiteX2" fmla="*/ 0 w 113154"/>
                <a:gd name="connsiteY2" fmla="*/ 56577 h 113154"/>
                <a:gd name="connsiteX3" fmla="*/ 56577 w 113154"/>
                <a:gd name="connsiteY3" fmla="*/ 0 h 113154"/>
                <a:gd name="connsiteX4" fmla="*/ 113155 w 113154"/>
                <a:gd name="connsiteY4" fmla="*/ 56577 h 11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54" h="113154">
                  <a:moveTo>
                    <a:pt x="113155" y="56577"/>
                  </a:moveTo>
                  <a:cubicBezTo>
                    <a:pt x="113155" y="87824"/>
                    <a:pt x="87824" y="113155"/>
                    <a:pt x="56577" y="113155"/>
                  </a:cubicBezTo>
                  <a:cubicBezTo>
                    <a:pt x="25330" y="113155"/>
                    <a:pt x="0" y="87824"/>
                    <a:pt x="0" y="56577"/>
                  </a:cubicBezTo>
                  <a:cubicBezTo>
                    <a:pt x="0" y="25330"/>
                    <a:pt x="25330" y="0"/>
                    <a:pt x="56577" y="0"/>
                  </a:cubicBezTo>
                  <a:cubicBezTo>
                    <a:pt x="87824" y="0"/>
                    <a:pt x="113155" y="25330"/>
                    <a:pt x="113155" y="56577"/>
                  </a:cubicBezTo>
                  <a:close/>
                </a:path>
              </a:pathLst>
            </a:custGeom>
            <a:solidFill>
              <a:srgbClr val="83B9F9"/>
            </a:solidFill>
            <a:ln w="603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Arial" pitchFamily="34" charset="0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C6D7A86-B7AA-4BEB-A782-F2F7FDBC3DE0}"/>
                </a:ext>
              </a:extLst>
            </p:cNvPr>
            <p:cNvSpPr/>
            <p:nvPr/>
          </p:nvSpPr>
          <p:spPr>
            <a:xfrm>
              <a:off x="8643295" y="3562066"/>
              <a:ext cx="113154" cy="113154"/>
            </a:xfrm>
            <a:custGeom>
              <a:avLst/>
              <a:gdLst>
                <a:gd name="connsiteX0" fmla="*/ 113155 w 113154"/>
                <a:gd name="connsiteY0" fmla="*/ 56577 h 113154"/>
                <a:gd name="connsiteX1" fmla="*/ 56577 w 113154"/>
                <a:gd name="connsiteY1" fmla="*/ 113155 h 113154"/>
                <a:gd name="connsiteX2" fmla="*/ 0 w 113154"/>
                <a:gd name="connsiteY2" fmla="*/ 56577 h 113154"/>
                <a:gd name="connsiteX3" fmla="*/ 56577 w 113154"/>
                <a:gd name="connsiteY3" fmla="*/ 0 h 113154"/>
                <a:gd name="connsiteX4" fmla="*/ 113155 w 113154"/>
                <a:gd name="connsiteY4" fmla="*/ 56577 h 11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54" h="113154">
                  <a:moveTo>
                    <a:pt x="113155" y="56577"/>
                  </a:moveTo>
                  <a:cubicBezTo>
                    <a:pt x="113155" y="87824"/>
                    <a:pt x="87824" y="113155"/>
                    <a:pt x="56577" y="113155"/>
                  </a:cubicBezTo>
                  <a:cubicBezTo>
                    <a:pt x="25330" y="113155"/>
                    <a:pt x="0" y="87824"/>
                    <a:pt x="0" y="56577"/>
                  </a:cubicBezTo>
                  <a:cubicBezTo>
                    <a:pt x="0" y="25331"/>
                    <a:pt x="25330" y="0"/>
                    <a:pt x="56577" y="0"/>
                  </a:cubicBezTo>
                  <a:cubicBezTo>
                    <a:pt x="87824" y="0"/>
                    <a:pt x="113155" y="25331"/>
                    <a:pt x="113155" y="56577"/>
                  </a:cubicBezTo>
                  <a:close/>
                </a:path>
              </a:pathLst>
            </a:custGeom>
            <a:solidFill>
              <a:srgbClr val="83B9F9"/>
            </a:solidFill>
            <a:ln w="603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Arial" pitchFamily="34" charset="0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48E8232-BE8F-4877-9B0A-F14D203A4BAD}"/>
                </a:ext>
              </a:extLst>
            </p:cNvPr>
            <p:cNvSpPr/>
            <p:nvPr/>
          </p:nvSpPr>
          <p:spPr>
            <a:xfrm>
              <a:off x="8817515" y="3562066"/>
              <a:ext cx="113154" cy="113154"/>
            </a:xfrm>
            <a:custGeom>
              <a:avLst/>
              <a:gdLst>
                <a:gd name="connsiteX0" fmla="*/ 113155 w 113154"/>
                <a:gd name="connsiteY0" fmla="*/ 56577 h 113154"/>
                <a:gd name="connsiteX1" fmla="*/ 56577 w 113154"/>
                <a:gd name="connsiteY1" fmla="*/ 113155 h 113154"/>
                <a:gd name="connsiteX2" fmla="*/ 0 w 113154"/>
                <a:gd name="connsiteY2" fmla="*/ 56577 h 113154"/>
                <a:gd name="connsiteX3" fmla="*/ 56577 w 113154"/>
                <a:gd name="connsiteY3" fmla="*/ 0 h 113154"/>
                <a:gd name="connsiteX4" fmla="*/ 113155 w 113154"/>
                <a:gd name="connsiteY4" fmla="*/ 56577 h 11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54" h="113154">
                  <a:moveTo>
                    <a:pt x="113155" y="56577"/>
                  </a:moveTo>
                  <a:cubicBezTo>
                    <a:pt x="113155" y="87824"/>
                    <a:pt x="87824" y="113155"/>
                    <a:pt x="56577" y="113155"/>
                  </a:cubicBezTo>
                  <a:cubicBezTo>
                    <a:pt x="25330" y="113155"/>
                    <a:pt x="0" y="87824"/>
                    <a:pt x="0" y="56577"/>
                  </a:cubicBezTo>
                  <a:cubicBezTo>
                    <a:pt x="0" y="25331"/>
                    <a:pt x="25330" y="0"/>
                    <a:pt x="56577" y="0"/>
                  </a:cubicBezTo>
                  <a:cubicBezTo>
                    <a:pt x="87824" y="0"/>
                    <a:pt x="113155" y="25331"/>
                    <a:pt x="113155" y="56577"/>
                  </a:cubicBezTo>
                  <a:close/>
                </a:path>
              </a:pathLst>
            </a:custGeom>
            <a:solidFill>
              <a:srgbClr val="83B9F9"/>
            </a:solidFill>
            <a:ln w="603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Arial" pitchFamily="34" charset="0"/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B7103F2-B34C-46B9-A029-3A95020ABB0A}"/>
              </a:ext>
            </a:extLst>
          </p:cNvPr>
          <p:cNvSpPr txBox="1"/>
          <p:nvPr/>
        </p:nvSpPr>
        <p:spPr>
          <a:xfrm>
            <a:off x="8768086" y="3937597"/>
            <a:ext cx="1604131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Infrastructure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2DF0F86-8052-4829-AD02-79F387BF9DD8}"/>
              </a:ext>
            </a:extLst>
          </p:cNvPr>
          <p:cNvSpPr txBox="1"/>
          <p:nvPr/>
        </p:nvSpPr>
        <p:spPr>
          <a:xfrm>
            <a:off x="8768086" y="2960962"/>
            <a:ext cx="1604131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5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Arial" pitchFamily="34" charset="0"/>
              </a:rPr>
              <a:t>Data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74FE779B-9274-4673-A874-402EB658075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07758" y="3353027"/>
            <a:ext cx="409290" cy="355902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24F327-B9A0-46C5-BD70-E2B6AD8DD4CC}"/>
              </a:ext>
            </a:extLst>
          </p:cNvPr>
          <p:cNvSpPr txBox="1"/>
          <p:nvPr/>
        </p:nvSpPr>
        <p:spPr>
          <a:xfrm>
            <a:off x="3516017" y="2741093"/>
            <a:ext cx="1097280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4295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</a:t>
            </a:r>
            <a:br>
              <a:rPr kumimoji="0" lang="en-US" sz="1200" b="0" i="0" u="none" strike="noStrike" kern="120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200" b="0" i="0" u="none" strike="noStrike" kern="120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AD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B81A291-3C79-4733-8BAE-A947F61AE48C}"/>
              </a:ext>
            </a:extLst>
          </p:cNvPr>
          <p:cNvSpPr txBox="1"/>
          <p:nvPr/>
        </p:nvSpPr>
        <p:spPr>
          <a:xfrm>
            <a:off x="3369238" y="3671349"/>
            <a:ext cx="1097280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4295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</a:t>
            </a:r>
            <a:br>
              <a:rPr kumimoji="0" lang="en-US" sz="1200" b="0" i="0" u="none" strike="noStrike" kern="120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200" b="0" i="0" u="none" strike="noStrike" kern="120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Defender</a:t>
            </a:r>
            <a:br>
              <a:rPr kumimoji="0" lang="en-US" sz="1200" b="0" i="0" u="none" strike="noStrike" kern="120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200" b="0" i="0" u="none" strike="noStrike" kern="120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for Identity</a:t>
            </a:r>
          </a:p>
        </p:txBody>
      </p:sp>
      <p:pic>
        <p:nvPicPr>
          <p:cNvPr id="100" name="Picture 9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D8CDC8-FF06-4CA2-8A90-51D96DFBE0A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46653" y="3227581"/>
            <a:ext cx="486182" cy="375206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53A06434-B443-41F6-98A0-08F408CAF8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571" y="2199139"/>
            <a:ext cx="522070" cy="522070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42AA3C7B-B848-4420-BBDB-8F602ED5404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891754" y="3231951"/>
            <a:ext cx="500644" cy="500642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AFE56581-D0E1-42F4-92F0-803141EADEDA}"/>
              </a:ext>
            </a:extLst>
          </p:cNvPr>
          <p:cNvSpPr txBox="1"/>
          <p:nvPr/>
        </p:nvSpPr>
        <p:spPr>
          <a:xfrm>
            <a:off x="7634412" y="3792588"/>
            <a:ext cx="1015328" cy="457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24295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</a:t>
            </a:r>
            <a:br>
              <a:rPr kumimoji="0" lang="en-US" sz="1100" b="0" i="0" u="none" strike="noStrike" kern="120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100" b="0" i="0" u="none" strike="noStrike" kern="120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Information Protection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40A8969-ED83-4A62-93FD-BE758F130DC1}"/>
              </a:ext>
            </a:extLst>
          </p:cNvPr>
          <p:cNvSpPr txBox="1"/>
          <p:nvPr/>
        </p:nvSpPr>
        <p:spPr>
          <a:xfrm>
            <a:off x="7634412" y="4872737"/>
            <a:ext cx="1015328" cy="457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24295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</a:t>
            </a:r>
            <a:br>
              <a:rPr kumimoji="0" lang="en-US" sz="1100" b="0" i="0" u="none" strike="noStrike" kern="120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lang="en-US" sz="1100" spc="-4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Defender for Cloud Apps</a:t>
            </a:r>
            <a:endParaRPr kumimoji="0" lang="en-US" sz="1100" b="0" i="0" u="none" strike="noStrike" kern="1200" cap="none" spc="-4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E1D57F8-949D-48E4-9847-924D5E39305D}"/>
              </a:ext>
            </a:extLst>
          </p:cNvPr>
          <p:cNvGrpSpPr/>
          <p:nvPr/>
        </p:nvGrpSpPr>
        <p:grpSpPr>
          <a:xfrm>
            <a:off x="7861684" y="4366561"/>
            <a:ext cx="560784" cy="452700"/>
            <a:chOff x="8079381" y="4078583"/>
            <a:chExt cx="440682" cy="355746"/>
          </a:xfrm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A88EDAD-217E-4D6B-82F9-E3EA0FC7B0A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8200642" y="4114444"/>
              <a:ext cx="199746" cy="391167"/>
            </a:xfrm>
            <a:custGeom>
              <a:avLst/>
              <a:gdLst>
                <a:gd name="connsiteX0" fmla="*/ 0 w 199746"/>
                <a:gd name="connsiteY0" fmla="*/ 237888 h 391167"/>
                <a:gd name="connsiteX1" fmla="*/ 50112 w 199746"/>
                <a:gd name="connsiteY1" fmla="*/ 161652 h 391167"/>
                <a:gd name="connsiteX2" fmla="*/ 52671 w 199746"/>
                <a:gd name="connsiteY2" fmla="*/ 161131 h 391167"/>
                <a:gd name="connsiteX3" fmla="*/ 45685 w 199746"/>
                <a:gd name="connsiteY3" fmla="*/ 156381 h 391167"/>
                <a:gd name="connsiteX4" fmla="*/ 30406 w 199746"/>
                <a:gd name="connsiteY4" fmla="*/ 119184 h 391167"/>
                <a:gd name="connsiteX5" fmla="*/ 82572 w 199746"/>
                <a:gd name="connsiteY5" fmla="*/ 66578 h 391167"/>
                <a:gd name="connsiteX6" fmla="*/ 98736 w 199746"/>
                <a:gd name="connsiteY6" fmla="*/ 69870 h 391167"/>
                <a:gd name="connsiteX7" fmla="*/ 98736 w 199746"/>
                <a:gd name="connsiteY7" fmla="*/ 50505 h 391167"/>
                <a:gd name="connsiteX8" fmla="*/ 149241 w 199746"/>
                <a:gd name="connsiteY8" fmla="*/ 0 h 391167"/>
                <a:gd name="connsiteX9" fmla="*/ 199746 w 199746"/>
                <a:gd name="connsiteY9" fmla="*/ 50505 h 391167"/>
                <a:gd name="connsiteX10" fmla="*/ 199746 w 199746"/>
                <a:gd name="connsiteY10" fmla="*/ 340662 h 391167"/>
                <a:gd name="connsiteX11" fmla="*/ 149241 w 199746"/>
                <a:gd name="connsiteY11" fmla="*/ 391167 h 391167"/>
                <a:gd name="connsiteX12" fmla="*/ 98736 w 199746"/>
                <a:gd name="connsiteY12" fmla="*/ 340662 h 391167"/>
                <a:gd name="connsiteX13" fmla="*/ 98736 w 199746"/>
                <a:gd name="connsiteY13" fmla="*/ 317230 h 391167"/>
                <a:gd name="connsiteX14" fmla="*/ 82048 w 199746"/>
                <a:gd name="connsiteY14" fmla="*/ 320627 h 391167"/>
                <a:gd name="connsiteX15" fmla="*/ 0 w 199746"/>
                <a:gd name="connsiteY15" fmla="*/ 237888 h 391167"/>
                <a:gd name="connsiteX16" fmla="*/ 71713 w 199746"/>
                <a:gd name="connsiteY16" fmla="*/ 195583 h 391167"/>
                <a:gd name="connsiteX17" fmla="*/ 102456 w 199746"/>
                <a:gd name="connsiteY17" fmla="*/ 226327 h 391167"/>
                <a:gd name="connsiteX18" fmla="*/ 130784 w 199746"/>
                <a:gd name="connsiteY18" fmla="*/ 207550 h 391167"/>
                <a:gd name="connsiteX19" fmla="*/ 131761 w 199746"/>
                <a:gd name="connsiteY19" fmla="*/ 202713 h 391167"/>
                <a:gd name="connsiteX20" fmla="*/ 167662 w 199746"/>
                <a:gd name="connsiteY20" fmla="*/ 202713 h 391167"/>
                <a:gd name="connsiteX21" fmla="*/ 174792 w 199746"/>
                <a:gd name="connsiteY21" fmla="*/ 195583 h 391167"/>
                <a:gd name="connsiteX22" fmla="*/ 167662 w 199746"/>
                <a:gd name="connsiteY22" fmla="*/ 188453 h 391167"/>
                <a:gd name="connsiteX23" fmla="*/ 131761 w 199746"/>
                <a:gd name="connsiteY23" fmla="*/ 188453 h 391167"/>
                <a:gd name="connsiteX24" fmla="*/ 130784 w 199746"/>
                <a:gd name="connsiteY24" fmla="*/ 183616 h 391167"/>
                <a:gd name="connsiteX25" fmla="*/ 102456 w 199746"/>
                <a:gd name="connsiteY25" fmla="*/ 164839 h 391167"/>
                <a:gd name="connsiteX26" fmla="*/ 71713 w 199746"/>
                <a:gd name="connsiteY26" fmla="*/ 195583 h 39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99746" h="391167">
                  <a:moveTo>
                    <a:pt x="0" y="237888"/>
                  </a:moveTo>
                  <a:cubicBezTo>
                    <a:pt x="0" y="203617"/>
                    <a:pt x="20663" y="174212"/>
                    <a:pt x="50112" y="161652"/>
                  </a:cubicBezTo>
                  <a:lnTo>
                    <a:pt x="52671" y="161131"/>
                  </a:lnTo>
                  <a:lnTo>
                    <a:pt x="45685" y="156381"/>
                  </a:lnTo>
                  <a:cubicBezTo>
                    <a:pt x="36245" y="146861"/>
                    <a:pt x="30406" y="133710"/>
                    <a:pt x="30406" y="119184"/>
                  </a:cubicBezTo>
                  <a:cubicBezTo>
                    <a:pt x="30406" y="90131"/>
                    <a:pt x="53761" y="66578"/>
                    <a:pt x="82572" y="66578"/>
                  </a:cubicBezTo>
                  <a:lnTo>
                    <a:pt x="98736" y="69870"/>
                  </a:lnTo>
                  <a:lnTo>
                    <a:pt x="98736" y="50505"/>
                  </a:lnTo>
                  <a:cubicBezTo>
                    <a:pt x="98736" y="22612"/>
                    <a:pt x="121348" y="0"/>
                    <a:pt x="149241" y="0"/>
                  </a:cubicBezTo>
                  <a:cubicBezTo>
                    <a:pt x="177134" y="0"/>
                    <a:pt x="199746" y="22612"/>
                    <a:pt x="199746" y="50505"/>
                  </a:cubicBezTo>
                  <a:lnTo>
                    <a:pt x="199746" y="340662"/>
                  </a:lnTo>
                  <a:cubicBezTo>
                    <a:pt x="199746" y="368555"/>
                    <a:pt x="177134" y="391167"/>
                    <a:pt x="149241" y="391167"/>
                  </a:cubicBezTo>
                  <a:cubicBezTo>
                    <a:pt x="121348" y="391167"/>
                    <a:pt x="98736" y="368555"/>
                    <a:pt x="98736" y="340662"/>
                  </a:cubicBezTo>
                  <a:lnTo>
                    <a:pt x="98736" y="317230"/>
                  </a:lnTo>
                  <a:lnTo>
                    <a:pt x="82048" y="320627"/>
                  </a:lnTo>
                  <a:cubicBezTo>
                    <a:pt x="36735" y="320627"/>
                    <a:pt x="0" y="283584"/>
                    <a:pt x="0" y="237888"/>
                  </a:cubicBezTo>
                  <a:close/>
                  <a:moveTo>
                    <a:pt x="71713" y="195583"/>
                  </a:moveTo>
                  <a:cubicBezTo>
                    <a:pt x="71713" y="212562"/>
                    <a:pt x="85477" y="226327"/>
                    <a:pt x="102456" y="226327"/>
                  </a:cubicBezTo>
                  <a:cubicBezTo>
                    <a:pt x="115191" y="226327"/>
                    <a:pt x="126117" y="218584"/>
                    <a:pt x="130784" y="207550"/>
                  </a:cubicBezTo>
                  <a:lnTo>
                    <a:pt x="131761" y="202713"/>
                  </a:lnTo>
                  <a:lnTo>
                    <a:pt x="167662" y="202713"/>
                  </a:lnTo>
                  <a:cubicBezTo>
                    <a:pt x="171600" y="202713"/>
                    <a:pt x="174792" y="199521"/>
                    <a:pt x="174792" y="195583"/>
                  </a:cubicBezTo>
                  <a:cubicBezTo>
                    <a:pt x="174792" y="191645"/>
                    <a:pt x="171600" y="188453"/>
                    <a:pt x="167662" y="188453"/>
                  </a:cubicBezTo>
                  <a:lnTo>
                    <a:pt x="131761" y="188453"/>
                  </a:lnTo>
                  <a:lnTo>
                    <a:pt x="130784" y="183616"/>
                  </a:lnTo>
                  <a:cubicBezTo>
                    <a:pt x="126117" y="172582"/>
                    <a:pt x="115191" y="164839"/>
                    <a:pt x="102456" y="164839"/>
                  </a:cubicBezTo>
                  <a:cubicBezTo>
                    <a:pt x="85477" y="164839"/>
                    <a:pt x="71713" y="178603"/>
                    <a:pt x="71713" y="1955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BD24C6A-F274-456E-8E6C-8014873C379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8121849" y="4036115"/>
              <a:ext cx="355746" cy="440682"/>
            </a:xfrm>
            <a:custGeom>
              <a:avLst/>
              <a:gdLst>
                <a:gd name="connsiteX0" fmla="*/ 651546 w 1140565"/>
                <a:gd name="connsiteY0" fmla="*/ 706439 h 1412877"/>
                <a:gd name="connsiteX1" fmla="*/ 750114 w 1140565"/>
                <a:gd name="connsiteY1" fmla="*/ 607871 h 1412877"/>
                <a:gd name="connsiteX2" fmla="*/ 840936 w 1140565"/>
                <a:gd name="connsiteY2" fmla="*/ 668071 h 1412877"/>
                <a:gd name="connsiteX3" fmla="*/ 844067 w 1140565"/>
                <a:gd name="connsiteY3" fmla="*/ 683579 h 1412877"/>
                <a:gd name="connsiteX4" fmla="*/ 959172 w 1140565"/>
                <a:gd name="connsiteY4" fmla="*/ 683579 h 1412877"/>
                <a:gd name="connsiteX5" fmla="*/ 982032 w 1140565"/>
                <a:gd name="connsiteY5" fmla="*/ 706439 h 1412877"/>
                <a:gd name="connsiteX6" fmla="*/ 959172 w 1140565"/>
                <a:gd name="connsiteY6" fmla="*/ 729299 h 1412877"/>
                <a:gd name="connsiteX7" fmla="*/ 844067 w 1140565"/>
                <a:gd name="connsiteY7" fmla="*/ 729299 h 1412877"/>
                <a:gd name="connsiteX8" fmla="*/ 840936 w 1140565"/>
                <a:gd name="connsiteY8" fmla="*/ 744807 h 1412877"/>
                <a:gd name="connsiteX9" fmla="*/ 750114 w 1140565"/>
                <a:gd name="connsiteY9" fmla="*/ 805007 h 1412877"/>
                <a:gd name="connsiteX10" fmla="*/ 651546 w 1140565"/>
                <a:gd name="connsiteY10" fmla="*/ 706439 h 1412877"/>
                <a:gd name="connsiteX11" fmla="*/ 421627 w 1140565"/>
                <a:gd name="connsiteY11" fmla="*/ 842075 h 1412877"/>
                <a:gd name="connsiteX12" fmla="*/ 684684 w 1140565"/>
                <a:gd name="connsiteY12" fmla="*/ 1107346 h 1412877"/>
                <a:gd name="connsiteX13" fmla="*/ 738187 w 1140565"/>
                <a:gd name="connsiteY13" fmla="*/ 1096454 h 1412877"/>
                <a:gd name="connsiteX14" fmla="*/ 738187 w 1140565"/>
                <a:gd name="connsiteY14" fmla="*/ 1171578 h 1412877"/>
                <a:gd name="connsiteX15" fmla="*/ 900112 w 1140565"/>
                <a:gd name="connsiteY15" fmla="*/ 1333503 h 1412877"/>
                <a:gd name="connsiteX16" fmla="*/ 1062037 w 1140565"/>
                <a:gd name="connsiteY16" fmla="*/ 1171578 h 1412877"/>
                <a:gd name="connsiteX17" fmla="*/ 1062037 w 1140565"/>
                <a:gd name="connsiteY17" fmla="*/ 241302 h 1412877"/>
                <a:gd name="connsiteX18" fmla="*/ 900112 w 1140565"/>
                <a:gd name="connsiteY18" fmla="*/ 79377 h 1412877"/>
                <a:gd name="connsiteX19" fmla="*/ 738187 w 1140565"/>
                <a:gd name="connsiteY19" fmla="*/ 241302 h 1412877"/>
                <a:gd name="connsiteX20" fmla="*/ 738187 w 1140565"/>
                <a:gd name="connsiteY20" fmla="*/ 303387 h 1412877"/>
                <a:gd name="connsiteX21" fmla="*/ 686361 w 1140565"/>
                <a:gd name="connsiteY21" fmla="*/ 292835 h 1412877"/>
                <a:gd name="connsiteX22" fmla="*/ 519112 w 1140565"/>
                <a:gd name="connsiteY22" fmla="*/ 461493 h 1412877"/>
                <a:gd name="connsiteX23" fmla="*/ 568098 w 1140565"/>
                <a:gd name="connsiteY23" fmla="*/ 580753 h 1412877"/>
                <a:gd name="connsiteX24" fmla="*/ 590495 w 1140565"/>
                <a:gd name="connsiteY24" fmla="*/ 595980 h 1412877"/>
                <a:gd name="connsiteX25" fmla="*/ 582291 w 1140565"/>
                <a:gd name="connsiteY25" fmla="*/ 597651 h 1412877"/>
                <a:gd name="connsiteX26" fmla="*/ 421627 w 1140565"/>
                <a:gd name="connsiteY26" fmla="*/ 842075 h 1412877"/>
                <a:gd name="connsiteX27" fmla="*/ 79377 w 1140565"/>
                <a:gd name="connsiteY27" fmla="*/ 706440 h 1412877"/>
                <a:gd name="connsiteX28" fmla="*/ 241780 w 1140565"/>
                <a:gd name="connsiteY28" fmla="*/ 868843 h 1412877"/>
                <a:gd name="connsiteX29" fmla="*/ 344064 w 1140565"/>
                <a:gd name="connsiteY29" fmla="*/ 868843 h 1412877"/>
                <a:gd name="connsiteX30" fmla="*/ 341314 w 1140565"/>
                <a:gd name="connsiteY30" fmla="*/ 837421 h 1412877"/>
                <a:gd name="connsiteX31" fmla="*/ 440221 w 1140565"/>
                <a:gd name="connsiteY31" fmla="*/ 596629 h 1412877"/>
                <a:gd name="connsiteX32" fmla="*/ 473218 w 1140565"/>
                <a:gd name="connsiteY32" fmla="*/ 569175 h 1412877"/>
                <a:gd name="connsiteX33" fmla="*/ 463504 w 1140565"/>
                <a:gd name="connsiteY33" fmla="*/ 551127 h 1412877"/>
                <a:gd name="connsiteX34" fmla="*/ 462152 w 1140565"/>
                <a:gd name="connsiteY34" fmla="*/ 546735 h 1412877"/>
                <a:gd name="connsiteX35" fmla="*/ 448789 w 1140565"/>
                <a:gd name="connsiteY35" fmla="*/ 544037 h 1412877"/>
                <a:gd name="connsiteX36" fmla="*/ 241780 w 1140565"/>
                <a:gd name="connsiteY36" fmla="*/ 544037 h 1412877"/>
                <a:gd name="connsiteX37" fmla="*/ 79377 w 1140565"/>
                <a:gd name="connsiteY37" fmla="*/ 706440 h 1412877"/>
                <a:gd name="connsiteX38" fmla="*/ 0 w 1140565"/>
                <a:gd name="connsiteY38" fmla="*/ 704374 h 1412877"/>
                <a:gd name="connsiteX39" fmla="*/ 242410 w 1140565"/>
                <a:gd name="connsiteY39" fmla="*/ 461963 h 1412877"/>
                <a:gd name="connsiteX40" fmla="*/ 395767 w 1140565"/>
                <a:gd name="connsiteY40" fmla="*/ 461963 h 1412877"/>
                <a:gd name="connsiteX41" fmla="*/ 444621 w 1140565"/>
                <a:gd name="connsiteY41" fmla="*/ 466888 h 1412877"/>
                <a:gd name="connsiteX42" fmla="*/ 445597 w 1140565"/>
                <a:gd name="connsiteY42" fmla="*/ 467191 h 1412877"/>
                <a:gd name="connsiteX43" fmla="*/ 444497 w 1140565"/>
                <a:gd name="connsiteY43" fmla="*/ 456189 h 1412877"/>
                <a:gd name="connsiteX44" fmla="*/ 592217 w 1140565"/>
                <a:gd name="connsiteY44" fmla="*/ 231455 h 1412877"/>
                <a:gd name="connsiteX45" fmla="*/ 662717 w 1140565"/>
                <a:gd name="connsiteY45" fmla="*/ 217102 h 1412877"/>
                <a:gd name="connsiteX46" fmla="*/ 665278 w 1140565"/>
                <a:gd name="connsiteY46" fmla="*/ 191697 h 1412877"/>
                <a:gd name="connsiteX47" fmla="*/ 900483 w 1140565"/>
                <a:gd name="connsiteY47" fmla="*/ 0 h 1412877"/>
                <a:gd name="connsiteX48" fmla="*/ 900483 w 1140565"/>
                <a:gd name="connsiteY48" fmla="*/ 1 h 1412877"/>
                <a:gd name="connsiteX49" fmla="*/ 1140565 w 1140565"/>
                <a:gd name="connsiteY49" fmla="*/ 240083 h 1412877"/>
                <a:gd name="connsiteX50" fmla="*/ 1140564 w 1140565"/>
                <a:gd name="connsiteY50" fmla="*/ 1172795 h 1412877"/>
                <a:gd name="connsiteX51" fmla="*/ 993933 w 1140565"/>
                <a:gd name="connsiteY51" fmla="*/ 1394010 h 1412877"/>
                <a:gd name="connsiteX52" fmla="*/ 900482 w 1140565"/>
                <a:gd name="connsiteY52" fmla="*/ 1412877 h 1412877"/>
                <a:gd name="connsiteX53" fmla="*/ 807032 w 1140565"/>
                <a:gd name="connsiteY53" fmla="*/ 1394010 h 1412877"/>
                <a:gd name="connsiteX54" fmla="*/ 665278 w 1140565"/>
                <a:gd name="connsiteY54" fmla="*/ 1221180 h 1412877"/>
                <a:gd name="connsiteX55" fmla="*/ 660733 w 1140565"/>
                <a:gd name="connsiteY55" fmla="*/ 1176095 h 1412877"/>
                <a:gd name="connsiteX56" fmla="*/ 610947 w 1140565"/>
                <a:gd name="connsiteY56" fmla="*/ 1171034 h 1412877"/>
                <a:gd name="connsiteX57" fmla="*/ 361805 w 1140565"/>
                <a:gd name="connsiteY57" fmla="*/ 954507 h 1412877"/>
                <a:gd name="connsiteX58" fmla="*/ 359736 w 1140565"/>
                <a:gd name="connsiteY58" fmla="*/ 946784 h 1412877"/>
                <a:gd name="connsiteX59" fmla="*/ 242410 w 1140565"/>
                <a:gd name="connsiteY59" fmla="*/ 946784 h 1412877"/>
                <a:gd name="connsiteX60" fmla="*/ 0 w 1140565"/>
                <a:gd name="connsiteY60" fmla="*/ 704374 h 141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140565" h="1412877">
                  <a:moveTo>
                    <a:pt x="651546" y="706439"/>
                  </a:moveTo>
                  <a:cubicBezTo>
                    <a:pt x="651546" y="652001"/>
                    <a:pt x="695676" y="607871"/>
                    <a:pt x="750114" y="607871"/>
                  </a:cubicBezTo>
                  <a:cubicBezTo>
                    <a:pt x="790943" y="607871"/>
                    <a:pt x="825973" y="632694"/>
                    <a:pt x="840936" y="668071"/>
                  </a:cubicBezTo>
                  <a:lnTo>
                    <a:pt x="844067" y="683579"/>
                  </a:lnTo>
                  <a:lnTo>
                    <a:pt x="959172" y="683579"/>
                  </a:lnTo>
                  <a:cubicBezTo>
                    <a:pt x="971797" y="683579"/>
                    <a:pt x="982032" y="693814"/>
                    <a:pt x="982032" y="706439"/>
                  </a:cubicBezTo>
                  <a:cubicBezTo>
                    <a:pt x="982032" y="719064"/>
                    <a:pt x="971797" y="729299"/>
                    <a:pt x="959172" y="729299"/>
                  </a:cubicBezTo>
                  <a:lnTo>
                    <a:pt x="844067" y="729299"/>
                  </a:lnTo>
                  <a:lnTo>
                    <a:pt x="840936" y="744807"/>
                  </a:lnTo>
                  <a:cubicBezTo>
                    <a:pt x="825973" y="780184"/>
                    <a:pt x="790943" y="805007"/>
                    <a:pt x="750114" y="805007"/>
                  </a:cubicBezTo>
                  <a:cubicBezTo>
                    <a:pt x="695676" y="805007"/>
                    <a:pt x="651546" y="760877"/>
                    <a:pt x="651546" y="706439"/>
                  </a:cubicBezTo>
                  <a:close/>
                  <a:moveTo>
                    <a:pt x="421627" y="842075"/>
                  </a:moveTo>
                  <a:cubicBezTo>
                    <a:pt x="421627" y="988580"/>
                    <a:pt x="539402" y="1107346"/>
                    <a:pt x="684684" y="1107346"/>
                  </a:cubicBezTo>
                  <a:lnTo>
                    <a:pt x="738187" y="1096454"/>
                  </a:lnTo>
                  <a:lnTo>
                    <a:pt x="738187" y="1171578"/>
                  </a:lnTo>
                  <a:cubicBezTo>
                    <a:pt x="738187" y="1261007"/>
                    <a:pt x="810683" y="1333503"/>
                    <a:pt x="900112" y="1333503"/>
                  </a:cubicBezTo>
                  <a:cubicBezTo>
                    <a:pt x="989541" y="1333503"/>
                    <a:pt x="1062037" y="1261007"/>
                    <a:pt x="1062037" y="1171578"/>
                  </a:cubicBezTo>
                  <a:lnTo>
                    <a:pt x="1062037" y="241302"/>
                  </a:lnTo>
                  <a:cubicBezTo>
                    <a:pt x="1062037" y="151873"/>
                    <a:pt x="989541" y="79377"/>
                    <a:pt x="900112" y="79377"/>
                  </a:cubicBezTo>
                  <a:cubicBezTo>
                    <a:pt x="810683" y="79377"/>
                    <a:pt x="738187" y="151873"/>
                    <a:pt x="738187" y="241302"/>
                  </a:cubicBezTo>
                  <a:lnTo>
                    <a:pt x="738187" y="303387"/>
                  </a:lnTo>
                  <a:lnTo>
                    <a:pt x="686361" y="292835"/>
                  </a:lnTo>
                  <a:cubicBezTo>
                    <a:pt x="593992" y="292835"/>
                    <a:pt x="519112" y="368346"/>
                    <a:pt x="519112" y="461493"/>
                  </a:cubicBezTo>
                  <a:cubicBezTo>
                    <a:pt x="519112" y="508067"/>
                    <a:pt x="537832" y="550231"/>
                    <a:pt x="568098" y="580753"/>
                  </a:cubicBezTo>
                  <a:lnTo>
                    <a:pt x="590495" y="595980"/>
                  </a:lnTo>
                  <a:lnTo>
                    <a:pt x="582291" y="597651"/>
                  </a:lnTo>
                  <a:cubicBezTo>
                    <a:pt x="487876" y="637921"/>
                    <a:pt x="421627" y="732196"/>
                    <a:pt x="421627" y="842075"/>
                  </a:cubicBezTo>
                  <a:close/>
                  <a:moveTo>
                    <a:pt x="79377" y="706440"/>
                  </a:moveTo>
                  <a:cubicBezTo>
                    <a:pt x="79377" y="796133"/>
                    <a:pt x="152087" y="868843"/>
                    <a:pt x="241780" y="868843"/>
                  </a:cubicBezTo>
                  <a:lnTo>
                    <a:pt x="344064" y="868843"/>
                  </a:lnTo>
                  <a:lnTo>
                    <a:pt x="341314" y="837421"/>
                  </a:lnTo>
                  <a:cubicBezTo>
                    <a:pt x="341314" y="743386"/>
                    <a:pt x="379112" y="658253"/>
                    <a:pt x="440221" y="596629"/>
                  </a:cubicBezTo>
                  <a:lnTo>
                    <a:pt x="473218" y="569175"/>
                  </a:lnTo>
                  <a:lnTo>
                    <a:pt x="463504" y="551127"/>
                  </a:lnTo>
                  <a:lnTo>
                    <a:pt x="462152" y="546735"/>
                  </a:lnTo>
                  <a:lnTo>
                    <a:pt x="448789" y="544037"/>
                  </a:lnTo>
                  <a:lnTo>
                    <a:pt x="241780" y="544037"/>
                  </a:lnTo>
                  <a:cubicBezTo>
                    <a:pt x="152087" y="544037"/>
                    <a:pt x="79377" y="616747"/>
                    <a:pt x="79377" y="706440"/>
                  </a:cubicBezTo>
                  <a:close/>
                  <a:moveTo>
                    <a:pt x="0" y="704374"/>
                  </a:moveTo>
                  <a:cubicBezTo>
                    <a:pt x="0" y="570495"/>
                    <a:pt x="108531" y="461963"/>
                    <a:pt x="242410" y="461963"/>
                  </a:cubicBezTo>
                  <a:lnTo>
                    <a:pt x="395767" y="461963"/>
                  </a:lnTo>
                  <a:cubicBezTo>
                    <a:pt x="412502" y="461963"/>
                    <a:pt x="428840" y="463659"/>
                    <a:pt x="444621" y="466888"/>
                  </a:cubicBezTo>
                  <a:lnTo>
                    <a:pt x="445597" y="467191"/>
                  </a:lnTo>
                  <a:lnTo>
                    <a:pt x="444497" y="456189"/>
                  </a:lnTo>
                  <a:cubicBezTo>
                    <a:pt x="444497" y="355162"/>
                    <a:pt x="505408" y="268481"/>
                    <a:pt x="592217" y="231455"/>
                  </a:cubicBezTo>
                  <a:lnTo>
                    <a:pt x="662717" y="217102"/>
                  </a:lnTo>
                  <a:lnTo>
                    <a:pt x="665278" y="191697"/>
                  </a:lnTo>
                  <a:cubicBezTo>
                    <a:pt x="687665" y="82296"/>
                    <a:pt x="784463" y="0"/>
                    <a:pt x="900483" y="0"/>
                  </a:cubicBezTo>
                  <a:lnTo>
                    <a:pt x="900483" y="1"/>
                  </a:lnTo>
                  <a:cubicBezTo>
                    <a:pt x="1033077" y="1"/>
                    <a:pt x="1140565" y="107489"/>
                    <a:pt x="1140565" y="240083"/>
                  </a:cubicBezTo>
                  <a:lnTo>
                    <a:pt x="1140564" y="1172795"/>
                  </a:lnTo>
                  <a:cubicBezTo>
                    <a:pt x="1140564" y="1272240"/>
                    <a:pt x="1080102" y="1357564"/>
                    <a:pt x="993933" y="1394010"/>
                  </a:cubicBezTo>
                  <a:lnTo>
                    <a:pt x="900482" y="1412877"/>
                  </a:lnTo>
                  <a:lnTo>
                    <a:pt x="807032" y="1394010"/>
                  </a:lnTo>
                  <a:cubicBezTo>
                    <a:pt x="735224" y="1363638"/>
                    <a:pt x="681269" y="1299324"/>
                    <a:pt x="665278" y="1221180"/>
                  </a:cubicBezTo>
                  <a:lnTo>
                    <a:pt x="660733" y="1176095"/>
                  </a:lnTo>
                  <a:lnTo>
                    <a:pt x="610947" y="1171034"/>
                  </a:lnTo>
                  <a:cubicBezTo>
                    <a:pt x="495538" y="1147219"/>
                    <a:pt x="401574" y="1064035"/>
                    <a:pt x="361805" y="954507"/>
                  </a:cubicBezTo>
                  <a:lnTo>
                    <a:pt x="359736" y="946784"/>
                  </a:lnTo>
                  <a:lnTo>
                    <a:pt x="242410" y="946784"/>
                  </a:lnTo>
                  <a:cubicBezTo>
                    <a:pt x="108531" y="946784"/>
                    <a:pt x="0" y="838253"/>
                    <a:pt x="0" y="704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670D130-F190-4F06-BC8D-65433D248936}"/>
              </a:ext>
            </a:extLst>
          </p:cNvPr>
          <p:cNvGrpSpPr/>
          <p:nvPr/>
        </p:nvGrpSpPr>
        <p:grpSpPr>
          <a:xfrm>
            <a:off x="2692025" y="5704605"/>
            <a:ext cx="6675120" cy="947066"/>
            <a:chOff x="2692025" y="5647451"/>
            <a:chExt cx="6675120" cy="947066"/>
          </a:xfrm>
        </p:grpSpPr>
        <p:sp>
          <p:nvSpPr>
            <p:cNvPr id="4" name="Right Bracket 3">
              <a:extLst>
                <a:ext uri="{FF2B5EF4-FFF2-40B4-BE49-F238E27FC236}">
                  <a16:creationId xmlns:a16="http://schemas.microsoft.com/office/drawing/2014/main" id="{DAB2EAFC-11DF-46A3-8CDA-4AFDFAA08FCC}"/>
                </a:ext>
              </a:extLst>
            </p:cNvPr>
            <p:cNvSpPr/>
            <p:nvPr/>
          </p:nvSpPr>
          <p:spPr>
            <a:xfrm rot="5400000">
              <a:off x="5916952" y="2595710"/>
              <a:ext cx="225266" cy="6675120"/>
            </a:xfrm>
            <a:prstGeom prst="rightBracket">
              <a:avLst>
                <a:gd name="adj" fmla="val 0"/>
              </a:avLst>
            </a:prstGeom>
            <a:ln w="28575" cap="rnd">
              <a:gradFill>
                <a:gsLst>
                  <a:gs pos="0">
                    <a:schemeClr val="accent5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EFDAC12-DC3D-4598-80A7-BE1620F5FD96}"/>
                </a:ext>
              </a:extLst>
            </p:cNvPr>
            <p:cNvSpPr txBox="1"/>
            <p:nvPr/>
          </p:nvSpPr>
          <p:spPr>
            <a:xfrm>
              <a:off x="4145754" y="6255963"/>
              <a:ext cx="37034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59445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383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-5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cs typeface="Segoe UI" pitchFamily="34" charset="0"/>
                </a:rPr>
                <a:t>Microsoft Sentinel</a:t>
              </a:r>
            </a:p>
          </p:txBody>
        </p:sp>
        <p:pic>
          <p:nvPicPr>
            <p:cNvPr id="143" name="Graphic 142">
              <a:extLst>
                <a:ext uri="{FF2B5EF4-FFF2-40B4-BE49-F238E27FC236}">
                  <a16:creationId xmlns:a16="http://schemas.microsoft.com/office/drawing/2014/main" id="{05EF96E3-5F56-413A-BB2E-9D88AD8ED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>
            <a:xfrm>
              <a:off x="5733814" y="5647451"/>
              <a:ext cx="591542" cy="591542"/>
            </a:xfrm>
            <a:prstGeom prst="rect">
              <a:avLst/>
            </a:prstGeom>
          </p:spPr>
        </p:pic>
      </p:grpSp>
      <p:pic>
        <p:nvPicPr>
          <p:cNvPr id="144" name="Graphic 143">
            <a:extLst>
              <a:ext uri="{FF2B5EF4-FFF2-40B4-BE49-F238E27FC236}">
                <a16:creationId xmlns:a16="http://schemas.microsoft.com/office/drawing/2014/main" id="{DA12E325-B30B-436B-8E4F-5587B087A97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404992" y="5121838"/>
            <a:ext cx="377875" cy="377875"/>
          </a:xfrm>
          <a:prstGeom prst="rect">
            <a:avLst/>
          </a:prstGeom>
        </p:spPr>
      </p:pic>
      <p:pic>
        <p:nvPicPr>
          <p:cNvPr id="145" name="Graphic 144">
            <a:extLst>
              <a:ext uri="{FF2B5EF4-FFF2-40B4-BE49-F238E27FC236}">
                <a16:creationId xmlns:a16="http://schemas.microsoft.com/office/drawing/2014/main" id="{4C07BAA9-9CA0-4B63-84A6-A0E1E6F6A08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358094" y="4572344"/>
            <a:ext cx="417924" cy="440914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071694E4-B988-4DC3-9A58-02B4FB2124A4}"/>
              </a:ext>
            </a:extLst>
          </p:cNvPr>
          <p:cNvSpPr txBox="1"/>
          <p:nvPr/>
        </p:nvSpPr>
        <p:spPr>
          <a:xfrm>
            <a:off x="3860336" y="4612752"/>
            <a:ext cx="1097280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4295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</a:t>
            </a:r>
            <a:br>
              <a:rPr kumimoji="0" lang="en-US" sz="1200" b="0" i="0" u="none" strike="noStrike" kern="120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200" b="0" i="0" u="none" strike="noStrike" kern="120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Defender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F6751D0-6F5E-4107-871B-36BBDF74F6E8}"/>
              </a:ext>
            </a:extLst>
          </p:cNvPr>
          <p:cNvSpPr txBox="1"/>
          <p:nvPr/>
        </p:nvSpPr>
        <p:spPr>
          <a:xfrm>
            <a:off x="3887210" y="5130726"/>
            <a:ext cx="1097280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4295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</a:t>
            </a:r>
            <a:br>
              <a:rPr kumimoji="0" lang="en-US" sz="1200" b="0" i="0" u="none" strike="noStrike" kern="120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200" b="0" i="0" u="none" strike="noStrike" kern="1200" cap="none" spc="-4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Endpoint Manager</a:t>
            </a:r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D3C053C2-E65B-42EF-888B-F8F928FA417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615658" y="3494805"/>
            <a:ext cx="855376" cy="85537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25CE477-1A96-4E23-B7F0-43231ADFC886}"/>
              </a:ext>
            </a:extLst>
          </p:cNvPr>
          <p:cNvGrpSpPr/>
          <p:nvPr/>
        </p:nvGrpSpPr>
        <p:grpSpPr>
          <a:xfrm>
            <a:off x="2692025" y="1403590"/>
            <a:ext cx="6675120" cy="430368"/>
            <a:chOff x="2692025" y="1403590"/>
            <a:chExt cx="6675120" cy="430368"/>
          </a:xfrm>
        </p:grpSpPr>
        <p:sp>
          <p:nvSpPr>
            <p:cNvPr id="153" name="Right Bracket 152">
              <a:extLst>
                <a:ext uri="{FF2B5EF4-FFF2-40B4-BE49-F238E27FC236}">
                  <a16:creationId xmlns:a16="http://schemas.microsoft.com/office/drawing/2014/main" id="{90A12CD5-DFB2-4777-BDF7-2DA32895CED7}"/>
                </a:ext>
              </a:extLst>
            </p:cNvPr>
            <p:cNvSpPr/>
            <p:nvPr/>
          </p:nvSpPr>
          <p:spPr>
            <a:xfrm rot="16200000" flipV="1">
              <a:off x="5916952" y="-1616235"/>
              <a:ext cx="225266" cy="6675120"/>
            </a:xfrm>
            <a:prstGeom prst="rightBracket">
              <a:avLst>
                <a:gd name="adj" fmla="val 0"/>
              </a:avLst>
            </a:prstGeom>
            <a:ln w="28575" cap="rnd">
              <a:gradFill>
                <a:gsLst>
                  <a:gs pos="0">
                    <a:schemeClr val="accent5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cs typeface="Arial" pitchFamily="34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E3D207A-249D-4463-87CD-378ACB45266C}"/>
                </a:ext>
              </a:extLst>
            </p:cNvPr>
            <p:cNvSpPr txBox="1"/>
            <p:nvPr/>
          </p:nvSpPr>
          <p:spPr>
            <a:xfrm>
              <a:off x="4970220" y="1403590"/>
              <a:ext cx="20544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59445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383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-5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cs typeface="Segoe UI" pitchFamily="34" charset="0"/>
                </a:rPr>
                <a:t>Posture Management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E3B617-783E-4713-9ACF-7C2B25A34A77}"/>
              </a:ext>
            </a:extLst>
          </p:cNvPr>
          <p:cNvGrpSpPr/>
          <p:nvPr/>
        </p:nvGrpSpPr>
        <p:grpSpPr>
          <a:xfrm>
            <a:off x="7422116" y="2548911"/>
            <a:ext cx="1599522" cy="498598"/>
            <a:chOff x="5449365" y="6387419"/>
            <a:chExt cx="1599522" cy="498598"/>
          </a:xfrm>
        </p:grpSpPr>
        <p:pic>
          <p:nvPicPr>
            <p:cNvPr id="154" name="Graphic 153">
              <a:extLst>
                <a:ext uri="{FF2B5EF4-FFF2-40B4-BE49-F238E27FC236}">
                  <a16:creationId xmlns:a16="http://schemas.microsoft.com/office/drawing/2014/main" id="{DF032FF5-78FA-4E55-BBAD-846C41715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449365" y="6403416"/>
              <a:ext cx="417924" cy="440914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F9051D-BE68-439E-96D6-4AE227BDA971}"/>
                </a:ext>
              </a:extLst>
            </p:cNvPr>
            <p:cNvSpPr txBox="1"/>
            <p:nvPr/>
          </p:nvSpPr>
          <p:spPr>
            <a:xfrm>
              <a:off x="5951607" y="6387419"/>
              <a:ext cx="1097280" cy="4985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1242954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-4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Microsoft</a:t>
              </a:r>
              <a:br>
                <a:rPr kumimoji="0" lang="en-US" sz="1200" b="0" i="0" u="none" strike="noStrike" kern="1200" cap="none" spc="-4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</a:br>
              <a:r>
                <a:rPr kumimoji="0" lang="en-US" sz="1200" b="0" i="0" u="none" strike="noStrike" kern="1200" cap="none" spc="-4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Defender for 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4964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-0.00023 L 2.29167E-6 -2.59259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-0.00023 L 3.95833E-6 -4.81481E-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1719 -0.00023 L 1.45833E-6 7.40741E-7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1719 -0.00023 L 1.45833E-6 3.33333E-6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8 -0.00023 L -2.5E-6 -2.59259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8 -0.00023 L -2.91667E-6 7.40741E-7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-0.00024 L 3.95833E-6 4.44444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-0.00023 L -2.08333E-6 -7.40741E-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3" grpId="0"/>
      <p:bldP spid="98" grpId="0"/>
      <p:bldP spid="98" grpId="1"/>
      <p:bldP spid="99" grpId="0"/>
      <p:bldP spid="99" grpId="1"/>
      <p:bldP spid="103" grpId="0"/>
      <p:bldP spid="104" grpId="0"/>
      <p:bldP spid="146" grpId="0"/>
      <p:bldP spid="146" grpId="1"/>
      <p:bldP spid="147" grpId="0"/>
      <p:bldP spid="14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6673AC0-C455-454C-938F-0A4784705924}"/>
              </a:ext>
            </a:extLst>
          </p:cNvPr>
          <p:cNvSpPr/>
          <p:nvPr/>
        </p:nvSpPr>
        <p:spPr bwMode="auto">
          <a:xfrm>
            <a:off x="644916" y="2048724"/>
            <a:ext cx="11073228" cy="907561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90500" dist="76200" dir="2700000" algn="ctr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64008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25">
              <a:spcAft>
                <a:spcPts val="300"/>
              </a:spcAft>
            </a:pPr>
            <a:r>
              <a:rPr lang="en-US" sz="2400" b="1" kern="0">
                <a:solidFill>
                  <a:schemeClr val="bg1"/>
                </a:solidFill>
                <a:latin typeface="Segoe UI"/>
              </a:rPr>
              <a:t>Zero Trust Resources</a:t>
            </a:r>
          </a:p>
          <a:p>
            <a:pPr algn="ctr" defTabSz="914225">
              <a:spcAft>
                <a:spcPts val="300"/>
              </a:spcAft>
            </a:pPr>
            <a:r>
              <a:rPr lang="en-US" sz="1600" b="1" kern="0">
                <a:solidFill>
                  <a:schemeClr val="bg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aka.ms/zerotrust</a:t>
            </a:r>
            <a:r>
              <a:rPr lang="en-US" sz="1600" b="1" kern="0">
                <a:solidFill>
                  <a:schemeClr val="bg1"/>
                </a:solidFill>
                <a:latin typeface="+mj-lt"/>
              </a:rPr>
              <a:t> </a:t>
            </a:r>
            <a:endParaRPr lang="en-US" sz="1600" b="1" kern="0">
              <a:solidFill>
                <a:schemeClr val="bg1"/>
              </a:solidFill>
              <a:latin typeface="+mj-lt"/>
              <a:cs typeface="Segoe UI Semibold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1FC843-AF83-4E9E-AFA0-6A2580BBAEA4}"/>
              </a:ext>
            </a:extLst>
          </p:cNvPr>
          <p:cNvSpPr/>
          <p:nvPr/>
        </p:nvSpPr>
        <p:spPr bwMode="auto">
          <a:xfrm>
            <a:off x="644916" y="3090863"/>
            <a:ext cx="3470975" cy="1297709"/>
          </a:xfrm>
          <a:prstGeom prst="rect">
            <a:avLst/>
          </a:prstGeom>
          <a:solidFill>
            <a:srgbClr val="C3E5FF"/>
          </a:solidFill>
          <a:ln>
            <a:noFill/>
          </a:ln>
          <a:effectLst>
            <a:outerShdw blurRad="190500" dist="76200" dir="2700000" algn="ctr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64008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25">
              <a:spcAft>
                <a:spcPts val="300"/>
              </a:spcAft>
            </a:pPr>
            <a:r>
              <a:rPr lang="en-US" sz="2400" b="1" kern="0">
                <a:gradFill>
                  <a:gsLst>
                    <a:gs pos="68000">
                      <a:srgbClr val="0078D4"/>
                    </a:gs>
                    <a:gs pos="0">
                      <a:srgbClr val="0078D4"/>
                    </a:gs>
                  </a:gsLst>
                  <a:lin ang="7800000" scaled="0"/>
                </a:gradFill>
                <a:latin typeface="Segoe UI"/>
              </a:rPr>
              <a:t>Maturity Model</a:t>
            </a:r>
          </a:p>
          <a:p>
            <a:pPr algn="ctr" defTabSz="914225">
              <a:spcAft>
                <a:spcPts val="300"/>
              </a:spcAft>
            </a:pPr>
            <a:r>
              <a:rPr lang="en-US" sz="1600" b="1" kern="0">
                <a:gradFill>
                  <a:gsLst>
                    <a:gs pos="68000">
                      <a:srgbClr val="0078D4"/>
                    </a:gs>
                    <a:gs pos="0">
                      <a:srgbClr val="0078D4"/>
                    </a:gs>
                  </a:gsLst>
                  <a:lin ang="7800000" scaled="0"/>
                </a:gra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aka.ms/</a:t>
            </a:r>
            <a:r>
              <a:rPr lang="en-US" sz="1600" b="1" kern="0" err="1">
                <a:gradFill>
                  <a:gsLst>
                    <a:gs pos="68000">
                      <a:srgbClr val="0078D4"/>
                    </a:gs>
                    <a:gs pos="0">
                      <a:srgbClr val="0078D4"/>
                    </a:gs>
                  </a:gsLst>
                  <a:lin ang="7800000" scaled="0"/>
                </a:gra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zerotrust</a:t>
            </a:r>
            <a:r>
              <a:rPr lang="en-US" sz="1600" b="1" kern="0">
                <a:gradFill>
                  <a:gsLst>
                    <a:gs pos="68000">
                      <a:srgbClr val="0078D4"/>
                    </a:gs>
                    <a:gs pos="0">
                      <a:srgbClr val="0078D4"/>
                    </a:gs>
                  </a:gsLst>
                  <a:lin ang="7800000" scaled="0"/>
                </a:gradFill>
                <a:latin typeface="+mj-lt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8D3A70-85FA-45D5-AC33-9C7062014E5E}"/>
              </a:ext>
            </a:extLst>
          </p:cNvPr>
          <p:cNvSpPr/>
          <p:nvPr/>
        </p:nvSpPr>
        <p:spPr bwMode="auto">
          <a:xfrm>
            <a:off x="4427206" y="3090863"/>
            <a:ext cx="3470975" cy="1297709"/>
          </a:xfrm>
          <a:prstGeom prst="rect">
            <a:avLst/>
          </a:prstGeom>
          <a:solidFill>
            <a:srgbClr val="C3E5FF"/>
          </a:solidFill>
          <a:ln>
            <a:noFill/>
          </a:ln>
          <a:effectLst>
            <a:outerShdw blurRad="190500" dist="76200" dir="2700000" algn="ctr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64008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25">
              <a:spcAft>
                <a:spcPts val="300"/>
              </a:spcAft>
            </a:pPr>
            <a:r>
              <a:rPr lang="en-US" sz="2400" b="1" kern="0">
                <a:gradFill>
                  <a:gsLst>
                    <a:gs pos="68000">
                      <a:srgbClr val="0078D4"/>
                    </a:gs>
                    <a:gs pos="0">
                      <a:srgbClr val="0078D4"/>
                    </a:gs>
                  </a:gsLst>
                  <a:lin ang="7800000" scaled="0"/>
                </a:gradFill>
                <a:latin typeface="Segoe UI"/>
              </a:rPr>
              <a:t>Business Plan</a:t>
            </a:r>
          </a:p>
          <a:p>
            <a:pPr algn="ctr" defTabSz="914225">
              <a:spcAft>
                <a:spcPts val="300"/>
              </a:spcAft>
            </a:pPr>
            <a:r>
              <a:rPr lang="en-US" sz="1600" b="1" kern="0">
                <a:latin typeface="+mj-lt"/>
                <a:hlinkClick r:id="rId4"/>
              </a:rPr>
              <a:t>aka.ms/ztbizplan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6D76B2-19EE-4C89-9F47-522E4DF783FE}"/>
              </a:ext>
            </a:extLst>
          </p:cNvPr>
          <p:cNvSpPr/>
          <p:nvPr/>
        </p:nvSpPr>
        <p:spPr bwMode="auto">
          <a:xfrm>
            <a:off x="8209497" y="3090863"/>
            <a:ext cx="3470975" cy="1297709"/>
          </a:xfrm>
          <a:prstGeom prst="rect">
            <a:avLst/>
          </a:prstGeom>
          <a:solidFill>
            <a:srgbClr val="C3E5FF"/>
          </a:solidFill>
          <a:ln>
            <a:noFill/>
          </a:ln>
          <a:effectLst>
            <a:outerShdw blurRad="190500" dist="76200" dir="2700000" algn="ctr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64008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25">
              <a:spcAft>
                <a:spcPts val="300"/>
              </a:spcAft>
            </a:pPr>
            <a:r>
              <a:rPr lang="en-US" sz="2400" b="1" kern="0">
                <a:gradFill>
                  <a:gsLst>
                    <a:gs pos="68000">
                      <a:srgbClr val="0078D4"/>
                    </a:gs>
                    <a:gs pos="0">
                      <a:srgbClr val="0078D4"/>
                    </a:gs>
                  </a:gsLst>
                  <a:lin ang="7800000" scaled="0"/>
                </a:gradFill>
                <a:latin typeface="Segoe UI"/>
              </a:rPr>
              <a:t>Deployment Guidance</a:t>
            </a:r>
          </a:p>
          <a:p>
            <a:pPr algn="ctr" defTabSz="914225">
              <a:spcAft>
                <a:spcPts val="300"/>
              </a:spcAft>
            </a:pPr>
            <a:r>
              <a:rPr lang="en-US" sz="1600" b="1" kern="0">
                <a:gradFill>
                  <a:gsLst>
                    <a:gs pos="68000">
                      <a:srgbClr val="0078D4"/>
                    </a:gs>
                    <a:gs pos="0">
                      <a:srgbClr val="0078D4"/>
                    </a:gs>
                  </a:gsLst>
                  <a:lin ang="7800000" scaled="0"/>
                </a:gra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aka.ms/</a:t>
            </a:r>
            <a:r>
              <a:rPr lang="en-US" sz="1600" b="1" kern="0" err="1">
                <a:gradFill>
                  <a:gsLst>
                    <a:gs pos="68000">
                      <a:srgbClr val="0078D4"/>
                    </a:gs>
                    <a:gs pos="0">
                      <a:srgbClr val="0078D4"/>
                    </a:gs>
                  </a:gsLst>
                  <a:lin ang="7800000" scaled="0"/>
                </a:gra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ztguide</a:t>
            </a:r>
            <a:r>
              <a:rPr lang="en-US" sz="1600" b="1" kern="0">
                <a:gradFill>
                  <a:gsLst>
                    <a:gs pos="68000">
                      <a:srgbClr val="0078D4"/>
                    </a:gs>
                    <a:gs pos="0">
                      <a:srgbClr val="0078D4"/>
                    </a:gs>
                  </a:gsLst>
                  <a:lin ang="7800000" scaled="0"/>
                </a:gradFill>
                <a:latin typeface="+mj-lt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54F3B6-D590-4E92-8E00-9FF6FD918FF9}"/>
              </a:ext>
            </a:extLst>
          </p:cNvPr>
          <p:cNvSpPr/>
          <p:nvPr/>
        </p:nvSpPr>
        <p:spPr bwMode="auto">
          <a:xfrm>
            <a:off x="644916" y="4494203"/>
            <a:ext cx="11073228" cy="1343024"/>
          </a:xfrm>
          <a:prstGeom prst="rect">
            <a:avLst/>
          </a:prstGeom>
          <a:solidFill>
            <a:srgbClr val="E1F2FF"/>
          </a:solidFill>
          <a:ln>
            <a:noFill/>
          </a:ln>
          <a:effectLst>
            <a:outerShdw blurRad="190500" dist="76200" dir="2700000" algn="ctr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64008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25">
              <a:spcAft>
                <a:spcPts val="300"/>
              </a:spcAft>
            </a:pPr>
            <a:endParaRPr lang="en-US" sz="2400" b="1" kern="0">
              <a:gradFill>
                <a:gsLst>
                  <a:gs pos="68000">
                    <a:srgbClr val="0078D4"/>
                  </a:gs>
                  <a:gs pos="0">
                    <a:srgbClr val="0078D4"/>
                  </a:gs>
                </a:gsLst>
                <a:lin ang="7800000" scaled="0"/>
              </a:gradFill>
              <a:latin typeface="Segoe U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3BD74-80B6-4213-B0F9-DF0B64ED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923330"/>
          </a:xfrm>
        </p:spPr>
        <p:txBody>
          <a:bodyPr>
            <a:normAutofit fontScale="90000"/>
          </a:bodyPr>
          <a:lstStyle/>
          <a:p>
            <a:r>
              <a:rPr lang="en-US"/>
              <a:t>Key Zero Trust Resources</a:t>
            </a:r>
            <a:br>
              <a:rPr lang="en-US"/>
            </a:br>
            <a:r>
              <a:rPr lang="en-US" sz="2400" i="1">
                <a:latin typeface="+mn-lt"/>
              </a:rPr>
              <a:t>to help you on your Zero Trust journey</a:t>
            </a:r>
            <a:endParaRPr lang="en-US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0D8C79FE-C471-4608-BB41-7BA68B88C437}"/>
              </a:ext>
            </a:extLst>
          </p:cNvPr>
          <p:cNvSpPr txBox="1">
            <a:spLocks/>
          </p:cNvSpPr>
          <p:nvPr/>
        </p:nvSpPr>
        <p:spPr>
          <a:xfrm>
            <a:off x="584200" y="1435100"/>
            <a:ext cx="11018838" cy="430887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64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</a:gra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64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64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64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64000">
                      <a:schemeClr val="tx1"/>
                    </a:gs>
                    <a:gs pos="100000">
                      <a:schemeClr val="tx1"/>
                    </a:gs>
                  </a:gsLst>
                  <a:path path="circle">
                    <a:fillToRect l="50000" t="50000" r="50000" b="50000"/>
                  </a:path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51FA70-4DF5-4C3D-90B0-CB1ABBF674E4}"/>
              </a:ext>
            </a:extLst>
          </p:cNvPr>
          <p:cNvSpPr txBox="1"/>
          <p:nvPr/>
        </p:nvSpPr>
        <p:spPr>
          <a:xfrm>
            <a:off x="2637911" y="4596626"/>
            <a:ext cx="9452171" cy="1077218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+mj-lt"/>
              </a:rPr>
              <a:t>Zero Trust: Security Through a Clearer Lens session</a:t>
            </a:r>
            <a:r>
              <a:rPr lang="en-US" i="0">
                <a:effectLst/>
                <a:latin typeface="+mj-lt"/>
              </a:rPr>
              <a:t> (</a:t>
            </a:r>
            <a:r>
              <a:rPr lang="en-US" i="0" u="none" strike="noStrike">
                <a:effectLst/>
                <a:latin typeface="+mj-lt"/>
                <a:hlinkClick r:id="rId6"/>
              </a:rPr>
              <a:t>Recording</a:t>
            </a:r>
            <a:r>
              <a:rPr lang="en-US" i="0">
                <a:effectLst/>
                <a:latin typeface="+mj-lt"/>
              </a:rPr>
              <a:t> | </a:t>
            </a:r>
            <a:r>
              <a:rPr lang="en-US" i="0" u="none" strike="noStrike">
                <a:effectLst/>
                <a:latin typeface="+mj-lt"/>
                <a:hlinkClick r:id="rId7"/>
              </a:rPr>
              <a:t>Slides</a:t>
            </a:r>
            <a:r>
              <a:rPr lang="en-US" i="0">
                <a:effectLst/>
                <a:latin typeface="+mj-lt"/>
              </a:rPr>
              <a:t>)</a:t>
            </a:r>
          </a:p>
          <a:p>
            <a:pPr marL="285750" indent="-285750" algn="l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>
                <a:effectLst/>
                <a:latin typeface="+mj-lt"/>
                <a:hlinkClick r:id="rId8"/>
              </a:rPr>
              <a:t>CISO Workshop Slides/Videos</a:t>
            </a:r>
            <a:endParaRPr lang="en-US" b="0" i="0">
              <a:effectLst/>
              <a:latin typeface="+mj-lt"/>
              <a:hlinkClick r:id="rId8"/>
            </a:endParaRPr>
          </a:p>
          <a:p>
            <a:pPr marL="285750" indent="-285750" algn="l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>
                <a:effectLst/>
                <a:latin typeface="+mj-lt"/>
                <a:hlinkClick r:id="rId9"/>
              </a:rPr>
              <a:t>Microsoft’s IT Learnings</a:t>
            </a:r>
            <a:r>
              <a:rPr lang="en-US" b="1" i="0">
                <a:effectLst/>
                <a:latin typeface="+mj-lt"/>
              </a:rPr>
              <a:t> </a:t>
            </a:r>
            <a:r>
              <a:rPr lang="en-US" b="0" i="0">
                <a:effectLst/>
                <a:latin typeface="+mj-lt"/>
              </a:rPr>
              <a:t>from (ongoing) Zero Trust journey</a:t>
            </a:r>
            <a:endParaRPr lang="en-US">
              <a:latin typeface="+mj-lt"/>
              <a:cs typeface="Segoe UI Semibold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105A61-FF42-4212-9AAF-BCE9A204E198}"/>
              </a:ext>
            </a:extLst>
          </p:cNvPr>
          <p:cNvGrpSpPr/>
          <p:nvPr/>
        </p:nvGrpSpPr>
        <p:grpSpPr>
          <a:xfrm>
            <a:off x="1764087" y="4926240"/>
            <a:ext cx="660921" cy="402749"/>
            <a:chOff x="739443" y="4995545"/>
            <a:chExt cx="1219200" cy="74295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81885B8-A9C1-416E-83C3-E03A0CE20A85}"/>
                </a:ext>
              </a:extLst>
            </p:cNvPr>
            <p:cNvSpPr/>
            <p:nvPr/>
          </p:nvSpPr>
          <p:spPr bwMode="auto">
            <a:xfrm>
              <a:off x="739443" y="4995546"/>
              <a:ext cx="1219200" cy="74295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8575" cap="flat">
              <a:solidFill>
                <a:schemeClr val="accent1">
                  <a:lumMod val="75000"/>
                </a:schemeClr>
              </a:solidFill>
              <a:prstDash val="solid"/>
              <a:miter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Graphic 8" descr="Play with solid fill">
              <a:extLst>
                <a:ext uri="{FF2B5EF4-FFF2-40B4-BE49-F238E27FC236}">
                  <a16:creationId xmlns:a16="http://schemas.microsoft.com/office/drawing/2014/main" id="{2BB55F63-70D8-4CD4-B520-792FC2EB9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0879" y="4995545"/>
              <a:ext cx="742951" cy="742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33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598623e-f2cf-498d-bd8e-85a9703908dc}" enabled="1" method="Standard" siteId="{ac1b8934-0e9d-4e61-a9f0-ad61bbda27d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536</Words>
  <Application>Microsoft Office PowerPoint</Application>
  <PresentationFormat>Widescreen</PresentationFormat>
  <Paragraphs>92</Paragraphs>
  <Slides>9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Semibold</vt:lpstr>
      <vt:lpstr>Wingdings</vt:lpstr>
      <vt:lpstr>Office Theme</vt:lpstr>
      <vt:lpstr>Zero Trust w chmurze Microsoft</vt:lpstr>
      <vt:lpstr>About Me</vt:lpstr>
      <vt:lpstr>Microsoft Zero Trust Principles Guidance for technical architecture</vt:lpstr>
      <vt:lpstr>Microsoft Zero Trust Principles Guidance for technical architecture</vt:lpstr>
      <vt:lpstr>PowerPoint Presentation</vt:lpstr>
      <vt:lpstr>PowerPoint Presentation</vt:lpstr>
      <vt:lpstr>PowerPoint Presentation</vt:lpstr>
      <vt:lpstr>Microsoft Zero Trust Capabilities</vt:lpstr>
      <vt:lpstr>Key Zero Trust Resources to help you on your Zero Trust journey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Trust w chmurze Microsoft</dc:title>
  <dc:creator>admin Konrad</dc:creator>
  <cp:lastModifiedBy>admin Konrad</cp:lastModifiedBy>
  <cp:revision>1</cp:revision>
  <dcterms:created xsi:type="dcterms:W3CDTF">2023-07-06T19:37:51Z</dcterms:created>
  <dcterms:modified xsi:type="dcterms:W3CDTF">2023-07-12T21:38:37Z</dcterms:modified>
</cp:coreProperties>
</file>