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6858000" cx="9144000"/>
  <p:notesSz cx="6858000" cy="9144000"/>
  <p:embeddedFontLs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5" roundtripDataSignature="AMtx7mj6KL23dWHZJwkkxn5geLL1gxUY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regular.fntdata"/><Relationship Id="rId50" Type="http://schemas.openxmlformats.org/officeDocument/2006/relationships/slide" Target="slides/slide43.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4.xml"/><Relationship Id="rId55" Type="http://customschemas.google.com/relationships/presentationmetadata" Target="metadata"/><Relationship Id="rId10" Type="http://schemas.openxmlformats.org/officeDocument/2006/relationships/slide" Target="slides/slide3.xml"/><Relationship Id="rId54" Type="http://schemas.openxmlformats.org/officeDocument/2006/relationships/font" Target="fonts/HelveticaNeue-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c7266e6d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c7266e6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c7266e6d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cc7266e6d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7266e6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cc7266e6dd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c7266e6d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cc7266e6dd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c7266e6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cc7266e6d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c7266e6d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cc7266e6dd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c7266e6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cc7266e6dd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7266e6d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7266e6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44"/>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44"/>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 name="Shape 29"/>
        <p:cNvGrpSpPr/>
        <p:nvPr/>
      </p:nvGrpSpPr>
      <p:grpSpPr>
        <a:xfrm>
          <a:off x="0" y="0"/>
          <a:ext cx="0" cy="0"/>
          <a:chOff x="0" y="0"/>
          <a:chExt cx="0" cy="0"/>
        </a:xfrm>
      </p:grpSpPr>
      <p:sp>
        <p:nvSpPr>
          <p:cNvPr id="30" name="Google Shape;30;p46"/>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8" name="Shape 48"/>
        <p:cNvGrpSpPr/>
        <p:nvPr/>
      </p:nvGrpSpPr>
      <p:grpSpPr>
        <a:xfrm>
          <a:off x="0" y="0"/>
          <a:ext cx="0" cy="0"/>
          <a:chOff x="0" y="0"/>
          <a:chExt cx="0" cy="0"/>
        </a:xfrm>
      </p:grpSpPr>
      <p:sp>
        <p:nvSpPr>
          <p:cNvPr id="49" name="Google Shape;49;p48"/>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48"/>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3"/>
          <p:cNvSpPr txBox="1"/>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 name="Google Shape;7;p43"/>
          <p:cNvSpPr txBox="1"/>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Google Shape;8;p43"/>
          <p:cNvSpPr txBox="1"/>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 name="Google Shape;9;p43"/>
          <p:cNvSpPr txBox="1"/>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BITS_university_logo_whitevert.png" id="10" name="Google Shape;10;p43"/>
          <p:cNvPicPr preferRelativeResize="0"/>
          <p:nvPr/>
        </p:nvPicPr>
        <p:blipFill rotWithShape="1">
          <a:blip r:embed="rId2">
            <a:alphaModFix/>
          </a:blip>
          <a:srcRect b="28591" l="0" r="0" t="1"/>
          <a:stretch/>
        </p:blipFill>
        <p:spPr>
          <a:xfrm>
            <a:off x="76200" y="3352800"/>
            <a:ext cx="2057400" cy="1979612"/>
          </a:xfrm>
          <a:prstGeom prst="rect">
            <a:avLst/>
          </a:prstGeom>
          <a:noFill/>
          <a:ln>
            <a:noFill/>
          </a:ln>
        </p:spPr>
      </p:pic>
      <p:sp>
        <p:nvSpPr>
          <p:cNvPr id="11" name="Google Shape;11;p43"/>
          <p:cNvSpPr txBox="1"/>
          <p:nvPr/>
        </p:nvSpPr>
        <p:spPr>
          <a:xfrm>
            <a:off x="-76200" y="5257800"/>
            <a:ext cx="2209800" cy="554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900"/>
              <a:buFont typeface="Arial"/>
              <a:buNone/>
            </a:pPr>
            <a:r>
              <a:rPr b="1" i="0" lang="en-US" sz="2900" u="none">
                <a:solidFill>
                  <a:schemeClr val="lt1"/>
                </a:solidFill>
                <a:latin typeface="Arial"/>
                <a:ea typeface="Arial"/>
                <a:cs typeface="Arial"/>
                <a:sym typeface="Arial"/>
              </a:rPr>
              <a:t>BITS</a:t>
            </a:r>
            <a:r>
              <a:rPr b="0" i="0" lang="en-US" sz="2900" u="none">
                <a:solidFill>
                  <a:schemeClr val="lt1"/>
                </a:solidFill>
                <a:latin typeface="Arial"/>
                <a:ea typeface="Arial"/>
                <a:cs typeface="Arial"/>
                <a:sym typeface="Arial"/>
              </a:rPr>
              <a:t> Pilani</a:t>
            </a:r>
            <a:endParaRPr/>
          </a:p>
        </p:txBody>
      </p:sp>
      <p:sp>
        <p:nvSpPr>
          <p:cNvPr id="12" name="Google Shape;12;p43"/>
          <p:cNvSpPr txBox="1"/>
          <p:nvPr/>
        </p:nvSpPr>
        <p:spPr>
          <a:xfrm>
            <a:off x="152400" y="56673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Pilani Campus</a:t>
            </a:r>
            <a:endParaRPr/>
          </a:p>
        </p:txBody>
      </p:sp>
      <p:sp>
        <p:nvSpPr>
          <p:cNvPr id="13" name="Google Shape;13;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chemeClr val="dk1"/>
                </a:solidFill>
                <a:latin typeface="Arial"/>
                <a:ea typeface="Arial"/>
                <a:cs typeface="Arial"/>
                <a:sym typeface="Arial"/>
              </a:defRPr>
            </a:lvl9pPr>
          </a:lstStyle>
          <a:p/>
        </p:txBody>
      </p:sp>
      <p:sp>
        <p:nvSpPr>
          <p:cNvPr id="14" name="Google Shape;14;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pic>
        <p:nvPicPr>
          <p:cNvPr descr="\\Server\D\jyoti\FI023_BITS_v1\styleguide img\IMG_5627_b.jpg" id="19" name="Google Shape;19;p4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0" name="Google Shape;20;p45"/>
          <p:cNvSpPr txBox="1"/>
          <p:nvPr/>
        </p:nvSpPr>
        <p:spPr>
          <a:xfrm>
            <a:off x="0" y="4281487"/>
            <a:ext cx="9144000" cy="2576512"/>
          </a:xfrm>
          <a:prstGeom prst="rect">
            <a:avLst/>
          </a:prstGeom>
          <a:solidFill>
            <a:schemeClr val="lt1"/>
          </a:solidFill>
          <a:ln cap="flat" cmpd="sng" w="9525">
            <a:solidFill>
              <a:srgbClr val="4A7EBB"/>
            </a:solidFill>
            <a:prstDash val="solid"/>
            <a:miter lim="800000"/>
            <a:headEnd len="sm" w="sm" type="none"/>
            <a:tailEnd len="sm" w="sm" type="none"/>
          </a:ln>
          <a:effectLst>
            <a:outerShdw blurRad="6350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Picture 7.png" id="21" name="Google Shape;21;p45"/>
          <p:cNvPicPr preferRelativeResize="0"/>
          <p:nvPr/>
        </p:nvPicPr>
        <p:blipFill rotWithShape="1">
          <a:blip r:embed="rId2">
            <a:alphaModFix/>
          </a:blip>
          <a:srcRect b="5334" l="1921" r="0" t="0"/>
          <a:stretch/>
        </p:blipFill>
        <p:spPr>
          <a:xfrm>
            <a:off x="6629400" y="0"/>
            <a:ext cx="2193925" cy="692150"/>
          </a:xfrm>
          <a:prstGeom prst="rect">
            <a:avLst/>
          </a:prstGeom>
          <a:noFill/>
          <a:ln>
            <a:noFill/>
          </a:ln>
        </p:spPr>
      </p:pic>
      <p:sp>
        <p:nvSpPr>
          <p:cNvPr id="22" name="Google Shape;22;p45"/>
          <p:cNvSpPr txBox="1"/>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45"/>
          <p:cNvSpPr txBox="1"/>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45"/>
          <p:cNvSpPr txBox="1"/>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45"/>
          <p:cNvSpPr txBox="1"/>
          <p:nvPr/>
        </p:nvSpPr>
        <p:spPr>
          <a:xfrm>
            <a:off x="6858000" y="762000"/>
            <a:ext cx="2209800" cy="5540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900"/>
              <a:buFont typeface="Arial"/>
              <a:buNone/>
            </a:pPr>
            <a:r>
              <a:rPr b="1" i="0" lang="en-US" sz="2900" u="none">
                <a:solidFill>
                  <a:schemeClr val="lt1"/>
                </a:solidFill>
                <a:latin typeface="Arial"/>
                <a:ea typeface="Arial"/>
                <a:cs typeface="Arial"/>
                <a:sym typeface="Arial"/>
              </a:rPr>
              <a:t>BITS</a:t>
            </a:r>
            <a:r>
              <a:rPr b="0" i="0" lang="en-US" sz="2900" u="none">
                <a:solidFill>
                  <a:schemeClr val="lt1"/>
                </a:solidFill>
                <a:latin typeface="Arial"/>
                <a:ea typeface="Arial"/>
                <a:cs typeface="Arial"/>
                <a:sym typeface="Arial"/>
              </a:rPr>
              <a:t> Pilani</a:t>
            </a:r>
            <a:endParaRPr/>
          </a:p>
        </p:txBody>
      </p:sp>
      <p:sp>
        <p:nvSpPr>
          <p:cNvPr id="26" name="Google Shape;26;p45"/>
          <p:cNvSpPr txBox="1"/>
          <p:nvPr/>
        </p:nvSpPr>
        <p:spPr>
          <a:xfrm>
            <a:off x="7086600" y="11715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Pilani Campus</a:t>
            </a:r>
            <a:endParaRPr/>
          </a:p>
        </p:txBody>
      </p:sp>
      <p:sp>
        <p:nvSpPr>
          <p:cNvPr id="27" name="Google Shape;2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chemeClr val="dk1"/>
                </a:solidFill>
                <a:latin typeface="Arial"/>
                <a:ea typeface="Arial"/>
                <a:cs typeface="Arial"/>
                <a:sym typeface="Arial"/>
              </a:defRPr>
            </a:lvl9pPr>
          </a:lstStyle>
          <a:p/>
        </p:txBody>
      </p:sp>
      <p:sp>
        <p:nvSpPr>
          <p:cNvPr id="28" name="Google Shape;28;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47"/>
          <p:cNvSpPr txBox="1"/>
          <p:nvPr/>
        </p:nvSpPr>
        <p:spPr>
          <a:xfrm>
            <a:off x="3276600" y="6596062"/>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101141"/>
              </a:buClr>
              <a:buSzPts val="1100"/>
              <a:buFont typeface="Arial"/>
              <a:buNone/>
            </a:pPr>
            <a:r>
              <a:rPr b="1" i="0" lang="en-US" sz="1100" u="none">
                <a:solidFill>
                  <a:srgbClr val="101141"/>
                </a:solidFill>
                <a:latin typeface="Arial"/>
                <a:ea typeface="Arial"/>
                <a:cs typeface="Arial"/>
                <a:sym typeface="Arial"/>
              </a:rPr>
              <a:t>BITS </a:t>
            </a:r>
            <a:r>
              <a:rPr b="0" i="0" lang="en-US" sz="1100" u="none">
                <a:solidFill>
                  <a:srgbClr val="101141"/>
                </a:solidFill>
                <a:latin typeface="Arial"/>
                <a:ea typeface="Arial"/>
                <a:cs typeface="Arial"/>
                <a:sym typeface="Arial"/>
              </a:rPr>
              <a:t>Pilani, Pilani Campus</a:t>
            </a:r>
            <a:endParaRPr/>
          </a:p>
        </p:txBody>
      </p:sp>
      <p:grpSp>
        <p:nvGrpSpPr>
          <p:cNvPr id="33" name="Google Shape;33;p47"/>
          <p:cNvGrpSpPr/>
          <p:nvPr/>
        </p:nvGrpSpPr>
        <p:grpSpPr>
          <a:xfrm>
            <a:off x="2084387" y="6550025"/>
            <a:ext cx="7059612" cy="49212"/>
            <a:chOff x="2083888" y="6550671"/>
            <a:chExt cx="7060112" cy="48665"/>
          </a:xfrm>
        </p:grpSpPr>
        <p:sp>
          <p:nvSpPr>
            <p:cNvPr id="34" name="Google Shape;34;p47"/>
            <p:cNvSpPr txBox="1"/>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47"/>
            <p:cNvSpPr txBox="1"/>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47"/>
            <p:cNvSpPr txBox="1"/>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descr="Picture 7.png" id="37" name="Google Shape;37;p47"/>
          <p:cNvPicPr preferRelativeResize="0"/>
          <p:nvPr/>
        </p:nvPicPr>
        <p:blipFill rotWithShape="1">
          <a:blip r:embed="rId1">
            <a:alphaModFix/>
          </a:blip>
          <a:srcRect b="5334" l="1921" r="0" t="0"/>
          <a:stretch/>
        </p:blipFill>
        <p:spPr>
          <a:xfrm>
            <a:off x="6629400" y="0"/>
            <a:ext cx="2193925" cy="692150"/>
          </a:xfrm>
          <a:prstGeom prst="rect">
            <a:avLst/>
          </a:prstGeom>
          <a:noFill/>
          <a:ln>
            <a:noFill/>
          </a:ln>
        </p:spPr>
      </p:pic>
      <p:grpSp>
        <p:nvGrpSpPr>
          <p:cNvPr id="38" name="Google Shape;38;p47"/>
          <p:cNvGrpSpPr/>
          <p:nvPr/>
        </p:nvGrpSpPr>
        <p:grpSpPr>
          <a:xfrm>
            <a:off x="2133600" y="6553200"/>
            <a:ext cx="7010400" cy="46037"/>
            <a:chOff x="1905000" y="6553200"/>
            <a:chExt cx="7010400" cy="45719"/>
          </a:xfrm>
        </p:grpSpPr>
        <p:sp>
          <p:nvSpPr>
            <p:cNvPr id="39" name="Google Shape;39;p47"/>
            <p:cNvSpPr txBox="1"/>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47"/>
            <p:cNvSpPr txBox="1"/>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47"/>
            <p:cNvSpPr txBox="1"/>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42" name="Google Shape;42;p47"/>
          <p:cNvGrpSpPr/>
          <p:nvPr/>
        </p:nvGrpSpPr>
        <p:grpSpPr>
          <a:xfrm>
            <a:off x="0" y="1295400"/>
            <a:ext cx="7010400" cy="46037"/>
            <a:chOff x="1905000" y="6553200"/>
            <a:chExt cx="7010400" cy="45719"/>
          </a:xfrm>
        </p:grpSpPr>
        <p:sp>
          <p:nvSpPr>
            <p:cNvPr id="43" name="Google Shape;43;p47"/>
            <p:cNvSpPr txBox="1"/>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47"/>
            <p:cNvSpPr txBox="1"/>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 name="Google Shape;45;p47"/>
            <p:cNvSpPr txBox="1"/>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6" name="Google Shape;46;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40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40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40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4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4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4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4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4000" u="none" cap="none" strike="noStrike">
                <a:solidFill>
                  <a:schemeClr val="dk1"/>
                </a:solidFill>
                <a:latin typeface="Arial"/>
                <a:ea typeface="Arial"/>
                <a:cs typeface="Arial"/>
                <a:sym typeface="Arial"/>
              </a:defRPr>
            </a:lvl9pPr>
          </a:lstStyle>
          <a:p/>
        </p:txBody>
      </p:sp>
      <p:sp>
        <p:nvSpPr>
          <p:cNvPr id="47" name="Google Shape;47;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32.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title"/>
          </p:nvPr>
        </p:nvSpPr>
        <p:spPr>
          <a:xfrm>
            <a:off x="2057400" y="3843275"/>
            <a:ext cx="6477000" cy="1779000"/>
          </a:xfrm>
          <a:prstGeom prst="rect">
            <a:avLst/>
          </a:prstGeom>
          <a:noFill/>
          <a:ln>
            <a:noFill/>
          </a:ln>
        </p:spPr>
        <p:txBody>
          <a:bodyPr anchorCtr="0" anchor="ctr" bIns="45700" lIns="91425" spcFirstLastPara="1" rIns="91425" wrap="square" tIns="45700">
            <a:noAutofit/>
          </a:bodyPr>
          <a:lstStyle/>
          <a:p>
            <a:pPr indent="0" lvl="0" marL="0" rtl="0" algn="ctr">
              <a:lnSpc>
                <a:spcPct val="142857"/>
              </a:lnSpc>
              <a:spcBef>
                <a:spcPts val="0"/>
              </a:spcBef>
              <a:spcAft>
                <a:spcPts val="0"/>
              </a:spcAft>
              <a:buClr>
                <a:schemeClr val="dk1"/>
              </a:buClr>
              <a:buSzPts val="1100"/>
              <a:buFont typeface="Arial"/>
              <a:buNone/>
            </a:pPr>
            <a:r>
              <a:rPr lang="en-US" sz="2000">
                <a:solidFill>
                  <a:srgbClr val="FFFFFF"/>
                </a:solidFill>
                <a:latin typeface="Times New Roman"/>
                <a:ea typeface="Times New Roman"/>
                <a:cs typeface="Times New Roman"/>
                <a:sym typeface="Times New Roman"/>
              </a:rPr>
              <a:t>GROUP 19</a:t>
            </a:r>
            <a:endParaRPr sz="2000">
              <a:solidFill>
                <a:srgbClr val="FFFFFF"/>
              </a:solidFill>
              <a:latin typeface="Times New Roman"/>
              <a:ea typeface="Times New Roman"/>
              <a:cs typeface="Times New Roman"/>
              <a:sym typeface="Times New Roman"/>
            </a:endParaRPr>
          </a:p>
          <a:p>
            <a:pPr indent="0" lvl="0" marL="0" rtl="0" algn="l">
              <a:lnSpc>
                <a:spcPct val="142857"/>
              </a:lnSpc>
              <a:spcBef>
                <a:spcPts val="0"/>
              </a:spcBef>
              <a:spcAft>
                <a:spcPts val="0"/>
              </a:spcAft>
              <a:buClr>
                <a:schemeClr val="lt1"/>
              </a:buClr>
              <a:buSzPts val="2800"/>
              <a:buFont typeface="Arial"/>
              <a:buNone/>
            </a:pPr>
            <a:r>
              <a:rPr lang="en-US" sz="2000">
                <a:solidFill>
                  <a:srgbClr val="FFFFFF"/>
                </a:solidFill>
                <a:latin typeface="Times New Roman"/>
                <a:ea typeface="Times New Roman"/>
                <a:cs typeface="Times New Roman"/>
                <a:sym typeface="Times New Roman"/>
              </a:rPr>
              <a:t>NLP SYSTEM FOR CREATING JOB DESCRIPTION</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c7266e6dd_0_14"/>
          <p:cNvSpPr txBox="1"/>
          <p:nvPr>
            <p:ph idx="1" type="body"/>
          </p:nvPr>
        </p:nvSpPr>
        <p:spPr>
          <a:xfrm>
            <a:off x="304800" y="1493824"/>
            <a:ext cx="8589600" cy="4808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lang="en-US" sz="2500">
                <a:latin typeface="Times New Roman"/>
                <a:ea typeface="Times New Roman"/>
                <a:cs typeface="Times New Roman"/>
                <a:sym typeface="Times New Roman"/>
              </a:rPr>
              <a:t>Job Designation in Demand</a:t>
            </a:r>
            <a:endParaRPr b="1" sz="2500">
              <a:latin typeface="Times New Roman"/>
              <a:ea typeface="Times New Roman"/>
              <a:cs typeface="Times New Roman"/>
              <a:sym typeface="Times New Roman"/>
            </a:endParaRPr>
          </a:p>
        </p:txBody>
      </p:sp>
      <p:sp>
        <p:nvSpPr>
          <p:cNvPr id="119" name="Google Shape;119;gcc7266e6dd_0_14"/>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20" name="Google Shape;120;gcc7266e6dd_0_14"/>
          <p:cNvPicPr preferRelativeResize="0"/>
          <p:nvPr/>
        </p:nvPicPr>
        <p:blipFill>
          <a:blip r:embed="rId3">
            <a:alphaModFix/>
          </a:blip>
          <a:stretch>
            <a:fillRect/>
          </a:stretch>
        </p:blipFill>
        <p:spPr>
          <a:xfrm>
            <a:off x="304800" y="2531175"/>
            <a:ext cx="3600450" cy="2733675"/>
          </a:xfrm>
          <a:prstGeom prst="rect">
            <a:avLst/>
          </a:prstGeom>
          <a:noFill/>
          <a:ln>
            <a:noFill/>
          </a:ln>
        </p:spPr>
      </p:pic>
      <p:pic>
        <p:nvPicPr>
          <p:cNvPr id="121" name="Google Shape;121;gcc7266e6dd_0_14"/>
          <p:cNvPicPr preferRelativeResize="0"/>
          <p:nvPr/>
        </p:nvPicPr>
        <p:blipFill>
          <a:blip r:embed="rId4">
            <a:alphaModFix/>
          </a:blip>
          <a:stretch>
            <a:fillRect/>
          </a:stretch>
        </p:blipFill>
        <p:spPr>
          <a:xfrm>
            <a:off x="4071075" y="2002550"/>
            <a:ext cx="4533900" cy="379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27" name="Google Shape;127;p9"/>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28" name="Google Shape;128;p9"/>
          <p:cNvSpPr txBox="1"/>
          <p:nvPr/>
        </p:nvSpPr>
        <p:spPr>
          <a:xfrm>
            <a:off x="304800" y="1500975"/>
            <a:ext cx="4662600" cy="39540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2500"/>
              <a:buFont typeface="Arial"/>
              <a:buNone/>
            </a:pPr>
            <a:r>
              <a:rPr b="1" i="0" lang="en-US" sz="2600" u="none">
                <a:solidFill>
                  <a:schemeClr val="dk1"/>
                </a:solidFill>
                <a:latin typeface="Times New Roman"/>
                <a:ea typeface="Times New Roman"/>
                <a:cs typeface="Times New Roman"/>
                <a:sym typeface="Times New Roman"/>
              </a:rPr>
              <a:t>Any industry on a hiring surge</a:t>
            </a:r>
            <a:endParaRPr b="1" sz="1500">
              <a:latin typeface="Times New Roman"/>
              <a:ea typeface="Times New Roman"/>
              <a:cs typeface="Times New Roman"/>
              <a:sym typeface="Times New Roman"/>
            </a:endParaRPr>
          </a:p>
        </p:txBody>
      </p:sp>
      <p:pic>
        <p:nvPicPr>
          <p:cNvPr id="129" name="Google Shape;129;p9"/>
          <p:cNvPicPr preferRelativeResize="0"/>
          <p:nvPr/>
        </p:nvPicPr>
        <p:blipFill rotWithShape="1">
          <a:blip r:embed="rId4">
            <a:alphaModFix/>
          </a:blip>
          <a:srcRect b="0" l="0" r="0" t="0"/>
          <a:stretch/>
        </p:blipFill>
        <p:spPr>
          <a:xfrm>
            <a:off x="2714638" y="2116262"/>
            <a:ext cx="3714750" cy="1762125"/>
          </a:xfrm>
          <a:prstGeom prst="rect">
            <a:avLst/>
          </a:prstGeom>
          <a:noFill/>
          <a:ln>
            <a:noFill/>
          </a:ln>
        </p:spPr>
      </p:pic>
      <p:pic>
        <p:nvPicPr>
          <p:cNvPr id="130" name="Google Shape;130;p9"/>
          <p:cNvPicPr preferRelativeResize="0"/>
          <p:nvPr/>
        </p:nvPicPr>
        <p:blipFill rotWithShape="1">
          <a:blip r:embed="rId5">
            <a:alphaModFix/>
          </a:blip>
          <a:srcRect b="0" l="0" r="0" t="0"/>
          <a:stretch/>
        </p:blipFill>
        <p:spPr>
          <a:xfrm>
            <a:off x="2052638" y="4324649"/>
            <a:ext cx="5038725" cy="19986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36" name="Google Shape;136;p10"/>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37" name="Google Shape;137;p10"/>
          <p:cNvSpPr txBox="1"/>
          <p:nvPr/>
        </p:nvSpPr>
        <p:spPr>
          <a:xfrm>
            <a:off x="304800" y="1433513"/>
            <a:ext cx="4662600" cy="395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500"/>
              <a:buFont typeface="Arial"/>
              <a:buNone/>
            </a:pPr>
            <a:r>
              <a:rPr b="1" i="0" lang="en-US" sz="2500" u="none">
                <a:solidFill>
                  <a:schemeClr val="dk1"/>
                </a:solidFill>
                <a:latin typeface="Times New Roman"/>
                <a:ea typeface="Times New Roman"/>
                <a:cs typeface="Times New Roman"/>
                <a:sym typeface="Times New Roman"/>
              </a:rPr>
              <a:t>Most recent job openings</a:t>
            </a:r>
            <a:endParaRPr b="1">
              <a:latin typeface="Times New Roman"/>
              <a:ea typeface="Times New Roman"/>
              <a:cs typeface="Times New Roman"/>
              <a:sym typeface="Times New Roman"/>
            </a:endParaRPr>
          </a:p>
        </p:txBody>
      </p:sp>
      <p:pic>
        <p:nvPicPr>
          <p:cNvPr id="138" name="Google Shape;138;p10"/>
          <p:cNvPicPr preferRelativeResize="0"/>
          <p:nvPr/>
        </p:nvPicPr>
        <p:blipFill rotWithShape="1">
          <a:blip r:embed="rId4">
            <a:alphaModFix/>
          </a:blip>
          <a:srcRect b="0" l="0" r="0" t="0"/>
          <a:stretch/>
        </p:blipFill>
        <p:spPr>
          <a:xfrm>
            <a:off x="1921012" y="1981350"/>
            <a:ext cx="5301975" cy="443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44" name="Google Shape;144;p11"/>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45" name="Google Shape;145;p11"/>
          <p:cNvSpPr txBox="1"/>
          <p:nvPr/>
        </p:nvSpPr>
        <p:spPr>
          <a:xfrm>
            <a:off x="304800" y="1447175"/>
            <a:ext cx="5072100" cy="3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a:solidFill>
                  <a:schemeClr val="dk1"/>
                </a:solidFill>
                <a:latin typeface="Times New Roman"/>
                <a:ea typeface="Times New Roman"/>
                <a:cs typeface="Times New Roman"/>
                <a:sym typeface="Times New Roman"/>
              </a:rPr>
              <a:t>Most popular skills as per job type</a:t>
            </a:r>
            <a:endParaRPr b="1" sz="2500">
              <a:latin typeface="Times New Roman"/>
              <a:ea typeface="Times New Roman"/>
              <a:cs typeface="Times New Roman"/>
              <a:sym typeface="Times New Roman"/>
            </a:endParaRPr>
          </a:p>
        </p:txBody>
      </p:sp>
      <p:pic>
        <p:nvPicPr>
          <p:cNvPr id="146" name="Google Shape;146;p11"/>
          <p:cNvPicPr preferRelativeResize="0"/>
          <p:nvPr/>
        </p:nvPicPr>
        <p:blipFill rotWithShape="1">
          <a:blip r:embed="rId4">
            <a:alphaModFix/>
          </a:blip>
          <a:srcRect b="0" l="0" r="0" t="0"/>
          <a:stretch/>
        </p:blipFill>
        <p:spPr>
          <a:xfrm>
            <a:off x="1696475" y="1958175"/>
            <a:ext cx="5751058" cy="1143000"/>
          </a:xfrm>
          <a:prstGeom prst="rect">
            <a:avLst/>
          </a:prstGeom>
          <a:noFill/>
          <a:ln>
            <a:noFill/>
          </a:ln>
        </p:spPr>
      </p:pic>
      <p:pic>
        <p:nvPicPr>
          <p:cNvPr id="147" name="Google Shape;147;p11"/>
          <p:cNvPicPr preferRelativeResize="0"/>
          <p:nvPr/>
        </p:nvPicPr>
        <p:blipFill rotWithShape="1">
          <a:blip r:embed="rId5">
            <a:alphaModFix/>
          </a:blip>
          <a:srcRect b="0" l="0" r="0" t="0"/>
          <a:stretch/>
        </p:blipFill>
        <p:spPr>
          <a:xfrm>
            <a:off x="2329388" y="3216775"/>
            <a:ext cx="4485225" cy="3181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53" name="Google Shape;153;p12"/>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54" name="Google Shape;154;p12"/>
          <p:cNvSpPr txBox="1"/>
          <p:nvPr/>
        </p:nvSpPr>
        <p:spPr>
          <a:xfrm>
            <a:off x="304800" y="1454000"/>
            <a:ext cx="5072100" cy="3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a:solidFill>
                  <a:schemeClr val="dk1"/>
                </a:solidFill>
                <a:latin typeface="Times New Roman"/>
                <a:ea typeface="Times New Roman"/>
                <a:cs typeface="Times New Roman"/>
                <a:sym typeface="Times New Roman"/>
              </a:rPr>
              <a:t>Top skills across industry</a:t>
            </a:r>
            <a:endParaRPr b="1">
              <a:latin typeface="Times New Roman"/>
              <a:ea typeface="Times New Roman"/>
              <a:cs typeface="Times New Roman"/>
              <a:sym typeface="Times New Roman"/>
            </a:endParaRPr>
          </a:p>
        </p:txBody>
      </p:sp>
      <p:pic>
        <p:nvPicPr>
          <p:cNvPr id="155" name="Google Shape;155;p12"/>
          <p:cNvPicPr preferRelativeResize="0"/>
          <p:nvPr/>
        </p:nvPicPr>
        <p:blipFill rotWithShape="1">
          <a:blip r:embed="rId4">
            <a:alphaModFix/>
          </a:blip>
          <a:srcRect b="0" l="0" r="0" t="0"/>
          <a:stretch/>
        </p:blipFill>
        <p:spPr>
          <a:xfrm>
            <a:off x="855125" y="2162825"/>
            <a:ext cx="7451999" cy="2160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cc7266e6dd_0_24"/>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61" name="Google Shape;161;gcc7266e6dd_0_24"/>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62" name="Google Shape;162;gcc7266e6dd_0_24"/>
          <p:cNvSpPr txBox="1"/>
          <p:nvPr/>
        </p:nvSpPr>
        <p:spPr>
          <a:xfrm>
            <a:off x="304800" y="1357950"/>
            <a:ext cx="7620000" cy="52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b="1" lang="en-US" sz="2500">
                <a:solidFill>
                  <a:srgbClr val="212121"/>
                </a:solidFill>
                <a:highlight>
                  <a:srgbClr val="FFFFFF"/>
                </a:highlight>
                <a:latin typeface="Times New Roman"/>
                <a:ea typeface="Times New Roman"/>
                <a:cs typeface="Times New Roman"/>
                <a:sym typeface="Times New Roman"/>
              </a:rPr>
              <a:t>Bigger corporates have harder time filling the job?</a:t>
            </a:r>
            <a:endParaRPr b="1" sz="250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900"/>
              </a:spcBef>
              <a:spcAft>
                <a:spcPts val="0"/>
              </a:spcAft>
              <a:buClr>
                <a:schemeClr val="dk1"/>
              </a:buClr>
              <a:buSzPts val="2500"/>
              <a:buFont typeface="Arial"/>
              <a:buNone/>
            </a:pPr>
            <a:r>
              <a:t/>
            </a:r>
            <a:endParaRPr b="1" sz="2500">
              <a:solidFill>
                <a:schemeClr val="dk1"/>
              </a:solidFill>
              <a:latin typeface="Times New Roman"/>
              <a:ea typeface="Times New Roman"/>
              <a:cs typeface="Times New Roman"/>
              <a:sym typeface="Times New Roman"/>
            </a:endParaRPr>
          </a:p>
        </p:txBody>
      </p:sp>
      <p:pic>
        <p:nvPicPr>
          <p:cNvPr id="163" name="Google Shape;163;gcc7266e6dd_0_24"/>
          <p:cNvPicPr preferRelativeResize="0"/>
          <p:nvPr/>
        </p:nvPicPr>
        <p:blipFill>
          <a:blip r:embed="rId4">
            <a:alphaModFix/>
          </a:blip>
          <a:stretch>
            <a:fillRect/>
          </a:stretch>
        </p:blipFill>
        <p:spPr>
          <a:xfrm>
            <a:off x="906650" y="2093100"/>
            <a:ext cx="7330701" cy="397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cc7266e6dd_0_34"/>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69" name="Google Shape;169;gcc7266e6dd_0_34"/>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70" name="Google Shape;170;gcc7266e6dd_0_34"/>
          <p:cNvSpPr txBox="1"/>
          <p:nvPr/>
        </p:nvSpPr>
        <p:spPr>
          <a:xfrm>
            <a:off x="304800" y="1357950"/>
            <a:ext cx="7620000" cy="52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b="1" lang="en-US" sz="2500">
                <a:solidFill>
                  <a:srgbClr val="212121"/>
                </a:solidFill>
                <a:highlight>
                  <a:srgbClr val="FFFFFF"/>
                </a:highlight>
                <a:latin typeface="Times New Roman"/>
                <a:ea typeface="Times New Roman"/>
                <a:cs typeface="Times New Roman"/>
                <a:sym typeface="Times New Roman"/>
              </a:rPr>
              <a:t>Average Salary by Designation</a:t>
            </a:r>
            <a:endParaRPr b="1" sz="250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900"/>
              </a:spcBef>
              <a:spcAft>
                <a:spcPts val="0"/>
              </a:spcAft>
              <a:buClr>
                <a:schemeClr val="dk1"/>
              </a:buClr>
              <a:buSzPts val="2500"/>
              <a:buFont typeface="Arial"/>
              <a:buNone/>
            </a:pPr>
            <a:r>
              <a:t/>
            </a:r>
            <a:endParaRPr b="1" sz="2500">
              <a:solidFill>
                <a:schemeClr val="dk1"/>
              </a:solidFill>
              <a:latin typeface="Times New Roman"/>
              <a:ea typeface="Times New Roman"/>
              <a:cs typeface="Times New Roman"/>
              <a:sym typeface="Times New Roman"/>
            </a:endParaRPr>
          </a:p>
        </p:txBody>
      </p:sp>
      <p:pic>
        <p:nvPicPr>
          <p:cNvPr id="171" name="Google Shape;171;gcc7266e6dd_0_34"/>
          <p:cNvPicPr preferRelativeResize="0"/>
          <p:nvPr/>
        </p:nvPicPr>
        <p:blipFill>
          <a:blip r:embed="rId4">
            <a:alphaModFix/>
          </a:blip>
          <a:stretch>
            <a:fillRect/>
          </a:stretch>
        </p:blipFill>
        <p:spPr>
          <a:xfrm>
            <a:off x="2833375" y="1881150"/>
            <a:ext cx="3477250" cy="1752100"/>
          </a:xfrm>
          <a:prstGeom prst="rect">
            <a:avLst/>
          </a:prstGeom>
          <a:noFill/>
          <a:ln>
            <a:noFill/>
          </a:ln>
        </p:spPr>
      </p:pic>
      <p:pic>
        <p:nvPicPr>
          <p:cNvPr id="172" name="Google Shape;172;gcc7266e6dd_0_34"/>
          <p:cNvPicPr preferRelativeResize="0"/>
          <p:nvPr/>
        </p:nvPicPr>
        <p:blipFill>
          <a:blip r:embed="rId5">
            <a:alphaModFix/>
          </a:blip>
          <a:stretch>
            <a:fillRect/>
          </a:stretch>
        </p:blipFill>
        <p:spPr>
          <a:xfrm>
            <a:off x="2548775" y="3633250"/>
            <a:ext cx="3761862" cy="284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78" name="Google Shape;178;p14"/>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79" name="Google Shape;179;p14"/>
          <p:cNvSpPr txBox="1"/>
          <p:nvPr/>
        </p:nvSpPr>
        <p:spPr>
          <a:xfrm>
            <a:off x="304800" y="1455738"/>
            <a:ext cx="5072100" cy="3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a:solidFill>
                  <a:schemeClr val="dk1"/>
                </a:solidFill>
                <a:latin typeface="Times New Roman"/>
                <a:ea typeface="Times New Roman"/>
                <a:cs typeface="Times New Roman"/>
                <a:sym typeface="Times New Roman"/>
              </a:rPr>
              <a:t>Programming language</a:t>
            </a:r>
            <a:endParaRPr b="1">
              <a:latin typeface="Times New Roman"/>
              <a:ea typeface="Times New Roman"/>
              <a:cs typeface="Times New Roman"/>
              <a:sym typeface="Times New Roman"/>
            </a:endParaRPr>
          </a:p>
        </p:txBody>
      </p:sp>
      <p:pic>
        <p:nvPicPr>
          <p:cNvPr id="180" name="Google Shape;180;p14"/>
          <p:cNvPicPr preferRelativeResize="0"/>
          <p:nvPr/>
        </p:nvPicPr>
        <p:blipFill rotWithShape="1">
          <a:blip r:embed="rId4">
            <a:alphaModFix/>
          </a:blip>
          <a:srcRect b="0" l="0" r="0" t="0"/>
          <a:stretch/>
        </p:blipFill>
        <p:spPr>
          <a:xfrm>
            <a:off x="715150" y="3083500"/>
            <a:ext cx="7713700" cy="3642575"/>
          </a:xfrm>
          <a:prstGeom prst="rect">
            <a:avLst/>
          </a:prstGeom>
          <a:noFill/>
          <a:ln>
            <a:noFill/>
          </a:ln>
        </p:spPr>
      </p:pic>
      <p:pic>
        <p:nvPicPr>
          <p:cNvPr id="181" name="Google Shape;181;p14"/>
          <p:cNvPicPr preferRelativeResize="0"/>
          <p:nvPr/>
        </p:nvPicPr>
        <p:blipFill>
          <a:blip r:embed="rId5">
            <a:alphaModFix/>
          </a:blip>
          <a:stretch>
            <a:fillRect/>
          </a:stretch>
        </p:blipFill>
        <p:spPr>
          <a:xfrm>
            <a:off x="3057525" y="1930987"/>
            <a:ext cx="3028950" cy="115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cc7266e6dd_0_43"/>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87" name="Google Shape;187;gcc7266e6dd_0_43"/>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88" name="Google Shape;188;gcc7266e6dd_0_43"/>
          <p:cNvSpPr txBox="1"/>
          <p:nvPr/>
        </p:nvSpPr>
        <p:spPr>
          <a:xfrm>
            <a:off x="304800" y="1357950"/>
            <a:ext cx="7620000" cy="52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b="1" lang="en-US" sz="2500">
                <a:solidFill>
                  <a:srgbClr val="212121"/>
                </a:solidFill>
                <a:highlight>
                  <a:srgbClr val="FFFFFF"/>
                </a:highlight>
                <a:latin typeface="Times New Roman"/>
                <a:ea typeface="Times New Roman"/>
                <a:cs typeface="Times New Roman"/>
                <a:sym typeface="Times New Roman"/>
              </a:rPr>
              <a:t>Demand Skills for Each Job Role</a:t>
            </a:r>
            <a:endParaRPr b="1" sz="250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900"/>
              </a:spcBef>
              <a:spcAft>
                <a:spcPts val="0"/>
              </a:spcAft>
              <a:buClr>
                <a:schemeClr val="dk1"/>
              </a:buClr>
              <a:buSzPts val="2500"/>
              <a:buFont typeface="Arial"/>
              <a:buNone/>
            </a:pPr>
            <a:r>
              <a:t/>
            </a:r>
            <a:endParaRPr b="1" sz="2500">
              <a:solidFill>
                <a:schemeClr val="dk1"/>
              </a:solidFill>
              <a:latin typeface="Times New Roman"/>
              <a:ea typeface="Times New Roman"/>
              <a:cs typeface="Times New Roman"/>
              <a:sym typeface="Times New Roman"/>
            </a:endParaRPr>
          </a:p>
        </p:txBody>
      </p:sp>
      <p:pic>
        <p:nvPicPr>
          <p:cNvPr id="189" name="Google Shape;189;gcc7266e6dd_0_43"/>
          <p:cNvPicPr preferRelativeResize="0"/>
          <p:nvPr/>
        </p:nvPicPr>
        <p:blipFill>
          <a:blip r:embed="rId4">
            <a:alphaModFix/>
          </a:blip>
          <a:stretch>
            <a:fillRect/>
          </a:stretch>
        </p:blipFill>
        <p:spPr>
          <a:xfrm>
            <a:off x="152400" y="1958000"/>
            <a:ext cx="8839200" cy="3446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cc7266e6dd_0_52"/>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95" name="Google Shape;195;gcc7266e6dd_0_52"/>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196" name="Google Shape;196;gcc7266e6dd_0_52"/>
          <p:cNvSpPr txBox="1"/>
          <p:nvPr/>
        </p:nvSpPr>
        <p:spPr>
          <a:xfrm>
            <a:off x="304800" y="1357950"/>
            <a:ext cx="7620000" cy="52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b="1" lang="en-US" sz="2500">
                <a:solidFill>
                  <a:srgbClr val="212121"/>
                </a:solidFill>
                <a:highlight>
                  <a:srgbClr val="FFFFFF"/>
                </a:highlight>
                <a:latin typeface="Times New Roman"/>
                <a:ea typeface="Times New Roman"/>
                <a:cs typeface="Times New Roman"/>
                <a:sym typeface="Times New Roman"/>
              </a:rPr>
              <a:t>Common </a:t>
            </a:r>
            <a:r>
              <a:rPr b="1" lang="en-US" sz="2500">
                <a:solidFill>
                  <a:srgbClr val="212121"/>
                </a:solidFill>
                <a:highlight>
                  <a:srgbClr val="FFFFFF"/>
                </a:highlight>
                <a:latin typeface="Times New Roman"/>
                <a:ea typeface="Times New Roman"/>
                <a:cs typeface="Times New Roman"/>
                <a:sym typeface="Times New Roman"/>
              </a:rPr>
              <a:t>Demand Skills for Each Job Role</a:t>
            </a:r>
            <a:endParaRPr b="1" sz="250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900"/>
              </a:spcBef>
              <a:spcAft>
                <a:spcPts val="0"/>
              </a:spcAft>
              <a:buClr>
                <a:schemeClr val="dk1"/>
              </a:buClr>
              <a:buSzPts val="2500"/>
              <a:buFont typeface="Arial"/>
              <a:buNone/>
            </a:pPr>
            <a:r>
              <a:t/>
            </a:r>
            <a:endParaRPr b="1" sz="2500">
              <a:solidFill>
                <a:schemeClr val="dk1"/>
              </a:solidFill>
              <a:latin typeface="Times New Roman"/>
              <a:ea typeface="Times New Roman"/>
              <a:cs typeface="Times New Roman"/>
              <a:sym typeface="Times New Roman"/>
            </a:endParaRPr>
          </a:p>
        </p:txBody>
      </p:sp>
      <p:pic>
        <p:nvPicPr>
          <p:cNvPr id="197" name="Google Shape;197;gcc7266e6dd_0_52"/>
          <p:cNvPicPr preferRelativeResize="0"/>
          <p:nvPr/>
        </p:nvPicPr>
        <p:blipFill>
          <a:blip r:embed="rId4">
            <a:alphaModFix/>
          </a:blip>
          <a:stretch>
            <a:fillRect/>
          </a:stretch>
        </p:blipFill>
        <p:spPr>
          <a:xfrm>
            <a:off x="666750" y="1957999"/>
            <a:ext cx="7810500" cy="440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body"/>
          </p:nvPr>
        </p:nvSpPr>
        <p:spPr>
          <a:xfrm>
            <a:off x="342900" y="4438775"/>
            <a:ext cx="8458200" cy="2247600"/>
          </a:xfrm>
          <a:prstGeom prst="rect">
            <a:avLst/>
          </a:prstGeom>
          <a:noFill/>
          <a:ln>
            <a:noFill/>
          </a:ln>
        </p:spPr>
        <p:txBody>
          <a:bodyPr anchorCtr="0" anchor="t" bIns="45700" lIns="91425" spcFirstLastPara="1" rIns="91425" wrap="square" tIns="45700">
            <a:noAutofit/>
          </a:bodyPr>
          <a:lstStyle/>
          <a:p>
            <a:pPr indent="0" lvl="0" marL="457200" marR="0" rtl="0" algn="l">
              <a:lnSpc>
                <a:spcPct val="105000"/>
              </a:lnSpc>
              <a:spcBef>
                <a:spcPts val="0"/>
              </a:spcBef>
              <a:spcAft>
                <a:spcPts val="0"/>
              </a:spcAft>
              <a:buClr>
                <a:schemeClr val="dk1"/>
              </a:buClr>
              <a:buSzPts val="4000"/>
              <a:buFont typeface="Arial"/>
              <a:buNone/>
            </a:pPr>
            <a:r>
              <a:rPr lang="en-US" sz="2000">
                <a:latin typeface="Times New Roman"/>
                <a:ea typeface="Times New Roman"/>
                <a:cs typeface="Times New Roman"/>
                <a:sym typeface="Times New Roman"/>
              </a:rPr>
              <a:t>    </a:t>
            </a:r>
            <a:r>
              <a:rPr i="0" lang="en-US" sz="2000" u="none" cap="none" strike="noStrike">
                <a:solidFill>
                  <a:schemeClr val="dk1"/>
                </a:solidFill>
                <a:latin typeface="Times New Roman"/>
                <a:ea typeface="Times New Roman"/>
                <a:cs typeface="Times New Roman"/>
                <a:sym typeface="Times New Roman"/>
              </a:rPr>
              <a:t>Team Members</a:t>
            </a:r>
            <a:endParaRPr i="0" sz="2000" u="none" cap="none" strike="noStrike">
              <a:solidFill>
                <a:schemeClr val="dk1"/>
              </a:solidFill>
              <a:latin typeface="Times New Roman"/>
              <a:ea typeface="Times New Roman"/>
              <a:cs typeface="Times New Roman"/>
              <a:sym typeface="Times New Roman"/>
            </a:endParaRPr>
          </a:p>
          <a:p>
            <a:pPr indent="0" lvl="0" marL="0" marR="0" rtl="0" algn="l">
              <a:lnSpc>
                <a:spcPct val="104999"/>
              </a:lnSpc>
              <a:spcBef>
                <a:spcPts val="0"/>
              </a:spcBef>
              <a:spcAft>
                <a:spcPts val="0"/>
              </a:spcAft>
              <a:buClr>
                <a:schemeClr val="dk1"/>
              </a:buClr>
              <a:buSzPts val="4000"/>
              <a:buFont typeface="Arial"/>
              <a:buNone/>
            </a:pPr>
            <a:r>
              <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800" u="none" cap="none" strike="noStrike">
                <a:solidFill>
                  <a:srgbClr val="000000"/>
                </a:solidFill>
                <a:latin typeface="Times New Roman"/>
                <a:ea typeface="Times New Roman"/>
                <a:cs typeface="Times New Roman"/>
                <a:sym typeface="Times New Roman"/>
              </a:rPr>
              <a:t>2019AIML592	Akanksha Nagar</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800" u="none" cap="none" strike="noStrike">
                <a:solidFill>
                  <a:srgbClr val="000000"/>
                </a:solidFill>
                <a:latin typeface="Times New Roman"/>
                <a:ea typeface="Times New Roman"/>
                <a:cs typeface="Times New Roman"/>
                <a:sym typeface="Times New Roman"/>
              </a:rPr>
              <a:t>2019AIML673	Chandrika</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800" u="none" cap="none" strike="noStrike">
                <a:solidFill>
                  <a:srgbClr val="000000"/>
                </a:solidFill>
                <a:latin typeface="Times New Roman"/>
                <a:ea typeface="Times New Roman"/>
                <a:cs typeface="Times New Roman"/>
                <a:sym typeface="Times New Roman"/>
              </a:rPr>
              <a:t>2019AIML684	Manoj Avirineni</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800" u="none" cap="none" strike="noStrike">
                <a:solidFill>
                  <a:srgbClr val="000000"/>
                </a:solidFill>
                <a:latin typeface="Times New Roman"/>
                <a:ea typeface="Times New Roman"/>
                <a:cs typeface="Times New Roman"/>
                <a:sym typeface="Times New Roman"/>
              </a:rPr>
              <a:t>2019AIML511	Sriram P R</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US" sz="1800" u="none" cap="none" strike="noStrike">
                <a:solidFill>
                  <a:srgbClr val="000000"/>
                </a:solidFill>
                <a:latin typeface="Times New Roman"/>
                <a:ea typeface="Times New Roman"/>
                <a:cs typeface="Times New Roman"/>
                <a:sym typeface="Times New Roman"/>
              </a:rPr>
              <a:t>2019AIML585	Jayashree Namasivayam</a:t>
            </a:r>
            <a:endParaRPr b="0" i="0" sz="1800" u="none" cap="none" strike="noStrike">
              <a:solidFill>
                <a:schemeClr val="dk1"/>
              </a:solidFill>
              <a:latin typeface="Times New Roman"/>
              <a:ea typeface="Times New Roman"/>
              <a:cs typeface="Times New Roman"/>
              <a:sym typeface="Times New Roman"/>
            </a:endParaRPr>
          </a:p>
          <a:p>
            <a:pPr indent="-266700" lvl="0" marL="342900" marR="0" rtl="0" algn="l">
              <a:spcBef>
                <a:spcPts val="24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p:txBody>
      </p:sp>
      <p:sp>
        <p:nvSpPr>
          <p:cNvPr id="61" name="Google Shape;61;p2"/>
          <p:cNvSpPr txBox="1"/>
          <p:nvPr/>
        </p:nvSpPr>
        <p:spPr>
          <a:xfrm>
            <a:off x="4290300" y="5377925"/>
            <a:ext cx="451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Times New Roman"/>
                <a:ea typeface="Times New Roman"/>
                <a:cs typeface="Times New Roman"/>
                <a:sym typeface="Times New Roman"/>
              </a:rPr>
              <a:t>MENTOR:</a:t>
            </a:r>
            <a:r>
              <a:rPr i="0" lang="en-US" sz="1800" u="none">
                <a:solidFill>
                  <a:srgbClr val="000000"/>
                </a:solidFill>
                <a:latin typeface="Times New Roman"/>
                <a:ea typeface="Times New Roman"/>
                <a:cs typeface="Times New Roman"/>
                <a:sym typeface="Times New Roman"/>
              </a:rPr>
              <a:t> SUDHARSHAN DESHMUKH</a:t>
            </a:r>
            <a:endParaRPr sz="1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cc7266e6dd_0_60"/>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203" name="Google Shape;203;gcc7266e6dd_0_60"/>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04" name="Google Shape;204;gcc7266e6dd_0_60"/>
          <p:cNvSpPr txBox="1"/>
          <p:nvPr/>
        </p:nvSpPr>
        <p:spPr>
          <a:xfrm>
            <a:off x="304800" y="1357950"/>
            <a:ext cx="8551200" cy="52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b="1" lang="en-US" sz="2500">
                <a:solidFill>
                  <a:srgbClr val="212121"/>
                </a:solidFill>
                <a:highlight>
                  <a:srgbClr val="FFFFFF"/>
                </a:highlight>
                <a:latin typeface="Times New Roman"/>
                <a:ea typeface="Times New Roman"/>
                <a:cs typeface="Times New Roman"/>
                <a:sym typeface="Times New Roman"/>
              </a:rPr>
              <a:t>Relationship between Job Salaries, Skills and Career Level</a:t>
            </a:r>
            <a:endParaRPr b="1" sz="250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900"/>
              </a:spcBef>
              <a:spcAft>
                <a:spcPts val="0"/>
              </a:spcAft>
              <a:buClr>
                <a:schemeClr val="dk1"/>
              </a:buClr>
              <a:buSzPts val="2500"/>
              <a:buFont typeface="Arial"/>
              <a:buNone/>
            </a:pPr>
            <a:r>
              <a:t/>
            </a:r>
            <a:endParaRPr b="1" sz="2500">
              <a:solidFill>
                <a:schemeClr val="dk1"/>
              </a:solidFill>
              <a:latin typeface="Times New Roman"/>
              <a:ea typeface="Times New Roman"/>
              <a:cs typeface="Times New Roman"/>
              <a:sym typeface="Times New Roman"/>
            </a:endParaRPr>
          </a:p>
        </p:txBody>
      </p:sp>
      <p:pic>
        <p:nvPicPr>
          <p:cNvPr id="205" name="Google Shape;205;gcc7266e6dd_0_60"/>
          <p:cNvPicPr preferRelativeResize="0"/>
          <p:nvPr/>
        </p:nvPicPr>
        <p:blipFill>
          <a:blip r:embed="rId4">
            <a:alphaModFix/>
          </a:blip>
          <a:stretch>
            <a:fillRect/>
          </a:stretch>
        </p:blipFill>
        <p:spPr>
          <a:xfrm>
            <a:off x="1014413" y="1881138"/>
            <a:ext cx="7115175" cy="2524125"/>
          </a:xfrm>
          <a:prstGeom prst="rect">
            <a:avLst/>
          </a:prstGeom>
          <a:noFill/>
          <a:ln>
            <a:noFill/>
          </a:ln>
        </p:spPr>
      </p:pic>
      <p:pic>
        <p:nvPicPr>
          <p:cNvPr id="206" name="Google Shape;206;gcc7266e6dd_0_60"/>
          <p:cNvPicPr preferRelativeResize="0"/>
          <p:nvPr/>
        </p:nvPicPr>
        <p:blipFill>
          <a:blip r:embed="rId5">
            <a:alphaModFix/>
          </a:blip>
          <a:stretch>
            <a:fillRect/>
          </a:stretch>
        </p:blipFill>
        <p:spPr>
          <a:xfrm>
            <a:off x="962138" y="4500038"/>
            <a:ext cx="7219720" cy="21479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cc7266e6dd_0_73"/>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212" name="Google Shape;212;gcc7266e6dd_0_73"/>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13" name="Google Shape;213;gcc7266e6dd_0_73"/>
          <p:cNvSpPr txBox="1"/>
          <p:nvPr/>
        </p:nvSpPr>
        <p:spPr>
          <a:xfrm>
            <a:off x="304800" y="1357950"/>
            <a:ext cx="7620000" cy="523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Clr>
                <a:schemeClr val="dk1"/>
              </a:buClr>
              <a:buSzPts val="1100"/>
              <a:buFont typeface="Arial"/>
              <a:buNone/>
            </a:pPr>
            <a:r>
              <a:rPr b="1" lang="en-US" sz="2500">
                <a:solidFill>
                  <a:srgbClr val="212121"/>
                </a:solidFill>
                <a:highlight>
                  <a:srgbClr val="FFFFFF"/>
                </a:highlight>
                <a:latin typeface="Times New Roman"/>
                <a:ea typeface="Times New Roman"/>
                <a:cs typeface="Times New Roman"/>
                <a:sym typeface="Times New Roman"/>
              </a:rPr>
              <a:t>Demand Skills by Career Level</a:t>
            </a:r>
            <a:endParaRPr b="1" sz="2500">
              <a:solidFill>
                <a:srgbClr val="21212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900"/>
              </a:spcBef>
              <a:spcAft>
                <a:spcPts val="0"/>
              </a:spcAft>
              <a:buClr>
                <a:schemeClr val="dk1"/>
              </a:buClr>
              <a:buSzPts val="2500"/>
              <a:buFont typeface="Arial"/>
              <a:buNone/>
            </a:pPr>
            <a:r>
              <a:t/>
            </a:r>
            <a:endParaRPr b="1" sz="2500">
              <a:solidFill>
                <a:schemeClr val="dk1"/>
              </a:solidFill>
              <a:latin typeface="Times New Roman"/>
              <a:ea typeface="Times New Roman"/>
              <a:cs typeface="Times New Roman"/>
              <a:sym typeface="Times New Roman"/>
            </a:endParaRPr>
          </a:p>
        </p:txBody>
      </p:sp>
      <p:pic>
        <p:nvPicPr>
          <p:cNvPr id="214" name="Google Shape;214;gcc7266e6dd_0_73"/>
          <p:cNvPicPr preferRelativeResize="0"/>
          <p:nvPr/>
        </p:nvPicPr>
        <p:blipFill>
          <a:blip r:embed="rId4">
            <a:alphaModFix/>
          </a:blip>
          <a:stretch>
            <a:fillRect/>
          </a:stretch>
        </p:blipFill>
        <p:spPr>
          <a:xfrm>
            <a:off x="152400" y="2033550"/>
            <a:ext cx="8839199" cy="3333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220" name="Google Shape;220;p15"/>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21" name="Google Shape;221;p15"/>
          <p:cNvSpPr txBox="1"/>
          <p:nvPr/>
        </p:nvSpPr>
        <p:spPr>
          <a:xfrm>
            <a:off x="345100" y="1485600"/>
            <a:ext cx="5072100" cy="3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a:solidFill>
                  <a:schemeClr val="dk1"/>
                </a:solidFill>
                <a:latin typeface="Times New Roman"/>
                <a:ea typeface="Times New Roman"/>
                <a:cs typeface="Times New Roman"/>
                <a:sym typeface="Times New Roman"/>
              </a:rPr>
              <a:t>Hard to fill position</a:t>
            </a:r>
            <a:endParaRPr b="1">
              <a:latin typeface="Times New Roman"/>
              <a:ea typeface="Times New Roman"/>
              <a:cs typeface="Times New Roman"/>
              <a:sym typeface="Times New Roman"/>
            </a:endParaRPr>
          </a:p>
        </p:txBody>
      </p:sp>
      <p:pic>
        <p:nvPicPr>
          <p:cNvPr id="222" name="Google Shape;222;p15"/>
          <p:cNvPicPr preferRelativeResize="0"/>
          <p:nvPr/>
        </p:nvPicPr>
        <p:blipFill rotWithShape="1">
          <a:blip r:embed="rId4">
            <a:alphaModFix/>
          </a:blip>
          <a:srcRect b="0" l="0" r="0" t="0"/>
          <a:stretch/>
        </p:blipFill>
        <p:spPr>
          <a:xfrm>
            <a:off x="345093" y="2420775"/>
            <a:ext cx="8453812" cy="3238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228" name="Google Shape;228;p13"/>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29" name="Google Shape;229;p13"/>
          <p:cNvSpPr txBox="1"/>
          <p:nvPr/>
        </p:nvSpPr>
        <p:spPr>
          <a:xfrm>
            <a:off x="304800" y="1461288"/>
            <a:ext cx="5072100" cy="3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lang="en-US" sz="2500">
                <a:solidFill>
                  <a:schemeClr val="dk1"/>
                </a:solidFill>
                <a:latin typeface="Times New Roman"/>
                <a:ea typeface="Times New Roman"/>
                <a:cs typeface="Times New Roman"/>
                <a:sym typeface="Times New Roman"/>
              </a:rPr>
              <a:t>Data Scientist: </a:t>
            </a:r>
            <a:r>
              <a:rPr b="1" i="0" lang="en-US" sz="2500" u="none">
                <a:solidFill>
                  <a:schemeClr val="dk1"/>
                </a:solidFill>
                <a:latin typeface="Times New Roman"/>
                <a:ea typeface="Times New Roman"/>
                <a:cs typeface="Times New Roman"/>
                <a:sym typeface="Times New Roman"/>
              </a:rPr>
              <a:t>Python Vs R</a:t>
            </a:r>
            <a:endParaRPr b="1">
              <a:latin typeface="Times New Roman"/>
              <a:ea typeface="Times New Roman"/>
              <a:cs typeface="Times New Roman"/>
              <a:sym typeface="Times New Roman"/>
            </a:endParaRPr>
          </a:p>
        </p:txBody>
      </p:sp>
      <p:sp>
        <p:nvSpPr>
          <p:cNvPr id="230" name="Google Shape;230;p13"/>
          <p:cNvSpPr txBox="1"/>
          <p:nvPr/>
        </p:nvSpPr>
        <p:spPr>
          <a:xfrm>
            <a:off x="60374" y="5183402"/>
            <a:ext cx="88710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200"/>
              </a:spcBef>
              <a:spcAft>
                <a:spcPts val="0"/>
              </a:spcAft>
              <a:buClr>
                <a:srgbClr val="212529"/>
              </a:buClr>
              <a:buSzPts val="1400"/>
              <a:buFont typeface="Times New Roman"/>
              <a:buNone/>
            </a:pPr>
            <a:r>
              <a:t/>
            </a:r>
            <a:endParaRPr b="0" i="0" sz="1100" u="none" cap="none" strike="noStrike">
              <a:solidFill>
                <a:schemeClr val="dk1"/>
              </a:solidFill>
              <a:latin typeface="Arial"/>
              <a:ea typeface="Arial"/>
              <a:cs typeface="Arial"/>
              <a:sym typeface="Arial"/>
            </a:endParaRPr>
          </a:p>
        </p:txBody>
      </p:sp>
      <p:pic>
        <p:nvPicPr>
          <p:cNvPr id="231" name="Google Shape;231;p13"/>
          <p:cNvPicPr preferRelativeResize="0"/>
          <p:nvPr/>
        </p:nvPicPr>
        <p:blipFill rotWithShape="1">
          <a:blip r:embed="rId4">
            <a:alphaModFix/>
          </a:blip>
          <a:srcRect b="0" l="0" r="0" t="0"/>
          <a:stretch/>
        </p:blipFill>
        <p:spPr>
          <a:xfrm>
            <a:off x="488713" y="2036896"/>
            <a:ext cx="8014324" cy="4246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237" name="Google Shape;237;p19"/>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38" name="Google Shape;238;p19"/>
          <p:cNvSpPr txBox="1"/>
          <p:nvPr/>
        </p:nvSpPr>
        <p:spPr>
          <a:xfrm>
            <a:off x="304800" y="1371525"/>
            <a:ext cx="7850700" cy="395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lang="en-US" sz="2500">
                <a:solidFill>
                  <a:schemeClr val="dk1"/>
                </a:solidFill>
                <a:latin typeface="Times New Roman"/>
                <a:ea typeface="Times New Roman"/>
                <a:cs typeface="Times New Roman"/>
                <a:sym typeface="Times New Roman"/>
              </a:rPr>
              <a:t>Data Analyst vs Data Scientist vs Data Engineer</a:t>
            </a:r>
            <a:endParaRPr b="1">
              <a:latin typeface="Times New Roman"/>
              <a:ea typeface="Times New Roman"/>
              <a:cs typeface="Times New Roman"/>
              <a:sym typeface="Times New Roman"/>
            </a:endParaRPr>
          </a:p>
        </p:txBody>
      </p:sp>
      <p:pic>
        <p:nvPicPr>
          <p:cNvPr id="239" name="Google Shape;239;p19"/>
          <p:cNvPicPr preferRelativeResize="0"/>
          <p:nvPr/>
        </p:nvPicPr>
        <p:blipFill rotWithShape="1">
          <a:blip r:embed="rId4">
            <a:alphaModFix/>
          </a:blip>
          <a:srcRect b="0" l="0" r="0" t="0"/>
          <a:stretch/>
        </p:blipFill>
        <p:spPr>
          <a:xfrm>
            <a:off x="527125" y="2126300"/>
            <a:ext cx="8089750" cy="4291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4. Terms -  Data cleaning</a:t>
            </a:r>
            <a:endParaRPr/>
          </a:p>
        </p:txBody>
      </p:sp>
      <p:pic>
        <p:nvPicPr>
          <p:cNvPr id="245" name="Google Shape;245;p20"/>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46" name="Google Shape;246;p20"/>
          <p:cNvSpPr txBox="1"/>
          <p:nvPr/>
        </p:nvSpPr>
        <p:spPr>
          <a:xfrm>
            <a:off x="533400" y="1447800"/>
            <a:ext cx="7600950" cy="432911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1" i="0" lang="en-US" sz="1800" u="none">
                <a:solidFill>
                  <a:schemeClr val="dk1"/>
                </a:solidFill>
                <a:latin typeface="Arial"/>
                <a:ea typeface="Arial"/>
                <a:cs typeface="Arial"/>
                <a:sym typeface="Arial"/>
              </a:rPr>
              <a:t>Normalization</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rgbClr val="292929"/>
                </a:solidFill>
                <a:latin typeface="Arial"/>
                <a:ea typeface="Arial"/>
                <a:cs typeface="Arial"/>
                <a:sym typeface="Arial"/>
              </a:rPr>
              <a:t>lower or upper case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rgbClr val="292929"/>
                </a:solidFill>
                <a:latin typeface="Arial"/>
                <a:ea typeface="Arial"/>
                <a:cs typeface="Arial"/>
                <a:sym typeface="Arial"/>
              </a:rPr>
              <a:t>converting numbers into words or removing numbers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rgbClr val="292929"/>
                </a:solidFill>
                <a:latin typeface="Arial"/>
                <a:ea typeface="Arial"/>
                <a:cs typeface="Arial"/>
                <a:sym typeface="Arial"/>
              </a:rPr>
              <a:t>removing punctuations, accent marks etc</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rgbClr val="292929"/>
                </a:solidFill>
                <a:latin typeface="Arial"/>
                <a:ea typeface="Arial"/>
                <a:cs typeface="Arial"/>
                <a:sym typeface="Arial"/>
              </a:rPr>
              <a:t>removing white spaces</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r>
              <a:rPr b="0" i="0" lang="en-US" sz="1800" u="none">
                <a:solidFill>
                  <a:srgbClr val="292929"/>
                </a:solidFill>
                <a:latin typeface="Arial"/>
                <a:ea typeface="Arial"/>
                <a:cs typeface="Arial"/>
                <a:sym typeface="Arial"/>
              </a:rPr>
              <a:t>removing stop words, sparse terms, and particular words</a:t>
            </a:r>
            <a:endParaRPr/>
          </a:p>
          <a:p>
            <a:pPr indent="0" lvl="0" marL="0" marR="0" rtl="0" algn="l">
              <a:lnSpc>
                <a:spcPct val="100000"/>
              </a:lnSpc>
              <a:spcBef>
                <a:spcPts val="1000"/>
              </a:spcBef>
              <a:spcAft>
                <a:spcPts val="0"/>
              </a:spcAft>
              <a:buClr>
                <a:srgbClr val="292929"/>
              </a:buClr>
              <a:buSzPts val="1800"/>
              <a:buFont typeface="Arial"/>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4. Terms -  Data cleaning</a:t>
            </a:r>
            <a:endParaRPr/>
          </a:p>
        </p:txBody>
      </p:sp>
      <p:pic>
        <p:nvPicPr>
          <p:cNvPr id="252" name="Google Shape;252;p21"/>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253" name="Google Shape;253;p21"/>
          <p:cNvPicPr preferRelativeResize="0"/>
          <p:nvPr/>
        </p:nvPicPr>
        <p:blipFill rotWithShape="1">
          <a:blip r:embed="rId4">
            <a:alphaModFix/>
          </a:blip>
          <a:srcRect b="0" l="0" r="0" t="0"/>
          <a:stretch/>
        </p:blipFill>
        <p:spPr>
          <a:xfrm>
            <a:off x="533400" y="2312987"/>
            <a:ext cx="6781800" cy="3478212"/>
          </a:xfrm>
          <a:prstGeom prst="rect">
            <a:avLst/>
          </a:prstGeom>
          <a:noFill/>
          <a:ln>
            <a:noFill/>
          </a:ln>
        </p:spPr>
      </p:pic>
      <p:sp>
        <p:nvSpPr>
          <p:cNvPr id="254" name="Google Shape;254;p21"/>
          <p:cNvSpPr txBox="1"/>
          <p:nvPr/>
        </p:nvSpPr>
        <p:spPr>
          <a:xfrm>
            <a:off x="304800" y="1598612"/>
            <a:ext cx="3038475" cy="3952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C1573"/>
              </a:buClr>
              <a:buSzPts val="2000"/>
              <a:buFont typeface="Helvetica Neue"/>
              <a:buNone/>
            </a:pPr>
            <a:r>
              <a:rPr b="1" i="0" lang="en-US" sz="2000" u="none">
                <a:solidFill>
                  <a:srgbClr val="1C1573"/>
                </a:solidFill>
                <a:latin typeface="Helvetica Neue"/>
                <a:ea typeface="Helvetica Neue"/>
                <a:cs typeface="Helvetica Neue"/>
                <a:sym typeface="Helvetica Neue"/>
              </a:rPr>
              <a:t>Removing Redundancy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4. Terms -  Data cleaning</a:t>
            </a:r>
            <a:endParaRPr/>
          </a:p>
        </p:txBody>
      </p:sp>
      <p:pic>
        <p:nvPicPr>
          <p:cNvPr id="260" name="Google Shape;260;p22"/>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61" name="Google Shape;261;p22"/>
          <p:cNvSpPr txBox="1"/>
          <p:nvPr/>
        </p:nvSpPr>
        <p:spPr>
          <a:xfrm>
            <a:off x="304800" y="1599369"/>
            <a:ext cx="8382000" cy="3952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C1573"/>
              </a:buClr>
              <a:buSzPts val="2000"/>
              <a:buFont typeface="Arial"/>
              <a:buNone/>
            </a:pPr>
            <a:r>
              <a:rPr b="1" i="0" lang="en-US" sz="2500" u="none" cap="none" strike="noStrike">
                <a:solidFill>
                  <a:srgbClr val="212529"/>
                </a:solidFill>
                <a:highlight>
                  <a:srgbClr val="FFFFFF"/>
                </a:highlight>
                <a:latin typeface="Arial"/>
                <a:ea typeface="Arial"/>
                <a:cs typeface="Arial"/>
                <a:sym typeface="Arial"/>
              </a:rPr>
              <a:t>Checking unique values and cleaning Job Description</a:t>
            </a:r>
            <a:endParaRPr b="1" i="0" sz="2500" u="none" cap="none" strike="noStrike">
              <a:solidFill>
                <a:srgbClr val="1C1573"/>
              </a:solidFill>
              <a:latin typeface="Arial"/>
              <a:ea typeface="Arial"/>
              <a:cs typeface="Arial"/>
              <a:sym typeface="Arial"/>
            </a:endParaRPr>
          </a:p>
        </p:txBody>
      </p:sp>
      <p:pic>
        <p:nvPicPr>
          <p:cNvPr id="262" name="Google Shape;262;p22"/>
          <p:cNvPicPr preferRelativeResize="0"/>
          <p:nvPr/>
        </p:nvPicPr>
        <p:blipFill rotWithShape="1">
          <a:blip r:embed="rId4">
            <a:alphaModFix/>
          </a:blip>
          <a:srcRect b="0" l="0" r="0" t="0"/>
          <a:stretch/>
        </p:blipFill>
        <p:spPr>
          <a:xfrm>
            <a:off x="457200" y="2209800"/>
            <a:ext cx="5867400" cy="3559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4. Terms -  Data cleaning</a:t>
            </a:r>
            <a:endParaRPr/>
          </a:p>
        </p:txBody>
      </p:sp>
      <p:pic>
        <p:nvPicPr>
          <p:cNvPr id="268" name="Google Shape;268;p23"/>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69" name="Google Shape;269;p23"/>
          <p:cNvSpPr txBox="1"/>
          <p:nvPr/>
        </p:nvSpPr>
        <p:spPr>
          <a:xfrm>
            <a:off x="304800" y="1599369"/>
            <a:ext cx="8382000" cy="3952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C1573"/>
              </a:buClr>
              <a:buSzPts val="2000"/>
              <a:buFont typeface="Arial"/>
              <a:buNone/>
            </a:pPr>
            <a:r>
              <a:rPr b="1" i="0" lang="en-US" sz="2000" u="none" cap="none" strike="noStrike">
                <a:solidFill>
                  <a:srgbClr val="212529"/>
                </a:solidFill>
                <a:highlight>
                  <a:srgbClr val="FFFFFF"/>
                </a:highlight>
                <a:latin typeface="Arial"/>
                <a:ea typeface="Arial"/>
                <a:cs typeface="Arial"/>
                <a:sym typeface="Arial"/>
              </a:rPr>
              <a:t>Cleaning Input columns and saving the clean dataset to an excel.</a:t>
            </a:r>
            <a:endParaRPr b="1" i="0" sz="2000" u="none" cap="none" strike="noStrike">
              <a:solidFill>
                <a:srgbClr val="1C1573"/>
              </a:solidFill>
              <a:latin typeface="Arial"/>
              <a:ea typeface="Arial"/>
              <a:cs typeface="Arial"/>
              <a:sym typeface="Arial"/>
            </a:endParaRPr>
          </a:p>
        </p:txBody>
      </p:sp>
      <p:pic>
        <p:nvPicPr>
          <p:cNvPr id="270" name="Google Shape;270;p23"/>
          <p:cNvPicPr preferRelativeResize="0"/>
          <p:nvPr/>
        </p:nvPicPr>
        <p:blipFill rotWithShape="1">
          <a:blip r:embed="rId4">
            <a:alphaModFix/>
          </a:blip>
          <a:srcRect b="0" l="0" r="0" t="0"/>
          <a:stretch/>
        </p:blipFill>
        <p:spPr>
          <a:xfrm>
            <a:off x="457200" y="2309812"/>
            <a:ext cx="5795962" cy="3381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5. Dataset view</a:t>
            </a:r>
            <a:endParaRPr/>
          </a:p>
        </p:txBody>
      </p:sp>
      <p:pic>
        <p:nvPicPr>
          <p:cNvPr id="276" name="Google Shape;276;p24"/>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77" name="Google Shape;277;p24"/>
          <p:cNvSpPr txBox="1"/>
          <p:nvPr/>
        </p:nvSpPr>
        <p:spPr>
          <a:xfrm>
            <a:off x="304800" y="1600200"/>
            <a:ext cx="8455025" cy="4037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Total Columns</a:t>
            </a:r>
            <a:endParaRPr/>
          </a:p>
          <a:p>
            <a:pPr indent="0" lvl="0" marL="0" marR="0" rtl="0" algn="l">
              <a:lnSpc>
                <a:spcPct val="100000"/>
              </a:lnSpc>
              <a:spcBef>
                <a:spcPts val="10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Job_Title,Link,Queried_Salary,Job_Type,Skill,No_of_Skills,Company,No_of_Reviews,No_of_Stars,Date_Since_Posted,Description,Location,Company_Revenue,Company_Employees,Company_Industry,python,sql,machine learning,r,hadoop,tableau,sas,spark,java,Others,CA,NY,VA,TX,MA,IL,WA,MD,DC,NC, Other_states, Consulting and Business Services, Internet and Software, Banks and Financial Services, Health Care, Insurance, Other_industries</a:t>
            </a:r>
            <a:endParaRPr/>
          </a:p>
          <a:p>
            <a:pPr indent="0" lvl="0" marL="0" marR="0" rtl="0" algn="l">
              <a:lnSpc>
                <a:spcPct val="13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t>
            </a:r>
            <a:r>
              <a:rPr b="1" i="0" lang="en-US" sz="1400" u="none">
                <a:solidFill>
                  <a:schemeClr val="dk1"/>
                </a:solidFill>
                <a:latin typeface="Arial"/>
                <a:ea typeface="Arial"/>
                <a:cs typeface="Arial"/>
                <a:sym typeface="Arial"/>
              </a:rPr>
              <a:t>Redundant columns</a:t>
            </a:r>
            <a:endParaRPr/>
          </a:p>
          <a:p>
            <a:pPr indent="0" lvl="0" marL="0" marR="0" rtl="0" algn="l">
              <a:lnSpc>
                <a:spcPct val="130000"/>
              </a:lnSpc>
              <a:spcBef>
                <a:spcPts val="10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'Link', 'No_of_Skills', 'No_of_Reviews', 'No_of_Stars',  'Company', 'Location','Company_Revenue', 'Company_Employees’</a:t>
            </a:r>
            <a:endParaRPr/>
          </a:p>
          <a:p>
            <a:pPr indent="0" lvl="0" marL="0" marR="0" rtl="0" algn="l">
              <a:lnSpc>
                <a:spcPct val="130000"/>
              </a:lnSpc>
              <a:spcBef>
                <a:spcPts val="100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python,sql,machine learning,r,hadoop,tableau,sas,spark,java,Others,CA,NY,VA,TX,MA,IL,WA,MD,DC,NC, Other_states, Consulting and Business Services, Internet and Software, Banks and Financial Services, Health Care, Insurance, Other_industries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Problem Statement</a:t>
            </a:r>
            <a:endParaRPr/>
          </a:p>
        </p:txBody>
      </p:sp>
      <p:pic>
        <p:nvPicPr>
          <p:cNvPr id="67" name="Google Shape;67;p3"/>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68" name="Google Shape;68;p3"/>
          <p:cNvSpPr txBox="1"/>
          <p:nvPr/>
        </p:nvSpPr>
        <p:spPr>
          <a:xfrm>
            <a:off x="152400" y="1562100"/>
            <a:ext cx="8839200" cy="3924300"/>
          </a:xfrm>
          <a:prstGeom prst="rect">
            <a:avLst/>
          </a:prstGeom>
          <a:noFill/>
          <a:ln>
            <a:noFill/>
          </a:ln>
        </p:spPr>
        <p:txBody>
          <a:bodyPr anchorCtr="0" anchor="t" bIns="45700" lIns="91425" spcFirstLastPara="1" rIns="91425" wrap="square" tIns="45700">
            <a:normAutofit/>
          </a:bodyPr>
          <a:lstStyle/>
          <a:p>
            <a:pPr indent="0" lvl="0" marL="228600" marR="0" rtl="0" algn="l">
              <a:lnSpc>
                <a:spcPct val="100000"/>
              </a:lnSpc>
              <a:spcBef>
                <a:spcPts val="0"/>
              </a:spcBef>
              <a:spcAft>
                <a:spcPts val="0"/>
              </a:spcAft>
              <a:buClr>
                <a:schemeClr val="dk1"/>
              </a:buClr>
              <a:buSzPts val="2100"/>
              <a:buFont typeface="Arial"/>
              <a:buNone/>
            </a:pPr>
            <a:r>
              <a:t/>
            </a:r>
            <a:endParaRPr/>
          </a:p>
          <a:p>
            <a:pPr indent="0" lvl="0" marL="0" marR="0" rtl="0" algn="just">
              <a:lnSpc>
                <a:spcPct val="100000"/>
              </a:lnSpc>
              <a:spcBef>
                <a:spcPts val="1000"/>
              </a:spcBef>
              <a:spcAft>
                <a:spcPts val="0"/>
              </a:spcAft>
              <a:buClr>
                <a:schemeClr val="dk1"/>
              </a:buClr>
              <a:buSzPts val="2200"/>
              <a:buFont typeface="Arial"/>
              <a:buNone/>
            </a:pPr>
            <a:r>
              <a:rPr b="1" i="0" lang="en-US" sz="2200" u="none">
                <a:solidFill>
                  <a:schemeClr val="dk1"/>
                </a:solidFill>
                <a:latin typeface="Times New Roman"/>
                <a:ea typeface="Times New Roman"/>
                <a:cs typeface="Times New Roman"/>
                <a:sym typeface="Times New Roman"/>
              </a:rPr>
              <a:t>Introduction</a:t>
            </a:r>
            <a:r>
              <a:rPr i="0" lang="en-US" sz="2200" u="none">
                <a:solidFill>
                  <a:schemeClr val="dk1"/>
                </a:solidFill>
                <a:latin typeface="Times New Roman"/>
                <a:ea typeface="Times New Roman"/>
                <a:cs typeface="Times New Roman"/>
                <a:sym typeface="Times New Roman"/>
              </a:rPr>
              <a:t>: Job description is important to understand the requirement. Inconsistent job descriptions lead to improper selection which affects the ROI. Based on Role and years of experience, an AI based solution is expected to write the job description so that it will avoid the above-mentioned problem. </a:t>
            </a:r>
            <a:endParaRPr sz="2200">
              <a:latin typeface="Times New Roman"/>
              <a:ea typeface="Times New Roman"/>
              <a:cs typeface="Times New Roman"/>
              <a:sym typeface="Times New Roman"/>
            </a:endParaRPr>
          </a:p>
          <a:p>
            <a:pPr indent="0" lvl="0" marL="228600" marR="0" rtl="0" algn="l">
              <a:lnSpc>
                <a:spcPct val="200000"/>
              </a:lnSpc>
              <a:spcBef>
                <a:spcPts val="0"/>
              </a:spcBef>
              <a:spcAft>
                <a:spcPts val="0"/>
              </a:spcAft>
              <a:buClr>
                <a:schemeClr val="dk1"/>
              </a:buClr>
              <a:buSzPts val="2500"/>
              <a:buFont typeface="Arial"/>
              <a:buNone/>
            </a:pPr>
            <a:r>
              <a:t/>
            </a:r>
            <a:endParaRPr b="0" i="0" sz="2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500" u="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6. Approach</a:t>
            </a:r>
            <a:endParaRPr/>
          </a:p>
        </p:txBody>
      </p:sp>
      <p:pic>
        <p:nvPicPr>
          <p:cNvPr id="283" name="Google Shape;283;p25"/>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284" name="Google Shape;284;p25"/>
          <p:cNvSpPr txBox="1"/>
          <p:nvPr/>
        </p:nvSpPr>
        <p:spPr>
          <a:xfrm>
            <a:off x="334962" y="1460500"/>
            <a:ext cx="5772150" cy="4489450"/>
          </a:xfrm>
          <a:prstGeom prst="rect">
            <a:avLst/>
          </a:prstGeom>
          <a:noFill/>
          <a:ln>
            <a:noFill/>
          </a:ln>
        </p:spPr>
        <p:txBody>
          <a:bodyPr anchorCtr="0" anchor="t" bIns="45700" lIns="91425" spcFirstLastPara="1" rIns="91425" wrap="square" tIns="45700">
            <a:normAutofit/>
          </a:bodyPr>
          <a:lstStyle/>
          <a:p>
            <a:pPr indent="-361950" lvl="0" marL="457200" marR="0" rtl="0" algn="l">
              <a:lnSpc>
                <a:spcPct val="100000"/>
              </a:lnSpc>
              <a:spcBef>
                <a:spcPts val="0"/>
              </a:spcBef>
              <a:spcAft>
                <a:spcPts val="0"/>
              </a:spcAft>
              <a:buClr>
                <a:srgbClr val="101141"/>
              </a:buClr>
              <a:buSzPts val="200"/>
              <a:buFont typeface="Arial"/>
              <a:buAutoNum type="arabicPeriod"/>
            </a:pPr>
            <a:r>
              <a:rPr b="0" i="0" lang="en-US" sz="2100" u="none">
                <a:solidFill>
                  <a:schemeClr val="dk1"/>
                </a:solidFill>
                <a:latin typeface="Arial"/>
                <a:ea typeface="Arial"/>
                <a:cs typeface="Arial"/>
                <a:sym typeface="Arial"/>
              </a:rPr>
              <a:t>Exploratory Data Analysis</a:t>
            </a:r>
            <a:endParaRPr/>
          </a:p>
          <a:p>
            <a:pPr indent="-228600" lvl="0" marL="457200" marR="0" rtl="0" algn="l">
              <a:lnSpc>
                <a:spcPct val="100000"/>
              </a:lnSpc>
              <a:spcBef>
                <a:spcPts val="1000"/>
              </a:spcBef>
              <a:spcAft>
                <a:spcPts val="0"/>
              </a:spcAft>
              <a:buClr>
                <a:srgbClr val="101141"/>
              </a:buClr>
              <a:buSzPts val="2100"/>
              <a:buFont typeface="Calibri"/>
              <a:buNone/>
            </a:pPr>
            <a:r>
              <a:t/>
            </a:r>
            <a:endParaRPr b="0" i="0" sz="2100" u="none">
              <a:solidFill>
                <a:schemeClr val="dk1"/>
              </a:solidFill>
              <a:latin typeface="Arial"/>
              <a:ea typeface="Arial"/>
              <a:cs typeface="Arial"/>
              <a:sym typeface="Arial"/>
            </a:endParaRPr>
          </a:p>
          <a:p>
            <a:pPr indent="-361950" lvl="0" marL="457200" marR="0" rtl="0" algn="l">
              <a:lnSpc>
                <a:spcPct val="100000"/>
              </a:lnSpc>
              <a:spcBef>
                <a:spcPts val="1000"/>
              </a:spcBef>
              <a:spcAft>
                <a:spcPts val="0"/>
              </a:spcAft>
              <a:buClr>
                <a:srgbClr val="101141"/>
              </a:buClr>
              <a:buSzPts val="200"/>
              <a:buFont typeface="Arial"/>
              <a:buAutoNum type="arabicPeriod"/>
            </a:pPr>
            <a:r>
              <a:rPr b="0" i="0" lang="en-US" sz="2100" u="none">
                <a:solidFill>
                  <a:schemeClr val="dk1"/>
                </a:solidFill>
                <a:latin typeface="Arial"/>
                <a:ea typeface="Arial"/>
                <a:cs typeface="Arial"/>
                <a:sym typeface="Arial"/>
              </a:rPr>
              <a:t>Text Cleaning</a:t>
            </a:r>
            <a:endParaRPr/>
          </a:p>
          <a:p>
            <a:pPr indent="-400050" lvl="1" marL="952500" marR="0" rtl="0" algn="l">
              <a:lnSpc>
                <a:spcPct val="100000"/>
              </a:lnSpc>
              <a:spcBef>
                <a:spcPts val="1000"/>
              </a:spcBef>
              <a:spcAft>
                <a:spcPts val="0"/>
              </a:spcAft>
              <a:buClr>
                <a:schemeClr val="dk1"/>
              </a:buClr>
              <a:buSzPts val="200"/>
              <a:buFont typeface="Calibri"/>
              <a:buAutoNum type="romanLcPeriod"/>
            </a:pPr>
            <a:r>
              <a:rPr b="0" i="0" lang="en-US" sz="1600" u="none" cap="none" strike="noStrike">
                <a:solidFill>
                  <a:schemeClr val="dk1"/>
                </a:solidFill>
                <a:latin typeface="Arial"/>
                <a:ea typeface="Arial"/>
                <a:cs typeface="Arial"/>
                <a:sym typeface="Arial"/>
              </a:rPr>
              <a:t>We will remove redundant columns</a:t>
            </a:r>
            <a:endParaRPr/>
          </a:p>
          <a:p>
            <a:pPr indent="-400050" lvl="1" marL="952500" marR="0" rtl="0" algn="l">
              <a:lnSpc>
                <a:spcPct val="100000"/>
              </a:lnSpc>
              <a:spcBef>
                <a:spcPts val="1000"/>
              </a:spcBef>
              <a:spcAft>
                <a:spcPts val="0"/>
              </a:spcAft>
              <a:buClr>
                <a:schemeClr val="dk1"/>
              </a:buClr>
              <a:buSzPts val="200"/>
              <a:buFont typeface="Calibri"/>
              <a:buAutoNum type="romanLcPeriod"/>
            </a:pPr>
            <a:r>
              <a:rPr b="0" i="0" lang="en-US" sz="1600" u="none" cap="none" strike="noStrike">
                <a:solidFill>
                  <a:schemeClr val="dk1"/>
                </a:solidFill>
                <a:latin typeface="Arial"/>
                <a:ea typeface="Arial"/>
                <a:cs typeface="Arial"/>
                <a:sym typeface="Arial"/>
              </a:rPr>
              <a:t>We will parse the description column to get various derived columns such as</a:t>
            </a:r>
            <a:endParaRPr/>
          </a:p>
          <a:p>
            <a:pPr indent="-400050" lvl="1" marL="952500" marR="0" rtl="0" algn="l">
              <a:lnSpc>
                <a:spcPct val="100000"/>
              </a:lnSpc>
              <a:spcBef>
                <a:spcPts val="1000"/>
              </a:spcBef>
              <a:spcAft>
                <a:spcPts val="0"/>
              </a:spcAft>
              <a:buClr>
                <a:schemeClr val="dk1"/>
              </a:buClr>
              <a:buSzPts val="200"/>
              <a:buFont typeface="Calibri"/>
              <a:buAutoNum type="romanLcPeriod"/>
            </a:pPr>
            <a:r>
              <a:rPr b="0" i="0" lang="en-US" sz="1600" u="none" cap="none" strike="noStrike">
                <a:solidFill>
                  <a:schemeClr val="dk1"/>
                </a:solidFill>
                <a:latin typeface="Arial"/>
                <a:ea typeface="Arial"/>
                <a:cs typeface="Arial"/>
                <a:sym typeface="Arial"/>
              </a:rPr>
              <a:t>Skills required, roles and responsibilities required, experience required, company description etc</a:t>
            </a:r>
            <a:endParaRPr b="0" i="0" sz="2100" u="none" cap="none" strike="noStrike">
              <a:solidFill>
                <a:schemeClr val="dk1"/>
              </a:solidFill>
              <a:latin typeface="Arial"/>
              <a:ea typeface="Arial"/>
              <a:cs typeface="Arial"/>
              <a:sym typeface="Arial"/>
            </a:endParaRPr>
          </a:p>
          <a:p>
            <a:pPr indent="-361950" lvl="0" marL="457200" marR="0" rtl="0" algn="l">
              <a:lnSpc>
                <a:spcPct val="100000"/>
              </a:lnSpc>
              <a:spcBef>
                <a:spcPts val="1000"/>
              </a:spcBef>
              <a:spcAft>
                <a:spcPts val="0"/>
              </a:spcAft>
              <a:buClr>
                <a:srgbClr val="101141"/>
              </a:buClr>
              <a:buSzPts val="200"/>
              <a:buFont typeface="Arial"/>
              <a:buAutoNum type="arabicPeriod"/>
            </a:pPr>
            <a:r>
              <a:rPr b="0" i="0" lang="en-US" sz="2100" u="none">
                <a:solidFill>
                  <a:schemeClr val="dk1"/>
                </a:solidFill>
                <a:latin typeface="Arial"/>
                <a:ea typeface="Arial"/>
                <a:cs typeface="Arial"/>
                <a:sym typeface="Arial"/>
              </a:rPr>
              <a:t>Word Embedding</a:t>
            </a:r>
            <a:endParaRPr/>
          </a:p>
          <a:p>
            <a:pPr indent="-228600" lvl="0" marL="457200" marR="0" rtl="0" algn="l">
              <a:lnSpc>
                <a:spcPct val="100000"/>
              </a:lnSpc>
              <a:spcBef>
                <a:spcPts val="1000"/>
              </a:spcBef>
              <a:spcAft>
                <a:spcPts val="0"/>
              </a:spcAft>
              <a:buClr>
                <a:srgbClr val="101141"/>
              </a:buClr>
              <a:buSzPts val="2100"/>
              <a:buFont typeface="Calibri"/>
              <a:buNone/>
            </a:pPr>
            <a:r>
              <a:t/>
            </a:r>
            <a:endParaRPr b="0" i="0" sz="2100" u="none">
              <a:solidFill>
                <a:schemeClr val="dk1"/>
              </a:solidFill>
              <a:latin typeface="Arial"/>
              <a:ea typeface="Arial"/>
              <a:cs typeface="Arial"/>
              <a:sym typeface="Arial"/>
            </a:endParaRPr>
          </a:p>
          <a:p>
            <a:pPr indent="-361950" lvl="0" marL="457200" marR="0" rtl="0" algn="l">
              <a:lnSpc>
                <a:spcPct val="100000"/>
              </a:lnSpc>
              <a:spcBef>
                <a:spcPts val="1000"/>
              </a:spcBef>
              <a:spcAft>
                <a:spcPts val="0"/>
              </a:spcAft>
              <a:buClr>
                <a:srgbClr val="101141"/>
              </a:buClr>
              <a:buSzPts val="200"/>
              <a:buFont typeface="Arial"/>
              <a:buAutoNum type="arabicPeriod"/>
            </a:pPr>
            <a:r>
              <a:rPr b="0" i="0" lang="en-US" sz="2100" u="none">
                <a:solidFill>
                  <a:schemeClr val="dk1"/>
                </a:solidFill>
                <a:latin typeface="Arial"/>
                <a:ea typeface="Arial"/>
                <a:cs typeface="Arial"/>
                <a:sym typeface="Arial"/>
              </a:rPr>
              <a:t>Transformers</a:t>
            </a:r>
            <a:endParaRPr/>
          </a:p>
          <a:p>
            <a:pPr indent="0" lvl="0" marL="0" marR="0" rtl="0" algn="l">
              <a:lnSpc>
                <a:spcPct val="100000"/>
              </a:lnSpc>
              <a:spcBef>
                <a:spcPts val="0"/>
              </a:spcBef>
              <a:spcAft>
                <a:spcPts val="0"/>
              </a:spcAft>
              <a:buNone/>
            </a:pPr>
            <a:r>
              <a:t/>
            </a:r>
            <a:endParaRPr b="0" i="0" sz="21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lang="en-US" sz="3600"/>
              <a:t>7</a:t>
            </a:r>
            <a:r>
              <a:rPr b="1" i="0" lang="en-US" sz="3600" u="none" cap="none" strike="noStrike">
                <a:solidFill>
                  <a:schemeClr val="dk1"/>
                </a:solidFill>
                <a:latin typeface="Arial"/>
                <a:ea typeface="Arial"/>
                <a:cs typeface="Arial"/>
                <a:sym typeface="Arial"/>
              </a:rPr>
              <a:t>. Data </a:t>
            </a:r>
            <a:r>
              <a:rPr b="1" lang="en-US" sz="3600"/>
              <a:t>Segregation</a:t>
            </a:r>
            <a:endParaRPr/>
          </a:p>
        </p:txBody>
      </p:sp>
      <p:pic>
        <p:nvPicPr>
          <p:cNvPr id="290" name="Google Shape;290;p29"/>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291" name="Google Shape;291;p29"/>
          <p:cNvPicPr preferRelativeResize="0"/>
          <p:nvPr/>
        </p:nvPicPr>
        <p:blipFill>
          <a:blip r:embed="rId4">
            <a:alphaModFix/>
          </a:blip>
          <a:stretch>
            <a:fillRect/>
          </a:stretch>
        </p:blipFill>
        <p:spPr>
          <a:xfrm>
            <a:off x="1133150" y="1619650"/>
            <a:ext cx="5108724" cy="4513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lang="en-US" sz="3600"/>
              <a:t>8. </a:t>
            </a:r>
            <a:r>
              <a:rPr b="1" i="0" lang="en-US" sz="3600" u="none" cap="none" strike="noStrike">
                <a:solidFill>
                  <a:schemeClr val="dk1"/>
                </a:solidFill>
                <a:latin typeface="Arial"/>
                <a:ea typeface="Arial"/>
                <a:cs typeface="Arial"/>
                <a:sym typeface="Arial"/>
              </a:rPr>
              <a:t>Attention All you need?</a:t>
            </a:r>
            <a:endParaRPr/>
          </a:p>
        </p:txBody>
      </p:sp>
      <p:pic>
        <p:nvPicPr>
          <p:cNvPr id="297" name="Google Shape;297;p30"/>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298" name="Google Shape;298;p30"/>
          <p:cNvPicPr preferRelativeResize="0"/>
          <p:nvPr/>
        </p:nvPicPr>
        <p:blipFill rotWithShape="1">
          <a:blip r:embed="rId4">
            <a:alphaModFix/>
          </a:blip>
          <a:srcRect b="0" l="0" r="0" t="0"/>
          <a:stretch/>
        </p:blipFill>
        <p:spPr>
          <a:xfrm>
            <a:off x="304800" y="1752600"/>
            <a:ext cx="7134225" cy="4329112"/>
          </a:xfrm>
          <a:prstGeom prst="rect">
            <a:avLst/>
          </a:prstGeom>
          <a:noFill/>
          <a:ln>
            <a:noFill/>
          </a:ln>
        </p:spPr>
      </p:pic>
      <p:sp>
        <p:nvSpPr>
          <p:cNvPr id="299" name="Google Shape;299;p30"/>
          <p:cNvSpPr txBox="1"/>
          <p:nvPr/>
        </p:nvSpPr>
        <p:spPr>
          <a:xfrm>
            <a:off x="268287" y="1376362"/>
            <a:ext cx="2105025" cy="395287"/>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300"/>
              <a:buFont typeface="Arial"/>
              <a:buNone/>
            </a:pPr>
            <a:r>
              <a:rPr b="0" i="0" lang="en-US" sz="1300" u="none">
                <a:solidFill>
                  <a:schemeClr val="dk1"/>
                </a:solidFill>
                <a:latin typeface="Arial"/>
                <a:ea typeface="Arial"/>
                <a:cs typeface="Arial"/>
                <a:sym typeface="Arial"/>
              </a:rPr>
              <a:t>Transformers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9. Transformers</a:t>
            </a:r>
            <a:endParaRPr/>
          </a:p>
        </p:txBody>
      </p:sp>
      <p:pic>
        <p:nvPicPr>
          <p:cNvPr id="305" name="Google Shape;305;p31"/>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306" name="Google Shape;306;p31"/>
          <p:cNvSpPr txBox="1"/>
          <p:nvPr/>
        </p:nvSpPr>
        <p:spPr>
          <a:xfrm>
            <a:off x="311150" y="1450975"/>
            <a:ext cx="7800975" cy="418623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•We plan to have 3 transformers as of now. Basically, for every section of the description we generate, there will be one transformer responsible.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•Each transformer will work to generate a different part of the description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For eg, 1 transformer will take the input of skills and generate the skill required section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Another transformer will take the input of experience and generate the experience required section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And another one, will take roles and responsibilities as in input and will generate corresponding output   section.</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9. Transformers – GPT2</a:t>
            </a:r>
            <a:endParaRPr/>
          </a:p>
        </p:txBody>
      </p:sp>
      <p:pic>
        <p:nvPicPr>
          <p:cNvPr id="312" name="Google Shape;312;p32"/>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313" name="Google Shape;313;p32"/>
          <p:cNvPicPr preferRelativeResize="0"/>
          <p:nvPr/>
        </p:nvPicPr>
        <p:blipFill rotWithShape="1">
          <a:blip r:embed="rId4">
            <a:alphaModFix/>
          </a:blip>
          <a:srcRect b="0" l="0" r="0" t="0"/>
          <a:stretch/>
        </p:blipFill>
        <p:spPr>
          <a:xfrm>
            <a:off x="330200" y="1676400"/>
            <a:ext cx="7239000" cy="41036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9. Transformers – GPT2</a:t>
            </a:r>
            <a:endParaRPr/>
          </a:p>
        </p:txBody>
      </p:sp>
      <p:pic>
        <p:nvPicPr>
          <p:cNvPr id="319" name="Google Shape;319;p33"/>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320" name="Google Shape;320;p33"/>
          <p:cNvSpPr txBox="1"/>
          <p:nvPr/>
        </p:nvSpPr>
        <p:spPr>
          <a:xfrm>
            <a:off x="533400" y="2052637"/>
            <a:ext cx="6657975" cy="42783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212529"/>
              </a:buClr>
              <a:buSzPts val="2000"/>
              <a:buFont typeface="Arial"/>
              <a:buNone/>
            </a:pPr>
            <a:r>
              <a:rPr b="0" i="0" lang="en-US" sz="2000" u="none">
                <a:solidFill>
                  <a:srgbClr val="212529"/>
                </a:solidFill>
                <a:latin typeface="Arial"/>
                <a:ea typeface="Arial"/>
                <a:cs typeface="Arial"/>
                <a:sym typeface="Arial"/>
              </a:rPr>
              <a:t>We have separated output into 3 sections.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212529"/>
              </a:solidFill>
              <a:latin typeface="Arial"/>
              <a:ea typeface="Arial"/>
              <a:cs typeface="Arial"/>
              <a:sym typeface="Arial"/>
            </a:endParaRPr>
          </a:p>
          <a:p>
            <a:pPr indent="0" lvl="0" marL="0" marR="0" rtl="0" algn="l">
              <a:lnSpc>
                <a:spcPct val="100000"/>
              </a:lnSpc>
              <a:spcBef>
                <a:spcPts val="0"/>
              </a:spcBef>
              <a:spcAft>
                <a:spcPts val="0"/>
              </a:spcAft>
              <a:buClr>
                <a:srgbClr val="212529"/>
              </a:buClr>
              <a:buSzPts val="2000"/>
              <a:buFont typeface="Arial"/>
              <a:buNone/>
            </a:pPr>
            <a:r>
              <a:rPr b="0" i="0" lang="en-US" sz="2000" u="none">
                <a:solidFill>
                  <a:srgbClr val="212529"/>
                </a:solidFill>
                <a:latin typeface="Arial"/>
                <a:ea typeface="Arial"/>
                <a:cs typeface="Arial"/>
                <a:sym typeface="Arial"/>
              </a:rPr>
              <a:t>Job Description -</a:t>
            </a:r>
            <a:endParaRPr/>
          </a:p>
          <a:p>
            <a:pPr indent="0" lvl="0" marL="0" marR="0" rtl="0" algn="l">
              <a:lnSpc>
                <a:spcPct val="100000"/>
              </a:lnSpc>
              <a:spcBef>
                <a:spcPts val="0"/>
              </a:spcBef>
              <a:spcAft>
                <a:spcPts val="0"/>
              </a:spcAft>
              <a:buClr>
                <a:srgbClr val="212529"/>
              </a:buClr>
              <a:buSzPts val="2000"/>
              <a:buFont typeface="Arial"/>
              <a:buNone/>
            </a:pPr>
            <a:r>
              <a:rPr b="0" i="0" lang="en-US" sz="2000" u="none">
                <a:solidFill>
                  <a:srgbClr val="212529"/>
                </a:solidFill>
                <a:latin typeface="Arial"/>
                <a:ea typeface="Arial"/>
                <a:cs typeface="Arial"/>
                <a:sym typeface="Arial"/>
              </a:rPr>
              <a:t>1. Skills required</a:t>
            </a:r>
            <a:endParaRPr/>
          </a:p>
          <a:p>
            <a:pPr indent="0" lvl="0" marL="0" marR="0" rtl="0" algn="l">
              <a:lnSpc>
                <a:spcPct val="100000"/>
              </a:lnSpc>
              <a:spcBef>
                <a:spcPts val="0"/>
              </a:spcBef>
              <a:spcAft>
                <a:spcPts val="0"/>
              </a:spcAft>
              <a:buClr>
                <a:srgbClr val="212529"/>
              </a:buClr>
              <a:buSzPts val="2000"/>
              <a:buFont typeface="Arial"/>
              <a:buNone/>
            </a:pPr>
            <a:r>
              <a:rPr b="0" i="0" lang="en-US" sz="2000" u="none">
                <a:solidFill>
                  <a:srgbClr val="212529"/>
                </a:solidFill>
                <a:latin typeface="Arial"/>
                <a:ea typeface="Arial"/>
                <a:cs typeface="Arial"/>
                <a:sym typeface="Arial"/>
              </a:rPr>
              <a:t>2. Roles and responsibilities</a:t>
            </a:r>
            <a:endParaRPr/>
          </a:p>
          <a:p>
            <a:pPr indent="0" lvl="0" marL="0" marR="0" rtl="0" algn="l">
              <a:lnSpc>
                <a:spcPct val="100000"/>
              </a:lnSpc>
              <a:spcBef>
                <a:spcPts val="0"/>
              </a:spcBef>
              <a:spcAft>
                <a:spcPts val="0"/>
              </a:spcAft>
              <a:buClr>
                <a:srgbClr val="212529"/>
              </a:buClr>
              <a:buSzPts val="2000"/>
              <a:buFont typeface="Arial"/>
              <a:buNone/>
            </a:pPr>
            <a:r>
              <a:rPr b="0" i="0" lang="en-US" sz="2000" u="none">
                <a:solidFill>
                  <a:srgbClr val="212529"/>
                </a:solidFill>
                <a:latin typeface="Arial"/>
                <a:ea typeface="Arial"/>
                <a:cs typeface="Arial"/>
                <a:sym typeface="Arial"/>
              </a:rPr>
              <a:t>3. About Company</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212529"/>
              </a:solidFill>
              <a:latin typeface="Arial"/>
              <a:ea typeface="Arial"/>
              <a:cs typeface="Arial"/>
              <a:sym typeface="Arial"/>
            </a:endParaRPr>
          </a:p>
          <a:p>
            <a:pPr indent="0" lvl="0" marL="0" marR="0" rtl="0" algn="l">
              <a:lnSpc>
                <a:spcPct val="100000"/>
              </a:lnSpc>
              <a:spcBef>
                <a:spcPts val="0"/>
              </a:spcBef>
              <a:spcAft>
                <a:spcPts val="0"/>
              </a:spcAft>
              <a:buClr>
                <a:srgbClr val="212529"/>
              </a:buClr>
              <a:buSzPts val="1400"/>
              <a:buFont typeface="Arial"/>
              <a:buNone/>
            </a:pPr>
            <a:r>
              <a:rPr b="0" i="0" lang="en-US" sz="1400" u="none">
                <a:solidFill>
                  <a:srgbClr val="212529"/>
                </a:solidFill>
                <a:latin typeface="Arial"/>
                <a:ea typeface="Arial"/>
                <a:cs typeface="Arial"/>
                <a:sym typeface="Arial"/>
              </a:rPr>
              <a:t>We have one GPT2 model for each section. The first model takes Input as Skills and Job Title</a:t>
            </a:r>
            <a:endParaRPr/>
          </a:p>
          <a:p>
            <a:pPr indent="0" lvl="0" marL="0" marR="0" rtl="0" algn="l">
              <a:lnSpc>
                <a:spcPct val="100000"/>
              </a:lnSpc>
              <a:spcBef>
                <a:spcPts val="0"/>
              </a:spcBef>
              <a:spcAft>
                <a:spcPts val="0"/>
              </a:spcAft>
              <a:buClr>
                <a:srgbClr val="212529"/>
              </a:buClr>
              <a:buSzPts val="1400"/>
              <a:buFont typeface="Arial"/>
              <a:buNone/>
            </a:pPr>
            <a:r>
              <a:rPr b="0" i="0" lang="en-US" sz="1400" u="none">
                <a:solidFill>
                  <a:srgbClr val="212529"/>
                </a:solidFill>
                <a:latin typeface="Arial"/>
                <a:ea typeface="Arial"/>
                <a:cs typeface="Arial"/>
                <a:sym typeface="Arial"/>
              </a:rPr>
              <a:t>and Is going to predict the first section. Similarly, the second one takes Input as Skills and Job</a:t>
            </a:r>
            <a:endParaRPr/>
          </a:p>
          <a:p>
            <a:pPr indent="0" lvl="0" marL="0" marR="0" rtl="0" algn="l">
              <a:lnSpc>
                <a:spcPct val="100000"/>
              </a:lnSpc>
              <a:spcBef>
                <a:spcPts val="0"/>
              </a:spcBef>
              <a:spcAft>
                <a:spcPts val="0"/>
              </a:spcAft>
              <a:buClr>
                <a:srgbClr val="212529"/>
              </a:buClr>
              <a:buSzPts val="1400"/>
              <a:buFont typeface="Arial"/>
              <a:buNone/>
            </a:pPr>
            <a:r>
              <a:rPr b="0" i="0" lang="en-US" sz="1400" u="none">
                <a:solidFill>
                  <a:srgbClr val="212529"/>
                </a:solidFill>
                <a:latin typeface="Arial"/>
                <a:ea typeface="Arial"/>
                <a:cs typeface="Arial"/>
                <a:sym typeface="Arial"/>
              </a:rPr>
              <a:t>Title and predicts the second section. And the third model will take Location and company</a:t>
            </a:r>
            <a:endParaRPr/>
          </a:p>
          <a:p>
            <a:pPr indent="0" lvl="0" marL="0" marR="0" rtl="0" algn="l">
              <a:lnSpc>
                <a:spcPct val="100000"/>
              </a:lnSpc>
              <a:spcBef>
                <a:spcPts val="0"/>
              </a:spcBef>
              <a:spcAft>
                <a:spcPts val="0"/>
              </a:spcAft>
              <a:buClr>
                <a:srgbClr val="212529"/>
              </a:buClr>
              <a:buSzPts val="1400"/>
              <a:buFont typeface="Arial"/>
              <a:buNone/>
            </a:pPr>
            <a:r>
              <a:rPr b="0" i="0" lang="en-US" sz="1400" u="none">
                <a:solidFill>
                  <a:srgbClr val="212529"/>
                </a:solidFill>
                <a:latin typeface="Arial"/>
                <a:ea typeface="Arial"/>
                <a:cs typeface="Arial"/>
                <a:sym typeface="Arial"/>
              </a:rPr>
              <a:t>name as in Input and predict the third section.</a:t>
            </a:r>
            <a:endParaRPr/>
          </a:p>
          <a:p>
            <a:pPr indent="0" lvl="0" marL="0" marR="0" rtl="0" algn="l">
              <a:lnSpc>
                <a:spcPct val="100000"/>
              </a:lnSpc>
              <a:spcBef>
                <a:spcPts val="0"/>
              </a:spcBef>
              <a:spcAft>
                <a:spcPts val="0"/>
              </a:spcAft>
              <a:buClr>
                <a:srgbClr val="212529"/>
              </a:buClr>
              <a:buSzPts val="1400"/>
              <a:buFont typeface="Arial"/>
              <a:buNone/>
            </a:pPr>
            <a:r>
              <a:rPr b="0" i="0" lang="en-US" sz="1400" u="none">
                <a:solidFill>
                  <a:srgbClr val="212529"/>
                </a:solidFill>
                <a:latin typeface="Arial"/>
                <a:ea typeface="Arial"/>
                <a:cs typeface="Arial"/>
                <a:sym typeface="Arial"/>
              </a:rPr>
              <a:t>We combine the outputs from all models to have our desired Job Description ready</a:t>
            </a:r>
            <a:endParaRPr/>
          </a:p>
        </p:txBody>
      </p:sp>
      <p:sp>
        <p:nvSpPr>
          <p:cNvPr id="321" name="Google Shape;321;p33"/>
          <p:cNvSpPr txBox="1"/>
          <p:nvPr/>
        </p:nvSpPr>
        <p:spPr>
          <a:xfrm>
            <a:off x="533400" y="1531937"/>
            <a:ext cx="1981200" cy="3952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C1573"/>
              </a:buClr>
              <a:buSzPts val="2500"/>
              <a:buFont typeface="Arial"/>
              <a:buNone/>
            </a:pPr>
            <a:r>
              <a:rPr b="1" i="0" lang="en-US" sz="2500" u="none">
                <a:solidFill>
                  <a:srgbClr val="1C1573"/>
                </a:solidFill>
                <a:latin typeface="Arial"/>
                <a:ea typeface="Arial"/>
                <a:cs typeface="Arial"/>
                <a:sym typeface="Arial"/>
              </a:rPr>
              <a:t>Approach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9. Transformers – GPT2</a:t>
            </a:r>
            <a:endParaRPr/>
          </a:p>
        </p:txBody>
      </p:sp>
      <p:pic>
        <p:nvPicPr>
          <p:cNvPr id="327" name="Google Shape;327;p34"/>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328" name="Google Shape;328;p34"/>
          <p:cNvPicPr preferRelativeResize="0"/>
          <p:nvPr/>
        </p:nvPicPr>
        <p:blipFill rotWithShape="1">
          <a:blip r:embed="rId4">
            <a:alphaModFix/>
          </a:blip>
          <a:srcRect b="16427" l="0" r="0" t="0"/>
          <a:stretch/>
        </p:blipFill>
        <p:spPr>
          <a:xfrm>
            <a:off x="304800" y="1454150"/>
            <a:ext cx="7162800" cy="4260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9. Transformers – GPT2</a:t>
            </a:r>
            <a:endParaRPr/>
          </a:p>
        </p:txBody>
      </p:sp>
      <p:pic>
        <p:nvPicPr>
          <p:cNvPr id="334" name="Google Shape;334;p35"/>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335" name="Google Shape;335;p35"/>
          <p:cNvPicPr preferRelativeResize="0"/>
          <p:nvPr/>
        </p:nvPicPr>
        <p:blipFill rotWithShape="1">
          <a:blip r:embed="rId4">
            <a:alphaModFix/>
          </a:blip>
          <a:srcRect b="18699" l="0" r="0" t="0"/>
          <a:stretch/>
        </p:blipFill>
        <p:spPr>
          <a:xfrm>
            <a:off x="457200" y="1524000"/>
            <a:ext cx="6172200" cy="3657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6"/>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9. Transformers – GPT2</a:t>
            </a:r>
            <a:endParaRPr/>
          </a:p>
        </p:txBody>
      </p:sp>
      <p:pic>
        <p:nvPicPr>
          <p:cNvPr id="341" name="Google Shape;341;p36"/>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342" name="Google Shape;342;p36"/>
          <p:cNvPicPr preferRelativeResize="0"/>
          <p:nvPr/>
        </p:nvPicPr>
        <p:blipFill rotWithShape="1">
          <a:blip r:embed="rId4">
            <a:alphaModFix/>
          </a:blip>
          <a:srcRect b="15236" l="0" r="0" t="0"/>
          <a:stretch/>
        </p:blipFill>
        <p:spPr>
          <a:xfrm>
            <a:off x="338137" y="1600200"/>
            <a:ext cx="6900862" cy="441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7"/>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10. </a:t>
            </a:r>
            <a:r>
              <a:rPr b="1" lang="en-US" sz="3600"/>
              <a:t>Model Evaluation</a:t>
            </a:r>
            <a:endParaRPr/>
          </a:p>
        </p:txBody>
      </p:sp>
      <p:pic>
        <p:nvPicPr>
          <p:cNvPr id="348" name="Google Shape;348;p37"/>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349" name="Google Shape;349;p37"/>
          <p:cNvSpPr txBox="1"/>
          <p:nvPr/>
        </p:nvSpPr>
        <p:spPr>
          <a:xfrm>
            <a:off x="533400" y="1676400"/>
            <a:ext cx="6248400" cy="441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1.Metrics used – Cosine similarity Matrix</a:t>
            </a:r>
            <a:endParaRPr/>
          </a:p>
          <a:p>
            <a:pPr indent="0" lvl="0" marL="0" marR="0" rtl="0" algn="l">
              <a:lnSpc>
                <a:spcPct val="100000"/>
              </a:lnSpc>
              <a:spcBef>
                <a:spcPts val="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	</a:t>
            </a:r>
            <a:endParaRPr b="0" i="0" sz="2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500"/>
              <a:buFont typeface="Arial"/>
              <a:buNone/>
            </a:pPr>
            <a:r>
              <a:rPr b="0" i="0" lang="en-US" sz="2500" u="none">
                <a:solidFill>
                  <a:schemeClr val="dk1"/>
                </a:solidFill>
                <a:latin typeface="Arial"/>
                <a:ea typeface="Arial"/>
                <a:cs typeface="Arial"/>
                <a:sym typeface="Arial"/>
              </a:rPr>
              <a:t>2.Project Output in terms of cosine metrics – output on an average was 0.25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Objective</a:t>
            </a:r>
            <a:endParaRPr/>
          </a:p>
        </p:txBody>
      </p:sp>
      <p:pic>
        <p:nvPicPr>
          <p:cNvPr id="74" name="Google Shape;74;p4"/>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75" name="Google Shape;75;p4"/>
          <p:cNvSpPr txBox="1"/>
          <p:nvPr/>
        </p:nvSpPr>
        <p:spPr>
          <a:xfrm>
            <a:off x="143700" y="1870425"/>
            <a:ext cx="8539500" cy="4335600"/>
          </a:xfrm>
          <a:prstGeom prst="rect">
            <a:avLst/>
          </a:prstGeom>
          <a:noFill/>
          <a:ln>
            <a:noFill/>
          </a:ln>
        </p:spPr>
        <p:txBody>
          <a:bodyPr anchorCtr="0" anchor="t" bIns="45700" lIns="91425" spcFirstLastPara="1" rIns="91425" wrap="square" tIns="45700">
            <a:normAutofit lnSpcReduction="20000"/>
          </a:bodyPr>
          <a:lstStyle/>
          <a:p>
            <a:pPr indent="0" lvl="0" marL="228600" marR="0" rtl="0" algn="just">
              <a:lnSpc>
                <a:spcPct val="100000"/>
              </a:lnSpc>
              <a:spcBef>
                <a:spcPts val="0"/>
              </a:spcBef>
              <a:spcAft>
                <a:spcPts val="0"/>
              </a:spcAft>
              <a:buClr>
                <a:schemeClr val="dk1"/>
              </a:buClr>
              <a:buSzPts val="2000"/>
              <a:buFont typeface="Arial"/>
              <a:buNone/>
            </a:pPr>
            <a:r>
              <a:rPr i="0" lang="en-US" sz="2200" u="none">
                <a:solidFill>
                  <a:schemeClr val="dk1"/>
                </a:solidFill>
                <a:latin typeface="Times New Roman"/>
                <a:ea typeface="Times New Roman"/>
                <a:cs typeface="Times New Roman"/>
                <a:sym typeface="Times New Roman"/>
              </a:rPr>
              <a:t>To Implement a Natural Language based solution which will write the job description based on some given criteria. For example,  Given a Roles, Responsibilities and Technology, Tools data, the model should be able to generate the relevant job description.</a:t>
            </a:r>
            <a:endParaRPr sz="2200">
              <a:latin typeface="Times New Roman"/>
              <a:ea typeface="Times New Roman"/>
              <a:cs typeface="Times New Roman"/>
              <a:sym typeface="Times New Roman"/>
            </a:endParaRPr>
          </a:p>
          <a:p>
            <a:pPr indent="0" lvl="0" marL="228600" marR="0" rtl="0" algn="l">
              <a:lnSpc>
                <a:spcPct val="2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228600" marR="0" rtl="0" algn="l">
              <a:lnSpc>
                <a:spcPct val="2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228600" marR="0" rtl="0" algn="l">
              <a:lnSpc>
                <a:spcPct val="2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228600" marR="0" rtl="0" algn="l">
              <a:lnSpc>
                <a:spcPct val="2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id="76" name="Google Shape;76;p4"/>
          <p:cNvPicPr preferRelativeResize="0"/>
          <p:nvPr/>
        </p:nvPicPr>
        <p:blipFill>
          <a:blip r:embed="rId4">
            <a:alphaModFix/>
          </a:blip>
          <a:stretch>
            <a:fillRect/>
          </a:stretch>
        </p:blipFill>
        <p:spPr>
          <a:xfrm>
            <a:off x="1600200" y="3429000"/>
            <a:ext cx="5943600" cy="2371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8"/>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10. Interpretation</a:t>
            </a:r>
            <a:endParaRPr/>
          </a:p>
        </p:txBody>
      </p:sp>
      <p:pic>
        <p:nvPicPr>
          <p:cNvPr id="355" name="Google Shape;355;p38"/>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356" name="Google Shape;356;p38"/>
          <p:cNvPicPr preferRelativeResize="0"/>
          <p:nvPr/>
        </p:nvPicPr>
        <p:blipFill>
          <a:blip r:embed="rId4">
            <a:alphaModFix/>
          </a:blip>
          <a:stretch>
            <a:fillRect/>
          </a:stretch>
        </p:blipFill>
        <p:spPr>
          <a:xfrm>
            <a:off x="1532025" y="1495437"/>
            <a:ext cx="4467225" cy="386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Questions</a:t>
            </a:r>
            <a:endParaRPr/>
          </a:p>
        </p:txBody>
      </p:sp>
      <p:pic>
        <p:nvPicPr>
          <p:cNvPr id="362" name="Google Shape;362;p40"/>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363" name="Google Shape;363;p40"/>
          <p:cNvPicPr preferRelativeResize="0"/>
          <p:nvPr/>
        </p:nvPicPr>
        <p:blipFill rotWithShape="1">
          <a:blip r:embed="rId4">
            <a:alphaModFix/>
          </a:blip>
          <a:srcRect b="0" l="0" r="0" t="0"/>
          <a:stretch/>
        </p:blipFill>
        <p:spPr>
          <a:xfrm>
            <a:off x="366712" y="1382712"/>
            <a:ext cx="7086600" cy="41036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idx="1" type="body"/>
          </p:nvPr>
        </p:nvSpPr>
        <p:spPr>
          <a:xfrm>
            <a:off x="2743200" y="2857500"/>
            <a:ext cx="26670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Appendix</a:t>
            </a:r>
            <a:endParaRPr/>
          </a:p>
        </p:txBody>
      </p:sp>
      <p:pic>
        <p:nvPicPr>
          <p:cNvPr id="369" name="Google Shape;369;p41"/>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txBox="1"/>
          <p:nvPr>
            <p:ph idx="1" type="body"/>
          </p:nvPr>
        </p:nvSpPr>
        <p:spPr>
          <a:xfrm>
            <a:off x="304800" y="138112"/>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44000"/>
              </a:lnSpc>
              <a:spcBef>
                <a:spcPts val="0"/>
              </a:spcBef>
              <a:spcAft>
                <a:spcPts val="0"/>
              </a:spcAft>
              <a:buClr>
                <a:schemeClr val="dk1"/>
              </a:buClr>
              <a:buSzPts val="2500"/>
              <a:buFont typeface="Arial"/>
              <a:buNone/>
            </a:pPr>
            <a:r>
              <a:rPr b="1" i="0" lang="en-US" sz="2500" u="none" cap="none" strike="noStrike">
                <a:solidFill>
                  <a:schemeClr val="dk1"/>
                </a:solidFill>
                <a:latin typeface="Arial"/>
                <a:ea typeface="Arial"/>
                <a:cs typeface="Arial"/>
                <a:sym typeface="Arial"/>
              </a:rPr>
              <a:t>Data challenges &amp; risks in doing the project</a:t>
            </a:r>
            <a:endParaRPr/>
          </a:p>
        </p:txBody>
      </p:sp>
      <p:pic>
        <p:nvPicPr>
          <p:cNvPr id="375" name="Google Shape;375;p42"/>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376" name="Google Shape;376;p42"/>
          <p:cNvSpPr txBox="1"/>
          <p:nvPr/>
        </p:nvSpPr>
        <p:spPr>
          <a:xfrm>
            <a:off x="330200" y="1281112"/>
            <a:ext cx="8285162" cy="4994275"/>
          </a:xfrm>
          <a:prstGeom prst="rect">
            <a:avLst/>
          </a:prstGeom>
          <a:noFill/>
          <a:ln>
            <a:noFill/>
          </a:ln>
        </p:spPr>
        <p:txBody>
          <a:bodyPr anchorCtr="0" anchor="t" bIns="45700" lIns="91425" spcFirstLastPara="1" rIns="91425" wrap="square" tIns="45700">
            <a:normAutofit/>
          </a:bodyPr>
          <a:lstStyle/>
          <a:p>
            <a:pPr indent="0" lvl="0" marL="114300" marR="0" rtl="0" algn="l">
              <a:lnSpc>
                <a:spcPct val="90000"/>
              </a:lnSpc>
              <a:spcBef>
                <a:spcPts val="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Most of the real-world data is messy, some of these types of data are:</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 </a:t>
            </a:r>
            <a:r>
              <a:rPr b="1" i="1" lang="en-US" sz="1800" u="none">
                <a:solidFill>
                  <a:srgbClr val="212529"/>
                </a:solidFill>
                <a:latin typeface="Calibri"/>
                <a:ea typeface="Calibri"/>
                <a:cs typeface="Calibri"/>
                <a:sym typeface="Calibri"/>
              </a:rPr>
              <a:t>Missing data</a:t>
            </a:r>
            <a:r>
              <a:rPr b="1" i="0" lang="en-US" sz="1800" u="none">
                <a:solidFill>
                  <a:srgbClr val="212529"/>
                </a:solidFill>
                <a:latin typeface="Calibri"/>
                <a:ea typeface="Calibri"/>
                <a:cs typeface="Calibri"/>
                <a:sym typeface="Calibri"/>
              </a:rPr>
              <a:t>: </a:t>
            </a:r>
            <a:r>
              <a:rPr b="0" i="0" lang="en-US" sz="1800" u="none">
                <a:solidFill>
                  <a:srgbClr val="212529"/>
                </a:solidFill>
                <a:latin typeface="Calibri"/>
                <a:ea typeface="Calibri"/>
                <a:cs typeface="Calibri"/>
                <a:sym typeface="Calibri"/>
              </a:rPr>
              <a:t>Missing data can be found when it is not continuously created or due to</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technical issues in the application. Many columns had more than 80% missing data.</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These columns were deleted. Few columns such as Company, Industry also have a</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significant amount of missing values, but since we needed this column as an input, we</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created another category - ‘Other’ and filled missing rows with this value.</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 </a:t>
            </a:r>
            <a:r>
              <a:rPr b="1" i="1" lang="en-US" sz="1800" u="none">
                <a:solidFill>
                  <a:srgbClr val="212529"/>
                </a:solidFill>
                <a:latin typeface="Calibri"/>
                <a:ea typeface="Calibri"/>
                <a:cs typeface="Calibri"/>
                <a:sym typeface="Calibri"/>
              </a:rPr>
              <a:t>Inconsistent data</a:t>
            </a:r>
            <a:r>
              <a:rPr b="1" i="0" lang="en-US" sz="1800" u="none">
                <a:solidFill>
                  <a:srgbClr val="212529"/>
                </a:solidFill>
                <a:latin typeface="Calibri"/>
                <a:ea typeface="Calibri"/>
                <a:cs typeface="Calibri"/>
                <a:sym typeface="Calibri"/>
              </a:rPr>
              <a:t>: </a:t>
            </a:r>
            <a:r>
              <a:rPr b="0" i="0" lang="en-US" sz="1800" u="none">
                <a:solidFill>
                  <a:srgbClr val="212529"/>
                </a:solidFill>
                <a:latin typeface="Calibri"/>
                <a:ea typeface="Calibri"/>
                <a:cs typeface="Calibri"/>
                <a:sym typeface="Calibri"/>
              </a:rPr>
              <a:t>This type of data might be collected due to human errors (mistakes</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with the name or values) or duplication of data. For example, for Job Title, few values</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were similar, such as Sr. and Senior. So to avoid biases in our model, we cleaned this</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column to standardize our column values.</a:t>
            </a:r>
            <a:endParaRPr/>
          </a:p>
          <a:p>
            <a:pPr indent="0" lvl="0" marL="114300" marR="0" rtl="0" algn="l">
              <a:lnSpc>
                <a:spcPct val="90000"/>
              </a:lnSpc>
              <a:spcBef>
                <a:spcPts val="360"/>
              </a:spcBef>
              <a:spcAft>
                <a:spcPts val="0"/>
              </a:spcAft>
              <a:buClr>
                <a:srgbClr val="212529"/>
              </a:buClr>
              <a:buSzPts val="1800"/>
              <a:buFont typeface="Calibri"/>
              <a:buNone/>
            </a:pPr>
            <a:r>
              <a:rPr b="0" i="1" lang="en-US" sz="1800" u="none">
                <a:solidFill>
                  <a:srgbClr val="212529"/>
                </a:solidFill>
                <a:latin typeface="Calibri"/>
                <a:ea typeface="Calibri"/>
                <a:cs typeface="Calibri"/>
                <a:sym typeface="Calibri"/>
              </a:rPr>
              <a:t>● </a:t>
            </a:r>
            <a:r>
              <a:rPr b="1" i="1" lang="en-US" sz="1800" u="none">
                <a:solidFill>
                  <a:srgbClr val="212529"/>
                </a:solidFill>
                <a:latin typeface="Calibri"/>
                <a:ea typeface="Calibri"/>
                <a:cs typeface="Calibri"/>
                <a:sym typeface="Calibri"/>
              </a:rPr>
              <a:t>Redundant data: </a:t>
            </a:r>
            <a:r>
              <a:rPr b="0" i="0" lang="en-US" sz="1800" u="none">
                <a:solidFill>
                  <a:srgbClr val="212529"/>
                </a:solidFill>
                <a:latin typeface="Calibri"/>
                <a:ea typeface="Calibri"/>
                <a:cs typeface="Calibri"/>
                <a:sym typeface="Calibri"/>
              </a:rPr>
              <a:t>There were several highly correlated columns in our dataset, such as</a:t>
            </a:r>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No of Skills, One hot encoded skills values. So to reduce the dimensionality of our</a:t>
            </a:r>
            <a:endParaRPr b="0" i="0" sz="1800" u="none">
              <a:solidFill>
                <a:srgbClr val="000000"/>
              </a:solidFill>
              <a:latin typeface="Calibri"/>
              <a:ea typeface="Calibri"/>
              <a:cs typeface="Calibri"/>
              <a:sym typeface="Calibri"/>
            </a:endParaRPr>
          </a:p>
          <a:p>
            <a:pPr indent="0" lvl="0" marL="114300" marR="0" rtl="0" algn="l">
              <a:lnSpc>
                <a:spcPct val="90000"/>
              </a:lnSpc>
              <a:spcBef>
                <a:spcPts val="360"/>
              </a:spcBef>
              <a:spcAft>
                <a:spcPts val="0"/>
              </a:spcAft>
              <a:buClr>
                <a:srgbClr val="212529"/>
              </a:buClr>
              <a:buSzPts val="1800"/>
              <a:buFont typeface="Calibri"/>
              <a:buNone/>
            </a:pPr>
            <a:r>
              <a:rPr b="0" i="0" lang="en-US" sz="1800" u="none">
                <a:solidFill>
                  <a:srgbClr val="212529"/>
                </a:solidFill>
                <a:latin typeface="Calibri"/>
                <a:ea typeface="Calibri"/>
                <a:cs typeface="Calibri"/>
                <a:sym typeface="Calibri"/>
              </a:rPr>
              <a:t>dataset and decrease redundancy, we deleted these columns.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pic>
        <p:nvPicPr>
          <p:cNvPr id="82" name="Google Shape;82;p5"/>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83" name="Google Shape;83;p5"/>
          <p:cNvSpPr txBox="1"/>
          <p:nvPr/>
        </p:nvSpPr>
        <p:spPr>
          <a:xfrm>
            <a:off x="295275" y="1524000"/>
            <a:ext cx="6217200" cy="47973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1.Data flow diagram</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2.Data Scraping</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3.Exploratory Data Analysis</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4.Terms – </a:t>
            </a:r>
            <a:r>
              <a:rPr lang="en-US" sz="2700">
                <a:solidFill>
                  <a:schemeClr val="dk1"/>
                </a:solidFill>
                <a:latin typeface="Times New Roman"/>
                <a:ea typeface="Times New Roman"/>
                <a:cs typeface="Times New Roman"/>
                <a:sym typeface="Times New Roman"/>
              </a:rPr>
              <a:t>D</a:t>
            </a:r>
            <a:r>
              <a:rPr i="0" lang="en-US" sz="2700" u="none">
                <a:solidFill>
                  <a:schemeClr val="dk1"/>
                </a:solidFill>
                <a:latin typeface="Times New Roman"/>
                <a:ea typeface="Times New Roman"/>
                <a:cs typeface="Times New Roman"/>
                <a:sym typeface="Times New Roman"/>
              </a:rPr>
              <a:t>ata </a:t>
            </a:r>
            <a:r>
              <a:rPr lang="en-US" sz="2700">
                <a:solidFill>
                  <a:schemeClr val="dk1"/>
                </a:solidFill>
                <a:latin typeface="Times New Roman"/>
                <a:ea typeface="Times New Roman"/>
                <a:cs typeface="Times New Roman"/>
                <a:sym typeface="Times New Roman"/>
              </a:rPr>
              <a:t>C</a:t>
            </a:r>
            <a:r>
              <a:rPr i="0" lang="en-US" sz="2700" u="none">
                <a:solidFill>
                  <a:schemeClr val="dk1"/>
                </a:solidFill>
                <a:latin typeface="Times New Roman"/>
                <a:ea typeface="Times New Roman"/>
                <a:cs typeface="Times New Roman"/>
                <a:sym typeface="Times New Roman"/>
              </a:rPr>
              <a:t>leaning</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5.Dataset view</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6.Approach</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7.Text cleaning</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8.Data embedding</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9.Transformers</a:t>
            </a:r>
            <a:endParaRPr sz="27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ct val="88888"/>
              <a:buFont typeface="Arial"/>
              <a:buNone/>
            </a:pPr>
            <a:r>
              <a:rPr i="0" lang="en-US" sz="2700" u="none">
                <a:solidFill>
                  <a:schemeClr val="dk1"/>
                </a:solidFill>
                <a:latin typeface="Times New Roman"/>
                <a:ea typeface="Times New Roman"/>
                <a:cs typeface="Times New Roman"/>
                <a:sym typeface="Times New Roman"/>
              </a:rPr>
              <a:t>10.Interpretation</a:t>
            </a:r>
            <a:endParaRPr sz="2700">
              <a:latin typeface="Times New Roman"/>
              <a:ea typeface="Times New Roman"/>
              <a:cs typeface="Times New Roman"/>
              <a:sym typeface="Times New Roman"/>
            </a:endParaRPr>
          </a:p>
          <a:p>
            <a:pPr indent="0" lvl="0" marL="0" marR="0" rtl="0" algn="l">
              <a:lnSpc>
                <a:spcPct val="200000"/>
              </a:lnSpc>
              <a:spcBef>
                <a:spcPts val="0"/>
              </a:spcBef>
              <a:spcAft>
                <a:spcPts val="0"/>
              </a:spcAft>
              <a:buClr>
                <a:schemeClr val="dk1"/>
              </a:buClr>
              <a:buSzPct val="1000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1. Data Flow Diagram</a:t>
            </a:r>
            <a:endParaRPr/>
          </a:p>
        </p:txBody>
      </p:sp>
      <p:pic>
        <p:nvPicPr>
          <p:cNvPr id="89" name="Google Shape;89;p6"/>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90" name="Google Shape;90;p6"/>
          <p:cNvPicPr preferRelativeResize="0"/>
          <p:nvPr/>
        </p:nvPicPr>
        <p:blipFill rotWithShape="1">
          <a:blip r:embed="rId4">
            <a:alphaModFix/>
          </a:blip>
          <a:srcRect b="0" l="0" r="0" t="0"/>
          <a:stretch/>
        </p:blipFill>
        <p:spPr>
          <a:xfrm>
            <a:off x="152400" y="1458912"/>
            <a:ext cx="7772400" cy="5018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2. Data Scraping</a:t>
            </a:r>
            <a:endParaRPr>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sp>
        <p:nvSpPr>
          <p:cNvPr id="97" name="Google Shape;97;p7"/>
          <p:cNvSpPr txBox="1"/>
          <p:nvPr/>
        </p:nvSpPr>
        <p:spPr>
          <a:xfrm>
            <a:off x="304800" y="1447800"/>
            <a:ext cx="8070900" cy="2952600"/>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chemeClr val="dk1"/>
              </a:buClr>
              <a:buSzPts val="2100"/>
              <a:buFont typeface="Arial"/>
              <a:buNone/>
            </a:pPr>
            <a:r>
              <a:rPr i="0" lang="en-US" sz="2400" u="none">
                <a:solidFill>
                  <a:schemeClr val="dk1"/>
                </a:solidFill>
                <a:latin typeface="Times New Roman"/>
                <a:ea typeface="Times New Roman"/>
                <a:cs typeface="Times New Roman"/>
                <a:sym typeface="Times New Roman"/>
              </a:rPr>
              <a:t>1.We performed scraping of job description relevant to the roles in scope.</a:t>
            </a:r>
            <a:endParaRPr sz="2400">
              <a:latin typeface="Times New Roman"/>
              <a:ea typeface="Times New Roman"/>
              <a:cs typeface="Times New Roman"/>
              <a:sym typeface="Times New Roman"/>
            </a:endParaRPr>
          </a:p>
          <a:p>
            <a:pPr indent="0" lvl="0" marL="0" marR="0" rtl="0" algn="just">
              <a:lnSpc>
                <a:spcPct val="80000"/>
              </a:lnSpc>
              <a:spcBef>
                <a:spcPts val="0"/>
              </a:spcBef>
              <a:spcAft>
                <a:spcPts val="0"/>
              </a:spcAft>
              <a:buClr>
                <a:schemeClr val="dk1"/>
              </a:buClr>
              <a:buSzPts val="2100"/>
              <a:buFont typeface="Arial"/>
              <a:buNone/>
            </a:pPr>
            <a:r>
              <a:t/>
            </a:r>
            <a:endParaRPr i="0" sz="2400" u="none">
              <a:solidFill>
                <a:schemeClr val="dk1"/>
              </a:solidFill>
              <a:latin typeface="Times New Roman"/>
              <a:ea typeface="Times New Roman"/>
              <a:cs typeface="Times New Roman"/>
              <a:sym typeface="Times New Roman"/>
            </a:endParaRPr>
          </a:p>
          <a:p>
            <a:pPr indent="0" lvl="0" marL="0" marR="0" rtl="0" algn="just">
              <a:lnSpc>
                <a:spcPct val="80000"/>
              </a:lnSpc>
              <a:spcBef>
                <a:spcPts val="0"/>
              </a:spcBef>
              <a:spcAft>
                <a:spcPts val="0"/>
              </a:spcAft>
              <a:buClr>
                <a:schemeClr val="dk1"/>
              </a:buClr>
              <a:buSzPts val="2100"/>
              <a:buFont typeface="Arial"/>
              <a:buNone/>
            </a:pPr>
            <a:r>
              <a:rPr i="0" lang="en-US" sz="2400" u="none">
                <a:solidFill>
                  <a:schemeClr val="dk1"/>
                </a:solidFill>
                <a:latin typeface="Times New Roman"/>
                <a:ea typeface="Times New Roman"/>
                <a:cs typeface="Times New Roman"/>
                <a:sym typeface="Times New Roman"/>
              </a:rPr>
              <a:t>2.We prepared code to accept inputs and return the job descriptions for the inputs, so that we could fetch data based on our requirements.</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2. Data Scraping</a:t>
            </a:r>
            <a:endParaRPr/>
          </a:p>
        </p:txBody>
      </p:sp>
      <p:pic>
        <p:nvPicPr>
          <p:cNvPr id="103" name="Google Shape;103;p8"/>
          <p:cNvPicPr preferRelativeResize="0"/>
          <p:nvPr/>
        </p:nvPicPr>
        <p:blipFill rotWithShape="1">
          <a:blip r:embed="rId3">
            <a:alphaModFix/>
          </a:blip>
          <a:srcRect b="0" l="0" r="0" t="0"/>
          <a:stretch/>
        </p:blipFill>
        <p:spPr>
          <a:xfrm>
            <a:off x="7924800" y="5486400"/>
            <a:ext cx="1066800" cy="1066800"/>
          </a:xfrm>
          <a:prstGeom prst="rect">
            <a:avLst/>
          </a:prstGeom>
          <a:noFill/>
          <a:ln>
            <a:noFill/>
          </a:ln>
        </p:spPr>
      </p:pic>
      <p:pic>
        <p:nvPicPr>
          <p:cNvPr id="104" name="Google Shape;104;p8"/>
          <p:cNvPicPr preferRelativeResize="0"/>
          <p:nvPr/>
        </p:nvPicPr>
        <p:blipFill>
          <a:blip r:embed="rId4">
            <a:alphaModFix/>
          </a:blip>
          <a:stretch>
            <a:fillRect/>
          </a:stretch>
        </p:blipFill>
        <p:spPr>
          <a:xfrm>
            <a:off x="152400" y="1447800"/>
            <a:ext cx="4623401" cy="2595850"/>
          </a:xfrm>
          <a:prstGeom prst="rect">
            <a:avLst/>
          </a:prstGeom>
          <a:noFill/>
          <a:ln>
            <a:noFill/>
          </a:ln>
        </p:spPr>
      </p:pic>
      <p:pic>
        <p:nvPicPr>
          <p:cNvPr id="105" name="Google Shape;105;p8"/>
          <p:cNvPicPr preferRelativeResize="0"/>
          <p:nvPr/>
        </p:nvPicPr>
        <p:blipFill>
          <a:blip r:embed="rId5">
            <a:alphaModFix/>
          </a:blip>
          <a:stretch>
            <a:fillRect/>
          </a:stretch>
        </p:blipFill>
        <p:spPr>
          <a:xfrm>
            <a:off x="3371150" y="4043638"/>
            <a:ext cx="4623401" cy="25958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cc7266e6dd_0_7"/>
          <p:cNvSpPr txBox="1"/>
          <p:nvPr>
            <p:ph idx="1" type="body"/>
          </p:nvPr>
        </p:nvSpPr>
        <p:spPr>
          <a:xfrm>
            <a:off x="304800" y="1493824"/>
            <a:ext cx="8589600" cy="4808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b="1" lang="en-US" sz="2500">
                <a:latin typeface="Times New Roman"/>
                <a:ea typeface="Times New Roman"/>
                <a:cs typeface="Times New Roman"/>
                <a:sym typeface="Times New Roman"/>
              </a:rPr>
              <a:t>Jobs Across Location</a:t>
            </a:r>
            <a:endParaRPr b="1" sz="2500">
              <a:latin typeface="Times New Roman"/>
              <a:ea typeface="Times New Roman"/>
              <a:cs typeface="Times New Roman"/>
              <a:sym typeface="Times New Roman"/>
            </a:endParaRPr>
          </a:p>
        </p:txBody>
      </p:sp>
      <p:sp>
        <p:nvSpPr>
          <p:cNvPr id="111" name="Google Shape;111;gcc7266e6dd_0_7"/>
          <p:cNvSpPr txBox="1"/>
          <p:nvPr>
            <p:ph idx="2" type="body"/>
          </p:nvPr>
        </p:nvSpPr>
        <p:spPr>
          <a:xfrm>
            <a:off x="304800" y="152400"/>
            <a:ext cx="6324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600"/>
              <a:buFont typeface="Arial"/>
              <a:buNone/>
            </a:pPr>
            <a:r>
              <a:rPr lang="en-US" sz="2800">
                <a:latin typeface="Times New Roman"/>
                <a:ea typeface="Times New Roman"/>
                <a:cs typeface="Times New Roman"/>
                <a:sym typeface="Times New Roman"/>
              </a:rPr>
              <a:t>3. Exploratory Data Analysis</a:t>
            </a:r>
            <a:endParaRPr sz="2800">
              <a:latin typeface="Times New Roman"/>
              <a:ea typeface="Times New Roman"/>
              <a:cs typeface="Times New Roman"/>
              <a:sym typeface="Times New Roman"/>
            </a:endParaRPr>
          </a:p>
        </p:txBody>
      </p:sp>
      <p:pic>
        <p:nvPicPr>
          <p:cNvPr id="112" name="Google Shape;112;gcc7266e6dd_0_7"/>
          <p:cNvPicPr preferRelativeResize="0"/>
          <p:nvPr/>
        </p:nvPicPr>
        <p:blipFill>
          <a:blip r:embed="rId3">
            <a:alphaModFix/>
          </a:blip>
          <a:stretch>
            <a:fillRect/>
          </a:stretch>
        </p:blipFill>
        <p:spPr>
          <a:xfrm>
            <a:off x="3986800" y="2288300"/>
            <a:ext cx="5048250" cy="3219450"/>
          </a:xfrm>
          <a:prstGeom prst="rect">
            <a:avLst/>
          </a:prstGeom>
          <a:noFill/>
          <a:ln>
            <a:noFill/>
          </a:ln>
        </p:spPr>
      </p:pic>
      <p:pic>
        <p:nvPicPr>
          <p:cNvPr id="113" name="Google Shape;113;gcc7266e6dd_0_7"/>
          <p:cNvPicPr preferRelativeResize="0"/>
          <p:nvPr/>
        </p:nvPicPr>
        <p:blipFill>
          <a:blip r:embed="rId4">
            <a:alphaModFix/>
          </a:blip>
          <a:stretch>
            <a:fillRect/>
          </a:stretch>
        </p:blipFill>
        <p:spPr>
          <a:xfrm>
            <a:off x="520650" y="2217150"/>
            <a:ext cx="3014250" cy="336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2011-09-14T09:42:05Z</dcterms:created>
  <dc:creator>Admin</dc:creator>
</cp:coreProperties>
</file>