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3" r:id="rId4"/>
    <p:sldId id="274" r:id="rId5"/>
    <p:sldId id="277" r:id="rId6"/>
    <p:sldId id="265" r:id="rId7"/>
    <p:sldId id="272" r:id="rId8"/>
    <p:sldId id="268" r:id="rId9"/>
    <p:sldId id="270" r:id="rId10"/>
    <p:sldId id="276" r:id="rId11"/>
    <p:sldId id="271" r:id="rId12"/>
    <p:sldId id="261" r:id="rId13"/>
    <p:sldId id="27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25" d="100"/>
          <a:sy n="125" d="100"/>
        </p:scale>
        <p:origin x="-226" y="17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04800"/>
            <a:ext cx="7406640" cy="1070082"/>
          </a:xfrm>
        </p:spPr>
        <p:txBody>
          <a:bodyPr/>
          <a:lstStyle/>
          <a:p>
            <a:pPr algn="ctr"/>
            <a:r>
              <a:rPr lang="en-US" dirty="0" smtClean="0"/>
              <a:t>Prediction of Tariff Rate	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600200"/>
            <a:ext cx="7543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PS Number - PU131</a:t>
            </a:r>
          </a:p>
          <a:p>
            <a:r>
              <a:rPr lang="en-US" dirty="0" smtClean="0"/>
              <a:t>Organization – </a:t>
            </a:r>
            <a:r>
              <a:rPr lang="en-US" b="1" dirty="0" smtClean="0"/>
              <a:t>TCI</a:t>
            </a:r>
            <a:r>
              <a:rPr lang="en-US" dirty="0" smtClean="0"/>
              <a:t> ( Transport Corporation of India )</a:t>
            </a:r>
          </a:p>
        </p:txBody>
      </p:sp>
      <p:sp>
        <p:nvSpPr>
          <p:cNvPr id="21506" name="AutoShape 2" descr="https://tcil.com/tcil/images/TCI_60_LOGO_2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1508" name="Picture 4" descr="E:\Akshat\Academics\6th Semester\SIH\1200px-Transport_Corporation_of_India_logo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3124200"/>
            <a:ext cx="3276600" cy="106216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447800" y="4800600"/>
            <a:ext cx="63621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Team </a:t>
            </a:r>
            <a:r>
              <a:rPr lang="en-US" sz="2400" dirty="0" smtClean="0"/>
              <a:t>: </a:t>
            </a:r>
            <a:r>
              <a:rPr lang="en-US" sz="2400" dirty="0" err="1" smtClean="0"/>
              <a:t>TechKnot</a:t>
            </a:r>
            <a:endParaRPr lang="en-US" sz="2400" dirty="0" smtClean="0"/>
          </a:p>
          <a:p>
            <a:r>
              <a:rPr lang="en-US" sz="2400" b="1" dirty="0" smtClean="0"/>
              <a:t>Team Leader</a:t>
            </a:r>
            <a:r>
              <a:rPr lang="en-US" sz="2400" dirty="0" smtClean="0"/>
              <a:t>: </a:t>
            </a:r>
            <a:r>
              <a:rPr lang="en-US" sz="2400" dirty="0" err="1" smtClean="0"/>
              <a:t>Sahil</a:t>
            </a:r>
            <a:r>
              <a:rPr lang="en-US" sz="2400" dirty="0" smtClean="0"/>
              <a:t> </a:t>
            </a:r>
            <a:r>
              <a:rPr lang="en-US" sz="2400" dirty="0" err="1" smtClean="0"/>
              <a:t>Khandelwal</a:t>
            </a:r>
            <a:endParaRPr lang="en-US" sz="2400" dirty="0" smtClean="0"/>
          </a:p>
          <a:p>
            <a:r>
              <a:rPr lang="en-US" sz="2400" b="1" dirty="0" smtClean="0"/>
              <a:t>Members</a:t>
            </a:r>
            <a:r>
              <a:rPr lang="en-US" sz="2400" dirty="0" smtClean="0"/>
              <a:t>:  </a:t>
            </a:r>
            <a:r>
              <a:rPr lang="en-US" sz="2400" dirty="0" err="1" smtClean="0"/>
              <a:t>Arka</a:t>
            </a:r>
            <a:r>
              <a:rPr lang="en-US" sz="2400" dirty="0" smtClean="0"/>
              <a:t>, </a:t>
            </a:r>
            <a:r>
              <a:rPr lang="en-US" sz="2400" dirty="0" err="1" smtClean="0"/>
              <a:t>Sonali</a:t>
            </a:r>
            <a:r>
              <a:rPr lang="en-US" sz="2400" dirty="0" smtClean="0"/>
              <a:t>, </a:t>
            </a:r>
            <a:r>
              <a:rPr lang="en-US" sz="2400" dirty="0" err="1" smtClean="0"/>
              <a:t>Tushar</a:t>
            </a:r>
            <a:r>
              <a:rPr lang="en-US" sz="2400" dirty="0" smtClean="0"/>
              <a:t>, Harsh and </a:t>
            </a:r>
            <a:r>
              <a:rPr lang="en-US" sz="2400" dirty="0" err="1" smtClean="0"/>
              <a:t>Akshat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11374" b="24059"/>
          <a:stretch>
            <a:fillRect/>
          </a:stretch>
        </p:blipFill>
        <p:spPr bwMode="auto">
          <a:xfrm>
            <a:off x="1066800" y="457201"/>
            <a:ext cx="77724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 l="1230" t="11811" b="23622"/>
          <a:stretch>
            <a:fillRect/>
          </a:stretch>
        </p:blipFill>
        <p:spPr bwMode="auto">
          <a:xfrm>
            <a:off x="1066800" y="3581400"/>
            <a:ext cx="7772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Some glimpse of code</a:t>
            </a:r>
            <a:endParaRPr lang="en-US" dirty="0"/>
          </a:p>
        </p:txBody>
      </p:sp>
      <p:pic>
        <p:nvPicPr>
          <p:cNvPr id="4" name="Content Placeholder 3" descr="WhatsApp Image 2020-08-01 at 6.56.43 PM (2).jpeg"/>
          <p:cNvPicPr>
            <a:picLocks noGrp="1" noChangeAspect="1"/>
          </p:cNvPicPr>
          <p:nvPr>
            <p:ph idx="1"/>
          </p:nvPr>
        </p:nvPicPr>
        <p:blipFill>
          <a:blip r:embed="rId2"/>
          <a:srcRect l="5536" t="11170" r="369" b="3285"/>
          <a:stretch>
            <a:fillRect/>
          </a:stretch>
        </p:blipFill>
        <p:spPr>
          <a:xfrm>
            <a:off x="152400" y="1524000"/>
            <a:ext cx="8991600" cy="495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23949" y="1447800"/>
          <a:ext cx="7715251" cy="44958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5241"/>
                <a:gridCol w="4880010"/>
              </a:tblGrid>
              <a:tr h="1384795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Programming Language</a:t>
                      </a:r>
                      <a:endParaRPr lang="en-IN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Python 3.x ( Conda Environment )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7002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Editor</a:t>
                      </a:r>
                      <a:endParaRPr lang="en-IN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Google</a:t>
                      </a:r>
                      <a:r>
                        <a:rPr lang="en-IN" sz="2000" baseline="0" dirty="0" smtClean="0"/>
                        <a:t> Colab, Sublime Text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7002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Libraries / Packages</a:t>
                      </a:r>
                      <a:endParaRPr lang="en-IN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Numpy, Pandas</a:t>
                      </a:r>
                      <a:r>
                        <a:rPr lang="en-US" sz="2000" dirty="0" smtClean="0"/>
                        <a:t>,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smtClean="0"/>
                        <a:t>Scikit-learn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7002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Framework</a:t>
                      </a:r>
                      <a:endParaRPr lang="en-IN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Django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685800"/>
            <a:ext cx="7790688" cy="5562600"/>
          </a:xfrm>
          <a:solidFill>
            <a:schemeClr val="tx1"/>
          </a:solidFill>
        </p:spPr>
        <p:txBody>
          <a:bodyPr>
            <a:normAutofit/>
          </a:bodyPr>
          <a:lstStyle/>
          <a:p>
            <a:pPr>
              <a:buNone/>
            </a:pPr>
            <a:endParaRPr lang="en-IN" sz="7200" dirty="0" smtClean="0"/>
          </a:p>
          <a:p>
            <a:pPr>
              <a:buNone/>
            </a:pPr>
            <a:endParaRPr lang="en-IN" sz="7200" dirty="0" smtClean="0"/>
          </a:p>
          <a:p>
            <a:pPr algn="ctr">
              <a:buNone/>
            </a:pPr>
            <a:r>
              <a:rPr lang="en-IN" sz="7200" spc="600" dirty="0" smtClean="0">
                <a:solidFill>
                  <a:schemeClr val="accent2"/>
                </a:solidFill>
              </a:rPr>
              <a:t>QUESTIONS?</a:t>
            </a:r>
            <a:endParaRPr lang="en-US" sz="7200" spc="6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5400"/>
            <a:ext cx="7866888" cy="55626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IN" sz="2400" dirty="0" smtClean="0"/>
              <a:t>To predict the tariff rate for part truck load (Sundry and LTL). </a:t>
            </a:r>
          </a:p>
          <a:p>
            <a:pPr algn="just">
              <a:buNone/>
            </a:pPr>
            <a:r>
              <a:rPr lang="en-IN" sz="2400" b="1" dirty="0" smtClean="0"/>
              <a:t>Project Scope:  </a:t>
            </a:r>
          </a:p>
          <a:p>
            <a:pPr marL="539496" indent="-457200" algn="just">
              <a:buFont typeface="+mj-lt"/>
              <a:buAutoNum type="arabicPeriod"/>
            </a:pPr>
            <a:r>
              <a:rPr lang="en-IN" sz="2400" dirty="0" smtClean="0"/>
              <a:t>Ability to predict tariff rate for sundry based on historical data </a:t>
            </a:r>
          </a:p>
          <a:p>
            <a:pPr marL="539496" indent="-457200" algn="just">
              <a:buFont typeface="+mj-lt"/>
              <a:buAutoNum type="arabicPeriod"/>
            </a:pPr>
            <a:r>
              <a:rPr lang="en-IN" sz="2400" dirty="0" smtClean="0"/>
              <a:t>Ability to incorporate external factors listed under factors heading </a:t>
            </a:r>
          </a:p>
          <a:p>
            <a:pPr marL="539496" indent="-457200" algn="just">
              <a:buFont typeface="+mj-lt"/>
              <a:buAutoNum type="arabicPeriod"/>
            </a:pPr>
            <a:r>
              <a:rPr lang="en-IN" sz="2400" dirty="0" smtClean="0"/>
              <a:t>Ability to incorporate automated routing and notifications based on existing business rules </a:t>
            </a:r>
            <a:endParaRPr lang="en-IN" sz="2000" dirty="0" smtClean="0"/>
          </a:p>
          <a:p>
            <a:pPr algn="just">
              <a:buNone/>
            </a:pPr>
            <a:r>
              <a:rPr lang="en-IN" sz="2400" b="1" dirty="0" smtClean="0"/>
              <a:t>Deliverables:</a:t>
            </a:r>
          </a:p>
          <a:p>
            <a:pPr algn="just">
              <a:buNone/>
            </a:pPr>
            <a:r>
              <a:rPr lang="en-IN" sz="2400" dirty="0" smtClean="0"/>
              <a:t>The project is for TCI Freight division. This project is aimed to automate the generation of tariff rates for part truck load. 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 smtClean="0"/>
              <a:t>We will explore the problem in following stages:</a:t>
            </a:r>
          </a:p>
          <a:p>
            <a:pPr marL="596646" indent="-514350">
              <a:buFont typeface="+mj-lt"/>
              <a:buAutoNum type="arabicPeriod"/>
            </a:pPr>
            <a:r>
              <a:rPr lang="en-IN" sz="2400" b="1" dirty="0" smtClean="0"/>
              <a:t>Hypothesis Generation</a:t>
            </a:r>
            <a:r>
              <a:rPr lang="en-IN" sz="2400" dirty="0" smtClean="0"/>
              <a:t> – understanding the problem better by brainstorming possible factors that can impact the outcome</a:t>
            </a:r>
          </a:p>
          <a:p>
            <a:pPr marL="596646" indent="-514350">
              <a:buFont typeface="+mj-lt"/>
              <a:buAutoNum type="arabicPeriod"/>
            </a:pPr>
            <a:r>
              <a:rPr lang="en-IN" sz="2400" b="1" dirty="0" smtClean="0"/>
              <a:t>Data Exploration</a:t>
            </a:r>
            <a:r>
              <a:rPr lang="en-IN" sz="2400" dirty="0" smtClean="0"/>
              <a:t> – looking at categorical and continuous feature summaries and making inferences about the data.</a:t>
            </a:r>
          </a:p>
          <a:p>
            <a:pPr marL="596646" indent="-514350">
              <a:buFont typeface="+mj-lt"/>
              <a:buAutoNum type="arabicPeriod"/>
            </a:pPr>
            <a:r>
              <a:rPr lang="en-IN" sz="2400" b="1" dirty="0" smtClean="0"/>
              <a:t>Data Cleaning</a:t>
            </a:r>
            <a:r>
              <a:rPr lang="en-IN" sz="2400" dirty="0" smtClean="0"/>
              <a:t> – imputing missing values in the data and checking for outliers</a:t>
            </a:r>
          </a:p>
          <a:p>
            <a:pPr marL="596646" indent="-514350">
              <a:buFont typeface="+mj-lt"/>
              <a:buAutoNum type="arabicPeriod"/>
            </a:pPr>
            <a:r>
              <a:rPr lang="en-IN" sz="2400" b="1" dirty="0" smtClean="0"/>
              <a:t>Feature Engineering</a:t>
            </a:r>
            <a:r>
              <a:rPr lang="en-IN" sz="2400" dirty="0" smtClean="0"/>
              <a:t> – modifying existing variables and creating new ones for analysis</a:t>
            </a:r>
          </a:p>
          <a:p>
            <a:pPr marL="596646" indent="-514350">
              <a:buFont typeface="+mj-lt"/>
              <a:buAutoNum type="arabicPeriod"/>
            </a:pPr>
            <a:r>
              <a:rPr lang="en-IN" sz="2400" b="1" dirty="0" smtClean="0"/>
              <a:t>Model Building</a:t>
            </a:r>
            <a:r>
              <a:rPr lang="en-IN" sz="2400" dirty="0" smtClean="0"/>
              <a:t> – making predictive models on the data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Hypothesis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76800"/>
          </a:xfrm>
        </p:spPr>
        <p:txBody>
          <a:bodyPr numCol="2"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1</a:t>
            </a:r>
            <a:r>
              <a:rPr lang="en-US" dirty="0" smtClean="0"/>
              <a:t>. Seasonal Impact:</a:t>
            </a:r>
          </a:p>
          <a:p>
            <a:pPr algn="ctr">
              <a:buNone/>
            </a:pPr>
            <a:r>
              <a:rPr lang="en-US" dirty="0" smtClean="0"/>
              <a:t> Climatic</a:t>
            </a:r>
          </a:p>
          <a:p>
            <a:pPr algn="ctr">
              <a:buNone/>
            </a:pPr>
            <a:r>
              <a:rPr lang="en-US" dirty="0" smtClean="0"/>
              <a:t>Influences</a:t>
            </a:r>
          </a:p>
          <a:p>
            <a:pPr algn="ctr">
              <a:buNone/>
            </a:pPr>
            <a:r>
              <a:rPr lang="en-US" dirty="0" smtClean="0"/>
              <a:t> Natural</a:t>
            </a:r>
          </a:p>
          <a:p>
            <a:pPr algn="ctr">
              <a:buNone/>
            </a:pPr>
            <a:r>
              <a:rPr lang="en-US" dirty="0" smtClean="0"/>
              <a:t>Calamities</a:t>
            </a:r>
          </a:p>
          <a:p>
            <a:pPr algn="ctr">
              <a:buNone/>
            </a:pPr>
            <a:r>
              <a:rPr lang="en-US" dirty="0" smtClean="0"/>
              <a:t> Festivals</a:t>
            </a:r>
          </a:p>
          <a:p>
            <a:pPr>
              <a:buNone/>
            </a:pPr>
            <a:r>
              <a:rPr lang="en-US" dirty="0" smtClean="0"/>
              <a:t>2. Fuel Cost</a:t>
            </a:r>
          </a:p>
          <a:p>
            <a:pPr>
              <a:buNone/>
            </a:pPr>
            <a:r>
              <a:rPr lang="en-US" dirty="0" smtClean="0"/>
              <a:t>3. Distance</a:t>
            </a:r>
          </a:p>
          <a:p>
            <a:pPr>
              <a:buNone/>
            </a:pPr>
            <a:r>
              <a:rPr lang="en-US" dirty="0" smtClean="0"/>
              <a:t>4. Vehicle type/capacity</a:t>
            </a:r>
          </a:p>
          <a:p>
            <a:pPr>
              <a:buNone/>
            </a:pPr>
            <a:r>
              <a:rPr lang="en-US" dirty="0" smtClean="0"/>
              <a:t>5. Toll charge</a:t>
            </a:r>
          </a:p>
          <a:p>
            <a:pPr>
              <a:buNone/>
            </a:pPr>
            <a:r>
              <a:rPr lang="en-US" dirty="0" smtClean="0"/>
              <a:t>6. Labor cost</a:t>
            </a:r>
          </a:p>
          <a:p>
            <a:pPr>
              <a:buNone/>
            </a:pPr>
            <a:r>
              <a:rPr lang="en-US" dirty="0" smtClean="0"/>
              <a:t>7. Demand</a:t>
            </a:r>
          </a:p>
          <a:p>
            <a:pPr>
              <a:buNone/>
            </a:pPr>
            <a:r>
              <a:rPr lang="en-US" dirty="0" smtClean="0"/>
              <a:t>8. Customer loyalty</a:t>
            </a:r>
          </a:p>
          <a:p>
            <a:pPr>
              <a:buNone/>
            </a:pPr>
            <a:r>
              <a:rPr lang="en-US" dirty="0" smtClean="0"/>
              <a:t>9. Government Regulations</a:t>
            </a:r>
          </a:p>
          <a:p>
            <a:pPr>
              <a:buNone/>
            </a:pPr>
            <a:r>
              <a:rPr lang="en-US" dirty="0" smtClean="0"/>
              <a:t>10. Geopolitical events</a:t>
            </a:r>
          </a:p>
          <a:p>
            <a:pPr>
              <a:buNone/>
            </a:pPr>
            <a:r>
              <a:rPr lang="en-US" dirty="0" smtClean="0"/>
              <a:t>11. Transit time</a:t>
            </a:r>
          </a:p>
          <a:p>
            <a:pPr>
              <a:buNone/>
            </a:pPr>
            <a:r>
              <a:rPr lang="en-US" dirty="0" smtClean="0"/>
              <a:t>12. Nature of Product</a:t>
            </a:r>
          </a:p>
          <a:p>
            <a:pPr>
              <a:buNone/>
            </a:pPr>
            <a:r>
              <a:rPr lang="en-US" dirty="0" smtClean="0"/>
              <a:t>13. Security</a:t>
            </a:r>
          </a:p>
          <a:p>
            <a:pPr>
              <a:buNone/>
            </a:pPr>
            <a:r>
              <a:rPr lang="en-US" dirty="0" smtClean="0"/>
              <a:t>14. Insurance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498080" cy="1143000"/>
          </a:xfrm>
        </p:spPr>
        <p:txBody>
          <a:bodyPr/>
          <a:lstStyle/>
          <a:p>
            <a:r>
              <a:rPr lang="en-IN" dirty="0" smtClean="0"/>
              <a:t>Data Exploration</a:t>
            </a:r>
            <a:endParaRPr lang="en-US" dirty="0"/>
          </a:p>
        </p:txBody>
      </p:sp>
      <p:pic>
        <p:nvPicPr>
          <p:cNvPr id="5" name="Picture 4" descr="WhatsApp Image 2020-08-01 at 6.56.42 PM (1).jpeg"/>
          <p:cNvPicPr>
            <a:picLocks noChangeAspect="1"/>
          </p:cNvPicPr>
          <p:nvPr/>
        </p:nvPicPr>
        <p:blipFill>
          <a:blip r:embed="rId2"/>
          <a:srcRect l="4060" t="25626" r="369" b="17741"/>
          <a:stretch>
            <a:fillRect/>
          </a:stretch>
        </p:blipFill>
        <p:spPr>
          <a:xfrm>
            <a:off x="265537" y="990600"/>
            <a:ext cx="8878463" cy="2971800"/>
          </a:xfrm>
          <a:prstGeom prst="rect">
            <a:avLst/>
          </a:prstGeom>
        </p:spPr>
      </p:pic>
      <p:pic>
        <p:nvPicPr>
          <p:cNvPr id="7" name="Picture 6" descr="WhatsApp Image 2020-08-01 at 6.56.43 PM (1).jpeg"/>
          <p:cNvPicPr>
            <a:picLocks noChangeAspect="1"/>
          </p:cNvPicPr>
          <p:nvPr/>
        </p:nvPicPr>
        <p:blipFill>
          <a:blip r:embed="rId3"/>
          <a:srcRect l="4798" t="25626" b="19055"/>
          <a:stretch>
            <a:fillRect/>
          </a:stretch>
        </p:blipFill>
        <p:spPr>
          <a:xfrm>
            <a:off x="282432" y="3965685"/>
            <a:ext cx="8861568" cy="2892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352800"/>
            <a:ext cx="7574280" cy="1143000"/>
          </a:xfrm>
        </p:spPr>
        <p:txBody>
          <a:bodyPr/>
          <a:lstStyle/>
          <a:p>
            <a:r>
              <a:rPr lang="en-IN" dirty="0" smtClean="0"/>
              <a:t>Dependent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14400"/>
            <a:ext cx="7498080" cy="2743200"/>
          </a:xfrm>
        </p:spPr>
        <p:txBody>
          <a:bodyPr>
            <a:normAutofit lnSpcReduction="10000"/>
          </a:bodyPr>
          <a:lstStyle/>
          <a:p>
            <a:pPr>
              <a:buClrTx/>
              <a:buFont typeface="Arial" pitchFamily="34" charset="0"/>
              <a:buChar char="•"/>
            </a:pPr>
            <a:r>
              <a:rPr lang="en-IN" dirty="0" smtClean="0"/>
              <a:t>From Station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IN" dirty="0" smtClean="0"/>
              <a:t>To Station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IN" dirty="0" smtClean="0"/>
              <a:t>Date</a:t>
            </a:r>
            <a:endParaRPr lang="en-US" dirty="0" smtClean="0"/>
          </a:p>
          <a:p>
            <a:pPr>
              <a:buClrTx/>
              <a:buFont typeface="Arial" pitchFamily="34" charset="0"/>
              <a:buChar char="•"/>
            </a:pPr>
            <a:r>
              <a:rPr lang="en-IN" dirty="0" smtClean="0"/>
              <a:t>Diesel Price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IN" dirty="0" smtClean="0"/>
              <a:t>Event Factor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66800" y="76200"/>
            <a:ext cx="77266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Independent Variables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4400" y="4343400"/>
            <a:ext cx="6553200" cy="16002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IN" sz="3200" dirty="0" smtClean="0"/>
              <a:t>Handling Cost</a:t>
            </a:r>
          </a:p>
          <a:p>
            <a:pPr lvl="1">
              <a:buFont typeface="Arial" pitchFamily="34" charset="0"/>
              <a:buChar char="•"/>
            </a:pPr>
            <a:r>
              <a:rPr lang="en-IN" sz="3200" dirty="0" smtClean="0"/>
              <a:t>Industrial Cost</a:t>
            </a:r>
          </a:p>
          <a:p>
            <a:pPr lvl="1">
              <a:buFont typeface="Arial" pitchFamily="34" charset="0"/>
              <a:buChar char="•"/>
            </a:pPr>
            <a:r>
              <a:rPr lang="en-IN" sz="3200" dirty="0" smtClean="0"/>
              <a:t>Card Rate</a:t>
            </a:r>
            <a:endParaRPr lang="en-I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Cleaning </a:t>
            </a:r>
            <a:endParaRPr lang="en-US" dirty="0"/>
          </a:p>
        </p:txBody>
      </p:sp>
      <p:pic>
        <p:nvPicPr>
          <p:cNvPr id="4" name="Content Placeholder 3" descr="WhatsApp Image 2020-08-01 at 6.56.42 PM.jpeg"/>
          <p:cNvPicPr>
            <a:picLocks noGrp="1" noChangeAspect="1"/>
          </p:cNvPicPr>
          <p:nvPr>
            <p:ph idx="1"/>
          </p:nvPr>
        </p:nvPicPr>
        <p:blipFill>
          <a:blip r:embed="rId2"/>
          <a:srcRect l="5536" t="24969" b="3285"/>
          <a:stretch>
            <a:fillRect/>
          </a:stretch>
        </p:blipFill>
        <p:spPr>
          <a:xfrm>
            <a:off x="1371600" y="1143000"/>
            <a:ext cx="7499350" cy="2590800"/>
          </a:xfrm>
          <a:prstGeom prst="rect">
            <a:avLst/>
          </a:prstGeom>
        </p:spPr>
      </p:pic>
      <p:pic>
        <p:nvPicPr>
          <p:cNvPr id="5" name="Picture 4" descr="WhatsApp Image 2020-08-01 at 6.56.43 PM (1).jpeg"/>
          <p:cNvPicPr>
            <a:picLocks noChangeAspect="1"/>
          </p:cNvPicPr>
          <p:nvPr/>
        </p:nvPicPr>
        <p:blipFill>
          <a:blip r:embed="rId3"/>
          <a:srcRect l="4798" t="25626" b="19055"/>
          <a:stretch>
            <a:fillRect/>
          </a:stretch>
        </p:blipFill>
        <p:spPr>
          <a:xfrm>
            <a:off x="1371600" y="3810000"/>
            <a:ext cx="7543800" cy="2490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 smtClean="0"/>
              <a:t>Feature Engineering</a:t>
            </a:r>
            <a:endParaRPr lang="en-US" dirty="0"/>
          </a:p>
        </p:txBody>
      </p:sp>
      <p:pic>
        <p:nvPicPr>
          <p:cNvPr id="5" name="Picture 4" descr="WhatsApp Image 2020-08-02 at 4.40.11 PM.jpeg"/>
          <p:cNvPicPr>
            <a:picLocks noChangeAspect="1"/>
          </p:cNvPicPr>
          <p:nvPr/>
        </p:nvPicPr>
        <p:blipFill>
          <a:blip r:embed="rId2"/>
          <a:srcRect l="5536" t="25626" r="32480" b="3285"/>
          <a:stretch>
            <a:fillRect/>
          </a:stretch>
        </p:blipFill>
        <p:spPr>
          <a:xfrm>
            <a:off x="1143000" y="1219200"/>
            <a:ext cx="7543800" cy="4860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Website Portal</a:t>
            </a:r>
            <a:endParaRPr lang="en-US" dirty="0"/>
          </a:p>
        </p:txBody>
      </p:sp>
      <p:pic>
        <p:nvPicPr>
          <p:cNvPr id="4" name="Content Placeholder 3" descr="WhatsApp Image 2020-08-01 at 6.58.39 PM.jpeg"/>
          <p:cNvPicPr>
            <a:picLocks noGrp="1" noChangeAspect="1"/>
          </p:cNvPicPr>
          <p:nvPr>
            <p:ph idx="1"/>
          </p:nvPr>
        </p:nvPicPr>
        <p:blipFill>
          <a:blip r:embed="rId2"/>
          <a:srcRect l="4798" t="17084" b="13799"/>
          <a:stretch>
            <a:fillRect/>
          </a:stretch>
        </p:blipFill>
        <p:spPr>
          <a:xfrm>
            <a:off x="1600200" y="2133600"/>
            <a:ext cx="7139358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1052</TotalTime>
  <Words>248</Words>
  <Application>Microsoft Office PowerPoint</Application>
  <PresentationFormat>On-screen Show (4:3)</PresentationFormat>
  <Paragraphs>68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Solstice</vt:lpstr>
      <vt:lpstr>Prediction of Tariff Rate </vt:lpstr>
      <vt:lpstr>Problem Statement</vt:lpstr>
      <vt:lpstr>Approach</vt:lpstr>
      <vt:lpstr>Hypothesis Generation</vt:lpstr>
      <vt:lpstr>Data Exploration</vt:lpstr>
      <vt:lpstr>Dependent Variables</vt:lpstr>
      <vt:lpstr>Data Cleaning </vt:lpstr>
      <vt:lpstr>Feature Engineering</vt:lpstr>
      <vt:lpstr>Website Portal</vt:lpstr>
      <vt:lpstr>Slide 10</vt:lpstr>
      <vt:lpstr>Some glimpse of code</vt:lpstr>
      <vt:lpstr>Technology Stack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Tariff Rate </dc:title>
  <dc:creator>AK</dc:creator>
  <cp:lastModifiedBy>sahil khandelwal</cp:lastModifiedBy>
  <cp:revision>85</cp:revision>
  <dcterms:created xsi:type="dcterms:W3CDTF">2006-08-16T00:00:00Z</dcterms:created>
  <dcterms:modified xsi:type="dcterms:W3CDTF">2020-08-02T14:11:31Z</dcterms:modified>
</cp:coreProperties>
</file>