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1"/>
  </p:notesMasterIdLst>
  <p:sldIdLst>
    <p:sldId id="256" r:id="rId2"/>
    <p:sldId id="318" r:id="rId3"/>
    <p:sldId id="311" r:id="rId4"/>
    <p:sldId id="313" r:id="rId5"/>
    <p:sldId id="316" r:id="rId6"/>
    <p:sldId id="314" r:id="rId7"/>
    <p:sldId id="315" r:id="rId8"/>
    <p:sldId id="317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00DE5A-B797-5421-F25A-632EE065C459}" name="K S Ahilan" initials="KA" userId="S::210070045@iitb.ac.in::87f92cb1-7a0d-479b-bcaa-1f79da3b6ba6" providerId="AD"/>
  <p188:author id="{F226F990-2CD0-CF8D-0AA2-BB1B9F1C8967}" name="Yash Udayan Paritkar" initials="YP" userId="S::210070096@iitb.ac.in::eb53e57d-c9de-423f-a2cd-d2e8bb3fdaa3" providerId="AD"/>
  <p188:author id="{64FDDCC9-DAA9-7A0D-71D8-E071A456C178}" name="Zala Mayursinh Meghrajsinh" initials="" userId="S::210070099@iitb.ac.in::27244d70-cd5d-4826-91e2-84f1e32b040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Udayan Paritkar" initials="YP" lastIdx="1" clrIdx="0">
    <p:extLst>
      <p:ext uri="{19B8F6BF-5375-455C-9EA6-DF929625EA0E}">
        <p15:presenceInfo xmlns:p15="http://schemas.microsoft.com/office/powerpoint/2012/main" userId="S::210070096@iitb.ac.in::eb53e57d-c9de-423f-a2cd-d2e8bb3fda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06A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58FCE-CAE9-7367-1C8E-8BCE875E9666}" v="357" dt="2024-04-14T06:20:22.625"/>
    <p1510:client id="{382983C2-4B79-5D39-23A1-66C885AB060B}" v="33" dt="2024-04-14T02:05:46.657"/>
    <p1510:client id="{4FB2BDB6-48EF-8864-B278-0D5129324EC1}" v="126" dt="2024-04-14T05:52:14.051"/>
    <p1510:client id="{96E4FB9F-809A-5B8F-50A1-34E3F19EAB39}" v="1543" dt="2024-04-13T15:10:36.325"/>
    <p1510:client id="{A538A62C-5418-7FD7-C557-74B892A5914A}" v="686" dt="2024-04-14T03:13:39.420"/>
    <p1510:client id="{CBA60C13-0A27-2B73-7FE0-36DCB0E53C6B}" v="1371" dt="2024-04-14T05:03:28.915"/>
    <p1510:client id="{E38329F8-28A3-E562-F41F-F19A2215324B}" v="88" dt="2024-04-14T03:20:53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980E2-7117-4F03-AE2F-8EB525973FB2}" type="datetimeFigureOut"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29C75-2B01-42A8-B92F-BF5EFF5EEE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cs typeface="Calibri"/>
              </a:rPr>
              <a:t>Good afternoon to all. This is team Mon-06. We will be presenting our project, "</a:t>
            </a:r>
            <a:r>
              <a:rPr lang="en-IN" dirty="0"/>
              <a:t>Ferroelectric Capacitance and Charge Measurement System" which is useful to characterize dynamic capacitors.</a:t>
            </a:r>
            <a:br>
              <a:rPr lang="en-IN" dirty="0">
                <a:cs typeface="+mn-lt"/>
              </a:rPr>
            </a:br>
            <a:endParaRPr lang="en-IN" dirty="0"/>
          </a:p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29C75-2B01-42A8-B92F-BF5EFF5EEE5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2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show a quick demo of this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29C75-2B01-42A8-B92F-BF5EFF5EEE5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We are trying to measure the capacitance of a ferroelectric material and we do know that polarization of the material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29C75-2B01-42A8-B92F-BF5EFF5EEE5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7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Which drastically reduced the ringing</a:t>
            </a:r>
            <a:endParaRPr lang="en-US" dirty="0"/>
          </a:p>
          <a:p>
            <a:r>
              <a:rPr lang="en-US" dirty="0"/>
              <a:t>(6.7 V)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29C75-2B01-42A8-B92F-BF5EFF5EEE5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042C-E9EC-42C4-B428-58462A802944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7677-38AF-4B86-8958-F34DEEBEF36F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606-B134-4BF8-8199-C173034DABF8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68DB-F94D-4100-BA01-9933631741AF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5494-5EF5-47BB-A67D-AC1E9C9F01BF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5AC2-E3D2-4580-8FF2-40681F88EB9C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F7EA-EEC1-4705-AF5F-ECFAE8C051E2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9514-62C0-4923-B0B7-86F4CE42A89A}" type="datetime1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5137-F700-4A5D-82B8-035896DEE40D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6B5E2E-28BA-42B5-A94B-202AA4D614A7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1D00-16CD-432D-8698-CE599DD4CD87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04B7E1-30D6-4158-A94D-8FE432603ECE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393B-159D-EA88-D6B9-AA030803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425" y="406922"/>
            <a:ext cx="11512424" cy="242406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IN" sz="3800" dirty="0">
                <a:cs typeface="Calibri Light"/>
              </a:rPr>
            </a:br>
            <a:br>
              <a:rPr lang="en-IN" sz="3800" dirty="0">
                <a:cs typeface="Calibri Light"/>
              </a:rPr>
            </a:br>
            <a:r>
              <a:rPr lang="en-IN" sz="4400" dirty="0">
                <a:cs typeface="Calibri Light"/>
              </a:rPr>
              <a:t>Ferroelectric</a:t>
            </a:r>
            <a:r>
              <a:rPr lang="en-IN" sz="4400" dirty="0">
                <a:ea typeface="+mj-lt"/>
                <a:cs typeface="+mj-lt"/>
              </a:rPr>
              <a:t> Capacitance and Charge Measurement System</a:t>
            </a:r>
            <a:br>
              <a:rPr lang="en-IN" sz="4400" dirty="0">
                <a:ea typeface="+mj-lt"/>
                <a:cs typeface="+mj-lt"/>
              </a:rPr>
            </a:br>
            <a:endParaRPr lang="en-IN" sz="3800"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8E204-31DF-9951-A73D-6578AE7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49ECC-BC35-3D5D-0D50-3F6AE5709C6F}"/>
              </a:ext>
            </a:extLst>
          </p:cNvPr>
          <p:cNvSpPr txBox="1"/>
          <p:nvPr/>
        </p:nvSpPr>
        <p:spPr>
          <a:xfrm>
            <a:off x="1092933" y="3082185"/>
            <a:ext cx="1029875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 algn="ctr"/>
            <a:r>
              <a:rPr lang="en-IN" sz="2000" dirty="0">
                <a:cs typeface="Calibri"/>
              </a:rPr>
              <a:t>K S Ahilan (210070045),  Yash Udayan </a:t>
            </a:r>
            <a:r>
              <a:rPr lang="en-IN" sz="2000" dirty="0" err="1">
                <a:cs typeface="Calibri"/>
              </a:rPr>
              <a:t>Paritkar</a:t>
            </a:r>
            <a:r>
              <a:rPr lang="en-IN" sz="2000" dirty="0">
                <a:cs typeface="Calibri"/>
              </a:rPr>
              <a:t> (210070096), Zala </a:t>
            </a:r>
            <a:r>
              <a:rPr lang="en-IN" sz="2000" dirty="0" err="1">
                <a:cs typeface="Calibri"/>
              </a:rPr>
              <a:t>Mayursinh</a:t>
            </a:r>
            <a:r>
              <a:rPr lang="en-IN" sz="2000" dirty="0">
                <a:cs typeface="Calibri"/>
              </a:rPr>
              <a:t> </a:t>
            </a:r>
            <a:r>
              <a:rPr lang="en-IN" sz="2000" dirty="0" err="1">
                <a:cs typeface="Calibri"/>
              </a:rPr>
              <a:t>Meghrajsinh</a:t>
            </a:r>
            <a:r>
              <a:rPr lang="en-IN" sz="2000" dirty="0">
                <a:cs typeface="Calibri"/>
              </a:rPr>
              <a:t> (210070099), </a:t>
            </a:r>
            <a:r>
              <a:rPr lang="en-IN" sz="2000" dirty="0">
                <a:ea typeface="+mn-lt"/>
                <a:cs typeface="+mn-lt"/>
              </a:rPr>
              <a:t>Aditya Kumar Roy (21D070008)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4157-3A16-EBAA-4542-CC53F1EC9EB7}"/>
              </a:ext>
            </a:extLst>
          </p:cNvPr>
          <p:cNvSpPr txBox="1"/>
          <p:nvPr/>
        </p:nvSpPr>
        <p:spPr>
          <a:xfrm>
            <a:off x="1096103" y="4568460"/>
            <a:ext cx="101022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A modular device to measure the capacitance and </a:t>
            </a:r>
            <a:r>
              <a:rPr lang="en-US" sz="2400">
                <a:cs typeface="Calibri"/>
              </a:rPr>
              <a:t>charge</a:t>
            </a:r>
            <a:r>
              <a:rPr lang="en-US" sz="2400" dirty="0">
                <a:cs typeface="Calibri"/>
              </a:rPr>
              <a:t> of Ferroelectric material. It is helpful as lab equipment, e.g., for characterizing dynamic capacitors.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7D39-9DE6-E92A-47CA-F17BC683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Video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7730-6FA3-47A3-E65E-107B1FCC5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B92-C77B-2025-6AC5-00990B39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6926-26D9-23EF-5C99-FAB24879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0B70-D591-72C4-DD55-60E71D1A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87" y="2246143"/>
            <a:ext cx="10055981" cy="2632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We mainly referred to the circuit design discussed in the research </a:t>
            </a:r>
            <a:r>
              <a:rPr lang="en-US" sz="2400" dirty="0">
                <a:ea typeface="+mn-lt"/>
                <a:cs typeface="+mn-lt"/>
              </a:rPr>
              <a:t>paper by A.F. </a:t>
            </a:r>
            <a:r>
              <a:rPr lang="en-US" sz="2400" dirty="0" err="1">
                <a:ea typeface="+mn-lt"/>
                <a:cs typeface="+mn-lt"/>
              </a:rPr>
              <a:t>Vakulenko</a:t>
            </a:r>
            <a:r>
              <a:rPr lang="en-US" sz="2400" dirty="0">
                <a:ea typeface="+mn-lt"/>
                <a:cs typeface="+mn-lt"/>
              </a:rPr>
              <a:t>, S.B. Vakhrushev, and A.V. Filimonov.</a:t>
            </a:r>
            <a:endParaRPr lang="en-US" sz="2400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An FPGA produced triangular signals in different modes (triangular, double triangular, triangular burst) with 500 samples per period.</a:t>
            </a:r>
            <a:endParaRPr lang="en-US" dirty="0"/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 dirty="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A520-B8B4-B680-2E3A-432E0A98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6101-67B9-ECE9-00F3-7942E801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Methodology: 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D10C3C-8EF6-D135-875D-8EF24E6DA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63" y="2066922"/>
            <a:ext cx="7873000" cy="35814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5E0CB-239D-EDB3-717B-0B605ED3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D3FC-5F8B-4A8E-1A28-6224FEA9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Challenges and their 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716716-11F3-9DB6-181F-7D25267FF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59365"/>
              </p:ext>
            </p:extLst>
          </p:nvPr>
        </p:nvGraphicFramePr>
        <p:xfrm>
          <a:off x="1072773" y="2152877"/>
          <a:ext cx="10058386" cy="3482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8">
                  <a:extLst>
                    <a:ext uri="{9D8B030D-6E8A-4147-A177-3AD203B41FA5}">
                      <a16:colId xmlns:a16="http://schemas.microsoft.com/office/drawing/2014/main" val="278715636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57302549"/>
                    </a:ext>
                  </a:extLst>
                </a:gridCol>
                <a:gridCol w="1142988">
                  <a:extLst>
                    <a:ext uri="{9D8B030D-6E8A-4147-A177-3AD203B41FA5}">
                      <a16:colId xmlns:a16="http://schemas.microsoft.com/office/drawing/2014/main" val="3633072746"/>
                    </a:ext>
                  </a:extLst>
                </a:gridCol>
              </a:tblGrid>
              <a:tr h="461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Challenge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21272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Microcontroller not able to supply high frequency signal with sufficient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FPGA is used instead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Successful</a:t>
                      </a:r>
                      <a:endParaRPr lang="en-US" dirty="0" err="1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72986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Charge pump (MAX680) failed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is taken from the mains through a rectifying circuit and voltage regulator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Successful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236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DUT circuit was not working. ADC got damaged.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Circuit is made on Pegboard and used spare ADC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Successful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55118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Ringing was present at the output of an </a:t>
                      </a:r>
                      <a:r>
                        <a:rPr lang="en-US" dirty="0" err="1"/>
                        <a:t>opamp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resistor (2 ohm) was connected in series with capacitor at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Successful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67149"/>
                  </a:ext>
                </a:extLst>
              </a:tr>
              <a:tr h="4612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LM7805 failed to bring down 12 </a:t>
                      </a:r>
                      <a:r>
                        <a:rPr lang="en-US" dirty="0" err="1"/>
                        <a:t>Vrms</a:t>
                      </a:r>
                      <a:r>
                        <a:rPr lang="en-US" dirty="0"/>
                        <a:t> to 5 V DC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Used Matek Micro </a:t>
                      </a:r>
                      <a:r>
                        <a:rPr lang="en-US" dirty="0" err="1"/>
                        <a:t>bec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Successful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06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6B8D-E867-BBDA-47A2-CF424DA8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2D04-2B7F-2FE2-BD65-08F27BE6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Individual Distribution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23F563-0BD4-C53B-DE3F-EDE2C4A18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064"/>
              </p:ext>
            </p:extLst>
          </p:nvPr>
        </p:nvGraphicFramePr>
        <p:xfrm>
          <a:off x="1092200" y="1917700"/>
          <a:ext cx="10058384" cy="407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48">
                  <a:extLst>
                    <a:ext uri="{9D8B030D-6E8A-4147-A177-3AD203B41FA5}">
                      <a16:colId xmlns:a16="http://schemas.microsoft.com/office/drawing/2014/main" val="890352693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920273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632717333"/>
                    </a:ext>
                  </a:extLst>
                </a:gridCol>
                <a:gridCol w="1276336">
                  <a:extLst>
                    <a:ext uri="{9D8B030D-6E8A-4147-A177-3AD203B41FA5}">
                      <a16:colId xmlns:a16="http://schemas.microsoft.com/office/drawing/2014/main" val="3552746870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Contributions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Hours spent per week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dirty="0"/>
                        <a:t>1st Half      2nd Half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646522122"/>
                  </a:ext>
                </a:extLst>
              </a:tr>
              <a:tr h="767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Ahilan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CAD Design, Documentation, Testing, Final Assembly build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870392"/>
                  </a:ext>
                </a:extLst>
              </a:tr>
              <a:tr h="767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PCB Design, Soldering, Testing, Breadboarding, Final Assembly Build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139520"/>
                  </a:ext>
                </a:extLst>
              </a:tr>
              <a:tr h="767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Mayur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FPGA Programming, Testing, 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Final Assembly Build 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116264"/>
                  </a:ext>
                </a:extLst>
              </a:tr>
              <a:tr h="767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Aditya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GUI, FPGA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4040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5D9C8-F4CC-F65E-C8EB-2844E180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5A11-DDD9-B6C4-E762-62B6E893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DC0E-0E90-3765-90C6-13D87280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a typeface="+mn-lt"/>
                <a:cs typeface="+mn-lt"/>
              </a:rPr>
              <a:t>We calculate capacitance from the supply and post-DUT signal. We can also plot the charge vs voltage graph for capacitance.</a:t>
            </a: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a typeface="+mn-lt"/>
                <a:cs typeface="+mn-lt"/>
              </a:rPr>
              <a:t>We can use higher frequency FPGA (preferably microcontroller), higher precision </a:t>
            </a:r>
            <a:r>
              <a:rPr lang="en-US" dirty="0" err="1">
                <a:solidFill>
                  <a:srgbClr val="0E101A"/>
                </a:solidFill>
                <a:ea typeface="+mn-lt"/>
                <a:cs typeface="+mn-lt"/>
              </a:rPr>
              <a:t>Opamps</a:t>
            </a:r>
            <a:r>
              <a:rPr lang="en-US" dirty="0">
                <a:solidFill>
                  <a:srgbClr val="0E101A"/>
                </a:solidFill>
                <a:ea typeface="+mn-lt"/>
                <a:cs typeface="+mn-lt"/>
              </a:rPr>
              <a:t>, ADC and DAC. We were limited by budget consideration.</a:t>
            </a:r>
            <a:endParaRPr lang="en-US" dirty="0">
              <a:solidFill>
                <a:srgbClr val="0E101A"/>
              </a:solidFill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solidFill>
                  <a:srgbClr val="0E101A"/>
                </a:solidFill>
                <a:cs typeface="Calibri"/>
              </a:rPr>
              <a:t>The </a:t>
            </a:r>
            <a:r>
              <a:rPr lang="en-US" dirty="0">
                <a:solidFill>
                  <a:srgbClr val="0E101A"/>
                </a:solidFill>
                <a:cs typeface="Calibri"/>
              </a:rPr>
              <a:t>setup</a:t>
            </a:r>
            <a:r>
              <a:rPr lang="en-US">
                <a:solidFill>
                  <a:srgbClr val="0E101A"/>
                </a:solidFill>
                <a:cs typeface="Calibri"/>
              </a:rPr>
              <a:t> can be made more user friendly with single file which will program FPGA</a:t>
            </a:r>
            <a:endParaRPr lang="en-US" dirty="0">
              <a:solidFill>
                <a:srgbClr val="0E101A"/>
              </a:solidFill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Number of reference capacitors should be larger for better accuracy.</a:t>
            </a: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5BD9-2F5A-8338-67D0-0436A3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371F-04BE-0FD1-9D06-B7D7E232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2C66-6C00-F1A7-EB42-8179CAD0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[1] </a:t>
            </a:r>
            <a:r>
              <a:rPr lang="en-US" sz="2400" dirty="0">
                <a:ea typeface="Calibri"/>
                <a:cs typeface="Calibri"/>
              </a:rPr>
              <a:t>: A.F. </a:t>
            </a:r>
            <a:r>
              <a:rPr lang="en-US" sz="2400" err="1">
                <a:ea typeface="Calibri"/>
                <a:cs typeface="Calibri"/>
              </a:rPr>
              <a:t>Vakulenko</a:t>
            </a:r>
            <a:r>
              <a:rPr lang="en-US" sz="2400" dirty="0">
                <a:ea typeface="Calibri"/>
                <a:cs typeface="Calibri"/>
              </a:rPr>
              <a:t> and S.B. Vakhrushev, and A.V. Filimonov, "An Automatic System for Measuring the Ferroelectric Hysteresis Loops using the modified Sawyer-Tower circuit", </a:t>
            </a:r>
            <a:r>
              <a:rPr lang="en-US" sz="2400" dirty="0">
                <a:ea typeface="+mn-lt"/>
                <a:cs typeface="+mn-lt"/>
              </a:rPr>
              <a:t>St. Petersburg State Polytechnical University Journal, Vol 12, No. 4, 2019</a:t>
            </a:r>
          </a:p>
          <a:p>
            <a:r>
              <a:rPr lang="en-US" sz="2400" dirty="0">
                <a:cs typeface="Calibri"/>
              </a:rPr>
              <a:t>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59F5-393E-A21A-7D5C-1767075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D7940-E064-3A65-8B69-BB2F7826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600" smtClean="0"/>
              <a:t>9</a:t>
            </a:fld>
            <a:endParaRPr lang="en-US" sz="16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1CA9D3-63F7-06D4-D3EE-34F6E7350D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707783"/>
            <a:ext cx="10058400" cy="1450975"/>
          </a:xfrm>
        </p:spPr>
        <p:txBody>
          <a:bodyPr>
            <a:normAutofit/>
          </a:bodyPr>
          <a:lstStyle/>
          <a:p>
            <a:r>
              <a:rPr lang="en-IN" sz="72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4215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Application>Microsoft Office PowerPoint</Application>
  <PresentationFormat>Widescreen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  Ferroelectric Capacitance and Charge Measurement System </vt:lpstr>
      <vt:lpstr>Demo Video</vt:lpstr>
      <vt:lpstr>Methodology</vt:lpstr>
      <vt:lpstr>Methodology: Block Diagram</vt:lpstr>
      <vt:lpstr>Challenges and their Solution</vt:lpstr>
      <vt:lpstr>Individual Distribution</vt:lpstr>
      <vt:lpstr>Conclusion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Udayan Paritkar</dc:creator>
  <cp:revision>557</cp:revision>
  <dcterms:created xsi:type="dcterms:W3CDTF">2024-01-29T09:15:53Z</dcterms:created>
  <dcterms:modified xsi:type="dcterms:W3CDTF">2024-04-14T06:29:33Z</dcterms:modified>
</cp:coreProperties>
</file>