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1"/>
  </p:notesMasterIdLst>
  <p:sldIdLst>
    <p:sldId id="256" r:id="rId3"/>
    <p:sldId id="257" r:id="rId4"/>
    <p:sldId id="258" r:id="rId5"/>
    <p:sldId id="261" r:id="rId6"/>
    <p:sldId id="262" r:id="rId7"/>
    <p:sldId id="263" r:id="rId8"/>
    <p:sldId id="264" r:id="rId9"/>
    <p:sldId id="265"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Mon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cH+ziFyQMz8tCyckktqEP1O4S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DDC3E-EC33-4618-BF22-E2649D4551CD}">
  <a:tblStyle styleId="{36DDDC3E-EC33-4618-BF22-E2649D4551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8.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dha" userId="6ebeee4974f87197" providerId="LiveId" clId="{5E20E98C-C597-44AD-976D-F208930A620C}"/>
    <pc:docChg chg="undo custSel addSld delSld modSld">
      <pc:chgData name="Sai Sudha" userId="6ebeee4974f87197" providerId="LiveId" clId="{5E20E98C-C597-44AD-976D-F208930A620C}" dt="2022-07-30T13:30:45.920" v="2329" actId="20577"/>
      <pc:docMkLst>
        <pc:docMk/>
      </pc:docMkLst>
      <pc:sldChg chg="modSp mod">
        <pc:chgData name="Sai Sudha" userId="6ebeee4974f87197" providerId="LiveId" clId="{5E20E98C-C597-44AD-976D-F208930A620C}" dt="2022-07-30T11:44:06.502" v="110" actId="20577"/>
        <pc:sldMkLst>
          <pc:docMk/>
          <pc:sldMk cId="0" sldId="257"/>
        </pc:sldMkLst>
        <pc:graphicFrameChg chg="mod modGraphic">
          <ac:chgData name="Sai Sudha" userId="6ebeee4974f87197" providerId="LiveId" clId="{5E20E98C-C597-44AD-976D-F208930A620C}" dt="2022-07-30T11:44:06.502" v="110" actId="20577"/>
          <ac:graphicFrameMkLst>
            <pc:docMk/>
            <pc:sldMk cId="0" sldId="257"/>
            <ac:graphicFrameMk id="106" creationId="{00000000-0000-0000-0000-000000000000}"/>
          </ac:graphicFrameMkLst>
        </pc:graphicFrameChg>
      </pc:sldChg>
      <pc:sldChg chg="del">
        <pc:chgData name="Sai Sudha" userId="6ebeee4974f87197" providerId="LiveId" clId="{5E20E98C-C597-44AD-976D-F208930A620C}" dt="2022-07-30T12:57:05.414" v="1583" actId="2696"/>
        <pc:sldMkLst>
          <pc:docMk/>
          <pc:sldMk cId="0" sldId="259"/>
        </pc:sldMkLst>
      </pc:sldChg>
      <pc:sldChg chg="del">
        <pc:chgData name="Sai Sudha" userId="6ebeee4974f87197" providerId="LiveId" clId="{5E20E98C-C597-44AD-976D-F208930A620C}" dt="2022-07-30T11:44:28.929" v="111" actId="2696"/>
        <pc:sldMkLst>
          <pc:docMk/>
          <pc:sldMk cId="0" sldId="260"/>
        </pc:sldMkLst>
      </pc:sldChg>
      <pc:sldChg chg="modSp mod">
        <pc:chgData name="Sai Sudha" userId="6ebeee4974f87197" providerId="LiveId" clId="{5E20E98C-C597-44AD-976D-F208930A620C}" dt="2022-07-30T12:57:21.856" v="1586" actId="123"/>
        <pc:sldMkLst>
          <pc:docMk/>
          <pc:sldMk cId="0" sldId="261"/>
        </pc:sldMkLst>
        <pc:spChg chg="mod">
          <ac:chgData name="Sai Sudha" userId="6ebeee4974f87197" providerId="LiveId" clId="{5E20E98C-C597-44AD-976D-F208930A620C}" dt="2022-07-30T11:45:32.340" v="112" actId="1076"/>
          <ac:spMkLst>
            <pc:docMk/>
            <pc:sldMk cId="0" sldId="261"/>
            <ac:spMk id="130" creationId="{00000000-0000-0000-0000-000000000000}"/>
          </ac:spMkLst>
        </pc:spChg>
        <pc:spChg chg="mod">
          <ac:chgData name="Sai Sudha" userId="6ebeee4974f87197" providerId="LiveId" clId="{5E20E98C-C597-44AD-976D-F208930A620C}" dt="2022-07-30T12:57:21.856" v="1586" actId="123"/>
          <ac:spMkLst>
            <pc:docMk/>
            <pc:sldMk cId="0" sldId="261"/>
            <ac:spMk id="131" creationId="{00000000-0000-0000-0000-000000000000}"/>
          </ac:spMkLst>
        </pc:spChg>
      </pc:sldChg>
      <pc:sldChg chg="modSp mod">
        <pc:chgData name="Sai Sudha" userId="6ebeee4974f87197" providerId="LiveId" clId="{5E20E98C-C597-44AD-976D-F208930A620C}" dt="2022-07-30T13:30:09.546" v="2309" actId="20577"/>
        <pc:sldMkLst>
          <pc:docMk/>
          <pc:sldMk cId="0" sldId="262"/>
        </pc:sldMkLst>
        <pc:spChg chg="mod">
          <ac:chgData name="Sai Sudha" userId="6ebeee4974f87197" providerId="LiveId" clId="{5E20E98C-C597-44AD-976D-F208930A620C}" dt="2022-07-30T13:30:09.546" v="2309" actId="20577"/>
          <ac:spMkLst>
            <pc:docMk/>
            <pc:sldMk cId="0" sldId="262"/>
            <ac:spMk id="138" creationId="{00000000-0000-0000-0000-000000000000}"/>
          </ac:spMkLst>
        </pc:spChg>
      </pc:sldChg>
      <pc:sldChg chg="modSp mod">
        <pc:chgData name="Sai Sudha" userId="6ebeee4974f87197" providerId="LiveId" clId="{5E20E98C-C597-44AD-976D-F208930A620C}" dt="2022-07-30T13:07:39.060" v="2287" actId="123"/>
        <pc:sldMkLst>
          <pc:docMk/>
          <pc:sldMk cId="0" sldId="263"/>
        </pc:sldMkLst>
        <pc:spChg chg="mod">
          <ac:chgData name="Sai Sudha" userId="6ebeee4974f87197" providerId="LiveId" clId="{5E20E98C-C597-44AD-976D-F208930A620C}" dt="2022-07-30T13:07:39.060" v="2287" actId="123"/>
          <ac:spMkLst>
            <pc:docMk/>
            <pc:sldMk cId="0" sldId="263"/>
            <ac:spMk id="145" creationId="{00000000-0000-0000-0000-000000000000}"/>
          </ac:spMkLst>
        </pc:spChg>
      </pc:sldChg>
      <pc:sldChg chg="modSp mod">
        <pc:chgData name="Sai Sudha" userId="6ebeee4974f87197" providerId="LiveId" clId="{5E20E98C-C597-44AD-976D-F208930A620C}" dt="2022-07-30T13:07:44.363" v="2288" actId="123"/>
        <pc:sldMkLst>
          <pc:docMk/>
          <pc:sldMk cId="0" sldId="264"/>
        </pc:sldMkLst>
        <pc:spChg chg="mod">
          <ac:chgData name="Sai Sudha" userId="6ebeee4974f87197" providerId="LiveId" clId="{5E20E98C-C597-44AD-976D-F208930A620C}" dt="2022-07-30T13:07:44.363" v="2288" actId="123"/>
          <ac:spMkLst>
            <pc:docMk/>
            <pc:sldMk cId="0" sldId="264"/>
            <ac:spMk id="152" creationId="{00000000-0000-0000-0000-000000000000}"/>
          </ac:spMkLst>
        </pc:spChg>
      </pc:sldChg>
      <pc:sldChg chg="modSp del mod">
        <pc:chgData name="Sai Sudha" userId="6ebeee4974f87197" providerId="LiveId" clId="{5E20E98C-C597-44AD-976D-F208930A620C}" dt="2022-07-30T13:05:31.597" v="2229" actId="2696"/>
        <pc:sldMkLst>
          <pc:docMk/>
          <pc:sldMk cId="0" sldId="265"/>
        </pc:sldMkLst>
        <pc:spChg chg="mod">
          <ac:chgData name="Sai Sudha" userId="6ebeee4974f87197" providerId="LiveId" clId="{5E20E98C-C597-44AD-976D-F208930A620C}" dt="2022-07-30T13:05:27.457" v="2228" actId="1076"/>
          <ac:spMkLst>
            <pc:docMk/>
            <pc:sldMk cId="0" sldId="265"/>
            <ac:spMk id="159" creationId="{00000000-0000-0000-0000-000000000000}"/>
          </ac:spMkLst>
        </pc:spChg>
      </pc:sldChg>
      <pc:sldChg chg="modSp new mod">
        <pc:chgData name="Sai Sudha" userId="6ebeee4974f87197" providerId="LiveId" clId="{5E20E98C-C597-44AD-976D-F208930A620C}" dt="2022-07-30T13:30:45.920" v="2329" actId="20577"/>
        <pc:sldMkLst>
          <pc:docMk/>
          <pc:sldMk cId="184765730" sldId="265"/>
        </pc:sldMkLst>
        <pc:spChg chg="mod">
          <ac:chgData name="Sai Sudha" userId="6ebeee4974f87197" providerId="LiveId" clId="{5E20E98C-C597-44AD-976D-F208930A620C}" dt="2022-07-30T13:30:45.920" v="2329" actId="20577"/>
          <ac:spMkLst>
            <pc:docMk/>
            <pc:sldMk cId="184765730" sldId="265"/>
            <ac:spMk id="2" creationId="{D3C47303-4C68-FFAC-2BF0-8E1D3A3558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ccdb91ae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g13ccdb91aef_0_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g13ccdb91aef_0_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g13ccdb91aef_0_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g13ccdb91aef_0_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 name="Google Shape;61;g13ccdb91aef_0_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g13ccdb91aef_0_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g13ccdb91aef_0_7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5" name="Google Shape;65;g13ccdb91aef_0_7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6" name="Google Shape;66;g13ccdb91aef_0_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g13ccdb91aef_0_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g13ccdb91aef_0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g13ccdb91aef_0_7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g13ccdb91aef_0_7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g13ccdb91aef_0_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g13ccdb91aef_0_8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g13ccdb91aef_0_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g13ccdb91aef_0_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13ccdb91aef_0_8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g13ccdb91aef_0_8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g13ccdb91aef_0_8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2" name="Google Shape;82;g13ccdb91aef_0_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g13ccdb91aef_0_9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g13ccdb91aef_0_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g13ccdb91aef_0_9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g13ccdb91aef_0_9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9" name="Google Shape;89;g13ccdb91aef_0_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g13ccdb91aef_0_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g13ccdb91aef_0_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g13ccdb91aef_0_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g13ccdb91aef_0_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97" name="Google Shape;97;g13ccdb91aef_0_53"/>
          <p:cNvPicPr preferRelativeResize="0"/>
          <p:nvPr/>
        </p:nvPicPr>
        <p:blipFill>
          <a:blip r:embed="rId4">
            <a:alphaModFix/>
          </a:blip>
          <a:stretch>
            <a:fillRect/>
          </a:stretch>
        </p:blipFill>
        <p:spPr>
          <a:xfrm>
            <a:off x="3056326" y="677250"/>
            <a:ext cx="2878949" cy="1519451"/>
          </a:xfrm>
          <a:prstGeom prst="rect">
            <a:avLst/>
          </a:prstGeom>
          <a:noFill/>
          <a:ln>
            <a:noFill/>
          </a:ln>
        </p:spPr>
      </p:pic>
      <p:sp>
        <p:nvSpPr>
          <p:cNvPr id="98" name="Google Shape;98;g13ccdb91aef_0_53"/>
          <p:cNvSpPr txBox="1"/>
          <p:nvPr/>
        </p:nvSpPr>
        <p:spPr>
          <a:xfrm>
            <a:off x="2175950" y="2803150"/>
            <a:ext cx="5202600" cy="846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Clr>
                <a:schemeClr val="dk1"/>
              </a:buClr>
              <a:buSzPts val="1100"/>
              <a:buFont typeface="Arial"/>
              <a:buNone/>
            </a:pPr>
            <a:r>
              <a:rPr lang="en" sz="2000" b="1">
                <a:solidFill>
                  <a:schemeClr val="lt1"/>
                </a:solidFill>
                <a:latin typeface="Proxima Nova"/>
                <a:ea typeface="Proxima Nova"/>
                <a:cs typeface="Proxima Nova"/>
                <a:sym typeface="Proxima Nova"/>
              </a:rPr>
              <a:t>MetaCommerce -</a:t>
            </a:r>
            <a:r>
              <a:rPr lang="en" sz="2000" b="1">
                <a:solidFill>
                  <a:schemeClr val="dk1"/>
                </a:solidFill>
                <a:latin typeface="Proxima Nova"/>
                <a:ea typeface="Proxima Nova"/>
                <a:cs typeface="Proxima Nova"/>
                <a:sym typeface="Proxima Nova"/>
              </a:rPr>
              <a:t> </a:t>
            </a:r>
            <a:r>
              <a:rPr lang="en" sz="2000" b="1">
                <a:solidFill>
                  <a:schemeClr val="dk1"/>
                </a:solidFill>
                <a:highlight>
                  <a:srgbClr val="FFFFFF"/>
                </a:highlight>
                <a:latin typeface="Proxima Nova"/>
                <a:ea typeface="Proxima Nova"/>
                <a:cs typeface="Proxima Nova"/>
                <a:sym typeface="Proxima Nova"/>
              </a:rPr>
              <a:t>The Future of Shopping with Metaverse</a:t>
            </a:r>
            <a:endParaRPr sz="2200" b="1">
              <a:solidFill>
                <a:schemeClr val="dk1"/>
              </a:solidFill>
            </a:endParaRPr>
          </a:p>
        </p:txBody>
      </p:sp>
      <p:sp>
        <p:nvSpPr>
          <p:cNvPr id="99" name="Google Shape;99;g13ccdb91aef_0_53"/>
          <p:cNvSpPr txBox="1"/>
          <p:nvPr/>
        </p:nvSpPr>
        <p:spPr>
          <a:xfrm>
            <a:off x="1336425" y="3961900"/>
            <a:ext cx="5096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Team Name:</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a:solidFill>
                  <a:schemeClr val="lt1"/>
                </a:solidFill>
              </a:rPr>
              <a:t>Institute Name: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05" name="Google Shape;105;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106" name="Google Shape;106;p2"/>
          <p:cNvGraphicFramePr/>
          <p:nvPr>
            <p:extLst>
              <p:ext uri="{D42A27DB-BD31-4B8C-83A1-F6EECF244321}">
                <p14:modId xmlns:p14="http://schemas.microsoft.com/office/powerpoint/2010/main" val="724871876"/>
              </p:ext>
            </p:extLst>
          </p:nvPr>
        </p:nvGraphicFramePr>
        <p:xfrm>
          <a:off x="195688" y="1144500"/>
          <a:ext cx="8756200" cy="3027980"/>
        </p:xfrm>
        <a:graphic>
          <a:graphicData uri="http://schemas.openxmlformats.org/drawingml/2006/table">
            <a:tbl>
              <a:tblPr>
                <a:noFill/>
                <a:tableStyleId>{36DDDC3E-EC33-4618-BF22-E2649D4551CD}</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endParaRPr lang="en-US" sz="1400" u="none" strike="noStrike" cap="none"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0" i="0" u="none" strike="noStrike" cap="none" dirty="0" err="1">
                          <a:solidFill>
                            <a:srgbClr val="000000"/>
                          </a:solidFill>
                          <a:effectLst/>
                          <a:latin typeface="Arial"/>
                          <a:ea typeface="Arial"/>
                          <a:cs typeface="Arial"/>
                          <a:sym typeface="Arial"/>
                        </a:rPr>
                        <a:t>The_SSS_Trio</a:t>
                      </a:r>
                      <a:endParaRPr lang="en-IN" sz="1400" b="1" i="0" u="none" strike="noStrike" cap="none" dirty="0">
                        <a:solidFill>
                          <a:srgbClr val="000000"/>
                        </a:solidFill>
                        <a:effectLs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G. </a:t>
                      </a:r>
                      <a:r>
                        <a:rPr lang="en-US" sz="1400" u="none" strike="noStrike" cap="none" dirty="0" err="1"/>
                        <a:t>Pulla</a:t>
                      </a:r>
                      <a:r>
                        <a:rPr lang="en-US" sz="1400" u="none" strike="noStrike" cap="none" dirty="0"/>
                        <a:t> Reddy Engineering College</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Sai Sudha Kothacheruvu</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Sunil </a:t>
                      </a:r>
                      <a:r>
                        <a:rPr lang="en-US" sz="1400" u="none" strike="noStrike" cap="none" dirty="0" err="1"/>
                        <a:t>Neravati</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Sushanth</a:t>
                      </a:r>
                      <a:r>
                        <a:rPr lang="en-US" sz="1400" u="none" strike="noStrike" cap="none" dirty="0"/>
                        <a:t> </a:t>
                      </a:r>
                      <a:r>
                        <a:rPr lang="en-US" sz="1400" u="none" strike="noStrike" cap="none" dirty="0" err="1"/>
                        <a:t>Katam</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2023</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2023</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2023</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2" name="Google Shape;112;p3"/>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dirty="0">
                <a:solidFill>
                  <a:srgbClr val="0A0A0A"/>
                </a:solidFill>
                <a:latin typeface="Proxima Nova"/>
                <a:ea typeface="Proxima Nova"/>
                <a:cs typeface="Proxima Nova"/>
                <a:sym typeface="Proxima Nova"/>
              </a:rPr>
              <a:t>The solution should focus on: </a:t>
            </a:r>
            <a:endParaRPr sz="900" b="1" dirty="0">
              <a:solidFill>
                <a:srgbClr val="0A0A0A"/>
              </a:solidFill>
              <a:latin typeface="Proxima Nova"/>
              <a:ea typeface="Proxima Nova"/>
              <a:cs typeface="Proxima Nova"/>
              <a:sym typeface="Proxima Nova"/>
            </a:endParaRPr>
          </a:p>
          <a:p>
            <a:pPr marL="914400" lvl="0" indent="-292100" algn="l" rtl="0">
              <a:lnSpc>
                <a:spcPct val="115000"/>
              </a:lnSpc>
              <a:spcBef>
                <a:spcPts val="40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Building a web-based metaverse using out-of-the-box Avatar generation tools for users to enter and experience. </a:t>
            </a:r>
            <a:r>
              <a:rPr lang="en" sz="1000" b="1" dirty="0">
                <a:solidFill>
                  <a:srgbClr val="0A0A0A"/>
                </a:solidFill>
                <a:latin typeface="Proxima Nova"/>
                <a:ea typeface="Proxima Nova"/>
                <a:cs typeface="Proxima Nova"/>
                <a:sym typeface="Proxima Nova"/>
              </a:rPr>
              <a:t>HInt  - Existing open source solutions can be used.</a:t>
            </a:r>
            <a:endParaRPr sz="1000" b="1"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Building a shared 3D space on the web that is shared concurrently by many users. </a:t>
            </a:r>
            <a:r>
              <a:rPr lang="en" sz="1000" b="1" dirty="0">
                <a:solidFill>
                  <a:srgbClr val="0A0A0A"/>
                </a:solidFill>
                <a:latin typeface="Proxima Nova"/>
                <a:ea typeface="Proxima Nova"/>
                <a:cs typeface="Proxima Nova"/>
                <a:sym typeface="Proxima Nova"/>
              </a:rPr>
              <a:t>Hint- </a:t>
            </a:r>
            <a:r>
              <a:rPr lang="en" sz="1000" dirty="0">
                <a:solidFill>
                  <a:srgbClr val="0A0A0A"/>
                </a:solidFill>
                <a:latin typeface="Proxima Nova"/>
                <a:ea typeface="Proxima Nova"/>
                <a:cs typeface="Proxima Nova"/>
                <a:sym typeface="Proxima Nova"/>
              </a:rPr>
              <a:t>Any existing 3D spaces can be used.</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We are listing a few feature suggestions below - Feel free to use a part or all of them in your experience Or additional features can be added too. The idea is to build a next-gen futuristic Metaverse Shopping experience.</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Ability to view products in 3D in the shared spaces and AR as well (You may allow users to scan a QR code to view products in AR on their phone)</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Ability to try-on apparels etc on the Avataar.</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a:t>
            </a:r>
            <a:r>
              <a:rPr lang="en" sz="1000" dirty="0">
                <a:solidFill>
                  <a:srgbClr val="0A0A0A"/>
                </a:solidFill>
                <a:latin typeface="Proxima Nova"/>
                <a:ea typeface="Proxima Nova"/>
                <a:cs typeface="Proxima Nova"/>
                <a:sym typeface="Proxima Nova"/>
              </a:rPr>
              <a:t>- Add-to-cart/checkout of the product</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 Voice chat with fellow shoppers, enablement of camera</a:t>
            </a:r>
            <a:endParaRPr sz="1000" b="1"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 Use your imagination and create innovative experiences.</a:t>
            </a:r>
            <a:endParaRPr sz="1000" b="1" dirty="0">
              <a:solidFill>
                <a:srgbClr val="0A0A0A"/>
              </a:solidFill>
              <a:latin typeface="Proxima Nova"/>
              <a:ea typeface="Proxima Nova"/>
              <a:cs typeface="Proxima Nova"/>
              <a:sym typeface="Proxima Nova"/>
            </a:endParaRPr>
          </a:p>
          <a:p>
            <a:pPr marL="0" marR="0" lvl="0" indent="0" algn="l" rtl="0">
              <a:lnSpc>
                <a:spcPct val="115000"/>
              </a:lnSpc>
              <a:spcBef>
                <a:spcPts val="0"/>
              </a:spcBef>
              <a:spcAft>
                <a:spcPts val="0"/>
              </a:spcAft>
              <a:buNone/>
            </a:pPr>
            <a:endParaRPr sz="1000" b="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0" name="Google Shape;130;p6"/>
          <p:cNvSpPr txBox="1"/>
          <p:nvPr/>
        </p:nvSpPr>
        <p:spPr>
          <a:xfrm>
            <a:off x="135875" y="138131"/>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131" name="Google Shape;131;p6"/>
          <p:cNvSpPr txBox="1"/>
          <p:nvPr/>
        </p:nvSpPr>
        <p:spPr>
          <a:xfrm>
            <a:off x="75200" y="1338824"/>
            <a:ext cx="8857200" cy="185443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endParaRPr lang="en" sz="1200" dirty="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lang="en"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lang="en" sz="1200" dirty="0">
              <a:latin typeface="Roboto Mono"/>
              <a:ea typeface="Roboto Mono"/>
              <a:cs typeface="Roboto Mono"/>
              <a:sym typeface="Roboto Mono"/>
            </a:endParaRPr>
          </a:p>
          <a:p>
            <a:pPr marL="457200" marR="0" lvl="0" indent="-304800" algn="just"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P0: User can enter the virtual world through the website. </a:t>
            </a:r>
          </a:p>
          <a:p>
            <a:pPr marL="457200" marR="0" lvl="0" indent="-304800" algn="just"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P1: User can choose an avatar.</a:t>
            </a:r>
            <a:endParaRPr lang="en" sz="1200" b="0" i="0" u="none" strike="noStrike" cap="none" dirty="0">
              <a:solidFill>
                <a:srgbClr val="000000"/>
              </a:solidFill>
              <a:latin typeface="Roboto Mono"/>
              <a:ea typeface="Roboto Mono"/>
              <a:cs typeface="Roboto Mono"/>
              <a:sym typeface="Roboto Mono"/>
            </a:endParaRPr>
          </a:p>
          <a:p>
            <a:pPr marL="457200" marR="0" lvl="0" indent="-304800" algn="just"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P2: User can then browse through various products.</a:t>
            </a:r>
          </a:p>
          <a:p>
            <a:pPr marL="457200" marR="0" lvl="0" indent="-304800" algn="just"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P3: User can interact with other users in the virtual world.</a:t>
            </a:r>
          </a:p>
          <a:p>
            <a:pPr marL="457200" marR="0" lvl="0" indent="-304800" algn="just"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P4: </a:t>
            </a:r>
            <a:r>
              <a:rPr lang="en" sz="1200" dirty="0">
                <a:latin typeface="Roboto Mono"/>
                <a:ea typeface="Roboto Mono"/>
                <a:cs typeface="Roboto Mono"/>
                <a:sym typeface="Roboto Mono"/>
              </a:rPr>
              <a:t>User can navigate to the product’s page by clicking on the link displayed.</a:t>
            </a:r>
          </a:p>
          <a:p>
            <a:pPr marL="457200" marR="0" lvl="0" indent="-304800" algn="just"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P5: User can review the product’s features and buy or add to cart.</a:t>
            </a:r>
          </a:p>
          <a:p>
            <a:pPr marL="152400" marR="0" lvl="0" algn="just" rtl="0">
              <a:lnSpc>
                <a:spcPct val="100000"/>
              </a:lnSpc>
              <a:spcBef>
                <a:spcPts val="0"/>
              </a:spcBef>
              <a:spcAft>
                <a:spcPts val="0"/>
              </a:spcAft>
              <a:buClr>
                <a:srgbClr val="000000"/>
              </a:buClr>
              <a:buSzPts val="1200"/>
            </a:pPr>
            <a:endParaRPr sz="1200"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 Proposed approach</a:t>
            </a:r>
            <a:endParaRPr sz="2400" b="1" i="0" u="none" strike="noStrike" cap="none" dirty="0">
              <a:solidFill>
                <a:srgbClr val="000000"/>
              </a:solidFill>
              <a:latin typeface="Roboto Mono"/>
              <a:ea typeface="Roboto Mono"/>
              <a:cs typeface="Roboto Mono"/>
              <a:sym typeface="Roboto Mono"/>
            </a:endParaRPr>
          </a:p>
        </p:txBody>
      </p:sp>
      <p:sp>
        <p:nvSpPr>
          <p:cNvPr id="138" name="Google Shape;138;p7"/>
          <p:cNvSpPr txBox="1"/>
          <p:nvPr/>
        </p:nvSpPr>
        <p:spPr>
          <a:xfrm>
            <a:off x="75200" y="1010550"/>
            <a:ext cx="8961644" cy="3330675"/>
          </a:xfrm>
          <a:prstGeom prst="rect">
            <a:avLst/>
          </a:prstGeom>
          <a:noFill/>
          <a:ln>
            <a:noFill/>
          </a:ln>
        </p:spPr>
        <p:txBody>
          <a:bodyPr spcFirstLastPara="1" wrap="square" lIns="91425" tIns="91425" rIns="91425" bIns="91425" anchor="ctr" anchorCtr="0">
            <a:noAutofit/>
          </a:bodyPr>
          <a:lstStyle/>
          <a:p>
            <a:pPr marL="228600" marR="0" lvl="0" indent="-228600" algn="just" rtl="0">
              <a:lnSpc>
                <a:spcPct val="100000"/>
              </a:lnSpc>
              <a:spcBef>
                <a:spcPts val="0"/>
              </a:spcBef>
              <a:spcAft>
                <a:spcPts val="0"/>
              </a:spcAft>
              <a:buClr>
                <a:schemeClr val="dk1"/>
              </a:buClr>
              <a:buSzPts val="1100"/>
              <a:buFont typeface="Arial"/>
              <a:buAutoNum type="arabicPeriod"/>
            </a:pPr>
            <a:r>
              <a:rPr lang="en" sz="1200" b="0" i="0" u="none" strike="noStrike" cap="none" dirty="0">
                <a:solidFill>
                  <a:srgbClr val="000000"/>
                </a:solidFill>
                <a:latin typeface="Roboto Mono"/>
                <a:ea typeface="Roboto Mono"/>
                <a:cs typeface="Roboto Mono"/>
                <a:sym typeface="Roboto Mono"/>
              </a:rPr>
              <a:t>User enters the virtual world through website either by signing in or directly. The virtual world is built using Mozilla Hubs. The scenes for the rooms have been designed using Spoke.</a:t>
            </a:r>
          </a:p>
          <a:p>
            <a:pPr marL="228600" marR="0" lvl="0" indent="-228600" algn="just" rtl="0">
              <a:lnSpc>
                <a:spcPct val="100000"/>
              </a:lnSpc>
              <a:spcBef>
                <a:spcPts val="0"/>
              </a:spcBef>
              <a:spcAft>
                <a:spcPts val="0"/>
              </a:spcAft>
              <a:buClr>
                <a:schemeClr val="dk1"/>
              </a:buClr>
              <a:buSzPts val="1100"/>
              <a:buFont typeface="Arial"/>
              <a:buAutoNum type="arabicPeriod"/>
            </a:pPr>
            <a:r>
              <a:rPr lang="en" sz="1200" b="0" i="0" u="none" strike="noStrike" cap="none" dirty="0">
                <a:solidFill>
                  <a:srgbClr val="000000"/>
                </a:solidFill>
                <a:latin typeface="Roboto Mono"/>
                <a:ea typeface="Roboto Mono"/>
                <a:cs typeface="Roboto Mono"/>
                <a:sym typeface="Roboto Mono"/>
              </a:rPr>
              <a:t>Different prebuilt avatars are made available for t</a:t>
            </a:r>
            <a:r>
              <a:rPr lang="en-IN" sz="1200" b="0" i="0" u="none" strike="noStrike" cap="none" dirty="0">
                <a:solidFill>
                  <a:srgbClr val="000000"/>
                </a:solidFill>
                <a:latin typeface="Roboto Mono"/>
                <a:ea typeface="Roboto Mono"/>
                <a:cs typeface="Roboto Mono"/>
                <a:sym typeface="Roboto Mono"/>
              </a:rPr>
              <a:t>h</a:t>
            </a:r>
            <a:r>
              <a:rPr lang="en" sz="1200" b="0" i="0" u="none" strike="noStrike" cap="none" dirty="0">
                <a:solidFill>
                  <a:srgbClr val="000000"/>
                </a:solidFill>
                <a:latin typeface="Roboto Mono"/>
                <a:ea typeface="Roboto Mono"/>
                <a:cs typeface="Roboto Mono"/>
                <a:sym typeface="Roboto Mono"/>
              </a:rPr>
              <a:t>e user to choose from.</a:t>
            </a:r>
          </a:p>
          <a:p>
            <a:pPr marL="228600" marR="0" lvl="0" indent="-228600" algn="just" rtl="0">
              <a:lnSpc>
                <a:spcPct val="100000"/>
              </a:lnSpc>
              <a:spcBef>
                <a:spcPts val="0"/>
              </a:spcBef>
              <a:spcAft>
                <a:spcPts val="0"/>
              </a:spcAft>
              <a:buClr>
                <a:schemeClr val="dk1"/>
              </a:buClr>
              <a:buSzPts val="1100"/>
              <a:buFont typeface="Arial"/>
              <a:buAutoNum type="arabicPeriod"/>
            </a:pPr>
            <a:r>
              <a:rPr lang="en" sz="1200" dirty="0">
                <a:latin typeface="Roboto Mono"/>
                <a:ea typeface="Roboto Mono"/>
                <a:cs typeface="Roboto Mono"/>
                <a:sym typeface="Roboto Mono"/>
              </a:rPr>
              <a:t>User can interact with other users by turning their mic on.</a:t>
            </a:r>
            <a:endParaRPr lang="en" sz="1200" b="0" i="0" u="none" strike="noStrike" cap="none" dirty="0">
              <a:solidFill>
                <a:srgbClr val="000000"/>
              </a:solidFill>
              <a:latin typeface="Roboto Mono"/>
              <a:ea typeface="Roboto Mono"/>
              <a:cs typeface="Roboto Mono"/>
              <a:sym typeface="Roboto Mono"/>
            </a:endParaRPr>
          </a:p>
          <a:p>
            <a:pPr marL="228600" marR="0" lvl="0" indent="-228600" algn="just" rtl="0">
              <a:lnSpc>
                <a:spcPct val="100000"/>
              </a:lnSpc>
              <a:spcBef>
                <a:spcPts val="0"/>
              </a:spcBef>
              <a:spcAft>
                <a:spcPts val="0"/>
              </a:spcAft>
              <a:buClr>
                <a:schemeClr val="dk1"/>
              </a:buClr>
              <a:buSzPts val="1100"/>
              <a:buFont typeface="Arial"/>
              <a:buAutoNum type="arabicPeriod"/>
            </a:pPr>
            <a:r>
              <a:rPr lang="en" sz="1200" dirty="0">
                <a:latin typeface="Roboto Mono"/>
                <a:ea typeface="Roboto Mono"/>
                <a:cs typeface="Roboto Mono"/>
                <a:sym typeface="Roboto Mono"/>
              </a:rPr>
              <a:t>User can browse through various fashion and electronic products available.</a:t>
            </a:r>
          </a:p>
          <a:p>
            <a:pPr marL="228600" marR="0" lvl="0" indent="-228600" algn="just" rtl="0">
              <a:lnSpc>
                <a:spcPct val="100000"/>
              </a:lnSpc>
              <a:spcBef>
                <a:spcPts val="0"/>
              </a:spcBef>
              <a:spcAft>
                <a:spcPts val="0"/>
              </a:spcAft>
              <a:buClr>
                <a:schemeClr val="dk1"/>
              </a:buClr>
              <a:buSzPts val="1100"/>
              <a:buFont typeface="Arial"/>
              <a:buAutoNum type="arabicPeriod"/>
            </a:pPr>
            <a:r>
              <a:rPr lang="en" sz="1200" dirty="0">
                <a:latin typeface="Roboto Mono"/>
                <a:ea typeface="Roboto Mono"/>
                <a:cs typeface="Roboto Mono"/>
                <a:sym typeface="Roboto Mono"/>
              </a:rPr>
              <a:t>A link is present at each product which navigates the user to the product’s page. This page lists the features of the product.</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Deploy link: https://metacommerce-grid.herokuapp.com/</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44" name="Google Shape;144;p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45" name="Google Shape;145;p8"/>
          <p:cNvSpPr txBox="1"/>
          <p:nvPr/>
        </p:nvSpPr>
        <p:spPr>
          <a:xfrm>
            <a:off x="75200" y="1515138"/>
            <a:ext cx="8547000" cy="3269100"/>
          </a:xfrm>
          <a:prstGeom prst="rect">
            <a:avLst/>
          </a:prstGeom>
          <a:noFill/>
          <a:ln>
            <a:noFill/>
          </a:ln>
        </p:spPr>
        <p:txBody>
          <a:bodyPr spcFirstLastPara="1" wrap="square" lIns="91425" tIns="91425" rIns="91425" bIns="91425" anchor="ctr" anchorCtr="0">
            <a:noAutofit/>
          </a:bodyPr>
          <a:lstStyle/>
          <a:p>
            <a:pPr marL="228600" marR="0" lvl="0" indent="-228600" algn="just" rtl="0">
              <a:lnSpc>
                <a:spcPct val="100000"/>
              </a:lnSpc>
              <a:spcBef>
                <a:spcPts val="0"/>
              </a:spcBef>
              <a:spcAft>
                <a:spcPts val="0"/>
              </a:spcAft>
              <a:buClr>
                <a:schemeClr val="dk1"/>
              </a:buClr>
              <a:buSzPts val="1100"/>
              <a:buFont typeface="Arial"/>
              <a:buAutoNum type="arabicPeriod"/>
            </a:pPr>
            <a:r>
              <a:rPr lang="en-US" sz="1200" dirty="0">
                <a:latin typeface="Roboto Mono"/>
                <a:ea typeface="Roboto Mono"/>
                <a:cs typeface="Roboto Mono"/>
                <a:sym typeface="Roboto Mono"/>
              </a:rPr>
              <a:t>Every time the user enters a new room, a separate tab is opened which limits the user’s experience</a:t>
            </a:r>
          </a:p>
          <a:p>
            <a:pPr marL="228600" marR="0" lvl="0" indent="-228600" algn="just" rtl="0">
              <a:lnSpc>
                <a:spcPct val="100000"/>
              </a:lnSpc>
              <a:spcBef>
                <a:spcPts val="0"/>
              </a:spcBef>
              <a:spcAft>
                <a:spcPts val="0"/>
              </a:spcAft>
              <a:buClr>
                <a:schemeClr val="dk1"/>
              </a:buClr>
              <a:buSzPts val="1100"/>
              <a:buFont typeface="Arial"/>
              <a:buAutoNum type="arabicPeriod"/>
            </a:pPr>
            <a:r>
              <a:rPr lang="en-US" sz="1200" b="0" i="0" u="none" strike="noStrike" cap="none" dirty="0">
                <a:solidFill>
                  <a:srgbClr val="000000"/>
                </a:solidFill>
                <a:latin typeface="Roboto Mono"/>
                <a:ea typeface="Roboto Mono"/>
                <a:cs typeface="Roboto Mono"/>
                <a:sym typeface="Roboto Mono"/>
              </a:rPr>
              <a:t>Ability of users to build their own avatars </a:t>
            </a:r>
            <a:r>
              <a:rPr lang="en-US" sz="1200" dirty="0">
                <a:latin typeface="Roboto Mono"/>
                <a:ea typeface="Roboto Mono"/>
                <a:cs typeface="Roboto Mono"/>
                <a:sym typeface="Roboto Mono"/>
              </a:rPr>
              <a:t>has not been implemented.</a:t>
            </a:r>
          </a:p>
          <a:p>
            <a:pPr marL="228600" marR="0" lvl="0" indent="-228600" algn="just" rtl="0">
              <a:lnSpc>
                <a:spcPct val="100000"/>
              </a:lnSpc>
              <a:spcBef>
                <a:spcPts val="0"/>
              </a:spcBef>
              <a:spcAft>
                <a:spcPts val="0"/>
              </a:spcAft>
              <a:buClr>
                <a:schemeClr val="dk1"/>
              </a:buClr>
              <a:buSzPts val="1100"/>
              <a:buFont typeface="Arial"/>
              <a:buAutoNum type="arabicPeriod"/>
            </a:pPr>
            <a:r>
              <a:rPr lang="en-US" sz="1200" dirty="0">
                <a:latin typeface="Roboto Mono"/>
                <a:ea typeface="Roboto Mono"/>
                <a:cs typeface="Roboto Mono"/>
                <a:sym typeface="Roboto Mono"/>
              </a:rPr>
              <a:t>Ability of users to try-on apparels on avatars has not been implemented.</a:t>
            </a:r>
          </a:p>
          <a:p>
            <a:pPr marL="228600" marR="0" lvl="0" indent="-228600" algn="just" rtl="0">
              <a:lnSpc>
                <a:spcPct val="100000"/>
              </a:lnSpc>
              <a:spcBef>
                <a:spcPts val="0"/>
              </a:spcBef>
              <a:spcAft>
                <a:spcPts val="0"/>
              </a:spcAft>
              <a:buClr>
                <a:schemeClr val="dk1"/>
              </a:buClr>
              <a:buSzPts val="1100"/>
              <a:buFont typeface="Arial"/>
              <a:buAutoNum type="arabicPeriod"/>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51" name="Google Shape;151;p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52" name="Google Shape;152;p9"/>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228600" marR="0" lvl="0" indent="-228600" algn="just"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Roboto Mono"/>
                <a:ea typeface="Roboto Mono"/>
                <a:cs typeface="Roboto Mono"/>
                <a:sym typeface="Roboto Mono"/>
              </a:rPr>
              <a:t>Feature to allow users to customize avatars</a:t>
            </a:r>
          </a:p>
          <a:p>
            <a:pPr marL="228600" marR="0" lvl="0" indent="-228600" algn="just"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Roboto Mono"/>
                <a:ea typeface="Roboto Mono"/>
                <a:cs typeface="Roboto Mono"/>
                <a:sym typeface="Roboto Mono"/>
              </a:rPr>
              <a:t>Feature to allow users to try</a:t>
            </a:r>
            <a:r>
              <a:rPr lang="en-US" sz="1200" dirty="0">
                <a:latin typeface="Roboto Mono"/>
                <a:ea typeface="Roboto Mono"/>
                <a:cs typeface="Roboto Mono"/>
                <a:sym typeface="Roboto Mono"/>
              </a:rPr>
              <a:t>-on apparels on their avatars</a:t>
            </a:r>
          </a:p>
          <a:p>
            <a:pPr marL="228600" marR="0" lvl="0" indent="-228600" algn="just" rtl="0">
              <a:lnSpc>
                <a:spcPct val="100000"/>
              </a:lnSpc>
              <a:spcBef>
                <a:spcPts val="0"/>
              </a:spcBef>
              <a:spcAft>
                <a:spcPts val="0"/>
              </a:spcAft>
              <a:buClr>
                <a:srgbClr val="000000"/>
              </a:buClr>
              <a:buSzPts val="1200"/>
              <a:buFont typeface="Arial"/>
              <a:buAutoNum type="arabicPeriod"/>
            </a:pPr>
            <a:r>
              <a:rPr lang="en-US" sz="1200" dirty="0">
                <a:latin typeface="Roboto Mono"/>
                <a:ea typeface="Roboto Mono"/>
                <a:cs typeface="Roboto Mono"/>
                <a:sym typeface="Roboto Mono"/>
              </a:rPr>
              <a:t>Add to cart and buy feature is to be added.</a:t>
            </a:r>
          </a:p>
          <a:p>
            <a:pPr marL="228600" marR="0" lvl="0" indent="-228600" algn="just" rtl="0">
              <a:lnSpc>
                <a:spcPct val="100000"/>
              </a:lnSpc>
              <a:spcBef>
                <a:spcPts val="0"/>
              </a:spcBef>
              <a:spcAft>
                <a:spcPts val="0"/>
              </a:spcAft>
              <a:buClr>
                <a:srgbClr val="000000"/>
              </a:buClr>
              <a:buSzPts val="1200"/>
              <a:buFont typeface="Arial"/>
              <a:buAutoNum type="arabicPeriod"/>
            </a:pPr>
            <a:r>
              <a:rPr lang="en-US" sz="1200" dirty="0">
                <a:latin typeface="Roboto Mono"/>
                <a:ea typeface="Roboto Mono"/>
                <a:cs typeface="Roboto Mono"/>
                <a:sym typeface="Roboto Mono"/>
              </a:rPr>
              <a:t>Video chat feature is to be added.</a:t>
            </a:r>
          </a:p>
          <a:p>
            <a:pPr marL="228600" marR="0" lvl="0" indent="-228600" algn="l" rtl="0">
              <a:lnSpc>
                <a:spcPct val="100000"/>
              </a:lnSpc>
              <a:spcBef>
                <a:spcPts val="0"/>
              </a:spcBef>
              <a:spcAft>
                <a:spcPts val="0"/>
              </a:spcAft>
              <a:buClr>
                <a:srgbClr val="000000"/>
              </a:buClr>
              <a:buSzPts val="1200"/>
              <a:buFont typeface="Arial"/>
              <a:buAutoNum type="arabicPeriod"/>
            </a:pPr>
            <a:endParaRPr lang="en-US" sz="1200" dirty="0">
              <a:latin typeface="Roboto Mono"/>
              <a:ea typeface="Roboto Mono"/>
              <a:cs typeface="Roboto Mono"/>
              <a:sym typeface="Roboto Mono"/>
            </a:endParaRPr>
          </a:p>
          <a:p>
            <a:pPr marL="228600" marR="0" lvl="0" indent="-228600" algn="l" rtl="0">
              <a:lnSpc>
                <a:spcPct val="100000"/>
              </a:lnSpc>
              <a:spcBef>
                <a:spcPts val="0"/>
              </a:spcBef>
              <a:spcAft>
                <a:spcPts val="0"/>
              </a:spcAft>
              <a:buClr>
                <a:srgbClr val="000000"/>
              </a:buClr>
              <a:buSzPts val="1200"/>
              <a:buFont typeface="Arial"/>
              <a:buAutoNum type="arabicPeriod"/>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303-4C68-FFAC-2BF0-8E1D3A355848}"/>
              </a:ext>
            </a:extLst>
          </p:cNvPr>
          <p:cNvSpPr>
            <a:spLocks noGrp="1"/>
          </p:cNvSpPr>
          <p:nvPr>
            <p:ph type="title"/>
          </p:nvPr>
        </p:nvSpPr>
        <p:spPr/>
        <p:txBody>
          <a:bodyPr/>
          <a:lstStyle/>
          <a:p>
            <a:r>
              <a:rPr lang="en-US" sz="2400" dirty="0">
                <a:latin typeface="Roboto Mono" panose="020B0604020202020204" charset="0"/>
                <a:ea typeface="Roboto Mono" panose="020B0604020202020204" charset="0"/>
              </a:rPr>
              <a:t>Website Link:</a:t>
            </a:r>
            <a:br>
              <a:rPr lang="en-US" sz="2400" dirty="0">
                <a:latin typeface="Roboto Mono" panose="020B0604020202020204" charset="0"/>
                <a:ea typeface="Roboto Mono" panose="020B0604020202020204" charset="0"/>
              </a:rPr>
            </a:br>
            <a:br>
              <a:rPr lang="en-US" sz="2400" dirty="0">
                <a:latin typeface="Roboto Mono" panose="020B0604020202020204" charset="0"/>
                <a:ea typeface="Roboto Mono" panose="020B0604020202020204" charset="0"/>
              </a:rPr>
            </a:br>
            <a:r>
              <a:rPr lang="en-US" sz="2400" dirty="0">
                <a:latin typeface="Roboto Mono" panose="020B0604020202020204" charset="0"/>
                <a:ea typeface="Roboto Mono" panose="020B0604020202020204" charset="0"/>
              </a:rPr>
              <a:t>https://metacommerce-grid.herokuapp.com/</a:t>
            </a:r>
            <a:endParaRPr lang="en-IN" sz="2400"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847657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517</Words>
  <Application>Microsoft Office PowerPoint</Application>
  <PresentationFormat>On-screen Show (16:9)</PresentationFormat>
  <Paragraphs>88</Paragraphs>
  <Slides>8</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Proxima Nova</vt:lpstr>
      <vt:lpstr>Arial</vt:lpstr>
      <vt:lpstr>Roboto Mono</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Website Link:  https://metacommerce-grid.herokuapp.com/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 Sudha</cp:lastModifiedBy>
  <cp:revision>4</cp:revision>
  <dcterms:modified xsi:type="dcterms:W3CDTF">2022-07-30T13:30:49Z</dcterms:modified>
</cp:coreProperties>
</file>