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8" r:id="rId8"/>
    <p:sldId id="269" r:id="rId9"/>
    <p:sldId id="264" r:id="rId10"/>
    <p:sldId id="261" r:id="rId11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200A92-8D91-0F1E-8E1C-815013EF370A}" v="12" dt="2023-04-28T11:23:09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13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Soli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581C-CAB0-510C-82E0-00B56B500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00" y="1404000"/>
            <a:ext cx="4795777" cy="1894785"/>
          </a:xfrm>
        </p:spPr>
        <p:txBody>
          <a:bodyPr anchor="t">
            <a:normAutofit/>
          </a:bodyPr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603E4-3719-5019-A637-4BDBAFE6D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000" y="3298785"/>
            <a:ext cx="4795777" cy="9936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B9ED394B-2456-048A-F0B1-2FFF136732AE}"/>
              </a:ext>
            </a:extLst>
          </p:cNvPr>
          <p:cNvSpPr>
            <a:spLocks noChangeAspect="1"/>
          </p:cNvSpPr>
          <p:nvPr/>
        </p:nvSpPr>
        <p:spPr>
          <a:xfrm>
            <a:off x="6804000" y="1"/>
            <a:ext cx="4644000" cy="5153487"/>
          </a:xfrm>
          <a:custGeom>
            <a:avLst/>
            <a:gdLst>
              <a:gd name="connsiteX0" fmla="*/ 0 w 5562600"/>
              <a:gd name="connsiteY0" fmla="*/ 0 h 6172200"/>
              <a:gd name="connsiteX1" fmla="*/ 5562600 w 5562600"/>
              <a:gd name="connsiteY1" fmla="*/ 0 h 6172200"/>
              <a:gd name="connsiteX2" fmla="*/ 5562600 w 5562600"/>
              <a:gd name="connsiteY2" fmla="*/ 3818433 h 6172200"/>
              <a:gd name="connsiteX3" fmla="*/ 5562600 w 5562600"/>
              <a:gd name="connsiteY3" fmla="*/ 3979266 h 6172200"/>
              <a:gd name="connsiteX4" fmla="*/ 5553004 w 5562600"/>
              <a:gd name="connsiteY4" fmla="*/ 3979266 h 6172200"/>
              <a:gd name="connsiteX5" fmla="*/ 5548240 w 5562600"/>
              <a:gd name="connsiteY5" fmla="*/ 4059092 h 6172200"/>
              <a:gd name="connsiteX6" fmla="*/ 2781300 w 5562600"/>
              <a:gd name="connsiteY6" fmla="*/ 6172200 h 6172200"/>
              <a:gd name="connsiteX7" fmla="*/ 14360 w 5562600"/>
              <a:gd name="connsiteY7" fmla="*/ 4059092 h 6172200"/>
              <a:gd name="connsiteX8" fmla="*/ 9597 w 5562600"/>
              <a:gd name="connsiteY8" fmla="*/ 3979266 h 6172200"/>
              <a:gd name="connsiteX9" fmla="*/ 0 w 5562600"/>
              <a:gd name="connsiteY9" fmla="*/ 3979266 h 6172200"/>
              <a:gd name="connsiteX10" fmla="*/ 0 w 5562600"/>
              <a:gd name="connsiteY10" fmla="*/ 3818433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562600" h="6172200">
                <a:moveTo>
                  <a:pt x="0" y="0"/>
                </a:moveTo>
                <a:lnTo>
                  <a:pt x="5562600" y="0"/>
                </a:lnTo>
                <a:lnTo>
                  <a:pt x="5562600" y="3818433"/>
                </a:lnTo>
                <a:lnTo>
                  <a:pt x="5562600" y="3979266"/>
                </a:lnTo>
                <a:lnTo>
                  <a:pt x="5553004" y="3979266"/>
                </a:lnTo>
                <a:lnTo>
                  <a:pt x="5548240" y="4059092"/>
                </a:lnTo>
                <a:cubicBezTo>
                  <a:pt x="5405810" y="5245994"/>
                  <a:pt x="4221366" y="6172200"/>
                  <a:pt x="2781300" y="6172200"/>
                </a:cubicBezTo>
                <a:cubicBezTo>
                  <a:pt x="1341235" y="6172200"/>
                  <a:pt x="156790" y="5245994"/>
                  <a:pt x="14360" y="4059092"/>
                </a:cubicBezTo>
                <a:lnTo>
                  <a:pt x="9597" y="3979266"/>
                </a:lnTo>
                <a:lnTo>
                  <a:pt x="0" y="3979266"/>
                </a:lnTo>
                <a:lnTo>
                  <a:pt x="0" y="38184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E">
              <a:solidFill>
                <a:schemeClr val="bg1"/>
              </a:solidFill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4F1B8DA2-9CF4-95BB-C088-07152AE89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0" y="5724000"/>
            <a:ext cx="1498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2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814A-94C2-DE5A-0245-1BFDD4F5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9AC-F949-294E-F4B1-934CB4F1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000" y="2254147"/>
            <a:ext cx="5652000" cy="33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BB27-67B0-04CE-0234-3D6301DF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5C37-86FC-8938-CBD5-FE8614B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8F21E6-B6C2-EEAF-F707-B44661A7198B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AD5FA3AB-99EB-58AE-1302-73F7EA82539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112000" y="719999"/>
            <a:ext cx="5652000" cy="1531586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rgbClr val="435465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16538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814A-94C2-DE5A-0245-1BFDD4F5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19999"/>
            <a:ext cx="3348000" cy="33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9AC-F949-294E-F4B1-934CB4F12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000" y="2254147"/>
            <a:ext cx="5652000" cy="33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BB27-67B0-04CE-0234-3D6301DF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5C37-86FC-8938-CBD5-FE8614B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8F21E6-B6C2-EEAF-F707-B44661A7198B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AD5FA3AB-99EB-58AE-1302-73F7EA825391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5112000" y="719999"/>
            <a:ext cx="5652000" cy="1531586"/>
          </a:xfrm>
        </p:spPr>
        <p:txBody>
          <a:bodyPr>
            <a:noAutofit/>
          </a:bodyPr>
          <a:lstStyle>
            <a:lvl1pPr marL="0" indent="0" algn="l">
              <a:buNone/>
              <a:defRPr sz="2500" b="1">
                <a:solidFill>
                  <a:schemeClr val="bg1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35996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94AE-2E6A-0641-FF5B-8990792F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19999"/>
            <a:ext cx="3348000" cy="33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D31E-D59D-E6B3-541A-C5068CC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FBEC-147F-7540-A974-B68CBC0D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B7F97B-2ADA-0420-312C-421B2ABEBAA9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BCE07BB-A77C-E6C1-170F-F31B22AD8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000" y="720000"/>
            <a:ext cx="5328000" cy="3348000"/>
          </a:xfrm>
        </p:spPr>
        <p:txBody>
          <a:bodyPr>
            <a:noAutofit/>
          </a:bodyPr>
          <a:lstStyle>
            <a:lvl1pPr marL="0" indent="0" algn="l">
              <a:buNone/>
              <a:defRPr sz="4400" b="1">
                <a:solidFill>
                  <a:srgbClr val="435465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04647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D31E-D59D-E6B3-541A-C5068CC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FBEC-147F-7540-A974-B68CBC0D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B7F97B-2ADA-0420-312C-421B2ABEBAA9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BCE07BB-A77C-E6C1-170F-F31B22AD8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000" y="720000"/>
            <a:ext cx="5328000" cy="3348000"/>
          </a:xfrm>
        </p:spPr>
        <p:txBody>
          <a:bodyPr>
            <a:noAutofit/>
          </a:bodyPr>
          <a:lstStyle>
            <a:lvl1pPr marL="0" indent="0" algn="l">
              <a:buNone/>
              <a:defRPr sz="4400" b="1">
                <a:solidFill>
                  <a:schemeClr val="bg1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9569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D31E-D59D-E6B3-541A-C5068CC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FBEC-147F-7540-A974-B68CBC0D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B7F97B-2ADA-0420-312C-421B2ABEBAA9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BCE07BB-A77C-E6C1-170F-F31B22AD8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000" y="720000"/>
            <a:ext cx="5328000" cy="3348000"/>
          </a:xfrm>
        </p:spPr>
        <p:txBody>
          <a:bodyPr>
            <a:noAutofit/>
          </a:bodyPr>
          <a:lstStyle>
            <a:lvl1pPr marL="0" indent="0" algn="l">
              <a:buNone/>
              <a:defRPr sz="4400" b="1">
                <a:solidFill>
                  <a:schemeClr val="bg1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63231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AAEB-1F04-C6C3-D097-5035F446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20000"/>
            <a:ext cx="3248229" cy="33480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248C-0CB2-C53C-7A89-AB886BB6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5853-1759-118B-503B-CC1045EB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EC2DDB-9DB4-9001-A328-07219DC6A27A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915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D31E-D59D-E6B3-541A-C5068CC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5465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FBEC-147F-7540-A974-B68CBC0D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5465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B7F97B-2ADA-0420-312C-421B2ABEBAA9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B545C8AD-259F-BA8D-C0DE-AE5048E2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20000"/>
            <a:ext cx="3248229" cy="33480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959019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1E26-6996-89FF-60AB-7C4DC3888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001" y="720000"/>
            <a:ext cx="3213500" cy="1600200"/>
          </a:xfrm>
        </p:spPr>
        <p:txBody>
          <a:bodyPr anchor="t">
            <a:normAutofit/>
          </a:bodyPr>
          <a:lstStyle>
            <a:lvl1pPr>
              <a:defRPr sz="2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49609-D089-C079-F4B5-57924D08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22001" y="2320200"/>
            <a:ext cx="3213500" cy="2217601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68769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A9681-BE8D-F619-D023-E77CB9F1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3CB05-A16F-35DA-765C-EBF5216F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16FAD2-001C-07FB-417E-94C3DC37AA5C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95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Pic opt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B71B9E8-787C-BFC6-50C9-FF536DFE59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11113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915BD-96FB-EDF9-2DB5-2FFB3D57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00" y="2232001"/>
            <a:ext cx="4440000" cy="17195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ECB8F-268E-894D-75CC-E746A8937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000" y="3951515"/>
            <a:ext cx="4440000" cy="109014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943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Pic opt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B71B9E8-787C-BFC6-50C9-FF536DFE599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11113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915BD-96FB-EDF9-2DB5-2FFB3D57D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000" y="2232001"/>
            <a:ext cx="4440000" cy="17195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ECB8F-268E-894D-75CC-E746A8937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6000" y="3951515"/>
            <a:ext cx="4440000" cy="109014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190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0DC37C2-C5F4-2F46-E244-F459EA590B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11113" indent="0" algn="ctr">
              <a:buNone/>
              <a:defRPr>
                <a:solidFill>
                  <a:srgbClr val="435465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AD581C-CAB0-510C-82E0-00B56B500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4000" y="1404000"/>
            <a:ext cx="4795777" cy="1894785"/>
          </a:xfrm>
        </p:spPr>
        <p:txBody>
          <a:bodyPr anchor="t">
            <a:normAutofit/>
          </a:bodyPr>
          <a:lstStyle>
            <a:lvl1pPr algn="l">
              <a:defRPr sz="4200">
                <a:solidFill>
                  <a:srgbClr val="43546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603E4-3719-5019-A637-4BDBAFE6D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4000" y="3298785"/>
            <a:ext cx="4795777" cy="99368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3546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51628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AAEB-1F04-C6C3-D097-5035F446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0" y="720000"/>
            <a:ext cx="5022000" cy="33480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43546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248C-0CB2-C53C-7A89-AB886BB6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5853-1759-118B-503B-CC1045EB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924288-5A6F-2E71-1819-16487FBD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00" y="2395544"/>
            <a:ext cx="5022000" cy="3348000"/>
          </a:xfrm>
        </p:spPr>
        <p:txBody>
          <a:bodyPr/>
          <a:lstStyle>
            <a:lvl1pPr>
              <a:defRPr>
                <a:solidFill>
                  <a:srgbClr val="435465"/>
                </a:solidFill>
              </a:defRPr>
            </a:lvl1pPr>
            <a:lvl2pPr>
              <a:defRPr>
                <a:solidFill>
                  <a:srgbClr val="435465"/>
                </a:solidFill>
              </a:defRPr>
            </a:lvl2pPr>
            <a:lvl3pPr>
              <a:defRPr>
                <a:solidFill>
                  <a:srgbClr val="435465"/>
                </a:solidFill>
              </a:defRPr>
            </a:lvl3pPr>
            <a:lvl4pPr>
              <a:defRPr>
                <a:solidFill>
                  <a:srgbClr val="435465"/>
                </a:solidFill>
              </a:defRPr>
            </a:lvl4pPr>
            <a:lvl5pPr>
              <a:defRPr>
                <a:solidFill>
                  <a:srgbClr val="4354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58DFC2-2D2A-A288-E682-B00B02DDB0AA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5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1835E2D1-7D18-3674-9511-2450B7CAA4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11113" indent="0" algn="ctr">
              <a:buNone/>
              <a:defRPr>
                <a:solidFill>
                  <a:srgbClr val="435465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4AAEB-1F04-C6C3-D097-5035F446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0" y="720000"/>
            <a:ext cx="5022000" cy="3348000"/>
          </a:xfrm>
        </p:spPr>
        <p:txBody>
          <a:bodyPr>
            <a:normAutofit/>
          </a:bodyPr>
          <a:lstStyle>
            <a:lvl1pPr>
              <a:defRPr sz="4400">
                <a:solidFill>
                  <a:srgbClr val="43546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248C-0CB2-C53C-7A89-AB886BB6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5853-1759-118B-503B-CC1045EB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924288-5A6F-2E71-1819-16487FBD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0000" y="2395544"/>
            <a:ext cx="5022000" cy="3348000"/>
          </a:xfrm>
        </p:spPr>
        <p:txBody>
          <a:bodyPr/>
          <a:lstStyle>
            <a:lvl1pPr>
              <a:defRPr>
                <a:solidFill>
                  <a:srgbClr val="435465"/>
                </a:solidFill>
              </a:defRPr>
            </a:lvl1pPr>
            <a:lvl2pPr>
              <a:defRPr>
                <a:solidFill>
                  <a:srgbClr val="435465"/>
                </a:solidFill>
              </a:defRPr>
            </a:lvl2pPr>
            <a:lvl3pPr>
              <a:defRPr>
                <a:solidFill>
                  <a:srgbClr val="435465"/>
                </a:solidFill>
              </a:defRPr>
            </a:lvl3pPr>
            <a:lvl4pPr>
              <a:defRPr>
                <a:solidFill>
                  <a:srgbClr val="435465"/>
                </a:solidFill>
              </a:defRPr>
            </a:lvl4pPr>
            <a:lvl5pPr>
              <a:defRPr>
                <a:solidFill>
                  <a:srgbClr val="43546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B69B910-7084-2A45-53F6-92544F0F233C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382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AAEB-1F04-C6C3-D097-5035F4463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20000"/>
            <a:ext cx="3248229" cy="3348000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2248C-0CB2-C53C-7A89-AB886BB6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5853-1759-118B-503B-CC1045EB5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D6AE94F-8A91-54B3-3103-4CD6705B4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000" y="720000"/>
            <a:ext cx="5328000" cy="3348000"/>
          </a:xfrm>
        </p:spPr>
        <p:txBody>
          <a:bodyPr>
            <a:noAutofit/>
          </a:bodyPr>
          <a:lstStyle>
            <a:lvl1pPr marL="0" indent="0" algn="l">
              <a:buNone/>
              <a:defRPr sz="4400" b="1">
                <a:solidFill>
                  <a:schemeClr val="bg1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EC2DDB-9DB4-9001-A328-07219DC6A27A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76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814A-94C2-DE5A-0245-1BFDD4F5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9AC-F949-294E-F4B1-934CB4F12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BB27-67B0-04CE-0234-3D6301DF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95C37-86FC-8938-CBD5-FE8614B2D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8F21E6-B6C2-EEAF-F707-B44661A7198B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183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94AE-2E6A-0641-FF5B-8990792F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719999"/>
            <a:ext cx="3348000" cy="334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4D31E-D59D-E6B3-541A-C5068CC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FFBEC-147F-7540-A974-B68CBC0D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B7F97B-2ADA-0420-312C-421B2ABEBAA9}"/>
              </a:ext>
            </a:extLst>
          </p:cNvPr>
          <p:cNvCxnSpPr>
            <a:cxnSpLocks/>
          </p:cNvCxnSpPr>
          <p:nvPr/>
        </p:nvCxnSpPr>
        <p:spPr>
          <a:xfrm>
            <a:off x="11352674" y="6135438"/>
            <a:ext cx="0" cy="180000"/>
          </a:xfrm>
          <a:prstGeom prst="line">
            <a:avLst/>
          </a:prstGeom>
          <a:ln w="28575">
            <a:solidFill>
              <a:srgbClr val="FCC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EBCE07BB-A77C-E6C1-170F-F31B22AD8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8000" y="720000"/>
            <a:ext cx="5328000" cy="3348000"/>
          </a:xfrm>
        </p:spPr>
        <p:txBody>
          <a:bodyPr>
            <a:noAutofit/>
          </a:bodyPr>
          <a:lstStyle>
            <a:lvl1pPr marL="0" indent="0" algn="l">
              <a:buNone/>
              <a:defRPr sz="4400" b="1">
                <a:solidFill>
                  <a:srgbClr val="435465"/>
                </a:solidFill>
                <a:latin typeface="DM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4996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E687A-4D6B-8296-F847-C4445372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000" y="719999"/>
            <a:ext cx="3348000" cy="3348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A6E7-BBAA-FDE9-8605-4FCACA0D3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12000" y="720000"/>
            <a:ext cx="5652000" cy="4882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1B2E-3CD1-2CFE-F6F5-3AB8B3D8EE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65802" y="6135438"/>
            <a:ext cx="1387997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435465"/>
                </a:solidFill>
                <a:latin typeface="DM Sans" pitchFamily="2" charset="77"/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3B787-9E01-7A5B-ABFB-82364CA38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1550" y="6138000"/>
            <a:ext cx="456449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435465"/>
                </a:solidFill>
                <a:latin typeface="DM Sans" pitchFamily="2" charset="77"/>
              </a:defRPr>
            </a:lvl1pPr>
          </a:lstStyle>
          <a:p>
            <a:fld id="{7E90653F-37CA-41DA-ACDE-2A6796F7EE2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7969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435465"/>
          </a:solidFill>
          <a:latin typeface="DM Sans" pitchFamily="2" charset="77"/>
          <a:ea typeface="+mj-ea"/>
          <a:cs typeface="+mj-cs"/>
        </a:defRPr>
      </a:lvl1pPr>
    </p:titleStyle>
    <p:bodyStyle>
      <a:lvl1pPr marL="541338" indent="-530225" algn="l" defTabSz="914400" rtl="0" eaLnBrk="1" latinLnBrk="0" hangingPunct="1">
        <a:lnSpc>
          <a:spcPct val="90000"/>
        </a:lnSpc>
        <a:spcBef>
          <a:spcPts val="1000"/>
        </a:spcBef>
        <a:buClr>
          <a:srgbClr val="FCCA3A"/>
        </a:buClr>
        <a:buFont typeface=".PingFang SC Regular"/>
        <a:buChar char="－"/>
        <a:tabLst/>
        <a:defRPr sz="2500" kern="1200">
          <a:solidFill>
            <a:srgbClr val="435465"/>
          </a:solidFill>
          <a:latin typeface="Inter Medium" panose="02000603000000020004" pitchFamily="2" charset="0"/>
          <a:ea typeface="Inter Medium" panose="02000603000000020004" pitchFamily="2" charset="0"/>
          <a:cs typeface="+mn-cs"/>
        </a:defRPr>
      </a:lvl1pPr>
      <a:lvl2pPr marL="541338" indent="-530225" algn="l" defTabSz="914400" rtl="0" eaLnBrk="1" latinLnBrk="0" hangingPunct="1">
        <a:lnSpc>
          <a:spcPct val="90000"/>
        </a:lnSpc>
        <a:spcBef>
          <a:spcPts val="500"/>
        </a:spcBef>
        <a:buClr>
          <a:srgbClr val="FCCA3A"/>
        </a:buClr>
        <a:buFont typeface=".PingFang SC Regular"/>
        <a:buChar char="－"/>
        <a:tabLst/>
        <a:defRPr sz="2500" kern="1200">
          <a:solidFill>
            <a:srgbClr val="435465"/>
          </a:solidFill>
          <a:latin typeface="Inter Medium" panose="02000603000000020004" pitchFamily="2" charset="0"/>
          <a:ea typeface="Inter Medium" panose="02000603000000020004" pitchFamily="2" charset="0"/>
          <a:cs typeface="+mn-cs"/>
        </a:defRPr>
      </a:lvl2pPr>
      <a:lvl3pPr marL="541338" indent="-530225" algn="l" defTabSz="914400" rtl="0" eaLnBrk="1" latinLnBrk="0" hangingPunct="1">
        <a:lnSpc>
          <a:spcPct val="90000"/>
        </a:lnSpc>
        <a:spcBef>
          <a:spcPts val="500"/>
        </a:spcBef>
        <a:buClr>
          <a:srgbClr val="FCCA3A"/>
        </a:buClr>
        <a:buFont typeface=".PingFang SC Regular"/>
        <a:buChar char="－"/>
        <a:tabLst/>
        <a:defRPr sz="2500" kern="1200">
          <a:solidFill>
            <a:srgbClr val="435465"/>
          </a:solidFill>
          <a:latin typeface="Inter Medium" panose="02000603000000020004" pitchFamily="2" charset="0"/>
          <a:ea typeface="Inter Medium" panose="02000603000000020004" pitchFamily="2" charset="0"/>
          <a:cs typeface="+mn-cs"/>
        </a:defRPr>
      </a:lvl3pPr>
      <a:lvl4pPr marL="541338" indent="-530225" algn="l" defTabSz="914400" rtl="0" eaLnBrk="1" latinLnBrk="0" hangingPunct="1">
        <a:lnSpc>
          <a:spcPct val="90000"/>
        </a:lnSpc>
        <a:spcBef>
          <a:spcPts val="500"/>
        </a:spcBef>
        <a:buClr>
          <a:srgbClr val="FCCA3A"/>
        </a:buClr>
        <a:buFont typeface=".PingFang SC Regular"/>
        <a:buChar char="－"/>
        <a:tabLst/>
        <a:defRPr sz="2500" kern="1200">
          <a:solidFill>
            <a:srgbClr val="435465"/>
          </a:solidFill>
          <a:latin typeface="Inter Medium" panose="02000603000000020004" pitchFamily="2" charset="0"/>
          <a:ea typeface="Inter Medium" panose="02000603000000020004" pitchFamily="2" charset="0"/>
          <a:cs typeface="+mn-cs"/>
        </a:defRPr>
      </a:lvl4pPr>
      <a:lvl5pPr marL="541338" indent="-530225" algn="l" defTabSz="914400" rtl="0" eaLnBrk="1" latinLnBrk="0" hangingPunct="1">
        <a:lnSpc>
          <a:spcPct val="90000"/>
        </a:lnSpc>
        <a:spcBef>
          <a:spcPts val="500"/>
        </a:spcBef>
        <a:buClr>
          <a:srgbClr val="FCCA3A"/>
        </a:buClr>
        <a:buFont typeface=".PingFang SC Regular"/>
        <a:buChar char="－"/>
        <a:tabLst/>
        <a:defRPr sz="2500" kern="1200">
          <a:solidFill>
            <a:srgbClr val="435465"/>
          </a:solidFill>
          <a:latin typeface="Inter Medium" panose="02000603000000020004" pitchFamily="2" charset="0"/>
          <a:ea typeface="Inter Medium" panose="020006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AEB37-0F49-B9F5-662A-76C1CA99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00" y="750858"/>
            <a:ext cx="4795777" cy="189478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Smart News Recommendation System based on User Behavior Analysis with the T5 Transformer Model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50D64-8CB6-1712-D1CD-D9AF7B679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IE" dirty="0"/>
              <a:t>Student Name: Sai Triveni Kottapalli</a:t>
            </a:r>
          </a:p>
          <a:p>
            <a:r>
              <a:rPr lang="en-IE" dirty="0"/>
              <a:t>Student ID: C00313481</a:t>
            </a:r>
          </a:p>
          <a:p>
            <a:endParaRPr lang="en-IE" dirty="0"/>
          </a:p>
          <a:p>
            <a:r>
              <a:rPr lang="en-IE" dirty="0">
                <a:latin typeface="Inter Medium"/>
              </a:rPr>
              <a:t>Supervisor name: </a:t>
            </a:r>
            <a:r>
              <a:rPr lang="en-IE" dirty="0" err="1">
                <a:latin typeface="Inter Medium"/>
              </a:rPr>
              <a:t>Milu</a:t>
            </a:r>
            <a:r>
              <a:rPr lang="en-IE" dirty="0">
                <a:latin typeface="Inter Medium"/>
              </a:rPr>
              <a:t> Philip</a:t>
            </a:r>
            <a:endParaRPr lang="en-IE" dirty="0"/>
          </a:p>
        </p:txBody>
      </p:sp>
      <p:sp>
        <p:nvSpPr>
          <p:cNvPr id="4" name="Lightning Bolt 3" descr="-">
            <a:extLst>
              <a:ext uri="{FF2B5EF4-FFF2-40B4-BE49-F238E27FC236}">
                <a16:creationId xmlns:a16="http://schemas.microsoft.com/office/drawing/2014/main" id="{E7E556AB-90FB-79D3-C2E0-B3937C04C40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Lightning Bolt 4" descr="-">
            <a:extLst>
              <a:ext uri="{FF2B5EF4-FFF2-40B4-BE49-F238E27FC236}">
                <a16:creationId xmlns:a16="http://schemas.microsoft.com/office/drawing/2014/main" id="{518F356E-440A-EFF6-F42E-9F8FCF740CDD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21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2400" dirty="0">
                <a:latin typeface="DM Sans"/>
              </a:rPr>
              <a:t>Conclusions and recommendations</a:t>
            </a:r>
            <a:endParaRPr lang="en-IE" sz="2400" dirty="0">
              <a:latin typeface="DM San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CCEC-BA75-70A6-1803-7F97A9FF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000" y="720000"/>
            <a:ext cx="6180000" cy="571812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Combining transformer-based semantic embeddings with behavior-driven modeling produced a recommendation system that was both accurate and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achieved significant improvements in ranking relevance while maintaining sub-50ms retrieval times suitable for real-world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Dwell time proved to be a practical signal for measuring user engagement, helping to refine personalization beyond clicks.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Entity embeddings enhanced semantic depth and improved relationships between diverse articles.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Recommendations for future work include incorporating visual and multimedia features, improving dwell time estimation with more advanced models, and experimenting with knowledge-driven attention mechanisms for richer feature fusion.</a:t>
            </a:r>
          </a:p>
        </p:txBody>
      </p:sp>
    </p:spTree>
    <p:extLst>
      <p:ext uri="{BB962C8B-B14F-4D97-AF65-F5344CB8AC3E}">
        <p14:creationId xmlns:p14="http://schemas.microsoft.com/office/powerpoint/2010/main" val="150554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Brief summary of dissertation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CCEC-BA75-70A6-1803-7F97A9FF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000" y="720000"/>
            <a:ext cx="6180000" cy="593272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research developed an advanced news recommendation system that integrates semantic embeddings from the T5 transformer model with detailed user behavior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was designed to solve key challenges in digital news platforms, including content sparsity, cold-start issues with new articles, and rapidly changing user interests.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engagement was captured not only through clicks but also through dwell time estimation, allowing the system to identify genuine interest.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Incorporation of negative feedback signals reduced irrelevant suggestions and improved personalization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approach delivered substantial improvements in ranking accuracy while achieving sub-50ms retrieval time makes it efficient for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689562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dirty="0"/>
              <a:t>Finalised research questions</a:t>
            </a:r>
            <a:b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CCEC-BA75-70A6-1803-7F97A9F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113" indent="0">
              <a:buNone/>
            </a:pPr>
            <a:r>
              <a:rPr lang="en-US" dirty="0"/>
              <a:t>How can T5 transformer embeddings combined with dwell time-based engagement modeling improve semantic understanding in news recommendation and enhance overall recommendation quality compared to traditional keyword or collaborative filtering methods 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57741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Methodology Used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A46728-2A70-24A7-2622-BB6D41981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714665"/>
              </p:ext>
            </p:extLst>
          </p:nvPr>
        </p:nvGraphicFramePr>
        <p:xfrm>
          <a:off x="1060174" y="1558205"/>
          <a:ext cx="10037034" cy="4662307"/>
        </p:xfrm>
        <a:graphic>
          <a:graphicData uri="http://schemas.openxmlformats.org/drawingml/2006/table">
            <a:tbl>
              <a:tblPr/>
              <a:tblGrid>
                <a:gridCol w="2429475">
                  <a:extLst>
                    <a:ext uri="{9D8B030D-6E8A-4147-A177-3AD203B41FA5}">
                      <a16:colId xmlns:a16="http://schemas.microsoft.com/office/drawing/2014/main" val="1048877401"/>
                    </a:ext>
                  </a:extLst>
                </a:gridCol>
                <a:gridCol w="7607559">
                  <a:extLst>
                    <a:ext uri="{9D8B030D-6E8A-4147-A177-3AD203B41FA5}">
                      <a16:colId xmlns:a16="http://schemas.microsoft.com/office/drawing/2014/main" val="147266204"/>
                    </a:ext>
                  </a:extLst>
                </a:gridCol>
              </a:tblGrid>
              <a:tr h="2392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Inter Medium" panose="02000603000000020004"/>
                        </a:rPr>
                        <a:t>Component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>
                          <a:latin typeface="Inter Medium" panose="02000603000000020004"/>
                        </a:rPr>
                        <a:t>Approach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625647"/>
                  </a:ext>
                </a:extLst>
              </a:tr>
              <a:tr h="701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Inter Medium" panose="02000603000000020004"/>
                        </a:rPr>
                        <a:t>Dataset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Inter Medium" panose="02000603000000020004"/>
                        </a:rPr>
                        <a:t>Microsoft News Dataset (MIND) with over 160,000 articles and 15 million user impressions, ensuring scale and diversity.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42584"/>
                  </a:ext>
                </a:extLst>
              </a:tr>
              <a:tr h="833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Inter Medium" panose="02000603000000020004"/>
                        </a:rPr>
                        <a:t>Preprocessing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Inter Medium" panose="02000603000000020004"/>
                        </a:rPr>
                        <a:t>Text cleaned and standardized, T5 tokenizer applied for embeddings, and entity embeddings integrated to enrich article representation.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402220"/>
                  </a:ext>
                </a:extLst>
              </a:tr>
              <a:tr h="701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Inter Medium" panose="02000603000000020004"/>
                        </a:rPr>
                        <a:t>Feature Engineering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Inter Medium" panose="02000603000000020004"/>
                        </a:rPr>
                        <a:t>Combined 768-dimensional T5 embeddings with 100-dimensional entity vectors to create comprehensive article representations.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749593"/>
                  </a:ext>
                </a:extLst>
              </a:tr>
              <a:tr h="701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Inter Medium" panose="02000603000000020004"/>
                        </a:rPr>
                        <a:t>User Profiling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Inter Medium" panose="02000603000000020004"/>
                        </a:rPr>
                        <a:t>User profiles constructed by aggregating clicked articles, weighted by dwell time to reflect depth of engagement.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818630"/>
                  </a:ext>
                </a:extLst>
              </a:tr>
              <a:tr h="701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Inter Medium" panose="02000603000000020004"/>
                        </a:rPr>
                        <a:t>Model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Inter Medium" panose="02000603000000020004"/>
                        </a:rPr>
                        <a:t>A T5 encoder combined with a regression head trained to predict dwell time and improve personalization accuracy.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796367"/>
                  </a:ext>
                </a:extLst>
              </a:tr>
              <a:tr h="7015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Inter Medium" panose="02000603000000020004"/>
                        </a:rPr>
                        <a:t>Retrieval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Inter Medium" panose="02000603000000020004"/>
                        </a:rPr>
                        <a:t>FAISS similarity search used for fast ranking and recommendation generation, ensuring real-time responsiveness.</a:t>
                      </a:r>
                    </a:p>
                  </a:txBody>
                  <a:tcPr marL="47394" marR="47394" marT="23697" marB="2369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8077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11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CCEC-BA75-70A6-1803-7F97A9F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T5 transformer embeddings captured nuanced semantic relationships between articles, enabling the system to recommend content even when articles used entirely different vocabulary.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Analysis showed that articles about related events clustered together in embedding space, proving the system’s strength in semantic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embeddings significantly outperformed keyword-based and collaborative filtering approaches in identifying relevant news content.</a:t>
            </a:r>
          </a:p>
        </p:txBody>
      </p:sp>
      <p:pic>
        <p:nvPicPr>
          <p:cNvPr id="3" name="image9.png">
            <a:extLst>
              <a:ext uri="{FF2B5EF4-FFF2-40B4-BE49-F238E27FC236}">
                <a16:creationId xmlns:a16="http://schemas.microsoft.com/office/drawing/2014/main" id="{AC225972-399A-B404-CCA8-FD9E1E74CE3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79786" y="2099498"/>
            <a:ext cx="3894851" cy="2351203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5069EB-6E95-9EFD-31DD-E13C6E61825C}"/>
              </a:ext>
            </a:extLst>
          </p:cNvPr>
          <p:cNvSpPr txBox="1"/>
          <p:nvPr/>
        </p:nvSpPr>
        <p:spPr>
          <a:xfrm>
            <a:off x="853347" y="5062136"/>
            <a:ext cx="6097554" cy="390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1" dirty="0">
                <a:effectLst/>
                <a:latin typeface="Inter Medium" panose="02000603000000020004"/>
                <a:ea typeface="Times New Roman" panose="02020603050405020304" pitchFamily="18" charset="0"/>
              </a:rPr>
              <a:t>Dwell Time = max(10, </a:t>
            </a:r>
            <a:r>
              <a:rPr lang="en-US" sz="1800" b="1" i="1" dirty="0" err="1">
                <a:effectLst/>
                <a:latin typeface="Inter Medium" panose="02000603000000020004"/>
                <a:ea typeface="Times New Roman" panose="02020603050405020304" pitchFamily="18" charset="0"/>
              </a:rPr>
              <a:t>word_count</a:t>
            </a:r>
            <a:r>
              <a:rPr lang="en-US" sz="1800" b="1" i="1" dirty="0">
                <a:effectLst/>
                <a:latin typeface="Inter Medium" panose="02000603000000020004"/>
                <a:ea typeface="Times New Roman" panose="02020603050405020304" pitchFamily="18" charset="0"/>
              </a:rPr>
              <a:t> / 225 × 60)</a:t>
            </a:r>
            <a:endParaRPr lang="en-IN" sz="1200" dirty="0">
              <a:effectLst/>
              <a:latin typeface="Inter Medium" panose="02000603000000020004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13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2800" dirty="0"/>
              <a:t>Findings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CCEC-BA75-70A6-1803-7F97A9F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Dwell time estimation provided a meaningful measure of engagement, distinguishing genuine interest from accidental or brief clicks.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profiles built using dwell time weighting were more stable and representative of true preferences, improving personalization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integration of entity embeddings enriched article representations by connecting concepts, people, and locations, strengthening recommendation diversity and coverage.</a:t>
            </a:r>
          </a:p>
        </p:txBody>
      </p:sp>
      <p:pic>
        <p:nvPicPr>
          <p:cNvPr id="3" name="image13.png">
            <a:extLst>
              <a:ext uri="{FF2B5EF4-FFF2-40B4-BE49-F238E27FC236}">
                <a16:creationId xmlns:a16="http://schemas.microsoft.com/office/drawing/2014/main" id="{EDAA1CDD-0509-85CB-8357-E88BEED6A15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00000" y="1587548"/>
            <a:ext cx="3830620" cy="2219341"/>
          </a:xfrm>
          <a:prstGeom prst="rect">
            <a:avLst/>
          </a:prstGeom>
          <a:ln/>
        </p:spPr>
      </p:pic>
      <p:pic>
        <p:nvPicPr>
          <p:cNvPr id="7" name="image7.png">
            <a:extLst>
              <a:ext uri="{FF2B5EF4-FFF2-40B4-BE49-F238E27FC236}">
                <a16:creationId xmlns:a16="http://schemas.microsoft.com/office/drawing/2014/main" id="{0C9A3F26-18F2-4691-D2CB-734DB7CD63B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00000" y="4106000"/>
            <a:ext cx="3830620" cy="229479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1559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CCEC-BA75-70A6-1803-7F97A9F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Ranking performance demonstrated that the proposed system consistently placed the most relevant articles at the top of recommendation 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Significant gains were recorded in both NDCG@5 and NDCG@10 proving the model’s ability to improve the immediate visibility of relevant content for users.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5BA750-00CD-A592-2D02-EF42AF2BF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343776"/>
              </p:ext>
            </p:extLst>
          </p:nvPr>
        </p:nvGraphicFramePr>
        <p:xfrm>
          <a:off x="5615603" y="4506047"/>
          <a:ext cx="5581130" cy="1941406"/>
        </p:xfrm>
        <a:graphic>
          <a:graphicData uri="http://schemas.openxmlformats.org/drawingml/2006/table">
            <a:tbl>
              <a:tblPr/>
              <a:tblGrid>
                <a:gridCol w="1116226">
                  <a:extLst>
                    <a:ext uri="{9D8B030D-6E8A-4147-A177-3AD203B41FA5}">
                      <a16:colId xmlns:a16="http://schemas.microsoft.com/office/drawing/2014/main" val="3235011740"/>
                    </a:ext>
                  </a:extLst>
                </a:gridCol>
                <a:gridCol w="1116226">
                  <a:extLst>
                    <a:ext uri="{9D8B030D-6E8A-4147-A177-3AD203B41FA5}">
                      <a16:colId xmlns:a16="http://schemas.microsoft.com/office/drawing/2014/main" val="2422659975"/>
                    </a:ext>
                  </a:extLst>
                </a:gridCol>
                <a:gridCol w="1116226">
                  <a:extLst>
                    <a:ext uri="{9D8B030D-6E8A-4147-A177-3AD203B41FA5}">
                      <a16:colId xmlns:a16="http://schemas.microsoft.com/office/drawing/2014/main" val="294344603"/>
                    </a:ext>
                  </a:extLst>
                </a:gridCol>
                <a:gridCol w="1116226">
                  <a:extLst>
                    <a:ext uri="{9D8B030D-6E8A-4147-A177-3AD203B41FA5}">
                      <a16:colId xmlns:a16="http://schemas.microsoft.com/office/drawing/2014/main" val="1699842864"/>
                    </a:ext>
                  </a:extLst>
                </a:gridCol>
                <a:gridCol w="1116226">
                  <a:extLst>
                    <a:ext uri="{9D8B030D-6E8A-4147-A177-3AD203B41FA5}">
                      <a16:colId xmlns:a16="http://schemas.microsoft.com/office/drawing/2014/main" val="986713044"/>
                    </a:ext>
                  </a:extLst>
                </a:gridCol>
              </a:tblGrid>
              <a:tr h="8996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Inter Medium" panose="02000603000000020004"/>
                        </a:rPr>
                        <a:t>Metric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Inter Medium" panose="02000603000000020004"/>
                        </a:rPr>
                        <a:t>Random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Inter Medium" panose="02000603000000020004"/>
                        </a:rPr>
                        <a:t>Category-based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Inter Medium" panose="02000603000000020004"/>
                        </a:rPr>
                        <a:t>Collaborative Filtering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Inter Medium" panose="02000603000000020004"/>
                        </a:rPr>
                        <a:t>Proposed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793265"/>
                  </a:ext>
                </a:extLst>
              </a:tr>
              <a:tr h="520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Inter Medium" panose="02000603000000020004"/>
                        </a:rPr>
                        <a:t>NDCG@5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Inter Medium" panose="02000603000000020004"/>
                        </a:rPr>
                        <a:t>0.1234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Inter Medium" panose="02000603000000020004"/>
                        </a:rPr>
                        <a:t>0.2456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Inter Medium" panose="02000603000000020004"/>
                        </a:rPr>
                        <a:t>0.3234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Inter Medium" panose="02000603000000020004"/>
                        </a:rPr>
                        <a:t>0.4567</a:t>
                      </a:r>
                      <a:endParaRPr lang="en-IN" sz="1600" dirty="0">
                        <a:latin typeface="Inter Medium" panose="020006030000000200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291387"/>
                  </a:ext>
                </a:extLst>
              </a:tr>
              <a:tr h="5208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Inter Medium" panose="02000603000000020004"/>
                        </a:rPr>
                        <a:t>NDCG@10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Inter Medium" panose="02000603000000020004"/>
                        </a:rPr>
                        <a:t>0.1456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Inter Medium" panose="02000603000000020004"/>
                        </a:rPr>
                        <a:t>0.2678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Inter Medium" panose="02000603000000020004"/>
                        </a:rPr>
                        <a:t>0.3456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Inter Medium" panose="02000603000000020004"/>
                        </a:rPr>
                        <a:t>0.4789</a:t>
                      </a:r>
                      <a:endParaRPr lang="en-IN" sz="1600" dirty="0">
                        <a:latin typeface="Inter Medium" panose="02000603000000020004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866890"/>
                  </a:ext>
                </a:extLst>
              </a:tr>
            </a:tbl>
          </a:graphicData>
        </a:graphic>
      </p:graphicFrame>
      <p:pic>
        <p:nvPicPr>
          <p:cNvPr id="7" name="image3.png">
            <a:extLst>
              <a:ext uri="{FF2B5EF4-FFF2-40B4-BE49-F238E27FC236}">
                <a16:creationId xmlns:a16="http://schemas.microsoft.com/office/drawing/2014/main" id="{515BFBD7-CDE9-E99C-CB94-2C46F2DAB47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69677" y="2393999"/>
            <a:ext cx="4090522" cy="256908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3966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15A3A-17D3-3D5F-B719-3D99C03D2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CCCEC-BA75-70A6-1803-7F97A9FFB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750" y="328570"/>
            <a:ext cx="6747208" cy="401995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 results confirmed higher overall precision, while MRR showed users typically found relevant articles within the top three suggestions.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Regression-based dwell time prediction achieved reliable accuracy, ensuring that engagement-driven personalization was meaningful.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Statistical validation confirmed the improvements were not only consistent but also statistically significant across user groups and news categories.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BD5EE2-5F3E-1219-B4B4-10502647F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677641"/>
              </p:ext>
            </p:extLst>
          </p:nvPr>
        </p:nvGraphicFramePr>
        <p:xfrm>
          <a:off x="5659604" y="4596554"/>
          <a:ext cx="5621105" cy="1932875"/>
        </p:xfrm>
        <a:graphic>
          <a:graphicData uri="http://schemas.openxmlformats.org/drawingml/2006/table">
            <a:tbl>
              <a:tblPr/>
              <a:tblGrid>
                <a:gridCol w="1124221">
                  <a:extLst>
                    <a:ext uri="{9D8B030D-6E8A-4147-A177-3AD203B41FA5}">
                      <a16:colId xmlns:a16="http://schemas.microsoft.com/office/drawing/2014/main" val="782175948"/>
                    </a:ext>
                  </a:extLst>
                </a:gridCol>
                <a:gridCol w="1124221">
                  <a:extLst>
                    <a:ext uri="{9D8B030D-6E8A-4147-A177-3AD203B41FA5}">
                      <a16:colId xmlns:a16="http://schemas.microsoft.com/office/drawing/2014/main" val="784810511"/>
                    </a:ext>
                  </a:extLst>
                </a:gridCol>
                <a:gridCol w="1124221">
                  <a:extLst>
                    <a:ext uri="{9D8B030D-6E8A-4147-A177-3AD203B41FA5}">
                      <a16:colId xmlns:a16="http://schemas.microsoft.com/office/drawing/2014/main" val="3850535622"/>
                    </a:ext>
                  </a:extLst>
                </a:gridCol>
                <a:gridCol w="1124221">
                  <a:extLst>
                    <a:ext uri="{9D8B030D-6E8A-4147-A177-3AD203B41FA5}">
                      <a16:colId xmlns:a16="http://schemas.microsoft.com/office/drawing/2014/main" val="1408272260"/>
                    </a:ext>
                  </a:extLst>
                </a:gridCol>
                <a:gridCol w="1124221">
                  <a:extLst>
                    <a:ext uri="{9D8B030D-6E8A-4147-A177-3AD203B41FA5}">
                      <a16:colId xmlns:a16="http://schemas.microsoft.com/office/drawing/2014/main" val="2277314938"/>
                    </a:ext>
                  </a:extLst>
                </a:gridCol>
              </a:tblGrid>
              <a:tr h="8957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Metric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Random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Category-based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Collaborative Filtering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Proposed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320731"/>
                  </a:ext>
                </a:extLst>
              </a:tr>
              <a:tr h="518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MAP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0.0987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0.1876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0.2543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0.3654</a:t>
                      </a: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426303"/>
                  </a:ext>
                </a:extLst>
              </a:tr>
              <a:tr h="518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MRR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0.1123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0.2234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/>
                        <a:t>0.2987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0.4123</a:t>
                      </a: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893253"/>
                  </a:ext>
                </a:extLst>
              </a:tr>
            </a:tbl>
          </a:graphicData>
        </a:graphic>
      </p:graphicFrame>
      <p:pic>
        <p:nvPicPr>
          <p:cNvPr id="3" name="image6.png">
            <a:extLst>
              <a:ext uri="{FF2B5EF4-FFF2-40B4-BE49-F238E27FC236}">
                <a16:creationId xmlns:a16="http://schemas.microsoft.com/office/drawing/2014/main" id="{B1AFD47F-0E08-1205-E9FB-17722568655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51794" y="2444749"/>
            <a:ext cx="4230753" cy="269641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9478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9BF21-A55E-3C37-9A23-0F691395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2400" dirty="0">
                <a:latin typeface="DM Sans"/>
              </a:rPr>
              <a:t>Discussion</a:t>
            </a:r>
            <a:endParaRPr lang="en-IE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F325-D2AD-B248-E75C-592C4DF42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105" y="821984"/>
            <a:ext cx="5652000" cy="4882147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T5 embeddings successfully overcame the limitations of keyword-based filtering by capturing deeper semantic context, leading to more accurate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Engagement modeling through dwell time estimation allowed the system to interpret user behavior more effectively than relying on clicks alone.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of knowledge graphs through entity embeddings improved coverage of article relationships, especially where textual similarity was weak.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FAISS-enabled retrieval system balanced computational efficiency with recommendation quality, ensuring fast response times without sacrificing accuracy.</a:t>
            </a:r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1308F7D5-8D21-0A71-CCCA-9ABC793047E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1876" y="1870140"/>
            <a:ext cx="5051847" cy="278583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171360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f14ce3cd-120d-4ce6-a895-4c245473a8a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SETU PowerPoint Template (Purple)</Template>
  <TotalTime>324</TotalTime>
  <Words>762</Words>
  <Application>Microsoft Macintosh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.PingFang SC Regular</vt:lpstr>
      <vt:lpstr>Arial</vt:lpstr>
      <vt:lpstr>Calibri</vt:lpstr>
      <vt:lpstr>DM Sans</vt:lpstr>
      <vt:lpstr>Inter Medium</vt:lpstr>
      <vt:lpstr>Office Theme</vt:lpstr>
      <vt:lpstr>Smart News Recommendation System based on User Behavior Analysis with the T5 Transformer Model</vt:lpstr>
      <vt:lpstr>Brief summary of dissertation</vt:lpstr>
      <vt:lpstr>Finalised research questions </vt:lpstr>
      <vt:lpstr>Methodology Used</vt:lpstr>
      <vt:lpstr>Findings</vt:lpstr>
      <vt:lpstr>Findings</vt:lpstr>
      <vt:lpstr>Evaluation</vt:lpstr>
      <vt:lpstr>Evaluation</vt:lpstr>
      <vt:lpstr>Discussion</vt:lpstr>
      <vt:lpstr>Conclusions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James Egan</dc:creator>
  <cp:lastModifiedBy>(Postgrad  C00313481) Sai Triveni Kottapalli</cp:lastModifiedBy>
  <cp:revision>14</cp:revision>
  <dcterms:created xsi:type="dcterms:W3CDTF">2023-03-02T11:48:56Z</dcterms:created>
  <dcterms:modified xsi:type="dcterms:W3CDTF">2025-08-20T01:54:56Z</dcterms:modified>
</cp:coreProperties>
</file>