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Roboto Condensed"/>
      <p:regular r:id="rId23"/>
      <p:bold r:id="rId24"/>
      <p:italic r:id="rId25"/>
      <p:boldItalic r:id="rId26"/>
    </p:embeddedFont>
    <p:embeddedFont>
      <p:font typeface="Squada One"/>
      <p:regular r:id="rId27"/>
    </p:embeddedFont>
    <p:embeddedFont>
      <p:font typeface="Roboto Condensed Light"/>
      <p:regular r:id="rId28"/>
      <p:bold r:id="rId29"/>
      <p:italic r:id="rId30"/>
      <p:boldItalic r:id="rId31"/>
    </p:embeddedFont>
    <p:embeddedFont>
      <p:font typeface="Exo 2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RobotoCondensed-bold.fntdata"/><Relationship Id="rId23" Type="http://schemas.openxmlformats.org/officeDocument/2006/relationships/font" Target="fonts/RobotoCondense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boldItalic.fntdata"/><Relationship Id="rId25" Type="http://schemas.openxmlformats.org/officeDocument/2006/relationships/font" Target="fonts/RobotoCondensed-italic.fntdata"/><Relationship Id="rId28" Type="http://schemas.openxmlformats.org/officeDocument/2006/relationships/font" Target="fonts/RobotoCondensedLight-regular.fntdata"/><Relationship Id="rId27" Type="http://schemas.openxmlformats.org/officeDocument/2006/relationships/font" Target="fonts/Squada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Light-boldItalic.fntdata"/><Relationship Id="rId30" Type="http://schemas.openxmlformats.org/officeDocument/2006/relationships/font" Target="fonts/RobotoCondensedLight-italic.fntdata"/><Relationship Id="rId11" Type="http://schemas.openxmlformats.org/officeDocument/2006/relationships/slide" Target="slides/slide7.xml"/><Relationship Id="rId33" Type="http://schemas.openxmlformats.org/officeDocument/2006/relationships/font" Target="fonts/Exo2-bold.fntdata"/><Relationship Id="rId10" Type="http://schemas.openxmlformats.org/officeDocument/2006/relationships/slide" Target="slides/slide6.xml"/><Relationship Id="rId32" Type="http://schemas.openxmlformats.org/officeDocument/2006/relationships/font" Target="fonts/Exo2-regular.fntdata"/><Relationship Id="rId13" Type="http://schemas.openxmlformats.org/officeDocument/2006/relationships/slide" Target="slides/slide9.xml"/><Relationship Id="rId35" Type="http://schemas.openxmlformats.org/officeDocument/2006/relationships/font" Target="fonts/Exo2-boldItalic.fntdata"/><Relationship Id="rId12" Type="http://schemas.openxmlformats.org/officeDocument/2006/relationships/slide" Target="slides/slide8.xml"/><Relationship Id="rId34" Type="http://schemas.openxmlformats.org/officeDocument/2006/relationships/font" Target="fonts/Exo2-italic.fntdata"/><Relationship Id="rId15" Type="http://schemas.openxmlformats.org/officeDocument/2006/relationships/font" Target="fonts/Lato-regular.fntdata"/><Relationship Id="rId14" Type="http://schemas.openxmlformats.org/officeDocument/2006/relationships/slide" Target="slides/slide10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bfbaf28_3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bfbaf28_3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8d3b44f0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8d3b44f0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0422e0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0422e0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8d3b44f0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8d3b44f0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8d3b44f0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8d3b44f0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19515fe0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19515fe0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19515fe0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19515fe0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0422e07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40422e07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hasCustomPrompt="1"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2"/>
          <p:cNvSpPr txBox="1"/>
          <p:nvPr>
            <p:ph idx="2" type="ctrTitle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" type="subTitle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" name="Google Shape;72;p12"/>
          <p:cNvSpPr txBox="1"/>
          <p:nvPr>
            <p:ph idx="3" type="ctrTitle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4" type="subTitle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2"/>
          <p:cNvSpPr txBox="1"/>
          <p:nvPr>
            <p:ph idx="5" type="ctrTitle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6" type="subTitle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6" name="Google Shape;76;p12"/>
          <p:cNvSpPr txBox="1"/>
          <p:nvPr>
            <p:ph idx="7" type="ctrTitle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8" type="subTitle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8" name="Google Shape;78;p12"/>
          <p:cNvSpPr txBox="1"/>
          <p:nvPr>
            <p:ph idx="9" type="ctrTitle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3" type="subTitle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0" name="Google Shape;80;p12"/>
          <p:cNvSpPr txBox="1"/>
          <p:nvPr>
            <p:ph idx="14" type="ctrTitle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5" type="subTitle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3"/>
          <p:cNvSpPr txBox="1"/>
          <p:nvPr>
            <p:ph idx="2" type="ctrTitle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6" name="Google Shape;86;p13"/>
          <p:cNvSpPr txBox="1"/>
          <p:nvPr>
            <p:ph idx="3" type="ctrTitle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" name="Google Shape;87;p13"/>
          <p:cNvSpPr txBox="1"/>
          <p:nvPr>
            <p:ph idx="4" type="subTitle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idx="2" type="ctrTitle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6"/>
          <p:cNvSpPr txBox="1"/>
          <p:nvPr>
            <p:ph idx="3" type="ctrTitle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4" type="subTitle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6"/>
          <p:cNvSpPr txBox="1"/>
          <p:nvPr>
            <p:ph idx="5" type="ctrTitle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6" type="subTitle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2" name="Google Shape;102;p16"/>
          <p:cNvSpPr txBox="1"/>
          <p:nvPr>
            <p:ph idx="7" type="ctrTitle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8" type="subTitle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CUSTOM_29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hasCustomPrompt="1" idx="2" type="title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hasCustomPrompt="1"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" name="Google Shape;22;p3"/>
          <p:cNvSpPr txBox="1"/>
          <p:nvPr>
            <p:ph idx="13" type="subTitle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3" name="Google Shape;23;p3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" name="Google Shape;24;p3"/>
          <p:cNvSpPr txBox="1"/>
          <p:nvPr>
            <p:ph idx="15" type="subTitle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" name="Google Shape;26;p3"/>
          <p:cNvSpPr txBox="1"/>
          <p:nvPr>
            <p:ph idx="17" type="subTitle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3"/>
          <p:cNvSpPr txBox="1"/>
          <p:nvPr>
            <p:ph idx="19" type="subTitle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3"/>
          <p:cNvSpPr txBox="1"/>
          <p:nvPr>
            <p:ph idx="21" type="subTitle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hasCustomPrompt="1" idx="2" type="title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_33"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hasCustomPrompt="1"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hasCustomPrompt="1"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7" name="Google Shape;47;p8"/>
          <p:cNvSpPr txBox="1"/>
          <p:nvPr>
            <p:ph idx="2" type="ctrTitle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9"/>
          <p:cNvSpPr txBox="1"/>
          <p:nvPr>
            <p:ph hasCustomPrompt="1" idx="2" type="title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9"/>
          <p:cNvSpPr txBox="1"/>
          <p:nvPr>
            <p:ph hasCustomPrompt="1" idx="3" type="title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/>
          <p:nvPr>
            <p:ph idx="4" type="subTitle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9"/>
          <p:cNvSpPr txBox="1"/>
          <p:nvPr>
            <p:ph hasCustomPrompt="1" idx="5" type="title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/>
          <p:nvPr>
            <p:ph idx="6" type="subTitle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0"/>
          <p:cNvSpPr txBox="1"/>
          <p:nvPr>
            <p:ph idx="2"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0"/>
          <p:cNvSpPr txBox="1"/>
          <p:nvPr>
            <p:ph idx="3" type="ctrTitle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4" type="subTitle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0"/>
          <p:cNvSpPr txBox="1"/>
          <p:nvPr>
            <p:ph idx="5" type="ctrTitle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6" type="subTitle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th4MjTgvIBHJNz3l6gx1hT-ntjgUifp9/view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" type="subTitle"/>
          </p:nvPr>
        </p:nvSpPr>
        <p:spPr>
          <a:xfrm>
            <a:off x="3913625" y="4223525"/>
            <a:ext cx="51330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Improving Road Management and lessening burden on Indian Oil Imports..</a:t>
            </a:r>
            <a:endParaRPr b="1"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6"/>
          <p:cNvSpPr txBox="1"/>
          <p:nvPr>
            <p:ph type="ctrTitle"/>
          </p:nvPr>
        </p:nvSpPr>
        <p:spPr>
          <a:xfrm>
            <a:off x="3913625" y="3255166"/>
            <a:ext cx="4810800" cy="8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</a:rPr>
              <a:t>GO SAFER ROADS</a:t>
            </a:r>
            <a:endParaRPr sz="4000">
              <a:solidFill>
                <a:srgbClr val="434343"/>
              </a:solidFill>
            </a:endParaRPr>
          </a:p>
        </p:txBody>
      </p:sp>
      <p:cxnSp>
        <p:nvCxnSpPr>
          <p:cNvPr id="134" name="Google Shape;134;p26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6"/>
          <p:cNvSpPr txBox="1"/>
          <p:nvPr>
            <p:ph type="ctrTitle"/>
          </p:nvPr>
        </p:nvSpPr>
        <p:spPr>
          <a:xfrm>
            <a:off x="212527" y="0"/>
            <a:ext cx="4642500" cy="8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TEAM FRACTALS</a:t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1123175" y="784250"/>
            <a:ext cx="15849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PRESENTS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-3719" l="0" r="5078" t="10971"/>
          <a:stretch/>
        </p:blipFill>
        <p:spPr>
          <a:xfrm>
            <a:off x="1917750" y="1201737"/>
            <a:ext cx="3863801" cy="21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 flipH="1" rot="10800000">
            <a:off x="5419500" y="3261700"/>
            <a:ext cx="33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#</a:t>
            </a:r>
            <a:endParaRPr sz="1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230925" y="4839100"/>
            <a:ext cx="7442400" cy="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# https://www.crridom.gov.in/content/delhi-paying-one-and-half-times-more-fuel-due-bad-road-traffic-jam</a:t>
            </a:r>
            <a:endParaRPr b="1" sz="1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idx="1" type="subTitle"/>
          </p:nvPr>
        </p:nvSpPr>
        <p:spPr>
          <a:xfrm>
            <a:off x="3590550" y="735100"/>
            <a:ext cx="4839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Time for Q&amp;A !</a:t>
            </a:r>
            <a:endParaRPr sz="2400"/>
          </a:p>
        </p:txBody>
      </p:sp>
      <p:sp>
        <p:nvSpPr>
          <p:cNvPr id="246" name="Google Shape;246;p35"/>
          <p:cNvSpPr txBox="1"/>
          <p:nvPr>
            <p:ph type="ctrTitle"/>
          </p:nvPr>
        </p:nvSpPr>
        <p:spPr>
          <a:xfrm flipH="1">
            <a:off x="1617250" y="2519575"/>
            <a:ext cx="5195700" cy="13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TIME</a:t>
            </a:r>
            <a:endParaRPr/>
          </a:p>
        </p:txBody>
      </p:sp>
      <p:cxnSp>
        <p:nvCxnSpPr>
          <p:cNvPr id="247" name="Google Shape;247;p35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5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671200" y="1296600"/>
            <a:ext cx="3527700" cy="30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-Bad and Crowded Roads.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-Research done by CSIR-CRRI, concluded on an average Rs. 960 crores a day wasted.  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-Air Quality Levels are deteriorating.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5" name="Google Shape;145;p27"/>
          <p:cNvSpPr txBox="1"/>
          <p:nvPr>
            <p:ph type="ctrTitle"/>
          </p:nvPr>
        </p:nvSpPr>
        <p:spPr>
          <a:xfrm>
            <a:off x="671201" y="35040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675" y="878100"/>
            <a:ext cx="4184401" cy="28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/>
          <p:nvPr/>
        </p:nvSpPr>
        <p:spPr>
          <a:xfrm>
            <a:off x="766300" y="4793100"/>
            <a:ext cx="6508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# https://www.crridom.gov.in/content/delhi-paying-one-and-half-times-more-fuel-due-bad-road-traffic-jam</a:t>
            </a:r>
            <a:endParaRPr b="1" sz="1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8240075" y="3673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#</a:t>
            </a:r>
            <a:endParaRPr sz="1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ctrTitle"/>
          </p:nvPr>
        </p:nvSpPr>
        <p:spPr>
          <a:xfrm flipH="1">
            <a:off x="3948304" y="4933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cxnSp>
        <p:nvCxnSpPr>
          <p:cNvPr id="154" name="Google Shape;154;p28"/>
          <p:cNvCxnSpPr/>
          <p:nvPr/>
        </p:nvCxnSpPr>
        <p:spPr>
          <a:xfrm>
            <a:off x="7578300" y="2096975"/>
            <a:ext cx="156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3086100" y="2550750"/>
            <a:ext cx="5572500" cy="22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➔"/>
            </a:pP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PREDICTING PATHS ON THE BASIS OF DAMAGED ROADS, AQI LEVELS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➔"/>
            </a:pP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HELPING GOVERNMENT KNOWING THE PLACES WHERE ROAD IS DAMAGED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➔"/>
            </a:pP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EASY SOLUTION AND GOOD PARAMETERS TO ADD TO THE ROUTING ALGORITHMS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BY STEP SOLUTION</a:t>
            </a:r>
            <a:endParaRPr/>
          </a:p>
        </p:txBody>
      </p:sp>
      <p:sp>
        <p:nvSpPr>
          <p:cNvPr id="161" name="Google Shape;161;p29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ASSEMBLE</a:t>
            </a:r>
            <a:endParaRPr/>
          </a:p>
        </p:txBody>
      </p:sp>
      <p:sp>
        <p:nvSpPr>
          <p:cNvPr id="162" name="Google Shape;162;p29"/>
          <p:cNvSpPr txBox="1"/>
          <p:nvPr>
            <p:ph idx="1" type="subTitle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Sensor Network to get the AQI and Vibration Sensor</a:t>
            </a:r>
            <a:endParaRPr sz="1100"/>
          </a:p>
        </p:txBody>
      </p:sp>
      <p:sp>
        <p:nvSpPr>
          <p:cNvPr id="163" name="Google Shape;163;p29"/>
          <p:cNvSpPr txBox="1"/>
          <p:nvPr>
            <p:ph idx="9" type="ctrTitle"/>
          </p:nvPr>
        </p:nvSpPr>
        <p:spPr>
          <a:xfrm>
            <a:off x="390296" y="1091654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TO CLOUD </a:t>
            </a:r>
            <a:endParaRPr/>
          </a:p>
        </p:txBody>
      </p:sp>
      <p:sp>
        <p:nvSpPr>
          <p:cNvPr id="164" name="Google Shape;164;p29"/>
          <p:cNvSpPr txBox="1"/>
          <p:nvPr>
            <p:ph idx="13" type="subTitle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Event Hub to send data to Azure Database</a:t>
            </a:r>
            <a:endParaRPr sz="1100"/>
          </a:p>
        </p:txBody>
      </p:sp>
      <p:sp>
        <p:nvSpPr>
          <p:cNvPr id="165" name="Google Shape;165;p29"/>
          <p:cNvSpPr txBox="1"/>
          <p:nvPr>
            <p:ph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6" name="Google Shape;166;p29"/>
          <p:cNvSpPr txBox="1"/>
          <p:nvPr>
            <p:ph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7" name="Google Shape;167;p29"/>
          <p:cNvSpPr txBox="1"/>
          <p:nvPr>
            <p:ph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68" name="Google Shape;168;p29"/>
          <p:cNvCxnSpPr/>
          <p:nvPr/>
        </p:nvCxnSpPr>
        <p:spPr>
          <a:xfrm>
            <a:off x="3297225" y="0"/>
            <a:ext cx="14700" cy="30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9"/>
          <p:cNvCxnSpPr>
            <a:stCxn id="170" idx="1"/>
          </p:cNvCxnSpPr>
          <p:nvPr/>
        </p:nvCxnSpPr>
        <p:spPr>
          <a:xfrm>
            <a:off x="5861958" y="1380538"/>
            <a:ext cx="0" cy="37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9"/>
          <p:cNvSpPr txBox="1"/>
          <p:nvPr>
            <p:ph idx="6" type="title"/>
          </p:nvPr>
        </p:nvSpPr>
        <p:spPr>
          <a:xfrm>
            <a:off x="5861958" y="1091638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1" name="Google Shape;171;p29"/>
          <p:cNvSpPr txBox="1"/>
          <p:nvPr>
            <p:ph idx="7" type="title"/>
          </p:nvPr>
        </p:nvSpPr>
        <p:spPr>
          <a:xfrm>
            <a:off x="5861958" y="2520123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2" name="Google Shape;172;p29"/>
          <p:cNvSpPr txBox="1"/>
          <p:nvPr>
            <p:ph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73" name="Google Shape;173;p29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CLOUD </a:t>
            </a:r>
            <a:endParaRPr/>
          </a:p>
        </p:txBody>
      </p:sp>
      <p:sp>
        <p:nvSpPr>
          <p:cNvPr id="174" name="Google Shape;174;p29"/>
          <p:cNvSpPr txBox="1"/>
          <p:nvPr>
            <p:ph idx="15" type="subTitle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GET data from Storage Amount Table via Azure Storage SDK.</a:t>
            </a:r>
            <a:endParaRPr sz="1100"/>
          </a:p>
        </p:txBody>
      </p:sp>
      <p:sp>
        <p:nvSpPr>
          <p:cNvPr id="175" name="Google Shape;175;p29"/>
          <p:cNvSpPr txBox="1"/>
          <p:nvPr>
            <p:ph idx="16" type="ctrTitle"/>
          </p:nvPr>
        </p:nvSpPr>
        <p:spPr>
          <a:xfrm>
            <a:off x="6779408" y="1228880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COORDINATES TO MAPMYINDIA API</a:t>
            </a:r>
            <a:endParaRPr/>
          </a:p>
        </p:txBody>
      </p:sp>
      <p:sp>
        <p:nvSpPr>
          <p:cNvPr id="176" name="Google Shape;176;p29"/>
          <p:cNvSpPr txBox="1"/>
          <p:nvPr>
            <p:ph idx="17" type="subTitle"/>
          </p:nvPr>
        </p:nvSpPr>
        <p:spPr>
          <a:xfrm>
            <a:off x="6779408" y="1669455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Using the MapMyIndia Interactive Web API to put Air sensor and Damaged Road Data.</a:t>
            </a:r>
            <a:endParaRPr sz="1100"/>
          </a:p>
        </p:txBody>
      </p:sp>
      <p:sp>
        <p:nvSpPr>
          <p:cNvPr id="177" name="Google Shape;177;p29"/>
          <p:cNvSpPr txBox="1"/>
          <p:nvPr>
            <p:ph idx="18" type="ctrTitle"/>
          </p:nvPr>
        </p:nvSpPr>
        <p:spPr>
          <a:xfrm>
            <a:off x="6779408" y="2451507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PATHS AND TIME REQUIRED</a:t>
            </a:r>
            <a:endParaRPr/>
          </a:p>
        </p:txBody>
      </p:sp>
      <p:sp>
        <p:nvSpPr>
          <p:cNvPr id="178" name="Google Shape;178;p29"/>
          <p:cNvSpPr txBox="1"/>
          <p:nvPr>
            <p:ph idx="19" type="subTitle"/>
          </p:nvPr>
        </p:nvSpPr>
        <p:spPr>
          <a:xfrm>
            <a:off x="6779408" y="2967805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Getting all the paths,distance and time required to reach from host to destination.</a:t>
            </a:r>
            <a:endParaRPr sz="1100"/>
          </a:p>
        </p:txBody>
      </p:sp>
      <p:sp>
        <p:nvSpPr>
          <p:cNvPr id="179" name="Google Shape;179;p29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TO PREDICT PATHS</a:t>
            </a:r>
            <a:endParaRPr/>
          </a:p>
        </p:txBody>
      </p:sp>
      <p:sp>
        <p:nvSpPr>
          <p:cNvPr id="180" name="Google Shape;180;p29"/>
          <p:cNvSpPr txBox="1"/>
          <p:nvPr>
            <p:ph idx="21" type="subTitle"/>
          </p:nvPr>
        </p:nvSpPr>
        <p:spPr>
          <a:xfrm>
            <a:off x="6811550" y="4266176"/>
            <a:ext cx="16743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Now on the basis of road sensor and AQI levels, predict the correct path.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0"/>
          <p:cNvCxnSpPr/>
          <p:nvPr/>
        </p:nvCxnSpPr>
        <p:spPr>
          <a:xfrm>
            <a:off x="3789650" y="1134825"/>
            <a:ext cx="136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30"/>
          <p:cNvSpPr txBox="1"/>
          <p:nvPr>
            <p:ph idx="2" type="ctrTitle"/>
          </p:nvPr>
        </p:nvSpPr>
        <p:spPr>
          <a:xfrm>
            <a:off x="1908027" y="188625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764" y="769200"/>
            <a:ext cx="4476475" cy="42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 flipH="1" rot="-5400000">
            <a:off x="5275475" y="1813650"/>
            <a:ext cx="2120400" cy="26289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31"/>
          <p:cNvCxnSpPr/>
          <p:nvPr/>
        </p:nvCxnSpPr>
        <p:spPr>
          <a:xfrm rot="10800000">
            <a:off x="6682358" y="2949500"/>
            <a:ext cx="258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31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 rot="5400000">
            <a:off x="1678050" y="1121800"/>
            <a:ext cx="2180400" cy="26721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31"/>
          <p:cNvCxnSpPr/>
          <p:nvPr/>
        </p:nvCxnSpPr>
        <p:spPr>
          <a:xfrm rot="10800000">
            <a:off x="-21400" y="2148175"/>
            <a:ext cx="244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31"/>
          <p:cNvSpPr txBox="1"/>
          <p:nvPr>
            <p:ph idx="1" type="subTitle"/>
          </p:nvPr>
        </p:nvSpPr>
        <p:spPr>
          <a:xfrm>
            <a:off x="1741950" y="1650025"/>
            <a:ext cx="21573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HARDWARE STACK: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➔"/>
            </a:pPr>
            <a:r>
              <a:rPr lang="en">
                <a:solidFill>
                  <a:schemeClr val="lt1"/>
                </a:solidFill>
              </a:rPr>
              <a:t>MQ135(AQI)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➔"/>
            </a:pPr>
            <a:r>
              <a:rPr lang="en">
                <a:solidFill>
                  <a:schemeClr val="lt1"/>
                </a:solidFill>
              </a:rPr>
              <a:t>SW420(VIBRATION)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➔"/>
            </a:pPr>
            <a:r>
              <a:rPr lang="en">
                <a:solidFill>
                  <a:schemeClr val="lt1"/>
                </a:solidFill>
              </a:rPr>
              <a:t>GY-61(VIBRATION)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➔"/>
            </a:pPr>
            <a:r>
              <a:rPr lang="en">
                <a:solidFill>
                  <a:schemeClr val="lt1"/>
                </a:solidFill>
              </a:rPr>
              <a:t>ARDUINO UNO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➔"/>
            </a:pPr>
            <a:r>
              <a:rPr lang="en">
                <a:solidFill>
                  <a:schemeClr val="lt1"/>
                </a:solidFill>
              </a:rPr>
              <a:t>NODEMCU ESP8266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➔"/>
            </a:pPr>
            <a:r>
              <a:rPr lang="en">
                <a:solidFill>
                  <a:schemeClr val="lt1"/>
                </a:solidFill>
              </a:rPr>
              <a:t>GPS MODULE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p31"/>
          <p:cNvSpPr txBox="1"/>
          <p:nvPr>
            <p:ph idx="4" type="subTitle"/>
          </p:nvPr>
        </p:nvSpPr>
        <p:spPr>
          <a:xfrm rot="478">
            <a:off x="5257025" y="2340755"/>
            <a:ext cx="21573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FRAMEWORK &amp; LANGUAGE STACK: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➔"/>
            </a:pPr>
            <a:r>
              <a:rPr lang="en">
                <a:solidFill>
                  <a:schemeClr val="lt1"/>
                </a:solidFill>
              </a:rPr>
              <a:t>ARDUINO IDE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➔"/>
            </a:pPr>
            <a:r>
              <a:rPr lang="en">
                <a:solidFill>
                  <a:schemeClr val="lt1"/>
                </a:solidFill>
              </a:rPr>
              <a:t>MICROSOFT AZURE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➔"/>
            </a:pPr>
            <a:r>
              <a:rPr lang="en">
                <a:solidFill>
                  <a:schemeClr val="lt1"/>
                </a:solidFill>
              </a:rPr>
              <a:t>MAPMYINDIA API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➔"/>
            </a:pPr>
            <a:r>
              <a:rPr lang="en">
                <a:solidFill>
                  <a:schemeClr val="lt1"/>
                </a:solidFill>
              </a:rPr>
              <a:t>JAVASCRIPT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204" name="Google Shape;204;p32"/>
          <p:cNvSpPr txBox="1"/>
          <p:nvPr>
            <p:ph idx="2" type="ctrTitle"/>
          </p:nvPr>
        </p:nvSpPr>
        <p:spPr>
          <a:xfrm>
            <a:off x="1265300" y="2518601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GOVERNMENT HELP</a:t>
            </a:r>
            <a:endParaRPr/>
          </a:p>
        </p:txBody>
      </p:sp>
      <p:sp>
        <p:nvSpPr>
          <p:cNvPr id="205" name="Google Shape;205;p32"/>
          <p:cNvSpPr txBox="1"/>
          <p:nvPr>
            <p:ph idx="1" type="subTitle"/>
          </p:nvPr>
        </p:nvSpPr>
        <p:spPr>
          <a:xfrm>
            <a:off x="1524800" y="3090450"/>
            <a:ext cx="2052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Getting the location where the road is damaged in a faster way will help to repair the damage.</a:t>
            </a:r>
            <a:endParaRPr sz="1400"/>
          </a:p>
        </p:txBody>
      </p:sp>
      <p:sp>
        <p:nvSpPr>
          <p:cNvPr id="206" name="Google Shape;206;p32"/>
          <p:cNvSpPr txBox="1"/>
          <p:nvPr>
            <p:ph idx="3" type="ctrTitle"/>
          </p:nvPr>
        </p:nvSpPr>
        <p:spPr>
          <a:xfrm>
            <a:off x="5681100" y="1853638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ROUTING PROTOCOLS</a:t>
            </a:r>
            <a:endParaRPr/>
          </a:p>
        </p:txBody>
      </p:sp>
      <p:sp>
        <p:nvSpPr>
          <p:cNvPr id="207" name="Google Shape;207;p32"/>
          <p:cNvSpPr txBox="1"/>
          <p:nvPr>
            <p:ph idx="4" type="subTitle"/>
          </p:nvPr>
        </p:nvSpPr>
        <p:spPr>
          <a:xfrm>
            <a:off x="5984475" y="2414575"/>
            <a:ext cx="2218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will help to increase the accuracy and efficiency of the routing protocols.</a:t>
            </a:r>
            <a:endParaRPr sz="1400"/>
          </a:p>
        </p:txBody>
      </p:sp>
      <p:cxnSp>
        <p:nvCxnSpPr>
          <p:cNvPr id="208" name="Google Shape;208;p32"/>
          <p:cNvCxnSpPr/>
          <p:nvPr/>
        </p:nvCxnSpPr>
        <p:spPr>
          <a:xfrm>
            <a:off x="4702975" y="2085825"/>
            <a:ext cx="0" cy="16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32"/>
          <p:cNvSpPr/>
          <p:nvPr/>
        </p:nvSpPr>
        <p:spPr>
          <a:xfrm>
            <a:off x="2279750" y="1729538"/>
            <a:ext cx="644700" cy="644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6695550" y="3269699"/>
            <a:ext cx="644700" cy="644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ctrTitle"/>
          </p:nvPr>
        </p:nvSpPr>
        <p:spPr>
          <a:xfrm>
            <a:off x="1964851" y="2399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MODIFICATION SUGGESTED BY US  IN MAPMYINDIA API</a:t>
            </a:r>
            <a:endParaRPr/>
          </a:p>
        </p:txBody>
      </p:sp>
      <p:sp>
        <p:nvSpPr>
          <p:cNvPr id="216" name="Google Shape;216;p33"/>
          <p:cNvSpPr txBox="1"/>
          <p:nvPr/>
        </p:nvSpPr>
        <p:spPr>
          <a:xfrm>
            <a:off x="965975" y="1267050"/>
            <a:ext cx="7539600" cy="3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 Light"/>
              <a:buChar char="➔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Adding AQI Levels &amp; Damaged Roads also as parameters along with distance and traffic conditions.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 Light"/>
              <a:buChar char="➔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This will help in decreasing pollution levels as well as in saving the oil levels and cause very less damage to the vehicles. 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HAVE A SNEAK PEEK</a:t>
            </a:r>
            <a:endParaRPr/>
          </a:p>
        </p:txBody>
      </p:sp>
      <p:grpSp>
        <p:nvGrpSpPr>
          <p:cNvPr id="222" name="Google Shape;222;p34"/>
          <p:cNvGrpSpPr/>
          <p:nvPr/>
        </p:nvGrpSpPr>
        <p:grpSpPr>
          <a:xfrm>
            <a:off x="522053" y="919144"/>
            <a:ext cx="4663468" cy="3227071"/>
            <a:chOff x="238125" y="1676700"/>
            <a:chExt cx="2045650" cy="1779275"/>
          </a:xfrm>
        </p:grpSpPr>
        <p:sp>
          <p:nvSpPr>
            <p:cNvPr id="223" name="Google Shape;223;p34"/>
            <p:cNvSpPr/>
            <p:nvPr/>
          </p:nvSpPr>
          <p:spPr>
            <a:xfrm>
              <a:off x="1006875" y="3190025"/>
              <a:ext cx="508150" cy="247100"/>
            </a:xfrm>
            <a:custGeom>
              <a:rect b="b" l="l" r="r" t="t"/>
              <a:pathLst>
                <a:path extrusionOk="0" h="9884" w="20326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1021625" y="3190025"/>
              <a:ext cx="452425" cy="197525"/>
            </a:xfrm>
            <a:custGeom>
              <a:rect b="b" l="l" r="r" t="t"/>
              <a:pathLst>
                <a:path extrusionOk="0" h="7901" w="18097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4"/>
            <p:cNvSpPr/>
            <p:nvPr/>
          </p:nvSpPr>
          <p:spPr>
            <a:xfrm>
              <a:off x="968750" y="3417450"/>
              <a:ext cx="584375" cy="38525"/>
            </a:xfrm>
            <a:custGeom>
              <a:rect b="b" l="l" r="r" t="t"/>
              <a:pathLst>
                <a:path extrusionOk="0" h="1541" w="23375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>
              <a:off x="238125" y="1777900"/>
              <a:ext cx="2045650" cy="1461300"/>
            </a:xfrm>
            <a:custGeom>
              <a:rect b="b" l="l" r="r" t="t"/>
              <a:pathLst>
                <a:path extrusionOk="0" h="58452" w="81826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>
              <a:off x="238125" y="1676700"/>
              <a:ext cx="2045650" cy="1390400"/>
            </a:xfrm>
            <a:custGeom>
              <a:rect b="b" l="l" r="r" t="t"/>
              <a:pathLst>
                <a:path extrusionOk="0" h="55616" w="81826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4"/>
            <p:cNvSpPr/>
            <p:nvPr/>
          </p:nvSpPr>
          <p:spPr>
            <a:xfrm>
              <a:off x="346300" y="1773800"/>
              <a:ext cx="1829300" cy="1140050"/>
            </a:xfrm>
            <a:custGeom>
              <a:rect b="b" l="l" r="r" t="t"/>
              <a:pathLst>
                <a:path extrusionOk="0" h="45602" w="73172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1244550" y="1708650"/>
              <a:ext cx="28700" cy="24925"/>
            </a:xfrm>
            <a:custGeom>
              <a:rect b="b" l="l" r="r" t="t"/>
              <a:pathLst>
                <a:path extrusionOk="0" h="997" w="1148">
                  <a:moveTo>
                    <a:pt x="656" y="1"/>
                  </a:moveTo>
                  <a:cubicBezTo>
                    <a:pt x="213" y="1"/>
                    <a:pt x="0" y="541"/>
                    <a:pt x="312" y="853"/>
                  </a:cubicBezTo>
                  <a:cubicBezTo>
                    <a:pt x="411" y="952"/>
                    <a:pt x="532" y="996"/>
                    <a:pt x="650" y="996"/>
                  </a:cubicBezTo>
                  <a:cubicBezTo>
                    <a:pt x="904" y="996"/>
                    <a:pt x="1147" y="794"/>
                    <a:pt x="1147" y="492"/>
                  </a:cubicBezTo>
                  <a:cubicBezTo>
                    <a:pt x="1147" y="230"/>
                    <a:pt x="934" y="1"/>
                    <a:pt x="656" y="1"/>
                  </a:cubicBezTo>
                  <a:close/>
                </a:path>
              </a:pathLst>
            </a:custGeom>
            <a:solidFill>
              <a:srgbClr val="363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34"/>
          <p:cNvSpPr txBox="1"/>
          <p:nvPr>
            <p:ph idx="4294967295" type="subTitle"/>
          </p:nvPr>
        </p:nvSpPr>
        <p:spPr>
          <a:xfrm>
            <a:off x="3395625" y="4037178"/>
            <a:ext cx="2962200" cy="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231" name="Google Shape;231;p34"/>
          <p:cNvCxnSpPr/>
          <p:nvPr/>
        </p:nvCxnSpPr>
        <p:spPr>
          <a:xfrm rot="10800000">
            <a:off x="3290125" y="4362325"/>
            <a:ext cx="0" cy="93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2" name="Google Shape;232;p34"/>
          <p:cNvGrpSpPr/>
          <p:nvPr/>
        </p:nvGrpSpPr>
        <p:grpSpPr>
          <a:xfrm>
            <a:off x="5906033" y="1375130"/>
            <a:ext cx="1818890" cy="2486289"/>
            <a:chOff x="6417224" y="2247097"/>
            <a:chExt cx="951950" cy="1740368"/>
          </a:xfrm>
        </p:grpSpPr>
        <p:sp>
          <p:nvSpPr>
            <p:cNvPr id="233" name="Google Shape;233;p34"/>
            <p:cNvSpPr/>
            <p:nvPr/>
          </p:nvSpPr>
          <p:spPr>
            <a:xfrm>
              <a:off x="6505324" y="2247511"/>
              <a:ext cx="863850" cy="1739954"/>
            </a:xfrm>
            <a:custGeom>
              <a:rect b="b" l="l" r="r" t="t"/>
              <a:pathLst>
                <a:path extrusionOk="0" h="71434" w="34554">
                  <a:moveTo>
                    <a:pt x="1575" y="0"/>
                  </a:moveTo>
                  <a:cubicBezTo>
                    <a:pt x="706" y="0"/>
                    <a:pt x="1" y="689"/>
                    <a:pt x="1" y="1557"/>
                  </a:cubicBezTo>
                  <a:lnTo>
                    <a:pt x="1" y="69876"/>
                  </a:lnTo>
                  <a:cubicBezTo>
                    <a:pt x="1" y="70728"/>
                    <a:pt x="706" y="71433"/>
                    <a:pt x="1575" y="71433"/>
                  </a:cubicBezTo>
                  <a:lnTo>
                    <a:pt x="32980" y="71433"/>
                  </a:lnTo>
                  <a:cubicBezTo>
                    <a:pt x="33849" y="71433"/>
                    <a:pt x="34554" y="70728"/>
                    <a:pt x="34554" y="69876"/>
                  </a:cubicBezTo>
                  <a:lnTo>
                    <a:pt x="34554" y="1557"/>
                  </a:lnTo>
                  <a:cubicBezTo>
                    <a:pt x="34554" y="689"/>
                    <a:pt x="33849" y="0"/>
                    <a:pt x="32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6417224" y="2247097"/>
              <a:ext cx="868375" cy="1740368"/>
            </a:xfrm>
            <a:custGeom>
              <a:rect b="b" l="l" r="r" t="t"/>
              <a:pathLst>
                <a:path extrusionOk="0" h="71451" w="34735">
                  <a:moveTo>
                    <a:pt x="1787" y="1"/>
                  </a:moveTo>
                  <a:cubicBezTo>
                    <a:pt x="804" y="1"/>
                    <a:pt x="1" y="1115"/>
                    <a:pt x="1" y="2492"/>
                  </a:cubicBezTo>
                  <a:lnTo>
                    <a:pt x="1" y="68975"/>
                  </a:lnTo>
                  <a:cubicBezTo>
                    <a:pt x="1" y="70336"/>
                    <a:pt x="804" y="71450"/>
                    <a:pt x="1787" y="71450"/>
                  </a:cubicBezTo>
                  <a:lnTo>
                    <a:pt x="34734" y="71450"/>
                  </a:lnTo>
                  <a:lnTo>
                    <a:pt x="34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6492619" y="2340952"/>
              <a:ext cx="813450" cy="1457323"/>
            </a:xfrm>
            <a:custGeom>
              <a:rect b="b" l="l" r="r" t="t"/>
              <a:pathLst>
                <a:path extrusionOk="0" h="60944" w="32538">
                  <a:moveTo>
                    <a:pt x="427" y="0"/>
                  </a:moveTo>
                  <a:cubicBezTo>
                    <a:pt x="198" y="0"/>
                    <a:pt x="1" y="197"/>
                    <a:pt x="1" y="426"/>
                  </a:cubicBezTo>
                  <a:lnTo>
                    <a:pt x="1" y="60533"/>
                  </a:lnTo>
                  <a:cubicBezTo>
                    <a:pt x="1" y="60763"/>
                    <a:pt x="198" y="60943"/>
                    <a:pt x="427" y="60943"/>
                  </a:cubicBezTo>
                  <a:lnTo>
                    <a:pt x="32128" y="60943"/>
                  </a:lnTo>
                  <a:cubicBezTo>
                    <a:pt x="32357" y="60943"/>
                    <a:pt x="32538" y="60763"/>
                    <a:pt x="32538" y="60533"/>
                  </a:cubicBezTo>
                  <a:lnTo>
                    <a:pt x="32538" y="426"/>
                  </a:lnTo>
                  <a:cubicBezTo>
                    <a:pt x="32538" y="197"/>
                    <a:pt x="32357" y="0"/>
                    <a:pt x="32128" y="0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6856100" y="3843492"/>
              <a:ext cx="96750" cy="83150"/>
            </a:xfrm>
            <a:custGeom>
              <a:rect b="b" l="l" r="r" t="t"/>
              <a:pathLst>
                <a:path extrusionOk="0" h="3326" w="3870">
                  <a:moveTo>
                    <a:pt x="2214" y="358"/>
                  </a:moveTo>
                  <a:lnTo>
                    <a:pt x="2214" y="375"/>
                  </a:lnTo>
                  <a:cubicBezTo>
                    <a:pt x="2935" y="375"/>
                    <a:pt x="3509" y="948"/>
                    <a:pt x="3525" y="1670"/>
                  </a:cubicBezTo>
                  <a:cubicBezTo>
                    <a:pt x="3525" y="2456"/>
                    <a:pt x="2882" y="2973"/>
                    <a:pt x="2212" y="2973"/>
                  </a:cubicBezTo>
                  <a:cubicBezTo>
                    <a:pt x="1890" y="2973"/>
                    <a:pt x="1562" y="2853"/>
                    <a:pt x="1296" y="2587"/>
                  </a:cubicBezTo>
                  <a:cubicBezTo>
                    <a:pt x="476" y="1768"/>
                    <a:pt x="1066" y="358"/>
                    <a:pt x="2214" y="358"/>
                  </a:cubicBezTo>
                  <a:close/>
                  <a:moveTo>
                    <a:pt x="2197" y="1"/>
                  </a:moveTo>
                  <a:cubicBezTo>
                    <a:pt x="1793" y="1"/>
                    <a:pt x="1383" y="152"/>
                    <a:pt x="1050" y="489"/>
                  </a:cubicBezTo>
                  <a:cubicBezTo>
                    <a:pt x="1" y="1538"/>
                    <a:pt x="739" y="3325"/>
                    <a:pt x="2214" y="3325"/>
                  </a:cubicBezTo>
                  <a:cubicBezTo>
                    <a:pt x="3132" y="3325"/>
                    <a:pt x="3869" y="2587"/>
                    <a:pt x="3869" y="1670"/>
                  </a:cubicBezTo>
                  <a:cubicBezTo>
                    <a:pt x="3869" y="669"/>
                    <a:pt x="3048" y="1"/>
                    <a:pt x="2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6623350" y="3880717"/>
              <a:ext cx="82800" cy="9025"/>
            </a:xfrm>
            <a:custGeom>
              <a:rect b="b" l="l" r="r" t="t"/>
              <a:pathLst>
                <a:path extrusionOk="0" h="361" w="3312">
                  <a:moveTo>
                    <a:pt x="1" y="0"/>
                  </a:moveTo>
                  <a:lnTo>
                    <a:pt x="1" y="361"/>
                  </a:lnTo>
                  <a:lnTo>
                    <a:pt x="3312" y="361"/>
                  </a:lnTo>
                  <a:lnTo>
                    <a:pt x="33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7116325" y="3860642"/>
              <a:ext cx="60675" cy="48775"/>
            </a:xfrm>
            <a:custGeom>
              <a:rect b="b" l="l" r="r" t="t"/>
              <a:pathLst>
                <a:path extrusionOk="0" h="1951" w="2427">
                  <a:moveTo>
                    <a:pt x="2328" y="0"/>
                  </a:moveTo>
                  <a:lnTo>
                    <a:pt x="328" y="656"/>
                  </a:lnTo>
                  <a:cubicBezTo>
                    <a:pt x="148" y="688"/>
                    <a:pt x="0" y="836"/>
                    <a:pt x="0" y="1033"/>
                  </a:cubicBezTo>
                  <a:cubicBezTo>
                    <a:pt x="0" y="1197"/>
                    <a:pt x="132" y="1328"/>
                    <a:pt x="361" y="1393"/>
                  </a:cubicBezTo>
                  <a:lnTo>
                    <a:pt x="2328" y="1951"/>
                  </a:lnTo>
                  <a:lnTo>
                    <a:pt x="2426" y="1606"/>
                  </a:lnTo>
                  <a:lnTo>
                    <a:pt x="459" y="1049"/>
                  </a:lnTo>
                  <a:cubicBezTo>
                    <a:pt x="427" y="1049"/>
                    <a:pt x="394" y="1033"/>
                    <a:pt x="377" y="1016"/>
                  </a:cubicBezTo>
                  <a:lnTo>
                    <a:pt x="427" y="1000"/>
                  </a:lnTo>
                  <a:lnTo>
                    <a:pt x="2426" y="34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6767200" y="2287275"/>
              <a:ext cx="238100" cy="14350"/>
            </a:xfrm>
            <a:custGeom>
              <a:rect b="b" l="l" r="r" t="t"/>
              <a:pathLst>
                <a:path extrusionOk="0" h="574" w="9524">
                  <a:moveTo>
                    <a:pt x="164" y="0"/>
                  </a:moveTo>
                  <a:cubicBezTo>
                    <a:pt x="82" y="0"/>
                    <a:pt x="0" y="82"/>
                    <a:pt x="0" y="164"/>
                  </a:cubicBezTo>
                  <a:lnTo>
                    <a:pt x="0" y="410"/>
                  </a:lnTo>
                  <a:cubicBezTo>
                    <a:pt x="0" y="492"/>
                    <a:pt x="82" y="574"/>
                    <a:pt x="164" y="574"/>
                  </a:cubicBezTo>
                  <a:lnTo>
                    <a:pt x="9359" y="574"/>
                  </a:lnTo>
                  <a:cubicBezTo>
                    <a:pt x="9458" y="574"/>
                    <a:pt x="9523" y="492"/>
                    <a:pt x="9523" y="410"/>
                  </a:cubicBezTo>
                  <a:lnTo>
                    <a:pt x="9523" y="164"/>
                  </a:lnTo>
                  <a:cubicBezTo>
                    <a:pt x="9523" y="82"/>
                    <a:pt x="9458" y="0"/>
                    <a:pt x="9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0" name="Google Shape;240;p34" title="VID_20191222_07561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925" y="1091700"/>
            <a:ext cx="4138150" cy="20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