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bc4cc6a9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bc4cc6a9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bc4cc6a9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bc4cc6a9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bc4cc6a9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bc4cc6a9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bc4cc6a9f_0_33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7bc4cc6a9f_0_33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bc4cc6a9f_0_49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7bc4cc6a9f_0_49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bc4cc6a9f_0_16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7bc4cc6a9f_0_16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bc4cc6a9f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bc4cc6a9f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bc4cc6a9f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bc4cc6a9f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30" name="Shape 130"/>
        <p:cNvGrpSpPr/>
        <p:nvPr/>
      </p:nvGrpSpPr>
      <p:grpSpPr>
        <a:xfrm>
          <a:off x="0" y="0"/>
          <a:ext cx="0" cy="0"/>
          <a:chOff x="0" y="0"/>
          <a:chExt cx="0" cy="0"/>
        </a:xfrm>
      </p:grpSpPr>
      <p:sp>
        <p:nvSpPr>
          <p:cNvPr id="131" name="Google Shape;131;p13"/>
          <p:cNvSpPr txBox="1"/>
          <p:nvPr>
            <p:ph type="title"/>
          </p:nvPr>
        </p:nvSpPr>
        <p:spPr>
          <a:xfrm>
            <a:off x="3832283" y="15757"/>
            <a:ext cx="1479300" cy="3912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800"/>
              <a:buNone/>
              <a:defRPr b="0" i="0" sz="240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13"/>
          <p:cNvSpPr txBox="1"/>
          <p:nvPr>
            <p:ph idx="1" type="body"/>
          </p:nvPr>
        </p:nvSpPr>
        <p:spPr>
          <a:xfrm>
            <a:off x="408629" y="1175706"/>
            <a:ext cx="8326800" cy="33819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300"/>
              <a:buNone/>
              <a:defRPr b="0" i="0" sz="1400">
                <a:solidFill>
                  <a:srgbClr val="424242"/>
                </a:solidFill>
                <a:latin typeface="Arial"/>
                <a:ea typeface="Arial"/>
                <a:cs typeface="Arial"/>
                <a:sym typeface="Arial"/>
              </a:defRPr>
            </a:lvl1pPr>
            <a:lvl2pPr indent="-228600" lvl="1" marL="914400" rtl="0" algn="l">
              <a:spcBef>
                <a:spcPts val="1600"/>
              </a:spcBef>
              <a:spcAft>
                <a:spcPts val="0"/>
              </a:spcAft>
              <a:buSzPts val="1100"/>
              <a:buNone/>
              <a:defRPr/>
            </a:lvl2pPr>
            <a:lvl3pPr indent="-228600" lvl="2" marL="1371600" rtl="0" algn="l">
              <a:spcBef>
                <a:spcPts val="1600"/>
              </a:spcBef>
              <a:spcAft>
                <a:spcPts val="0"/>
              </a:spcAft>
              <a:buSzPts val="1100"/>
              <a:buNone/>
              <a:defRPr/>
            </a:lvl3pPr>
            <a:lvl4pPr indent="-228600" lvl="3" marL="1828800" rtl="0" algn="l">
              <a:spcBef>
                <a:spcPts val="1600"/>
              </a:spcBef>
              <a:spcAft>
                <a:spcPts val="0"/>
              </a:spcAft>
              <a:buSzPts val="1100"/>
              <a:buNone/>
              <a:defRPr/>
            </a:lvl4pPr>
            <a:lvl5pPr indent="-228600" lvl="4" marL="2286000" rtl="0" algn="l">
              <a:spcBef>
                <a:spcPts val="1600"/>
              </a:spcBef>
              <a:spcAft>
                <a:spcPts val="0"/>
              </a:spcAft>
              <a:buSzPts val="1100"/>
              <a:buNone/>
              <a:defRPr/>
            </a:lvl5pPr>
            <a:lvl6pPr indent="-228600" lvl="5" marL="2743200" rtl="0" algn="l">
              <a:spcBef>
                <a:spcPts val="1600"/>
              </a:spcBef>
              <a:spcAft>
                <a:spcPts val="0"/>
              </a:spcAft>
              <a:buSzPts val="1100"/>
              <a:buNone/>
              <a:defRPr/>
            </a:lvl6pPr>
            <a:lvl7pPr indent="-228600" lvl="6" marL="3200400" rtl="0" algn="l">
              <a:spcBef>
                <a:spcPts val="1600"/>
              </a:spcBef>
              <a:spcAft>
                <a:spcPts val="0"/>
              </a:spcAft>
              <a:buSzPts val="1100"/>
              <a:buNone/>
              <a:defRPr/>
            </a:lvl7pPr>
            <a:lvl8pPr indent="-228600" lvl="7" marL="3657600" rtl="0" algn="l">
              <a:spcBef>
                <a:spcPts val="1600"/>
              </a:spcBef>
              <a:spcAft>
                <a:spcPts val="0"/>
              </a:spcAft>
              <a:buSzPts val="1100"/>
              <a:buNone/>
              <a:defRPr/>
            </a:lvl8pPr>
            <a:lvl9pPr indent="-228600" lvl="8" marL="4114800" rtl="0" algn="l">
              <a:spcBef>
                <a:spcPts val="1600"/>
              </a:spcBef>
              <a:spcAft>
                <a:spcPts val="1600"/>
              </a:spcAft>
              <a:buSzPts val="1100"/>
              <a:buNone/>
              <a:defRPr/>
            </a:lvl9pPr>
          </a:lstStyle>
          <a:p/>
        </p:txBody>
      </p:sp>
      <p:sp>
        <p:nvSpPr>
          <p:cNvPr id="133" name="Google Shape;133;p13"/>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3"/>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13"/>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537150" y="992850"/>
            <a:ext cx="5017500" cy="1578900"/>
          </a:xfrm>
          <a:prstGeom prst="rect">
            <a:avLst/>
          </a:prstGeom>
        </p:spPr>
        <p:txBody>
          <a:bodyPr anchorCtr="0" anchor="t" bIns="91425" lIns="91425" spcFirstLastPara="1" rIns="91425" wrap="square" tIns="91425">
            <a:noAutofit/>
          </a:bodyPr>
          <a:lstStyle/>
          <a:p>
            <a:pPr indent="0" lvl="0" marL="12700" rtl="0" algn="l">
              <a:spcBef>
                <a:spcPts val="0"/>
              </a:spcBef>
              <a:spcAft>
                <a:spcPts val="0"/>
              </a:spcAft>
              <a:buClr>
                <a:srgbClr val="000000"/>
              </a:buClr>
              <a:buFont typeface="Arial"/>
              <a:buNone/>
            </a:pPr>
            <a:r>
              <a:rPr b="1" lang="en" sz="4200">
                <a:solidFill>
                  <a:srgbClr val="EFEFEF"/>
                </a:solidFill>
                <a:latin typeface="Trebuchet MS"/>
                <a:ea typeface="Trebuchet MS"/>
                <a:cs typeface="Trebuchet MS"/>
                <a:sym typeface="Trebuchet MS"/>
              </a:rPr>
              <a:t>Satark Vigilance System</a:t>
            </a:r>
            <a:endParaRPr sz="4200">
              <a:solidFill>
                <a:srgbClr val="EFEFEF"/>
              </a:solidFill>
              <a:latin typeface="Trebuchet MS"/>
              <a:ea typeface="Trebuchet MS"/>
              <a:cs typeface="Trebuchet MS"/>
              <a:sym typeface="Trebuchet MS"/>
            </a:endParaRPr>
          </a:p>
          <a:p>
            <a:pPr indent="0" lvl="0" marL="0" rtl="0" algn="l">
              <a:spcBef>
                <a:spcPts val="0"/>
              </a:spcBef>
              <a:spcAft>
                <a:spcPts val="0"/>
              </a:spcAft>
              <a:buNone/>
            </a:pPr>
            <a:r>
              <a:t/>
            </a:r>
            <a:endParaRPr>
              <a:solidFill>
                <a:srgbClr val="EFEFEF"/>
              </a:solidFill>
            </a:endParaRPr>
          </a:p>
        </p:txBody>
      </p:sp>
      <p:sp>
        <p:nvSpPr>
          <p:cNvPr id="141" name="Google Shape;141;p14"/>
          <p:cNvSpPr txBox="1"/>
          <p:nvPr>
            <p:ph idx="1" type="subTitle"/>
          </p:nvPr>
        </p:nvSpPr>
        <p:spPr>
          <a:xfrm>
            <a:off x="6301325" y="3140975"/>
            <a:ext cx="2329500" cy="1099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Made By:  Team KnowName </a:t>
            </a:r>
            <a:endParaRPr/>
          </a:p>
          <a:p>
            <a:pPr indent="0" lvl="0" marL="457200" rtl="0" algn="l">
              <a:lnSpc>
                <a:spcPct val="115000"/>
              </a:lnSpc>
              <a:spcBef>
                <a:spcPts val="0"/>
              </a:spcBef>
              <a:spcAft>
                <a:spcPts val="0"/>
              </a:spcAft>
              <a:buNone/>
            </a:pPr>
            <a:r>
              <a:rPr lang="en"/>
              <a:t>         </a:t>
            </a:r>
            <a:endParaRPr/>
          </a:p>
          <a:p>
            <a:pPr indent="0" lvl="0" marL="457200" rtl="0" algn="l">
              <a:lnSpc>
                <a:spcPct val="115000"/>
              </a:lnSpc>
              <a:spcBef>
                <a:spcPts val="0"/>
              </a:spcBef>
              <a:spcAft>
                <a:spcPts val="0"/>
              </a:spcAft>
              <a:buNone/>
            </a:pPr>
            <a:r>
              <a:rPr lang="en"/>
              <a:t>         Sahil Sulekhiya</a:t>
            </a:r>
            <a:endParaRPr/>
          </a:p>
          <a:p>
            <a:pPr indent="0" lvl="0" marL="0" rtl="0" algn="l">
              <a:lnSpc>
                <a:spcPct val="115000"/>
              </a:lnSpc>
              <a:spcBef>
                <a:spcPts val="0"/>
              </a:spcBef>
              <a:spcAft>
                <a:spcPts val="0"/>
              </a:spcAft>
              <a:buNone/>
            </a:pPr>
            <a:r>
              <a:rPr lang="en"/>
              <a:t>	         Vikram Singh</a:t>
            </a:r>
            <a:endParaRPr/>
          </a:p>
          <a:p>
            <a:pPr indent="0" lvl="0" marL="0" rtl="0" algn="l">
              <a:lnSpc>
                <a:spcPct val="115000"/>
              </a:lnSpc>
              <a:spcBef>
                <a:spcPts val="0"/>
              </a:spcBef>
              <a:spcAft>
                <a:spcPts val="0"/>
              </a:spcAft>
              <a:buNone/>
            </a:pPr>
            <a:r>
              <a:rPr lang="en"/>
              <a:t>	         Tanishq Taneja</a:t>
            </a:r>
            <a:endParaRPr/>
          </a:p>
          <a:p>
            <a:pPr indent="0" lvl="0" marL="0" rtl="0" algn="l">
              <a:lnSpc>
                <a:spcPct val="115000"/>
              </a:lnSpc>
              <a:spcBef>
                <a:spcPts val="0"/>
              </a:spcBef>
              <a:spcAft>
                <a:spcPts val="0"/>
              </a:spcAft>
              <a:buNone/>
            </a:pPr>
            <a:r>
              <a:rPr lang="en"/>
              <a:t>	         Vaibhav Bagga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txBox="1"/>
          <p:nvPr>
            <p:ph idx="2" type="body"/>
          </p:nvPr>
        </p:nvSpPr>
        <p:spPr>
          <a:xfrm>
            <a:off x="4938450" y="1062525"/>
            <a:ext cx="3676800" cy="2347500"/>
          </a:xfrm>
          <a:prstGeom prst="rect">
            <a:avLst/>
          </a:prstGeom>
        </p:spPr>
        <p:txBody>
          <a:bodyPr anchorCtr="0" anchor="t" bIns="91425" lIns="91425" spcFirstLastPara="1" rIns="91425" wrap="square" tIns="91425">
            <a:noAutofit/>
          </a:bodyPr>
          <a:lstStyle/>
          <a:p>
            <a:pPr indent="0" lvl="0" marL="12700" rtl="0" algn="l">
              <a:lnSpc>
                <a:spcPct val="150000"/>
              </a:lnSpc>
              <a:spcBef>
                <a:spcPts val="0"/>
              </a:spcBef>
              <a:spcAft>
                <a:spcPts val="0"/>
              </a:spcAft>
              <a:buNone/>
            </a:pPr>
            <a:r>
              <a:rPr lang="en" sz="2100">
                <a:latin typeface="Verdana"/>
                <a:ea typeface="Verdana"/>
                <a:cs typeface="Verdana"/>
                <a:sym typeface="Verdana"/>
              </a:rPr>
              <a:t>★	</a:t>
            </a:r>
            <a:r>
              <a:rPr lang="en" sz="2100">
                <a:latin typeface="Arial"/>
                <a:ea typeface="Arial"/>
                <a:cs typeface="Arial"/>
                <a:sym typeface="Arial"/>
              </a:rPr>
              <a:t>Problem Statement</a:t>
            </a:r>
            <a:endParaRPr sz="2100">
              <a:latin typeface="Arial"/>
              <a:ea typeface="Arial"/>
              <a:cs typeface="Arial"/>
              <a:sym typeface="Arial"/>
            </a:endParaRPr>
          </a:p>
          <a:p>
            <a:pPr indent="0" lvl="0" marL="12700" rtl="0" algn="l">
              <a:lnSpc>
                <a:spcPct val="100000"/>
              </a:lnSpc>
              <a:spcBef>
                <a:spcPts val="0"/>
              </a:spcBef>
              <a:spcAft>
                <a:spcPts val="0"/>
              </a:spcAft>
              <a:buClr>
                <a:srgbClr val="000000"/>
              </a:buClr>
              <a:buFont typeface="Arial"/>
              <a:buNone/>
            </a:pPr>
            <a:r>
              <a:rPr lang="en" sz="2100">
                <a:latin typeface="Verdana"/>
                <a:ea typeface="Verdana"/>
                <a:cs typeface="Verdana"/>
                <a:sym typeface="Verdana"/>
              </a:rPr>
              <a:t>★	</a:t>
            </a:r>
            <a:r>
              <a:rPr lang="en" sz="2100">
                <a:latin typeface="Arial"/>
                <a:ea typeface="Arial"/>
                <a:cs typeface="Arial"/>
                <a:sym typeface="Arial"/>
              </a:rPr>
              <a:t>Solution Proposed</a:t>
            </a:r>
            <a:endParaRPr sz="2100">
              <a:solidFill>
                <a:srgbClr val="000000"/>
              </a:solidFill>
              <a:latin typeface="Arial"/>
              <a:ea typeface="Arial"/>
              <a:cs typeface="Arial"/>
              <a:sym typeface="Arial"/>
            </a:endParaRPr>
          </a:p>
          <a:p>
            <a:pPr indent="0" lvl="0" marL="12700" rtl="0" algn="l">
              <a:lnSpc>
                <a:spcPct val="100000"/>
              </a:lnSpc>
              <a:spcBef>
                <a:spcPts val="1230"/>
              </a:spcBef>
              <a:spcAft>
                <a:spcPts val="0"/>
              </a:spcAft>
              <a:buClr>
                <a:srgbClr val="000000"/>
              </a:buClr>
              <a:buFont typeface="Arial"/>
              <a:buNone/>
            </a:pPr>
            <a:r>
              <a:rPr lang="en" sz="2100">
                <a:latin typeface="Verdana"/>
                <a:ea typeface="Verdana"/>
                <a:cs typeface="Verdana"/>
                <a:sym typeface="Verdana"/>
              </a:rPr>
              <a:t>★	</a:t>
            </a:r>
            <a:r>
              <a:rPr lang="en" sz="2100">
                <a:latin typeface="Arial"/>
                <a:ea typeface="Arial"/>
                <a:cs typeface="Arial"/>
                <a:sym typeface="Arial"/>
              </a:rPr>
              <a:t>Technology Stack</a:t>
            </a:r>
            <a:endParaRPr sz="2100">
              <a:solidFill>
                <a:srgbClr val="000000"/>
              </a:solidFill>
              <a:latin typeface="Arial"/>
              <a:ea typeface="Arial"/>
              <a:cs typeface="Arial"/>
              <a:sym typeface="Arial"/>
            </a:endParaRPr>
          </a:p>
          <a:p>
            <a:pPr indent="0" lvl="0" marL="12700" rtl="0" algn="l">
              <a:lnSpc>
                <a:spcPct val="100000"/>
              </a:lnSpc>
              <a:spcBef>
                <a:spcPts val="1230"/>
              </a:spcBef>
              <a:spcAft>
                <a:spcPts val="0"/>
              </a:spcAft>
              <a:buClr>
                <a:srgbClr val="000000"/>
              </a:buClr>
              <a:buFont typeface="Arial"/>
              <a:buNone/>
            </a:pPr>
            <a:r>
              <a:rPr lang="en" sz="2100">
                <a:latin typeface="Verdana"/>
                <a:ea typeface="Verdana"/>
                <a:cs typeface="Verdana"/>
                <a:sym typeface="Verdana"/>
              </a:rPr>
              <a:t>★	</a:t>
            </a:r>
            <a:r>
              <a:rPr lang="en" sz="2100">
                <a:latin typeface="Arial"/>
                <a:ea typeface="Arial"/>
                <a:cs typeface="Arial"/>
                <a:sym typeface="Arial"/>
              </a:rPr>
              <a:t>DEMO</a:t>
            </a:r>
            <a:endParaRPr sz="2100">
              <a:solidFill>
                <a:srgbClr val="000000"/>
              </a:solidFill>
              <a:latin typeface="Arial"/>
              <a:ea typeface="Arial"/>
              <a:cs typeface="Arial"/>
              <a:sym typeface="Arial"/>
            </a:endParaRPr>
          </a:p>
          <a:p>
            <a:pPr indent="0" lvl="0" marL="12700" rtl="0" algn="l">
              <a:lnSpc>
                <a:spcPct val="100000"/>
              </a:lnSpc>
              <a:spcBef>
                <a:spcPts val="1230"/>
              </a:spcBef>
              <a:spcAft>
                <a:spcPts val="0"/>
              </a:spcAft>
              <a:buClr>
                <a:srgbClr val="000000"/>
              </a:buClr>
              <a:buFont typeface="Arial"/>
              <a:buNone/>
            </a:pPr>
            <a:r>
              <a:rPr lang="en" sz="2100">
                <a:latin typeface="Verdana"/>
                <a:ea typeface="Verdana"/>
                <a:cs typeface="Verdana"/>
                <a:sym typeface="Verdana"/>
              </a:rPr>
              <a:t>★	</a:t>
            </a:r>
            <a:r>
              <a:rPr lang="en" sz="2100">
                <a:latin typeface="Arial"/>
                <a:ea typeface="Arial"/>
                <a:cs typeface="Arial"/>
                <a:sym typeface="Arial"/>
              </a:rPr>
              <a:t>Future Scope</a:t>
            </a:r>
            <a:endParaRPr/>
          </a:p>
        </p:txBody>
      </p:sp>
      <p:sp>
        <p:nvSpPr>
          <p:cNvPr id="148" name="Google Shape;148;p15"/>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0" y="0"/>
            <a:ext cx="4572000" cy="5143500"/>
          </a:xfrm>
          <a:custGeom>
            <a:rect b="b" l="l" r="r" t="t"/>
            <a:pathLst>
              <a:path extrusionOk="0" h="5143500" w="4572000">
                <a:moveTo>
                  <a:pt x="0" y="0"/>
                </a:moveTo>
                <a:lnTo>
                  <a:pt x="4571990" y="0"/>
                </a:lnTo>
                <a:lnTo>
                  <a:pt x="4571990" y="5143489"/>
                </a:lnTo>
                <a:lnTo>
                  <a:pt x="0" y="5143489"/>
                </a:lnTo>
                <a:lnTo>
                  <a:pt x="0" y="0"/>
                </a:lnTo>
                <a:close/>
              </a:path>
            </a:pathLst>
          </a:custGeom>
          <a:solidFill>
            <a:srgbClr val="E8ED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0" name="Google Shape;150;p15"/>
          <p:cNvSpPr txBox="1"/>
          <p:nvPr/>
        </p:nvSpPr>
        <p:spPr>
          <a:xfrm>
            <a:off x="1180050" y="963700"/>
            <a:ext cx="2211900" cy="7329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Clr>
                <a:srgbClr val="000000"/>
              </a:buClr>
              <a:buFont typeface="Arial"/>
              <a:buNone/>
            </a:pPr>
            <a:r>
              <a:rPr b="1" lang="en" sz="3600">
                <a:solidFill>
                  <a:srgbClr val="1A1A1A"/>
                </a:solidFill>
                <a:latin typeface="Trebuchet MS"/>
                <a:ea typeface="Trebuchet MS"/>
                <a:cs typeface="Trebuchet MS"/>
                <a:sym typeface="Trebuchet MS"/>
              </a:rPr>
              <a:t>Outline</a:t>
            </a:r>
            <a:endParaRPr sz="3600">
              <a:latin typeface="Trebuchet MS"/>
              <a:ea typeface="Trebuchet MS"/>
              <a:cs typeface="Trebuchet MS"/>
              <a:sym typeface="Trebuchet MS"/>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ph idx="1" type="body"/>
          </p:nvPr>
        </p:nvSpPr>
        <p:spPr>
          <a:xfrm>
            <a:off x="706750" y="1567550"/>
            <a:ext cx="39810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Method of Routing algorithms does not consider the safety of the route to be followed.</a:t>
            </a:r>
            <a:endParaRPr/>
          </a:p>
          <a:p>
            <a:pPr indent="0" lvl="0" marL="0" rtl="0" algn="l">
              <a:spcBef>
                <a:spcPts val="1600"/>
              </a:spcBef>
              <a:spcAft>
                <a:spcPts val="0"/>
              </a:spcAft>
              <a:buNone/>
            </a:pPr>
            <a:r>
              <a:rPr lang="en"/>
              <a:t>Manual processes of analysis, decision making and  crime prediction is turning obsolete as the crime data  to be processed continues to grow in volume.</a:t>
            </a:r>
            <a:endParaRPr/>
          </a:p>
          <a:p>
            <a:pPr indent="0" lvl="0" marL="0" rtl="0" algn="l">
              <a:spcBef>
                <a:spcPts val="1600"/>
              </a:spcBef>
              <a:spcAft>
                <a:spcPts val="0"/>
              </a:spcAft>
              <a:buNone/>
            </a:pPr>
            <a:r>
              <a:rPr lang="en"/>
              <a:t>Public is unaware of the prevailing crime patterns in  their area, hence is susceptible to further misdeeds.</a:t>
            </a:r>
            <a:endParaRPr/>
          </a:p>
          <a:p>
            <a:pPr indent="0" lvl="0" marL="0" rtl="0" algn="l">
              <a:spcBef>
                <a:spcPts val="1600"/>
              </a:spcBef>
              <a:spcAft>
                <a:spcPts val="1600"/>
              </a:spcAft>
              <a:buNone/>
            </a:pPr>
            <a:r>
              <a:rPr lang="en"/>
              <a:t>Intelligence led policing lacks precision and hence is  inefficient with regard to resource management</a:t>
            </a:r>
            <a:endParaRPr/>
          </a:p>
        </p:txBody>
      </p:sp>
      <p:sp>
        <p:nvSpPr>
          <p:cNvPr id="157" name="Google Shape;157;p16"/>
          <p:cNvSpPr txBox="1"/>
          <p:nvPr>
            <p:ph idx="2" type="body"/>
          </p:nvPr>
        </p:nvSpPr>
        <p:spPr>
          <a:xfrm>
            <a:off x="4933225" y="1567550"/>
            <a:ext cx="3652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58" name="Google Shape;158;p16"/>
          <p:cNvSpPr/>
          <p:nvPr/>
        </p:nvSpPr>
        <p:spPr>
          <a:xfrm>
            <a:off x="0" y="130875"/>
            <a:ext cx="9144000" cy="845819"/>
          </a:xfrm>
          <a:custGeom>
            <a:rect b="b" l="l" r="r" t="t"/>
            <a:pathLst>
              <a:path extrusionOk="0" h="845819" w="9144000">
                <a:moveTo>
                  <a:pt x="0" y="0"/>
                </a:moveTo>
                <a:lnTo>
                  <a:pt x="9143981" y="0"/>
                </a:lnTo>
                <a:lnTo>
                  <a:pt x="9143981" y="845398"/>
                </a:lnTo>
                <a:lnTo>
                  <a:pt x="0" y="845398"/>
                </a:lnTo>
                <a:lnTo>
                  <a:pt x="0" y="0"/>
                </a:lnTo>
                <a:close/>
              </a:path>
            </a:pathLst>
          </a:custGeom>
          <a:solidFill>
            <a:srgbClr val="EFEFE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ctr">
              <a:lnSpc>
                <a:spcPct val="150000"/>
              </a:lnSpc>
              <a:spcBef>
                <a:spcPts val="0"/>
              </a:spcBef>
              <a:spcAft>
                <a:spcPts val="0"/>
              </a:spcAft>
              <a:buNone/>
            </a:pPr>
            <a:r>
              <a:rPr lang="en" sz="2600">
                <a:solidFill>
                  <a:schemeClr val="dk1"/>
                </a:solidFill>
              </a:rPr>
              <a:t>Problem Statement and Motivation</a:t>
            </a:r>
            <a:endParaRPr sz="2600">
              <a:solidFill>
                <a:schemeClr val="dk1"/>
              </a:solidFill>
            </a:endParaRPr>
          </a:p>
        </p:txBody>
      </p:sp>
      <p:pic>
        <p:nvPicPr>
          <p:cNvPr id="159" name="Google Shape;159;p16"/>
          <p:cNvPicPr preferRelativeResize="0"/>
          <p:nvPr/>
        </p:nvPicPr>
        <p:blipFill>
          <a:blip r:embed="rId3">
            <a:alphaModFix/>
          </a:blip>
          <a:stretch>
            <a:fillRect/>
          </a:stretch>
        </p:blipFill>
        <p:spPr>
          <a:xfrm>
            <a:off x="4821138" y="1699175"/>
            <a:ext cx="3876675" cy="2647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124" y="458774"/>
            <a:ext cx="9144000" cy="474344"/>
          </a:xfrm>
          <a:custGeom>
            <a:rect b="b" l="l" r="r" t="t"/>
            <a:pathLst>
              <a:path extrusionOk="0" h="474344" w="9144000">
                <a:moveTo>
                  <a:pt x="0" y="0"/>
                </a:moveTo>
                <a:lnTo>
                  <a:pt x="9143981" y="0"/>
                </a:lnTo>
                <a:lnTo>
                  <a:pt x="9143981" y="474299"/>
                </a:lnTo>
                <a:lnTo>
                  <a:pt x="0" y="474299"/>
                </a:lnTo>
                <a:lnTo>
                  <a:pt x="0" y="0"/>
                </a:lnTo>
                <a:close/>
              </a:path>
            </a:pathLst>
          </a:custGeom>
          <a:solidFill>
            <a:srgbClr val="D8E9D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6" name="Google Shape;166;p17"/>
          <p:cNvSpPr/>
          <p:nvPr/>
        </p:nvSpPr>
        <p:spPr>
          <a:xfrm>
            <a:off x="-124" y="458774"/>
            <a:ext cx="9144000" cy="474344"/>
          </a:xfrm>
          <a:custGeom>
            <a:rect b="b" l="l" r="r" t="t"/>
            <a:pathLst>
              <a:path extrusionOk="0" h="474344" w="9144000">
                <a:moveTo>
                  <a:pt x="0" y="0"/>
                </a:moveTo>
                <a:lnTo>
                  <a:pt x="9143981" y="0"/>
                </a:lnTo>
                <a:lnTo>
                  <a:pt x="9143981" y="474299"/>
                </a:lnTo>
                <a:lnTo>
                  <a:pt x="0" y="474299"/>
                </a:lnTo>
                <a:lnTo>
                  <a:pt x="0" y="0"/>
                </a:lnTo>
                <a:close/>
              </a:path>
            </a:pathLst>
          </a:custGeom>
          <a:solidFill>
            <a:srgbClr val="F3F3F3"/>
          </a:solidFill>
          <a:ln cap="flat" cmpd="sng" w="9525">
            <a:solidFill>
              <a:srgbClr val="D8E9D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7" name="Google Shape;167;p17"/>
          <p:cNvSpPr/>
          <p:nvPr/>
        </p:nvSpPr>
        <p:spPr>
          <a:xfrm>
            <a:off x="0" y="0"/>
            <a:ext cx="9144000" cy="459105"/>
          </a:xfrm>
          <a:custGeom>
            <a:rect b="b" l="l" r="r" t="t"/>
            <a:pathLst>
              <a:path extrusionOk="0" h="459105" w="9144000">
                <a:moveTo>
                  <a:pt x="9143981" y="458774"/>
                </a:moveTo>
                <a:lnTo>
                  <a:pt x="0" y="458774"/>
                </a:lnTo>
                <a:lnTo>
                  <a:pt x="0" y="0"/>
                </a:lnTo>
                <a:lnTo>
                  <a:pt x="9143981" y="0"/>
                </a:lnTo>
                <a:lnTo>
                  <a:pt x="9143981" y="458774"/>
                </a:lnTo>
                <a:close/>
              </a:path>
            </a:pathLst>
          </a:custGeom>
          <a:solidFill>
            <a:srgbClr val="99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8" name="Google Shape;168;p17"/>
          <p:cNvSpPr/>
          <p:nvPr/>
        </p:nvSpPr>
        <p:spPr>
          <a:xfrm>
            <a:off x="0" y="0"/>
            <a:ext cx="9144000" cy="459105"/>
          </a:xfrm>
          <a:custGeom>
            <a:rect b="b" l="l" r="r" t="t"/>
            <a:pathLst>
              <a:path extrusionOk="0" h="459105" w="9144000">
                <a:moveTo>
                  <a:pt x="9143981" y="458774"/>
                </a:moveTo>
                <a:lnTo>
                  <a:pt x="0" y="458774"/>
                </a:lnTo>
                <a:lnTo>
                  <a:pt x="0" y="0"/>
                </a:lnTo>
              </a:path>
            </a:pathLst>
          </a:custGeom>
          <a:noFill/>
          <a:ln cap="flat" cmpd="sng" w="9525">
            <a:solidFill>
              <a:srgbClr val="93C3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9" name="Google Shape;169;p17"/>
          <p:cNvSpPr txBox="1"/>
          <p:nvPr/>
        </p:nvSpPr>
        <p:spPr>
          <a:xfrm>
            <a:off x="3316776" y="15757"/>
            <a:ext cx="2510700" cy="391200"/>
          </a:xfrm>
          <a:prstGeom prst="rect">
            <a:avLst/>
          </a:prstGeom>
          <a:noFill/>
          <a:ln>
            <a:noFill/>
          </a:ln>
        </p:spPr>
        <p:txBody>
          <a:bodyPr anchorCtr="0" anchor="t" bIns="0" lIns="0" spcFirstLastPara="1" rIns="0" wrap="square" tIns="12700">
            <a:noAutofit/>
          </a:bodyPr>
          <a:lstStyle/>
          <a:p>
            <a:pPr indent="0" lvl="0" marL="12700" rtl="0" algn="l">
              <a:spcBef>
                <a:spcPts val="0"/>
              </a:spcBef>
              <a:spcAft>
                <a:spcPts val="0"/>
              </a:spcAft>
              <a:buNone/>
            </a:pPr>
            <a:r>
              <a:rPr lang="en" sz="2400">
                <a:solidFill>
                  <a:srgbClr val="FFFFFF"/>
                </a:solidFill>
              </a:rPr>
              <a:t>Solution Proposed</a:t>
            </a:r>
            <a:endParaRPr sz="2400">
              <a:solidFill>
                <a:srgbClr val="FFFFFF"/>
              </a:solidFill>
            </a:endParaRPr>
          </a:p>
        </p:txBody>
      </p:sp>
      <p:sp>
        <p:nvSpPr>
          <p:cNvPr id="170" name="Google Shape;170;p17"/>
          <p:cNvSpPr/>
          <p:nvPr/>
        </p:nvSpPr>
        <p:spPr>
          <a:xfrm>
            <a:off x="2965869" y="983210"/>
            <a:ext cx="3212100" cy="802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1" name="Google Shape;171;p17"/>
          <p:cNvSpPr/>
          <p:nvPr/>
        </p:nvSpPr>
        <p:spPr>
          <a:xfrm>
            <a:off x="3032543" y="1030835"/>
            <a:ext cx="3079115" cy="669289"/>
          </a:xfrm>
          <a:custGeom>
            <a:rect b="b" l="l" r="r" t="t"/>
            <a:pathLst>
              <a:path extrusionOk="0" h="669289" w="3079115">
                <a:moveTo>
                  <a:pt x="2744394" y="668998"/>
                </a:moveTo>
                <a:lnTo>
                  <a:pt x="0" y="668998"/>
                </a:lnTo>
                <a:lnTo>
                  <a:pt x="334499" y="334499"/>
                </a:lnTo>
                <a:lnTo>
                  <a:pt x="0" y="0"/>
                </a:lnTo>
                <a:lnTo>
                  <a:pt x="2744394" y="0"/>
                </a:lnTo>
                <a:lnTo>
                  <a:pt x="3078893" y="334499"/>
                </a:lnTo>
                <a:lnTo>
                  <a:pt x="2744394" y="668998"/>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2" name="Google Shape;172;p17"/>
          <p:cNvSpPr/>
          <p:nvPr/>
        </p:nvSpPr>
        <p:spPr>
          <a:xfrm>
            <a:off x="3032543" y="1030835"/>
            <a:ext cx="3079115" cy="669289"/>
          </a:xfrm>
          <a:custGeom>
            <a:rect b="b" l="l" r="r" t="t"/>
            <a:pathLst>
              <a:path extrusionOk="0" h="669289" w="3079115">
                <a:moveTo>
                  <a:pt x="0" y="0"/>
                </a:moveTo>
                <a:lnTo>
                  <a:pt x="2744394" y="0"/>
                </a:lnTo>
                <a:lnTo>
                  <a:pt x="3078893" y="334499"/>
                </a:lnTo>
                <a:lnTo>
                  <a:pt x="2744394" y="668998"/>
                </a:lnTo>
                <a:lnTo>
                  <a:pt x="0" y="668998"/>
                </a:lnTo>
                <a:lnTo>
                  <a:pt x="334499" y="334499"/>
                </a:lnTo>
                <a:lnTo>
                  <a:pt x="0" y="0"/>
                </a:lnTo>
                <a:close/>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3" name="Google Shape;173;p17"/>
          <p:cNvSpPr/>
          <p:nvPr/>
        </p:nvSpPr>
        <p:spPr>
          <a:xfrm>
            <a:off x="5782988" y="983223"/>
            <a:ext cx="3212100" cy="802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4" name="Google Shape;174;p17"/>
          <p:cNvSpPr/>
          <p:nvPr/>
        </p:nvSpPr>
        <p:spPr>
          <a:xfrm>
            <a:off x="5849663" y="1030847"/>
            <a:ext cx="3079115" cy="669289"/>
          </a:xfrm>
          <a:custGeom>
            <a:rect b="b" l="l" r="r" t="t"/>
            <a:pathLst>
              <a:path extrusionOk="0" h="669289" w="3079115">
                <a:moveTo>
                  <a:pt x="2744394" y="668998"/>
                </a:moveTo>
                <a:lnTo>
                  <a:pt x="0" y="668998"/>
                </a:lnTo>
                <a:lnTo>
                  <a:pt x="334499" y="334499"/>
                </a:lnTo>
                <a:lnTo>
                  <a:pt x="0" y="0"/>
                </a:lnTo>
                <a:lnTo>
                  <a:pt x="2744394" y="0"/>
                </a:lnTo>
                <a:lnTo>
                  <a:pt x="3078893" y="334499"/>
                </a:lnTo>
                <a:lnTo>
                  <a:pt x="2744394" y="668998"/>
                </a:lnTo>
                <a:close/>
              </a:path>
            </a:pathLst>
          </a:custGeom>
          <a:solidFill>
            <a:srgbClr val="99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5" name="Google Shape;175;p17"/>
          <p:cNvSpPr/>
          <p:nvPr/>
        </p:nvSpPr>
        <p:spPr>
          <a:xfrm>
            <a:off x="5849663" y="1030847"/>
            <a:ext cx="3079115" cy="669289"/>
          </a:xfrm>
          <a:custGeom>
            <a:rect b="b" l="l" r="r" t="t"/>
            <a:pathLst>
              <a:path extrusionOk="0" h="669289" w="3079115">
                <a:moveTo>
                  <a:pt x="0" y="0"/>
                </a:moveTo>
                <a:lnTo>
                  <a:pt x="2744394" y="0"/>
                </a:lnTo>
                <a:lnTo>
                  <a:pt x="3078893" y="334499"/>
                </a:lnTo>
                <a:lnTo>
                  <a:pt x="2744394" y="668998"/>
                </a:lnTo>
                <a:lnTo>
                  <a:pt x="0" y="668998"/>
                </a:lnTo>
                <a:lnTo>
                  <a:pt x="334499" y="334499"/>
                </a:lnTo>
                <a:lnTo>
                  <a:pt x="0" y="0"/>
                </a:lnTo>
                <a:close/>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6" name="Google Shape;176;p17"/>
          <p:cNvSpPr/>
          <p:nvPr/>
        </p:nvSpPr>
        <p:spPr>
          <a:xfrm>
            <a:off x="207199" y="1030847"/>
            <a:ext cx="3079115" cy="669289"/>
          </a:xfrm>
          <a:custGeom>
            <a:rect b="b" l="l" r="r" t="t"/>
            <a:pathLst>
              <a:path extrusionOk="0" h="669289" w="3079115">
                <a:moveTo>
                  <a:pt x="2744394" y="668998"/>
                </a:moveTo>
                <a:lnTo>
                  <a:pt x="0" y="668998"/>
                </a:lnTo>
                <a:lnTo>
                  <a:pt x="0" y="0"/>
                </a:lnTo>
                <a:lnTo>
                  <a:pt x="2744394" y="0"/>
                </a:lnTo>
                <a:lnTo>
                  <a:pt x="3078893" y="334499"/>
                </a:lnTo>
                <a:lnTo>
                  <a:pt x="2744394" y="668998"/>
                </a:lnTo>
                <a:close/>
              </a:path>
            </a:pathLst>
          </a:custGeom>
          <a:solidFill>
            <a:srgbClr val="42424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7" name="Google Shape;177;p17"/>
          <p:cNvSpPr/>
          <p:nvPr/>
        </p:nvSpPr>
        <p:spPr>
          <a:xfrm>
            <a:off x="207199" y="1030847"/>
            <a:ext cx="3079115" cy="669289"/>
          </a:xfrm>
          <a:custGeom>
            <a:rect b="b" l="l" r="r" t="t"/>
            <a:pathLst>
              <a:path extrusionOk="0" h="669289" w="3079115">
                <a:moveTo>
                  <a:pt x="0" y="0"/>
                </a:moveTo>
                <a:lnTo>
                  <a:pt x="2744394" y="0"/>
                </a:lnTo>
                <a:lnTo>
                  <a:pt x="3078893" y="334499"/>
                </a:lnTo>
                <a:lnTo>
                  <a:pt x="2744394" y="668998"/>
                </a:lnTo>
                <a:lnTo>
                  <a:pt x="0" y="668998"/>
                </a:lnTo>
                <a:lnTo>
                  <a:pt x="0" y="0"/>
                </a:lnTo>
                <a:close/>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8" name="Google Shape;178;p17"/>
          <p:cNvSpPr txBox="1"/>
          <p:nvPr/>
        </p:nvSpPr>
        <p:spPr>
          <a:xfrm>
            <a:off x="367561" y="522655"/>
            <a:ext cx="8409300" cy="9831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 sz="1800">
                <a:latin typeface="Arial"/>
                <a:ea typeface="Arial"/>
                <a:cs typeface="Arial"/>
                <a:sym typeface="Arial"/>
              </a:rPr>
              <a:t>To overcome the problems discussed, we focused on the following </a:t>
            </a:r>
            <a:r>
              <a:rPr lang="en" sz="1800"/>
              <a:t>workflow:</a:t>
            </a:r>
            <a:endParaRPr sz="1800">
              <a:latin typeface="Arial"/>
              <a:ea typeface="Arial"/>
              <a:cs typeface="Arial"/>
              <a:sym typeface="Arial"/>
            </a:endParaRPr>
          </a:p>
          <a:p>
            <a:pPr indent="0" lvl="0" marL="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marR="83820" rtl="0" algn="ctr">
              <a:lnSpc>
                <a:spcPct val="100000"/>
              </a:lnSpc>
              <a:spcBef>
                <a:spcPts val="1145"/>
              </a:spcBef>
              <a:spcAft>
                <a:spcPts val="0"/>
              </a:spcAft>
              <a:buNone/>
            </a:pPr>
            <a:r>
              <a:rPr b="1" lang="en" sz="1800">
                <a:solidFill>
                  <a:srgbClr val="FFFFFF"/>
                </a:solidFill>
                <a:latin typeface="Trebuchet MS"/>
                <a:ea typeface="Trebuchet MS"/>
                <a:cs typeface="Trebuchet MS"/>
                <a:sym typeface="Trebuchet MS"/>
              </a:rPr>
              <a:t>1						 2							3</a:t>
            </a:r>
            <a:endParaRPr sz="1800">
              <a:latin typeface="Trebuchet MS"/>
              <a:ea typeface="Trebuchet MS"/>
              <a:cs typeface="Trebuchet MS"/>
              <a:sym typeface="Trebuchet MS"/>
            </a:endParaRPr>
          </a:p>
        </p:txBody>
      </p:sp>
      <p:sp>
        <p:nvSpPr>
          <p:cNvPr id="179" name="Google Shape;179;p17"/>
          <p:cNvSpPr txBox="1"/>
          <p:nvPr/>
        </p:nvSpPr>
        <p:spPr>
          <a:xfrm>
            <a:off x="590883" y="3963700"/>
            <a:ext cx="7687200" cy="611400"/>
          </a:xfrm>
          <a:prstGeom prst="rect">
            <a:avLst/>
          </a:prstGeom>
          <a:noFill/>
          <a:ln>
            <a:noFill/>
          </a:ln>
        </p:spPr>
        <p:txBody>
          <a:bodyPr anchorCtr="0" anchor="t" bIns="0" lIns="0" spcFirstLastPara="1" rIns="0" wrap="square" tIns="17125">
            <a:noAutofit/>
          </a:bodyPr>
          <a:lstStyle/>
          <a:p>
            <a:pPr indent="0" lvl="0" marL="0" marR="0" rtl="0" algn="ctr">
              <a:lnSpc>
                <a:spcPct val="100000"/>
              </a:lnSpc>
              <a:spcBef>
                <a:spcPts val="0"/>
              </a:spcBef>
              <a:spcAft>
                <a:spcPts val="0"/>
              </a:spcAft>
              <a:buNone/>
            </a:pPr>
            <a:r>
              <a:rPr i="1" lang="en" sz="1800">
                <a:solidFill>
                  <a:srgbClr val="FFFFFF"/>
                </a:solidFill>
                <a:latin typeface="Arial"/>
                <a:ea typeface="Arial"/>
                <a:cs typeface="Arial"/>
                <a:sym typeface="Arial"/>
              </a:rPr>
              <a:t>Considering all these points we came up with a digitalised policing solution -</a:t>
            </a:r>
            <a:endParaRPr sz="1800">
              <a:solidFill>
                <a:srgbClr val="FFFFFF"/>
              </a:solidFill>
              <a:latin typeface="Arial"/>
              <a:ea typeface="Arial"/>
              <a:cs typeface="Arial"/>
              <a:sym typeface="Arial"/>
            </a:endParaRPr>
          </a:p>
          <a:p>
            <a:pPr indent="0" lvl="0" marL="49530" marR="0" rtl="0" algn="ctr">
              <a:lnSpc>
                <a:spcPct val="100000"/>
              </a:lnSpc>
              <a:spcBef>
                <a:spcPts val="5"/>
              </a:spcBef>
              <a:spcAft>
                <a:spcPts val="0"/>
              </a:spcAft>
              <a:buNone/>
            </a:pPr>
            <a:r>
              <a:rPr i="1" lang="en" sz="2000">
                <a:solidFill>
                  <a:srgbClr val="FFFFFF"/>
                </a:solidFill>
                <a:latin typeface="Arial"/>
                <a:ea typeface="Arial"/>
                <a:cs typeface="Arial"/>
                <a:sym typeface="Arial"/>
              </a:rPr>
              <a:t>Satark Vigilance System</a:t>
            </a:r>
            <a:endParaRPr sz="2000">
              <a:solidFill>
                <a:srgbClr val="FFFFFF"/>
              </a:solidFill>
              <a:latin typeface="Arial"/>
              <a:ea typeface="Arial"/>
              <a:cs typeface="Arial"/>
              <a:sym typeface="Arial"/>
            </a:endParaRPr>
          </a:p>
        </p:txBody>
      </p:sp>
      <p:sp>
        <p:nvSpPr>
          <p:cNvPr id="180" name="Google Shape;180;p17"/>
          <p:cNvSpPr txBox="1"/>
          <p:nvPr/>
        </p:nvSpPr>
        <p:spPr>
          <a:xfrm>
            <a:off x="476100" y="2162651"/>
            <a:ext cx="2541300" cy="1705500"/>
          </a:xfrm>
          <a:prstGeom prst="rect">
            <a:avLst/>
          </a:prstGeom>
          <a:noFill/>
          <a:ln>
            <a:noFill/>
          </a:ln>
        </p:spPr>
        <p:txBody>
          <a:bodyPr anchorCtr="0" anchor="t" bIns="0" lIns="0" spcFirstLastPara="1" rIns="0" wrap="square" tIns="10775">
            <a:noAutofit/>
          </a:bodyPr>
          <a:lstStyle/>
          <a:p>
            <a:pPr indent="0" lvl="0" marL="12700" marR="5080" rtl="0" algn="just">
              <a:lnSpc>
                <a:spcPct val="101000"/>
              </a:lnSpc>
              <a:spcBef>
                <a:spcPts val="0"/>
              </a:spcBef>
              <a:spcAft>
                <a:spcPts val="0"/>
              </a:spcAft>
              <a:buNone/>
            </a:pPr>
            <a:r>
              <a:rPr lang="en" sz="1300">
                <a:solidFill>
                  <a:srgbClr val="FFFFFF"/>
                </a:solidFill>
                <a:latin typeface="Arial"/>
                <a:ea typeface="Arial"/>
                <a:cs typeface="Arial"/>
                <a:sym typeface="Arial"/>
              </a:rPr>
              <a:t>Digital Crime Maps linked with a  realtime Database can enhance  the routing </a:t>
            </a:r>
            <a:r>
              <a:rPr lang="en" sz="1300">
                <a:solidFill>
                  <a:srgbClr val="FFFFFF"/>
                </a:solidFill>
              </a:rPr>
              <a:t>policy</a:t>
            </a:r>
            <a:r>
              <a:rPr lang="en" sz="1300">
                <a:solidFill>
                  <a:srgbClr val="FFFFFF"/>
                </a:solidFill>
                <a:latin typeface="Arial"/>
                <a:ea typeface="Arial"/>
                <a:cs typeface="Arial"/>
                <a:sym typeface="Arial"/>
              </a:rPr>
              <a:t> by  providing comprehensive analysis  of crime patterns</a:t>
            </a:r>
            <a:r>
              <a:rPr lang="en" sz="1300">
                <a:solidFill>
                  <a:srgbClr val="FFFFFF"/>
                </a:solidFill>
              </a:rPr>
              <a:t> using Machine Learning. </a:t>
            </a:r>
            <a:endParaRPr sz="1300">
              <a:solidFill>
                <a:srgbClr val="FFFFFF"/>
              </a:solidFill>
              <a:latin typeface="Arial"/>
              <a:ea typeface="Arial"/>
              <a:cs typeface="Arial"/>
              <a:sym typeface="Arial"/>
            </a:endParaRPr>
          </a:p>
        </p:txBody>
      </p:sp>
      <p:sp>
        <p:nvSpPr>
          <p:cNvPr id="181" name="Google Shape;181;p17"/>
          <p:cNvSpPr txBox="1"/>
          <p:nvPr/>
        </p:nvSpPr>
        <p:spPr>
          <a:xfrm>
            <a:off x="6119025" y="2151751"/>
            <a:ext cx="2541300" cy="1456800"/>
          </a:xfrm>
          <a:prstGeom prst="rect">
            <a:avLst/>
          </a:prstGeom>
          <a:noFill/>
          <a:ln>
            <a:noFill/>
          </a:ln>
        </p:spPr>
        <p:txBody>
          <a:bodyPr anchorCtr="0" anchor="t" bIns="0" lIns="0" spcFirstLastPara="1" rIns="0" wrap="square" tIns="10775">
            <a:noAutofit/>
          </a:bodyPr>
          <a:lstStyle/>
          <a:p>
            <a:pPr indent="0" lvl="0" marL="12700" marR="5080" rtl="0" algn="just">
              <a:lnSpc>
                <a:spcPct val="101000"/>
              </a:lnSpc>
              <a:spcBef>
                <a:spcPts val="0"/>
              </a:spcBef>
              <a:spcAft>
                <a:spcPts val="0"/>
              </a:spcAft>
              <a:buNone/>
            </a:pPr>
            <a:r>
              <a:rPr lang="en" sz="1300">
                <a:solidFill>
                  <a:srgbClr val="FFFFFF"/>
                </a:solidFill>
              </a:rPr>
              <a:t>I</a:t>
            </a:r>
            <a:r>
              <a:rPr lang="en" sz="1300">
                <a:solidFill>
                  <a:srgbClr val="FFFFFF"/>
                </a:solidFill>
                <a:latin typeface="Arial"/>
                <a:ea typeface="Arial"/>
                <a:cs typeface="Arial"/>
                <a:sym typeface="Arial"/>
              </a:rPr>
              <a:t>ncidents like  eve teasing, encroachment etc  can be reported to a crime map  accessible to the general public  </a:t>
            </a:r>
            <a:r>
              <a:rPr lang="en" sz="1300">
                <a:solidFill>
                  <a:srgbClr val="FFFFFF"/>
                </a:solidFill>
              </a:rPr>
              <a:t>and the police which will update the real time database.</a:t>
            </a:r>
            <a:endParaRPr sz="1300">
              <a:solidFill>
                <a:srgbClr val="FFFFFF"/>
              </a:solidFill>
              <a:latin typeface="Arial"/>
              <a:ea typeface="Arial"/>
              <a:cs typeface="Arial"/>
              <a:sym typeface="Arial"/>
            </a:endParaRPr>
          </a:p>
        </p:txBody>
      </p:sp>
      <p:sp>
        <p:nvSpPr>
          <p:cNvPr id="182" name="Google Shape;182;p17"/>
          <p:cNvSpPr txBox="1"/>
          <p:nvPr/>
        </p:nvSpPr>
        <p:spPr>
          <a:xfrm>
            <a:off x="3231100" y="2151749"/>
            <a:ext cx="2510700" cy="1456800"/>
          </a:xfrm>
          <a:prstGeom prst="rect">
            <a:avLst/>
          </a:prstGeom>
          <a:noFill/>
          <a:ln>
            <a:noFill/>
          </a:ln>
        </p:spPr>
        <p:txBody>
          <a:bodyPr anchorCtr="0" anchor="t" bIns="0" lIns="0" spcFirstLastPara="1" rIns="0" wrap="square" tIns="10775">
            <a:noAutofit/>
          </a:bodyPr>
          <a:lstStyle/>
          <a:p>
            <a:pPr indent="0" lvl="0" marL="12700" marR="5080" rtl="0" algn="just">
              <a:lnSpc>
                <a:spcPct val="101000"/>
              </a:lnSpc>
              <a:spcBef>
                <a:spcPts val="0"/>
              </a:spcBef>
              <a:spcAft>
                <a:spcPts val="0"/>
              </a:spcAft>
              <a:buNone/>
            </a:pPr>
            <a:r>
              <a:rPr lang="en" sz="1300">
                <a:solidFill>
                  <a:srgbClr val="FFFFFF"/>
                </a:solidFill>
              </a:rPr>
              <a:t>Predictive Policing Application that would churn the recorded crime data and relevant risk factors to to find the safest path for travel along with considering shortest time and </a:t>
            </a:r>
            <a:r>
              <a:rPr lang="en" sz="1300">
                <a:solidFill>
                  <a:srgbClr val="FFFFFF"/>
                </a:solidFill>
              </a:rPr>
              <a:t>convenient</a:t>
            </a:r>
            <a:r>
              <a:rPr lang="en" sz="1300">
                <a:solidFill>
                  <a:srgbClr val="FFFFFF"/>
                </a:solidFill>
              </a:rPr>
              <a:t> ride.</a:t>
            </a:r>
            <a:endParaRPr sz="1300">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86" name="Shape 186"/>
        <p:cNvGrpSpPr/>
        <p:nvPr/>
      </p:nvGrpSpPr>
      <p:grpSpPr>
        <a:xfrm>
          <a:off x="0" y="0"/>
          <a:ext cx="0" cy="0"/>
          <a:chOff x="0" y="0"/>
          <a:chExt cx="0" cy="0"/>
        </a:xfrm>
      </p:grpSpPr>
      <p:sp>
        <p:nvSpPr>
          <p:cNvPr id="187" name="Google Shape;187;p18"/>
          <p:cNvSpPr/>
          <p:nvPr/>
        </p:nvSpPr>
        <p:spPr>
          <a:xfrm>
            <a:off x="0" y="0"/>
            <a:ext cx="9144000" cy="459105"/>
          </a:xfrm>
          <a:custGeom>
            <a:rect b="b" l="l" r="r" t="t"/>
            <a:pathLst>
              <a:path extrusionOk="0" h="459105" w="9144000">
                <a:moveTo>
                  <a:pt x="9143981" y="458774"/>
                </a:moveTo>
                <a:lnTo>
                  <a:pt x="0" y="458774"/>
                </a:lnTo>
                <a:lnTo>
                  <a:pt x="0" y="0"/>
                </a:lnTo>
                <a:lnTo>
                  <a:pt x="9143981" y="0"/>
                </a:lnTo>
                <a:lnTo>
                  <a:pt x="9143981" y="458774"/>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8" name="Google Shape;188;p18"/>
          <p:cNvSpPr/>
          <p:nvPr/>
        </p:nvSpPr>
        <p:spPr>
          <a:xfrm>
            <a:off x="0" y="0"/>
            <a:ext cx="9144000" cy="459105"/>
          </a:xfrm>
          <a:custGeom>
            <a:rect b="b" l="l" r="r" t="t"/>
            <a:pathLst>
              <a:path extrusionOk="0" h="459105" w="9144000">
                <a:moveTo>
                  <a:pt x="9143981" y="458774"/>
                </a:moveTo>
                <a:lnTo>
                  <a:pt x="0" y="458774"/>
                </a:lnTo>
                <a:lnTo>
                  <a:pt x="0" y="0"/>
                </a:lnTo>
              </a:path>
            </a:pathLst>
          </a:custGeom>
          <a:noFill/>
          <a:ln cap="flat" cmpd="sng" w="9525">
            <a:solidFill>
              <a:srgbClr val="93C3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9" name="Google Shape;189;p18"/>
          <p:cNvSpPr txBox="1"/>
          <p:nvPr>
            <p:ph type="title"/>
          </p:nvPr>
        </p:nvSpPr>
        <p:spPr>
          <a:xfrm>
            <a:off x="3316776" y="15757"/>
            <a:ext cx="2510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
                <a:solidFill>
                  <a:srgbClr val="F3F3F3"/>
                </a:solidFill>
              </a:rPr>
              <a:t>Solution Proposed</a:t>
            </a:r>
            <a:endParaRPr>
              <a:solidFill>
                <a:srgbClr val="F3F3F3"/>
              </a:solidFill>
            </a:endParaRPr>
          </a:p>
        </p:txBody>
      </p:sp>
      <p:sp>
        <p:nvSpPr>
          <p:cNvPr id="190" name="Google Shape;190;p18"/>
          <p:cNvSpPr/>
          <p:nvPr/>
        </p:nvSpPr>
        <p:spPr>
          <a:xfrm>
            <a:off x="-124" y="458774"/>
            <a:ext cx="9144000" cy="474344"/>
          </a:xfrm>
          <a:custGeom>
            <a:rect b="b" l="l" r="r" t="t"/>
            <a:pathLst>
              <a:path extrusionOk="0" h="474344" w="9144000">
                <a:moveTo>
                  <a:pt x="0" y="0"/>
                </a:moveTo>
                <a:lnTo>
                  <a:pt x="9143981" y="0"/>
                </a:lnTo>
                <a:lnTo>
                  <a:pt x="9143981" y="474299"/>
                </a:lnTo>
                <a:lnTo>
                  <a:pt x="0" y="474299"/>
                </a:lnTo>
                <a:lnTo>
                  <a:pt x="0" y="0"/>
                </a:lnTo>
                <a:close/>
              </a:path>
            </a:pathLst>
          </a:custGeom>
          <a:solidFill>
            <a:srgbClr val="D8E9D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1" name="Google Shape;191;p18"/>
          <p:cNvSpPr/>
          <p:nvPr/>
        </p:nvSpPr>
        <p:spPr>
          <a:xfrm>
            <a:off x="-124" y="458774"/>
            <a:ext cx="9144000" cy="474344"/>
          </a:xfrm>
          <a:custGeom>
            <a:rect b="b" l="l" r="r" t="t"/>
            <a:pathLst>
              <a:path extrusionOk="0" h="474344" w="9144000">
                <a:moveTo>
                  <a:pt x="0" y="0"/>
                </a:moveTo>
                <a:lnTo>
                  <a:pt x="9143981" y="0"/>
                </a:lnTo>
                <a:lnTo>
                  <a:pt x="9143981" y="474299"/>
                </a:lnTo>
                <a:lnTo>
                  <a:pt x="0" y="474299"/>
                </a:lnTo>
                <a:lnTo>
                  <a:pt x="0" y="0"/>
                </a:lnTo>
                <a:close/>
              </a:path>
            </a:pathLst>
          </a:custGeom>
          <a:noFill/>
          <a:ln cap="flat" cmpd="sng" w="9525">
            <a:solidFill>
              <a:srgbClr val="D8E9D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2" name="Google Shape;192;p18"/>
          <p:cNvSpPr txBox="1"/>
          <p:nvPr/>
        </p:nvSpPr>
        <p:spPr>
          <a:xfrm>
            <a:off x="3062550" y="532550"/>
            <a:ext cx="4358100" cy="3303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 sz="2000"/>
              <a:t>1</a:t>
            </a:r>
            <a:r>
              <a:rPr lang="en" sz="2000">
                <a:latin typeface="Arial"/>
                <a:ea typeface="Arial"/>
                <a:cs typeface="Arial"/>
                <a:sym typeface="Arial"/>
              </a:rPr>
              <a:t>. Crime Map and Analytics</a:t>
            </a:r>
            <a:endParaRPr sz="2000">
              <a:latin typeface="Arial"/>
              <a:ea typeface="Arial"/>
              <a:cs typeface="Arial"/>
              <a:sym typeface="Arial"/>
            </a:endParaRPr>
          </a:p>
        </p:txBody>
      </p:sp>
      <p:sp>
        <p:nvSpPr>
          <p:cNvPr id="193" name="Google Shape;193;p18"/>
          <p:cNvSpPr txBox="1"/>
          <p:nvPr/>
        </p:nvSpPr>
        <p:spPr>
          <a:xfrm>
            <a:off x="904975" y="1073213"/>
            <a:ext cx="7772100" cy="1260300"/>
          </a:xfrm>
          <a:prstGeom prst="rect">
            <a:avLst/>
          </a:prstGeom>
          <a:noFill/>
          <a:ln>
            <a:noFill/>
          </a:ln>
        </p:spPr>
        <p:txBody>
          <a:bodyPr anchorCtr="0" anchor="t" bIns="0" lIns="0" spcFirstLastPara="1" rIns="0" wrap="square" tIns="20300">
            <a:noAutofit/>
          </a:bodyPr>
          <a:lstStyle/>
          <a:p>
            <a:pPr indent="0" lvl="0" marL="12700" marR="5080" rtl="0" algn="l">
              <a:lnSpc>
                <a:spcPct val="118333"/>
              </a:lnSpc>
              <a:spcBef>
                <a:spcPts val="0"/>
              </a:spcBef>
              <a:spcAft>
                <a:spcPts val="0"/>
              </a:spcAft>
              <a:buNone/>
            </a:pPr>
            <a:r>
              <a:rPr lang="en" sz="1200">
                <a:solidFill>
                  <a:srgbClr val="FFFFFF"/>
                </a:solidFill>
                <a:latin typeface="Arial"/>
                <a:ea typeface="Arial"/>
                <a:cs typeface="Arial"/>
                <a:sym typeface="Arial"/>
              </a:rPr>
              <a:t>The crimes recorded in the  database would be </a:t>
            </a:r>
            <a:r>
              <a:rPr lang="en" sz="1200">
                <a:solidFill>
                  <a:srgbClr val="FFFFFF"/>
                </a:solidFill>
              </a:rPr>
              <a:t>used to find Crime Hotspot </a:t>
            </a:r>
            <a:r>
              <a:rPr lang="en" sz="1200">
                <a:solidFill>
                  <a:schemeClr val="lt1"/>
                </a:solidFill>
              </a:rPr>
              <a:t>by using K means clustering algorithm </a:t>
            </a:r>
            <a:r>
              <a:rPr lang="en" sz="1200">
                <a:solidFill>
                  <a:srgbClr val="FFFFFF"/>
                </a:solidFill>
              </a:rPr>
              <a:t>  and the safety of a particular coordinate can be given by the parameter inversely proportional to the distance from the Crime Hotspot.</a:t>
            </a:r>
            <a:endParaRPr sz="1200">
              <a:solidFill>
                <a:srgbClr val="FFFFFF"/>
              </a:solidFill>
            </a:endParaRPr>
          </a:p>
          <a:p>
            <a:pPr indent="0" lvl="0" marL="12700" marR="5080" rtl="0" algn="l">
              <a:lnSpc>
                <a:spcPct val="118333"/>
              </a:lnSpc>
              <a:spcBef>
                <a:spcPts val="0"/>
              </a:spcBef>
              <a:spcAft>
                <a:spcPts val="0"/>
              </a:spcAft>
              <a:buNone/>
            </a:pPr>
            <a:r>
              <a:rPr lang="en" sz="1200">
                <a:solidFill>
                  <a:srgbClr val="FFFFFF"/>
                </a:solidFill>
              </a:rPr>
              <a:t>The top four path will be fetched using the map_my_india API and the path is given to the Machine Learning Algorithm to find the safety of the given path. THe vulnerability of the given Hotspot can be found by the no of datapoints in that cluster.</a:t>
            </a:r>
            <a:endParaRPr sz="1250">
              <a:solidFill>
                <a:srgbClr val="FFFFFF"/>
              </a:solidFill>
              <a:latin typeface="Times New Roman"/>
              <a:ea typeface="Times New Roman"/>
              <a:cs typeface="Times New Roman"/>
              <a:sym typeface="Times New Roman"/>
            </a:endParaRPr>
          </a:p>
          <a:p>
            <a:pPr indent="0" lvl="0" marL="12700" marR="73025" rtl="0" algn="l">
              <a:lnSpc>
                <a:spcPct val="118333"/>
              </a:lnSpc>
              <a:spcBef>
                <a:spcPts val="5"/>
              </a:spcBef>
              <a:spcAft>
                <a:spcPts val="0"/>
              </a:spcAft>
              <a:buNone/>
            </a:pPr>
            <a:r>
              <a:t/>
            </a:r>
            <a:endParaRPr sz="1200">
              <a:solidFill>
                <a:srgbClr val="FFFFFF"/>
              </a:solidFill>
              <a:latin typeface="Arial"/>
              <a:ea typeface="Arial"/>
              <a:cs typeface="Arial"/>
              <a:sym typeface="Arial"/>
            </a:endParaRPr>
          </a:p>
        </p:txBody>
      </p:sp>
      <p:pic>
        <p:nvPicPr>
          <p:cNvPr id="194" name="Google Shape;194;p18"/>
          <p:cNvPicPr preferRelativeResize="0"/>
          <p:nvPr/>
        </p:nvPicPr>
        <p:blipFill>
          <a:blip r:embed="rId3">
            <a:alphaModFix/>
          </a:blip>
          <a:stretch>
            <a:fillRect/>
          </a:stretch>
        </p:blipFill>
        <p:spPr>
          <a:xfrm>
            <a:off x="651700" y="2473600"/>
            <a:ext cx="3750050" cy="2460350"/>
          </a:xfrm>
          <a:prstGeom prst="rect">
            <a:avLst/>
          </a:prstGeom>
          <a:noFill/>
          <a:ln>
            <a:noFill/>
          </a:ln>
        </p:spPr>
      </p:pic>
      <p:pic>
        <p:nvPicPr>
          <p:cNvPr id="195" name="Google Shape;195;p18"/>
          <p:cNvPicPr preferRelativeResize="0"/>
          <p:nvPr/>
        </p:nvPicPr>
        <p:blipFill>
          <a:blip r:embed="rId4">
            <a:alphaModFix/>
          </a:blip>
          <a:stretch>
            <a:fillRect/>
          </a:stretch>
        </p:blipFill>
        <p:spPr>
          <a:xfrm>
            <a:off x="5232525" y="2473600"/>
            <a:ext cx="3750050" cy="2460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99" name="Shape 199"/>
        <p:cNvGrpSpPr/>
        <p:nvPr/>
      </p:nvGrpSpPr>
      <p:grpSpPr>
        <a:xfrm>
          <a:off x="0" y="0"/>
          <a:ext cx="0" cy="0"/>
          <a:chOff x="0" y="0"/>
          <a:chExt cx="0" cy="0"/>
        </a:xfrm>
      </p:grpSpPr>
      <p:sp>
        <p:nvSpPr>
          <p:cNvPr id="200" name="Google Shape;200;p19"/>
          <p:cNvSpPr/>
          <p:nvPr/>
        </p:nvSpPr>
        <p:spPr>
          <a:xfrm>
            <a:off x="8827569" y="3854429"/>
            <a:ext cx="91500" cy="112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1" name="Google Shape;201;p19"/>
          <p:cNvSpPr/>
          <p:nvPr/>
        </p:nvSpPr>
        <p:spPr>
          <a:xfrm>
            <a:off x="8832332" y="4103591"/>
            <a:ext cx="82550" cy="22860"/>
          </a:xfrm>
          <a:custGeom>
            <a:rect b="b" l="l" r="r" t="t"/>
            <a:pathLst>
              <a:path extrusionOk="0" h="22860" w="82550">
                <a:moveTo>
                  <a:pt x="0" y="0"/>
                </a:moveTo>
                <a:lnTo>
                  <a:pt x="81999" y="0"/>
                </a:lnTo>
                <a:lnTo>
                  <a:pt x="81999" y="22799"/>
                </a:lnTo>
                <a:lnTo>
                  <a:pt x="0" y="22799"/>
                </a:lnTo>
                <a:lnTo>
                  <a:pt x="0" y="0"/>
                </a:lnTo>
                <a:close/>
              </a:path>
            </a:pathLst>
          </a:custGeom>
          <a:solidFill>
            <a:srgbClr val="E8ED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2" name="Google Shape;202;p19"/>
          <p:cNvSpPr/>
          <p:nvPr/>
        </p:nvSpPr>
        <p:spPr>
          <a:xfrm>
            <a:off x="8832332" y="4103591"/>
            <a:ext cx="82550" cy="22860"/>
          </a:xfrm>
          <a:custGeom>
            <a:rect b="b" l="l" r="r" t="t"/>
            <a:pathLst>
              <a:path extrusionOk="0" h="22860" w="82550">
                <a:moveTo>
                  <a:pt x="0" y="0"/>
                </a:moveTo>
                <a:lnTo>
                  <a:pt x="81999" y="0"/>
                </a:lnTo>
                <a:lnTo>
                  <a:pt x="81999" y="22799"/>
                </a:lnTo>
                <a:lnTo>
                  <a:pt x="0" y="2279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3" name="Google Shape;203;p19"/>
          <p:cNvSpPr/>
          <p:nvPr/>
        </p:nvSpPr>
        <p:spPr>
          <a:xfrm>
            <a:off x="0" y="0"/>
            <a:ext cx="9144000" cy="459105"/>
          </a:xfrm>
          <a:custGeom>
            <a:rect b="b" l="l" r="r" t="t"/>
            <a:pathLst>
              <a:path extrusionOk="0" h="459105" w="9144000">
                <a:moveTo>
                  <a:pt x="9143981" y="458774"/>
                </a:moveTo>
                <a:lnTo>
                  <a:pt x="0" y="458774"/>
                </a:lnTo>
                <a:lnTo>
                  <a:pt x="0" y="0"/>
                </a:lnTo>
              </a:path>
            </a:pathLst>
          </a:custGeom>
          <a:noFill/>
          <a:ln cap="flat" cmpd="sng" w="9525">
            <a:solidFill>
              <a:srgbClr val="93C3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4" name="Google Shape;204;p19"/>
          <p:cNvSpPr txBox="1"/>
          <p:nvPr>
            <p:ph type="title"/>
          </p:nvPr>
        </p:nvSpPr>
        <p:spPr>
          <a:xfrm>
            <a:off x="3316776" y="15757"/>
            <a:ext cx="2510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
              <a:t>Solution Proposed</a:t>
            </a:r>
            <a:endParaRPr/>
          </a:p>
        </p:txBody>
      </p:sp>
      <p:sp>
        <p:nvSpPr>
          <p:cNvPr id="205" name="Google Shape;205;p19"/>
          <p:cNvSpPr/>
          <p:nvPr/>
        </p:nvSpPr>
        <p:spPr>
          <a:xfrm>
            <a:off x="-124" y="458774"/>
            <a:ext cx="9144000" cy="474344"/>
          </a:xfrm>
          <a:custGeom>
            <a:rect b="b" l="l" r="r" t="t"/>
            <a:pathLst>
              <a:path extrusionOk="0" h="474344" w="9144000">
                <a:moveTo>
                  <a:pt x="0" y="0"/>
                </a:moveTo>
                <a:lnTo>
                  <a:pt x="9143981" y="0"/>
                </a:lnTo>
                <a:lnTo>
                  <a:pt x="9143981" y="474299"/>
                </a:lnTo>
                <a:lnTo>
                  <a:pt x="0" y="474299"/>
                </a:lnTo>
                <a:lnTo>
                  <a:pt x="0" y="0"/>
                </a:lnTo>
                <a:close/>
              </a:path>
            </a:pathLst>
          </a:custGeom>
          <a:solidFill>
            <a:srgbClr val="D8E9D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6" name="Google Shape;206;p19"/>
          <p:cNvSpPr/>
          <p:nvPr/>
        </p:nvSpPr>
        <p:spPr>
          <a:xfrm>
            <a:off x="-124" y="458774"/>
            <a:ext cx="9144000" cy="474344"/>
          </a:xfrm>
          <a:custGeom>
            <a:rect b="b" l="l" r="r" t="t"/>
            <a:pathLst>
              <a:path extrusionOk="0" h="474344" w="9144000">
                <a:moveTo>
                  <a:pt x="0" y="0"/>
                </a:moveTo>
                <a:lnTo>
                  <a:pt x="9143981" y="0"/>
                </a:lnTo>
                <a:lnTo>
                  <a:pt x="9143981" y="474299"/>
                </a:lnTo>
                <a:lnTo>
                  <a:pt x="0" y="474299"/>
                </a:lnTo>
                <a:lnTo>
                  <a:pt x="0" y="0"/>
                </a:lnTo>
                <a:close/>
              </a:path>
            </a:pathLst>
          </a:custGeom>
          <a:noFill/>
          <a:ln cap="flat" cmpd="sng" w="9525">
            <a:solidFill>
              <a:srgbClr val="D8E9D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7" name="Google Shape;207;p19"/>
          <p:cNvSpPr txBox="1"/>
          <p:nvPr/>
        </p:nvSpPr>
        <p:spPr>
          <a:xfrm>
            <a:off x="2886200" y="520675"/>
            <a:ext cx="3493800" cy="330300"/>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None/>
            </a:pPr>
            <a:r>
              <a:rPr lang="en" sz="2000">
                <a:latin typeface="Arial"/>
                <a:ea typeface="Arial"/>
                <a:cs typeface="Arial"/>
                <a:sym typeface="Arial"/>
              </a:rPr>
              <a:t>4. Satark Nagrik Mobile App</a:t>
            </a:r>
            <a:endParaRPr sz="2000">
              <a:latin typeface="Arial"/>
              <a:ea typeface="Arial"/>
              <a:cs typeface="Arial"/>
              <a:sym typeface="Arial"/>
            </a:endParaRPr>
          </a:p>
        </p:txBody>
      </p:sp>
      <p:sp>
        <p:nvSpPr>
          <p:cNvPr id="208" name="Google Shape;208;p19"/>
          <p:cNvSpPr txBox="1"/>
          <p:nvPr/>
        </p:nvSpPr>
        <p:spPr>
          <a:xfrm>
            <a:off x="157050" y="520675"/>
            <a:ext cx="2853000" cy="4622700"/>
          </a:xfrm>
          <a:prstGeom prst="rect">
            <a:avLst/>
          </a:prstGeom>
          <a:noFill/>
          <a:ln>
            <a:noFill/>
          </a:ln>
        </p:spPr>
        <p:txBody>
          <a:bodyPr anchorCtr="0" anchor="t" bIns="0" lIns="0" spcFirstLastPara="1" rIns="0" wrap="square" tIns="20300">
            <a:noAutofit/>
          </a:bodyPr>
          <a:lstStyle/>
          <a:p>
            <a:pPr indent="0" lvl="0" marL="0" marR="215265" rtl="0" algn="l">
              <a:lnSpc>
                <a:spcPct val="118333"/>
              </a:lnSpc>
              <a:spcBef>
                <a:spcPts val="5"/>
              </a:spcBef>
              <a:spcAft>
                <a:spcPts val="0"/>
              </a:spcAft>
              <a:buNone/>
            </a:pPr>
            <a:r>
              <a:t/>
            </a:r>
            <a:endParaRPr sz="1200">
              <a:solidFill>
                <a:srgbClr val="FFFFFF"/>
              </a:solidFill>
            </a:endParaRPr>
          </a:p>
          <a:p>
            <a:pPr indent="0" lvl="0" marL="0" marR="215265" rtl="0" algn="l">
              <a:lnSpc>
                <a:spcPct val="118333"/>
              </a:lnSpc>
              <a:spcBef>
                <a:spcPts val="5"/>
              </a:spcBef>
              <a:spcAft>
                <a:spcPts val="0"/>
              </a:spcAft>
              <a:buNone/>
            </a:pPr>
            <a:r>
              <a:t/>
            </a:r>
            <a:endParaRPr sz="1200">
              <a:solidFill>
                <a:srgbClr val="FFFFFF"/>
              </a:solidFill>
            </a:endParaRPr>
          </a:p>
          <a:p>
            <a:pPr indent="0" lvl="0" marL="0" marR="215265" rtl="0" algn="l">
              <a:lnSpc>
                <a:spcPct val="118333"/>
              </a:lnSpc>
              <a:spcBef>
                <a:spcPts val="5"/>
              </a:spcBef>
              <a:spcAft>
                <a:spcPts val="0"/>
              </a:spcAft>
              <a:buNone/>
            </a:pPr>
            <a:r>
              <a:t/>
            </a:r>
            <a:endParaRPr sz="1200">
              <a:solidFill>
                <a:srgbClr val="FFFFFF"/>
              </a:solidFill>
            </a:endParaRPr>
          </a:p>
          <a:p>
            <a:pPr indent="0" lvl="0" marL="0" marR="215265" rtl="0" algn="l">
              <a:lnSpc>
                <a:spcPct val="118333"/>
              </a:lnSpc>
              <a:spcBef>
                <a:spcPts val="5"/>
              </a:spcBef>
              <a:spcAft>
                <a:spcPts val="0"/>
              </a:spcAft>
              <a:buNone/>
            </a:pPr>
            <a:r>
              <a:t/>
            </a:r>
            <a:endParaRPr sz="1200">
              <a:solidFill>
                <a:srgbClr val="FFFFFF"/>
              </a:solidFill>
            </a:endParaRPr>
          </a:p>
          <a:p>
            <a:pPr indent="0" lvl="0" marL="0" marR="215265" rtl="0" algn="l">
              <a:lnSpc>
                <a:spcPct val="118333"/>
              </a:lnSpc>
              <a:spcBef>
                <a:spcPts val="5"/>
              </a:spcBef>
              <a:spcAft>
                <a:spcPts val="0"/>
              </a:spcAft>
              <a:buNone/>
            </a:pPr>
            <a:r>
              <a:rPr lang="en" sz="1200">
                <a:solidFill>
                  <a:srgbClr val="FFFFFF"/>
                </a:solidFill>
              </a:rPr>
              <a:t>The user will upload the source and destination which will be used to fetch a list of shortest path which can be taken.</a:t>
            </a:r>
            <a:endParaRPr sz="1200">
              <a:solidFill>
                <a:srgbClr val="FFFFFF"/>
              </a:solidFill>
            </a:endParaRPr>
          </a:p>
          <a:p>
            <a:pPr indent="0" lvl="0" marL="0" marR="215265" rtl="0" algn="l">
              <a:lnSpc>
                <a:spcPct val="118333"/>
              </a:lnSpc>
              <a:spcBef>
                <a:spcPts val="5"/>
              </a:spcBef>
              <a:spcAft>
                <a:spcPts val="0"/>
              </a:spcAft>
              <a:buNone/>
            </a:pPr>
            <a:r>
              <a:t/>
            </a:r>
            <a:endParaRPr sz="1200">
              <a:solidFill>
                <a:srgbClr val="FFFFFF"/>
              </a:solidFill>
            </a:endParaRPr>
          </a:p>
          <a:p>
            <a:pPr indent="0" lvl="0" marL="0" marR="215265" rtl="0" algn="l">
              <a:lnSpc>
                <a:spcPct val="118333"/>
              </a:lnSpc>
              <a:spcBef>
                <a:spcPts val="5"/>
              </a:spcBef>
              <a:spcAft>
                <a:spcPts val="0"/>
              </a:spcAft>
              <a:buNone/>
            </a:pPr>
            <a:r>
              <a:rPr lang="en" sz="1200">
                <a:solidFill>
                  <a:srgbClr val="FFFFFF"/>
                </a:solidFill>
              </a:rPr>
              <a:t>The pathway which comes across a particular path will be used to find the safety of the path by using Machine Learning Algorithm deployed on Microsoft Azure.</a:t>
            </a:r>
            <a:endParaRPr sz="1200">
              <a:solidFill>
                <a:srgbClr val="FFFFFF"/>
              </a:solidFill>
            </a:endParaRPr>
          </a:p>
          <a:p>
            <a:pPr indent="0" lvl="0" marL="0" marR="215265" rtl="0" algn="l">
              <a:lnSpc>
                <a:spcPct val="118333"/>
              </a:lnSpc>
              <a:spcBef>
                <a:spcPts val="5"/>
              </a:spcBef>
              <a:spcAft>
                <a:spcPts val="0"/>
              </a:spcAft>
              <a:buNone/>
            </a:pPr>
            <a:r>
              <a:t/>
            </a:r>
            <a:endParaRPr sz="1200">
              <a:solidFill>
                <a:srgbClr val="FFFFFF"/>
              </a:solidFill>
            </a:endParaRPr>
          </a:p>
          <a:p>
            <a:pPr indent="0" lvl="0" marL="0" marR="215265" rtl="0" algn="l">
              <a:lnSpc>
                <a:spcPct val="118333"/>
              </a:lnSpc>
              <a:spcBef>
                <a:spcPts val="5"/>
              </a:spcBef>
              <a:spcAft>
                <a:spcPts val="0"/>
              </a:spcAft>
              <a:buNone/>
            </a:pPr>
            <a:r>
              <a:rPr lang="en" sz="1200">
                <a:solidFill>
                  <a:srgbClr val="FFFFFF"/>
                </a:solidFill>
              </a:rPr>
              <a:t>These path with the maximum safety value will be the required path.</a:t>
            </a:r>
            <a:endParaRPr sz="1200">
              <a:solidFill>
                <a:srgbClr val="FFFFFF"/>
              </a:solidFill>
            </a:endParaRPr>
          </a:p>
        </p:txBody>
      </p:sp>
      <p:sp>
        <p:nvSpPr>
          <p:cNvPr id="209" name="Google Shape;209;p19"/>
          <p:cNvSpPr/>
          <p:nvPr/>
        </p:nvSpPr>
        <p:spPr>
          <a:xfrm>
            <a:off x="4495665" y="2793694"/>
            <a:ext cx="597535" cy="97155"/>
          </a:xfrm>
          <a:custGeom>
            <a:rect b="b" l="l" r="r" t="t"/>
            <a:pathLst>
              <a:path extrusionOk="0" h="97155" w="597535">
                <a:moveTo>
                  <a:pt x="597298" y="0"/>
                </a:moveTo>
                <a:lnTo>
                  <a:pt x="0" y="97024"/>
                </a:lnTo>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0" name="Google Shape;210;p19"/>
          <p:cNvSpPr/>
          <p:nvPr/>
        </p:nvSpPr>
        <p:spPr>
          <a:xfrm>
            <a:off x="4453016" y="2875194"/>
            <a:ext cx="45720" cy="31114"/>
          </a:xfrm>
          <a:custGeom>
            <a:rect b="b" l="l" r="r" t="t"/>
            <a:pathLst>
              <a:path extrusionOk="0" h="31114" w="45720">
                <a:moveTo>
                  <a:pt x="45174" y="31074"/>
                </a:moveTo>
                <a:lnTo>
                  <a:pt x="0" y="22474"/>
                </a:lnTo>
                <a:lnTo>
                  <a:pt x="40124" y="0"/>
                </a:lnTo>
                <a:lnTo>
                  <a:pt x="45174" y="31074"/>
                </a:lnTo>
                <a:close/>
              </a:path>
            </a:pathLst>
          </a:custGeom>
          <a:solidFill>
            <a:srgbClr val="1A1A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1" name="Google Shape;211;p19"/>
          <p:cNvSpPr/>
          <p:nvPr/>
        </p:nvSpPr>
        <p:spPr>
          <a:xfrm>
            <a:off x="4453016" y="2875194"/>
            <a:ext cx="45720" cy="31114"/>
          </a:xfrm>
          <a:custGeom>
            <a:rect b="b" l="l" r="r" t="t"/>
            <a:pathLst>
              <a:path extrusionOk="0" h="31114" w="45720">
                <a:moveTo>
                  <a:pt x="40124" y="0"/>
                </a:moveTo>
                <a:lnTo>
                  <a:pt x="0" y="22474"/>
                </a:lnTo>
                <a:lnTo>
                  <a:pt x="45174" y="31074"/>
                </a:lnTo>
                <a:lnTo>
                  <a:pt x="40124"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2" name="Google Shape;212;p19"/>
          <p:cNvSpPr/>
          <p:nvPr/>
        </p:nvSpPr>
        <p:spPr>
          <a:xfrm>
            <a:off x="6379912" y="2448095"/>
            <a:ext cx="536575" cy="0"/>
          </a:xfrm>
          <a:custGeom>
            <a:rect b="b" l="l" r="r" t="t"/>
            <a:pathLst>
              <a:path extrusionOk="0" h="120000" w="536575">
                <a:moveTo>
                  <a:pt x="0" y="0"/>
                </a:moveTo>
                <a:lnTo>
                  <a:pt x="536248" y="0"/>
                </a:lnTo>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3" name="Google Shape;213;p19"/>
          <p:cNvSpPr/>
          <p:nvPr/>
        </p:nvSpPr>
        <p:spPr>
          <a:xfrm>
            <a:off x="6916161" y="2432362"/>
            <a:ext cx="43815" cy="31750"/>
          </a:xfrm>
          <a:custGeom>
            <a:rect b="b" l="l" r="r" t="t"/>
            <a:pathLst>
              <a:path extrusionOk="0" h="31750" w="43815">
                <a:moveTo>
                  <a:pt x="0" y="31464"/>
                </a:moveTo>
                <a:lnTo>
                  <a:pt x="0" y="0"/>
                </a:lnTo>
                <a:lnTo>
                  <a:pt x="43224" y="15732"/>
                </a:lnTo>
                <a:lnTo>
                  <a:pt x="0" y="31464"/>
                </a:lnTo>
                <a:close/>
              </a:path>
            </a:pathLst>
          </a:custGeom>
          <a:solidFill>
            <a:srgbClr val="1A1A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4" name="Google Shape;214;p19"/>
          <p:cNvSpPr/>
          <p:nvPr/>
        </p:nvSpPr>
        <p:spPr>
          <a:xfrm>
            <a:off x="6916160" y="2432362"/>
            <a:ext cx="43815" cy="31750"/>
          </a:xfrm>
          <a:custGeom>
            <a:rect b="b" l="l" r="r" t="t"/>
            <a:pathLst>
              <a:path extrusionOk="0" h="31750" w="43815">
                <a:moveTo>
                  <a:pt x="0" y="31464"/>
                </a:moveTo>
                <a:lnTo>
                  <a:pt x="43224" y="15732"/>
                </a:lnTo>
                <a:lnTo>
                  <a:pt x="0" y="0"/>
                </a:lnTo>
                <a:lnTo>
                  <a:pt x="0" y="31464"/>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5" name="Google Shape;215;p19"/>
          <p:cNvSpPr/>
          <p:nvPr/>
        </p:nvSpPr>
        <p:spPr>
          <a:xfrm>
            <a:off x="0" y="0"/>
            <a:ext cx="9144000" cy="459105"/>
          </a:xfrm>
          <a:custGeom>
            <a:rect b="b" l="l" r="r" t="t"/>
            <a:pathLst>
              <a:path extrusionOk="0" h="459105" w="9144000">
                <a:moveTo>
                  <a:pt x="9143981" y="458774"/>
                </a:moveTo>
                <a:lnTo>
                  <a:pt x="0" y="458774"/>
                </a:lnTo>
                <a:lnTo>
                  <a:pt x="0" y="0"/>
                </a:lnTo>
                <a:lnTo>
                  <a:pt x="9143981" y="0"/>
                </a:lnTo>
                <a:lnTo>
                  <a:pt x="9143981" y="458774"/>
                </a:lnTo>
                <a:close/>
              </a:path>
            </a:pathLst>
          </a:custGeom>
          <a:solidFill>
            <a:srgbClr val="666666"/>
          </a:solidFill>
          <a:ln>
            <a:noFill/>
          </a:ln>
        </p:spPr>
        <p:txBody>
          <a:bodyPr anchorCtr="0" anchor="t" bIns="0" lIns="0" spcFirstLastPara="1" rIns="0" wrap="square" tIns="0">
            <a:noAutofit/>
          </a:bodyPr>
          <a:lstStyle/>
          <a:p>
            <a:pPr indent="0" lvl="0" marL="0" rtl="0" algn="ctr">
              <a:spcBef>
                <a:spcPts val="0"/>
              </a:spcBef>
              <a:spcAft>
                <a:spcPts val="0"/>
              </a:spcAft>
              <a:buNone/>
            </a:pPr>
            <a:r>
              <a:rPr lang="en" sz="2400">
                <a:solidFill>
                  <a:srgbClr val="F3F3F3"/>
                </a:solidFill>
              </a:rPr>
              <a:t>Solution Proposed</a:t>
            </a:r>
            <a:endParaRPr sz="2400">
              <a:solidFill>
                <a:srgbClr val="F3F3F3"/>
              </a:solidFill>
            </a:endParaRPr>
          </a:p>
        </p:txBody>
      </p:sp>
      <p:pic>
        <p:nvPicPr>
          <p:cNvPr id="216" name="Google Shape;216;p19"/>
          <p:cNvPicPr preferRelativeResize="0"/>
          <p:nvPr/>
        </p:nvPicPr>
        <p:blipFill rotWithShape="1">
          <a:blip r:embed="rId4">
            <a:alphaModFix/>
          </a:blip>
          <a:srcRect b="27614" l="0" r="0" t="0"/>
          <a:stretch/>
        </p:blipFill>
        <p:spPr>
          <a:xfrm>
            <a:off x="3286000" y="1093350"/>
            <a:ext cx="2571750" cy="3722949"/>
          </a:xfrm>
          <a:prstGeom prst="rect">
            <a:avLst/>
          </a:prstGeom>
          <a:noFill/>
          <a:ln>
            <a:noFill/>
          </a:ln>
        </p:spPr>
      </p:pic>
      <p:pic>
        <p:nvPicPr>
          <p:cNvPr id="217" name="Google Shape;217;p19"/>
          <p:cNvPicPr preferRelativeResize="0"/>
          <p:nvPr/>
        </p:nvPicPr>
        <p:blipFill rotWithShape="1">
          <a:blip r:embed="rId5">
            <a:alphaModFix/>
          </a:blip>
          <a:srcRect b="7054" l="0" r="0" t="0"/>
          <a:stretch/>
        </p:blipFill>
        <p:spPr>
          <a:xfrm>
            <a:off x="6432975" y="1025725"/>
            <a:ext cx="2136175" cy="39708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21" name="Shape 221"/>
        <p:cNvGrpSpPr/>
        <p:nvPr/>
      </p:nvGrpSpPr>
      <p:grpSpPr>
        <a:xfrm>
          <a:off x="0" y="0"/>
          <a:ext cx="0" cy="0"/>
          <a:chOff x="0" y="0"/>
          <a:chExt cx="0" cy="0"/>
        </a:xfrm>
      </p:grpSpPr>
      <p:sp>
        <p:nvSpPr>
          <p:cNvPr id="222" name="Google Shape;222;p20"/>
          <p:cNvSpPr txBox="1"/>
          <p:nvPr/>
        </p:nvSpPr>
        <p:spPr>
          <a:xfrm>
            <a:off x="131625" y="1764000"/>
            <a:ext cx="2363400" cy="2280000"/>
          </a:xfrm>
          <a:prstGeom prst="rect">
            <a:avLst/>
          </a:prstGeom>
          <a:noFill/>
          <a:ln>
            <a:noFill/>
          </a:ln>
        </p:spPr>
        <p:txBody>
          <a:bodyPr anchorCtr="0" anchor="t" bIns="0" lIns="0" spcFirstLastPara="1" rIns="0" wrap="square" tIns="20300">
            <a:noAutofit/>
          </a:bodyPr>
          <a:lstStyle/>
          <a:p>
            <a:pPr indent="0" lvl="0" marL="12700" marR="40640" rtl="0" algn="l">
              <a:lnSpc>
                <a:spcPct val="118333"/>
              </a:lnSpc>
              <a:spcBef>
                <a:spcPts val="0"/>
              </a:spcBef>
              <a:spcAft>
                <a:spcPts val="0"/>
              </a:spcAft>
              <a:buNone/>
            </a:pPr>
            <a:r>
              <a:rPr lang="en" sz="1200">
                <a:solidFill>
                  <a:srgbClr val="FFFFFF"/>
                </a:solidFill>
                <a:latin typeface="Arial"/>
                <a:ea typeface="Arial"/>
                <a:cs typeface="Arial"/>
                <a:sym typeface="Arial"/>
              </a:rPr>
              <a:t>The FIR number, type, time and  location of each crime would be  saved along with an optional  detailed description regarding the  incident</a:t>
            </a:r>
            <a:r>
              <a:rPr lang="en" sz="1200">
                <a:solidFill>
                  <a:srgbClr val="FFFFFF"/>
                </a:solidFill>
              </a:rPr>
              <a:t> by the Police Department.</a:t>
            </a:r>
            <a:endParaRPr sz="1200">
              <a:solidFill>
                <a:srgbClr val="FFFFFF"/>
              </a:solidFill>
              <a:latin typeface="Arial"/>
              <a:ea typeface="Arial"/>
              <a:cs typeface="Arial"/>
              <a:sym typeface="Arial"/>
            </a:endParaRPr>
          </a:p>
          <a:p>
            <a:pPr indent="0" lvl="0" marL="0" marR="0" rtl="0" algn="l">
              <a:lnSpc>
                <a:spcPct val="100000"/>
              </a:lnSpc>
              <a:spcBef>
                <a:spcPts val="15"/>
              </a:spcBef>
              <a:spcAft>
                <a:spcPts val="0"/>
              </a:spcAft>
              <a:buNone/>
            </a:pPr>
            <a:r>
              <a:t/>
            </a:r>
            <a:endParaRPr sz="1250">
              <a:solidFill>
                <a:srgbClr val="FFFFFF"/>
              </a:solidFill>
              <a:latin typeface="Times New Roman"/>
              <a:ea typeface="Times New Roman"/>
              <a:cs typeface="Times New Roman"/>
              <a:sym typeface="Times New Roman"/>
            </a:endParaRPr>
          </a:p>
          <a:p>
            <a:pPr indent="0" lvl="0" marL="12700" marR="52068" rtl="0" algn="l">
              <a:lnSpc>
                <a:spcPct val="118333"/>
              </a:lnSpc>
              <a:spcBef>
                <a:spcPts val="5"/>
              </a:spcBef>
              <a:spcAft>
                <a:spcPts val="0"/>
              </a:spcAft>
              <a:buNone/>
            </a:pPr>
            <a:r>
              <a:t/>
            </a:r>
            <a:endParaRPr sz="1200">
              <a:solidFill>
                <a:srgbClr val="FFFFFF"/>
              </a:solidFill>
              <a:latin typeface="Arial"/>
              <a:ea typeface="Arial"/>
              <a:cs typeface="Arial"/>
              <a:sym typeface="Arial"/>
            </a:endParaRPr>
          </a:p>
        </p:txBody>
      </p:sp>
      <p:sp>
        <p:nvSpPr>
          <p:cNvPr id="223" name="Google Shape;223;p20"/>
          <p:cNvSpPr/>
          <p:nvPr/>
        </p:nvSpPr>
        <p:spPr>
          <a:xfrm>
            <a:off x="-124" y="458774"/>
            <a:ext cx="9144000" cy="474344"/>
          </a:xfrm>
          <a:custGeom>
            <a:rect b="b" l="l" r="r" t="t"/>
            <a:pathLst>
              <a:path extrusionOk="0" h="474344" w="9144000">
                <a:moveTo>
                  <a:pt x="0" y="0"/>
                </a:moveTo>
                <a:lnTo>
                  <a:pt x="9143981" y="0"/>
                </a:lnTo>
                <a:lnTo>
                  <a:pt x="9143981" y="474299"/>
                </a:lnTo>
                <a:lnTo>
                  <a:pt x="0" y="474299"/>
                </a:lnTo>
                <a:lnTo>
                  <a:pt x="0" y="0"/>
                </a:lnTo>
                <a:close/>
              </a:path>
            </a:pathLst>
          </a:custGeom>
          <a:solidFill>
            <a:srgbClr val="D8E9D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4" name="Google Shape;224;p20"/>
          <p:cNvSpPr/>
          <p:nvPr/>
        </p:nvSpPr>
        <p:spPr>
          <a:xfrm>
            <a:off x="-124" y="458774"/>
            <a:ext cx="9144000" cy="474344"/>
          </a:xfrm>
          <a:custGeom>
            <a:rect b="b" l="l" r="r" t="t"/>
            <a:pathLst>
              <a:path extrusionOk="0" h="474344" w="9144000">
                <a:moveTo>
                  <a:pt x="0" y="0"/>
                </a:moveTo>
                <a:lnTo>
                  <a:pt x="9143981" y="0"/>
                </a:lnTo>
                <a:lnTo>
                  <a:pt x="9143981" y="474299"/>
                </a:lnTo>
                <a:lnTo>
                  <a:pt x="0" y="474299"/>
                </a:lnTo>
                <a:lnTo>
                  <a:pt x="0" y="0"/>
                </a:lnTo>
                <a:close/>
              </a:path>
            </a:pathLst>
          </a:custGeom>
          <a:noFill/>
          <a:ln cap="flat" cmpd="sng" w="9525">
            <a:solidFill>
              <a:srgbClr val="D8E9D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5" name="Google Shape;225;p20"/>
          <p:cNvSpPr txBox="1"/>
          <p:nvPr/>
        </p:nvSpPr>
        <p:spPr>
          <a:xfrm>
            <a:off x="510425" y="481300"/>
            <a:ext cx="7953000" cy="3303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 sz="2000"/>
              <a:t>3</a:t>
            </a:r>
            <a:r>
              <a:rPr lang="en" sz="2000">
                <a:latin typeface="Arial"/>
                <a:ea typeface="Arial"/>
                <a:cs typeface="Arial"/>
                <a:sym typeface="Arial"/>
              </a:rPr>
              <a:t>. Crime Database supporting Geographic Information System (GIS)</a:t>
            </a:r>
            <a:endParaRPr sz="2000">
              <a:latin typeface="Arial"/>
              <a:ea typeface="Arial"/>
              <a:cs typeface="Arial"/>
              <a:sym typeface="Arial"/>
            </a:endParaRPr>
          </a:p>
        </p:txBody>
      </p:sp>
      <p:sp>
        <p:nvSpPr>
          <p:cNvPr id="226" name="Google Shape;226;p20"/>
          <p:cNvSpPr/>
          <p:nvPr/>
        </p:nvSpPr>
        <p:spPr>
          <a:xfrm>
            <a:off x="0" y="0"/>
            <a:ext cx="9144000" cy="459105"/>
          </a:xfrm>
          <a:custGeom>
            <a:rect b="b" l="l" r="r" t="t"/>
            <a:pathLst>
              <a:path extrusionOk="0" h="459105" w="9144000">
                <a:moveTo>
                  <a:pt x="9143981" y="458774"/>
                </a:moveTo>
                <a:lnTo>
                  <a:pt x="0" y="458774"/>
                </a:lnTo>
                <a:lnTo>
                  <a:pt x="0" y="0"/>
                </a:lnTo>
                <a:lnTo>
                  <a:pt x="9143981" y="0"/>
                </a:lnTo>
                <a:lnTo>
                  <a:pt x="9143981" y="458774"/>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7" name="Google Shape;227;p20"/>
          <p:cNvSpPr/>
          <p:nvPr/>
        </p:nvSpPr>
        <p:spPr>
          <a:xfrm>
            <a:off x="0" y="0"/>
            <a:ext cx="9144000" cy="459105"/>
          </a:xfrm>
          <a:custGeom>
            <a:rect b="b" l="l" r="r" t="t"/>
            <a:pathLst>
              <a:path extrusionOk="0" h="459105" w="9144000">
                <a:moveTo>
                  <a:pt x="9143981" y="458774"/>
                </a:moveTo>
                <a:lnTo>
                  <a:pt x="0" y="458774"/>
                </a:lnTo>
                <a:lnTo>
                  <a:pt x="0" y="0"/>
                </a:lnTo>
              </a:path>
            </a:pathLst>
          </a:custGeom>
          <a:noFill/>
          <a:ln cap="flat" cmpd="sng" w="9525">
            <a:solidFill>
              <a:srgbClr val="93C3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8" name="Google Shape;228;p20"/>
          <p:cNvSpPr txBox="1"/>
          <p:nvPr>
            <p:ph type="title"/>
          </p:nvPr>
        </p:nvSpPr>
        <p:spPr>
          <a:xfrm>
            <a:off x="3316776" y="15757"/>
            <a:ext cx="2510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
                <a:solidFill>
                  <a:srgbClr val="FFFFFF"/>
                </a:solidFill>
              </a:rPr>
              <a:t>Solution Proposed</a:t>
            </a:r>
            <a:endParaRPr>
              <a:solidFill>
                <a:srgbClr val="FFFFFF"/>
              </a:solidFill>
            </a:endParaRPr>
          </a:p>
        </p:txBody>
      </p:sp>
      <p:pic>
        <p:nvPicPr>
          <p:cNvPr id="229" name="Google Shape;229;p20"/>
          <p:cNvPicPr preferRelativeResize="0"/>
          <p:nvPr/>
        </p:nvPicPr>
        <p:blipFill>
          <a:blip r:embed="rId3">
            <a:alphaModFix/>
          </a:blip>
          <a:stretch>
            <a:fillRect/>
          </a:stretch>
        </p:blipFill>
        <p:spPr>
          <a:xfrm>
            <a:off x="2595075" y="1150968"/>
            <a:ext cx="6344173" cy="33794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1"/>
          <p:cNvSpPr txBox="1"/>
          <p:nvPr>
            <p:ph type="title"/>
          </p:nvPr>
        </p:nvSpPr>
        <p:spPr>
          <a:xfrm>
            <a:off x="3832283" y="15757"/>
            <a:ext cx="1479300" cy="39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5" name="Google Shape;235;p21"/>
          <p:cNvSpPr txBox="1"/>
          <p:nvPr>
            <p:ph idx="1" type="body"/>
          </p:nvPr>
        </p:nvSpPr>
        <p:spPr>
          <a:xfrm>
            <a:off x="3327200" y="1916250"/>
            <a:ext cx="3059700" cy="1625100"/>
          </a:xfrm>
          <a:prstGeom prst="rect">
            <a:avLst/>
          </a:prstGeom>
        </p:spPr>
        <p:txBody>
          <a:bodyPr anchorCtr="0" anchor="t" bIns="0" lIns="0" spcFirstLastPara="1" rIns="0" wrap="square" tIns="0">
            <a:noAutofit/>
          </a:bodyPr>
          <a:lstStyle/>
          <a:p>
            <a:pPr indent="0" lvl="0" marL="0" rtl="0" algn="l">
              <a:spcBef>
                <a:spcPts val="0"/>
              </a:spcBef>
              <a:spcAft>
                <a:spcPts val="1600"/>
              </a:spcAft>
              <a:buNone/>
            </a:pPr>
            <a:r>
              <a:rPr lang="en" sz="7200">
                <a:solidFill>
                  <a:srgbClr val="FFFFFF"/>
                </a:solidFill>
              </a:rPr>
              <a:t>DEMO</a:t>
            </a:r>
            <a:endParaRPr sz="72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2"/>
          <p:cNvSpPr txBox="1"/>
          <p:nvPr>
            <p:ph type="title"/>
          </p:nvPr>
        </p:nvSpPr>
        <p:spPr>
          <a:xfrm>
            <a:off x="3832283" y="15757"/>
            <a:ext cx="1479300" cy="39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1" name="Google Shape;241;p22"/>
          <p:cNvSpPr txBox="1"/>
          <p:nvPr>
            <p:ph idx="1" type="body"/>
          </p:nvPr>
        </p:nvSpPr>
        <p:spPr>
          <a:xfrm>
            <a:off x="408625" y="1447025"/>
            <a:ext cx="5925900" cy="36180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1800">
                <a:solidFill>
                  <a:srgbClr val="D9D9D9"/>
                </a:solidFill>
              </a:rPr>
              <a:t>Diversion from Route: </a:t>
            </a:r>
            <a:endParaRPr sz="1800">
              <a:solidFill>
                <a:srgbClr val="D9D9D9"/>
              </a:solidFill>
            </a:endParaRPr>
          </a:p>
          <a:p>
            <a:pPr indent="0" lvl="0" marL="0" rtl="0" algn="l">
              <a:lnSpc>
                <a:spcPct val="100000"/>
              </a:lnSpc>
              <a:spcBef>
                <a:spcPts val="1600"/>
              </a:spcBef>
              <a:spcAft>
                <a:spcPts val="0"/>
              </a:spcAft>
              <a:buNone/>
            </a:pPr>
            <a:r>
              <a:rPr lang="en">
                <a:solidFill>
                  <a:srgbClr val="D9D9D9"/>
                </a:solidFill>
              </a:rPr>
              <a:t>If the user of the application diverts from the predefined route, a notification </a:t>
            </a:r>
            <a:endParaRPr>
              <a:solidFill>
                <a:srgbClr val="D9D9D9"/>
              </a:solidFill>
            </a:endParaRPr>
          </a:p>
          <a:p>
            <a:pPr indent="0" lvl="0" marL="0" rtl="0" algn="l">
              <a:lnSpc>
                <a:spcPct val="100000"/>
              </a:lnSpc>
              <a:spcBef>
                <a:spcPts val="1600"/>
              </a:spcBef>
              <a:spcAft>
                <a:spcPts val="0"/>
              </a:spcAft>
              <a:buNone/>
            </a:pPr>
            <a:r>
              <a:rPr lang="en">
                <a:solidFill>
                  <a:srgbClr val="D9D9D9"/>
                </a:solidFill>
              </a:rPr>
              <a:t>will be sent to the trusted set of people.</a:t>
            </a:r>
            <a:endParaRPr>
              <a:solidFill>
                <a:srgbClr val="D9D9D9"/>
              </a:solidFill>
            </a:endParaRPr>
          </a:p>
          <a:p>
            <a:pPr indent="0" lvl="0" marL="0" rtl="0" algn="l">
              <a:lnSpc>
                <a:spcPct val="100000"/>
              </a:lnSpc>
              <a:spcBef>
                <a:spcPts val="1600"/>
              </a:spcBef>
              <a:spcAft>
                <a:spcPts val="0"/>
              </a:spcAft>
              <a:buNone/>
            </a:pPr>
            <a:r>
              <a:rPr lang="en" sz="1800">
                <a:solidFill>
                  <a:srgbClr val="D9D9D9"/>
                </a:solidFill>
              </a:rPr>
              <a:t>Silent Notification:  </a:t>
            </a:r>
            <a:endParaRPr sz="1800">
              <a:solidFill>
                <a:srgbClr val="D9D9D9"/>
              </a:solidFill>
            </a:endParaRPr>
          </a:p>
          <a:p>
            <a:pPr indent="0" lvl="0" marL="0" rtl="0" algn="l">
              <a:lnSpc>
                <a:spcPct val="100000"/>
              </a:lnSpc>
              <a:spcBef>
                <a:spcPts val="1600"/>
              </a:spcBef>
              <a:spcAft>
                <a:spcPts val="0"/>
              </a:spcAft>
              <a:buNone/>
            </a:pPr>
            <a:r>
              <a:rPr lang="en">
                <a:solidFill>
                  <a:srgbClr val="D9D9D9"/>
                </a:solidFill>
              </a:rPr>
              <a:t>If the criminal tries to snatch the smartphone of the victim, and asks</a:t>
            </a:r>
            <a:endParaRPr>
              <a:solidFill>
                <a:srgbClr val="D9D9D9"/>
              </a:solidFill>
            </a:endParaRPr>
          </a:p>
          <a:p>
            <a:pPr indent="0" lvl="0" marL="0" rtl="0" algn="l">
              <a:lnSpc>
                <a:spcPct val="100000"/>
              </a:lnSpc>
              <a:spcBef>
                <a:spcPts val="1600"/>
              </a:spcBef>
              <a:spcAft>
                <a:spcPts val="0"/>
              </a:spcAft>
              <a:buNone/>
            </a:pPr>
            <a:r>
              <a:rPr lang="en">
                <a:solidFill>
                  <a:srgbClr val="D9D9D9"/>
                </a:solidFill>
              </a:rPr>
              <a:t> the victim to fill the safety code, the victim can use the fake code which </a:t>
            </a:r>
            <a:endParaRPr>
              <a:solidFill>
                <a:srgbClr val="D9D9D9"/>
              </a:solidFill>
            </a:endParaRPr>
          </a:p>
          <a:p>
            <a:pPr indent="0" lvl="0" marL="0" rtl="0" algn="l">
              <a:lnSpc>
                <a:spcPct val="100000"/>
              </a:lnSpc>
              <a:spcBef>
                <a:spcPts val="1600"/>
              </a:spcBef>
              <a:spcAft>
                <a:spcPts val="0"/>
              </a:spcAft>
              <a:buNone/>
            </a:pPr>
            <a:r>
              <a:rPr lang="en">
                <a:solidFill>
                  <a:srgbClr val="D9D9D9"/>
                </a:solidFill>
              </a:rPr>
              <a:t>will act as the orignal code, but will send the emergency notification to the</a:t>
            </a:r>
            <a:endParaRPr>
              <a:solidFill>
                <a:srgbClr val="D9D9D9"/>
              </a:solidFill>
            </a:endParaRPr>
          </a:p>
          <a:p>
            <a:pPr indent="0" lvl="0" marL="0" rtl="0" algn="l">
              <a:lnSpc>
                <a:spcPct val="100000"/>
              </a:lnSpc>
              <a:spcBef>
                <a:spcPts val="1600"/>
              </a:spcBef>
              <a:spcAft>
                <a:spcPts val="0"/>
              </a:spcAft>
              <a:buNone/>
            </a:pPr>
            <a:r>
              <a:rPr lang="en">
                <a:solidFill>
                  <a:srgbClr val="D9D9D9"/>
                </a:solidFill>
              </a:rPr>
              <a:t> trusted ones.</a:t>
            </a:r>
            <a:endParaRPr>
              <a:solidFill>
                <a:srgbClr val="D9D9D9"/>
              </a:solidFill>
            </a:endParaRPr>
          </a:p>
          <a:p>
            <a:pPr indent="0" lvl="0" marL="0" rtl="0" algn="l">
              <a:spcBef>
                <a:spcPts val="1600"/>
              </a:spcBef>
              <a:spcAft>
                <a:spcPts val="0"/>
              </a:spcAft>
              <a:buNone/>
            </a:pPr>
            <a:r>
              <a:t/>
            </a:r>
            <a:endParaRPr>
              <a:solidFill>
                <a:srgbClr val="D9D9D9"/>
              </a:solidFill>
            </a:endParaRPr>
          </a:p>
          <a:p>
            <a:pPr indent="0" lvl="0" marL="0" rtl="0" algn="l">
              <a:spcBef>
                <a:spcPts val="1600"/>
              </a:spcBef>
              <a:spcAft>
                <a:spcPts val="0"/>
              </a:spcAft>
              <a:buNone/>
            </a:pPr>
            <a:r>
              <a:t/>
            </a:r>
            <a:endParaRPr>
              <a:solidFill>
                <a:srgbClr val="D9D9D9"/>
              </a:solidFill>
            </a:endParaRPr>
          </a:p>
          <a:p>
            <a:pPr indent="0" lvl="0" marL="0" rtl="0" algn="l">
              <a:spcBef>
                <a:spcPts val="1600"/>
              </a:spcBef>
              <a:spcAft>
                <a:spcPts val="0"/>
              </a:spcAft>
              <a:buNone/>
            </a:pPr>
            <a:r>
              <a:t/>
            </a:r>
            <a:endParaRPr sz="1800">
              <a:solidFill>
                <a:srgbClr val="D9D9D9"/>
              </a:solidFill>
            </a:endParaRPr>
          </a:p>
          <a:p>
            <a:pPr indent="0" lvl="0" marL="0" rtl="0" algn="l">
              <a:spcBef>
                <a:spcPts val="1600"/>
              </a:spcBef>
              <a:spcAft>
                <a:spcPts val="0"/>
              </a:spcAft>
              <a:buNone/>
            </a:pPr>
            <a:r>
              <a:t/>
            </a:r>
            <a:endParaRPr>
              <a:solidFill>
                <a:srgbClr val="D9D9D9"/>
              </a:solidFill>
            </a:endParaRPr>
          </a:p>
          <a:p>
            <a:pPr indent="0" lvl="0" marL="0" rtl="0" algn="l">
              <a:spcBef>
                <a:spcPts val="1600"/>
              </a:spcBef>
              <a:spcAft>
                <a:spcPts val="1600"/>
              </a:spcAft>
              <a:buNone/>
            </a:pPr>
            <a:r>
              <a:t/>
            </a:r>
            <a:endParaRPr>
              <a:solidFill>
                <a:srgbClr val="D9D9D9"/>
              </a:solidFill>
            </a:endParaRPr>
          </a:p>
        </p:txBody>
      </p:sp>
      <p:sp>
        <p:nvSpPr>
          <p:cNvPr id="242" name="Google Shape;242;p22"/>
          <p:cNvSpPr/>
          <p:nvPr/>
        </p:nvSpPr>
        <p:spPr>
          <a:xfrm>
            <a:off x="-75" y="183925"/>
            <a:ext cx="9144000" cy="1067274"/>
          </a:xfrm>
          <a:custGeom>
            <a:rect b="b" l="l" r="r" t="t"/>
            <a:pathLst>
              <a:path extrusionOk="0" h="474344" w="9144000">
                <a:moveTo>
                  <a:pt x="0" y="0"/>
                </a:moveTo>
                <a:lnTo>
                  <a:pt x="9143981" y="0"/>
                </a:lnTo>
                <a:lnTo>
                  <a:pt x="9143981" y="474299"/>
                </a:lnTo>
                <a:lnTo>
                  <a:pt x="0" y="474299"/>
                </a:lnTo>
                <a:lnTo>
                  <a:pt x="0" y="0"/>
                </a:lnTo>
                <a:close/>
              </a:path>
            </a:pathLst>
          </a:custGeom>
          <a:solidFill>
            <a:srgbClr val="EFEFEF"/>
          </a:solidFill>
          <a:ln cap="flat" cmpd="sng" w="9525">
            <a:solidFill>
              <a:srgbClr val="EFEFEF"/>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t/>
            </a:r>
            <a:endParaRPr sz="2400"/>
          </a:p>
          <a:p>
            <a:pPr indent="0" lvl="0" marL="0" marR="0" rtl="0" algn="ctr">
              <a:spcBef>
                <a:spcPts val="0"/>
              </a:spcBef>
              <a:spcAft>
                <a:spcPts val="0"/>
              </a:spcAft>
              <a:buNone/>
            </a:pPr>
            <a:r>
              <a:rPr lang="en" sz="2400"/>
              <a:t>FUTURE SCOPE</a:t>
            </a:r>
            <a:endParaRPr sz="2400"/>
          </a:p>
        </p:txBody>
      </p:sp>
      <p:pic>
        <p:nvPicPr>
          <p:cNvPr id="243" name="Google Shape;243;p22"/>
          <p:cNvPicPr preferRelativeResize="0"/>
          <p:nvPr/>
        </p:nvPicPr>
        <p:blipFill>
          <a:blip r:embed="rId3">
            <a:alphaModFix/>
          </a:blip>
          <a:stretch>
            <a:fillRect/>
          </a:stretch>
        </p:blipFill>
        <p:spPr>
          <a:xfrm>
            <a:off x="6768838" y="565088"/>
            <a:ext cx="2175539" cy="43510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