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aleway"/>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iEbZbwkyQvx1KNoLv9YP7eZWkv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bcd03c3b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7bcd03c3bc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p:nvPr/>
        </p:nvSpPr>
        <p:spPr>
          <a:xfrm>
            <a:off x="3169920" y="502920"/>
            <a:ext cx="5852160" cy="5852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85" name="Google Shape;85;p1"/>
          <p:cNvSpPr/>
          <p:nvPr/>
        </p:nvSpPr>
        <p:spPr>
          <a:xfrm>
            <a:off x="3169920" y="2342677"/>
            <a:ext cx="5852160" cy="21726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4800">
                <a:solidFill>
                  <a:schemeClr val="lt1"/>
                </a:solidFill>
                <a:latin typeface="Raleway"/>
                <a:ea typeface="Raleway"/>
                <a:cs typeface="Raleway"/>
                <a:sym typeface="Raleway"/>
              </a:rPr>
              <a:t>The Collectors</a:t>
            </a:r>
            <a:endParaRPr sz="4800">
              <a:solidFill>
                <a:schemeClr val="lt1"/>
              </a:solidFill>
              <a:latin typeface="Raleway"/>
              <a:ea typeface="Raleway"/>
              <a:cs typeface="Raleway"/>
              <a:sym typeface="Raleway"/>
            </a:endParaRPr>
          </a:p>
          <a:p>
            <a:pPr indent="0" lvl="0" marL="0" marR="0" rtl="0" algn="ctr">
              <a:lnSpc>
                <a:spcPct val="150000"/>
              </a:lnSpc>
              <a:spcBef>
                <a:spcPts val="0"/>
              </a:spcBef>
              <a:spcAft>
                <a:spcPts val="0"/>
              </a:spcAft>
              <a:buNone/>
            </a:pPr>
            <a:r>
              <a:rPr lang="en-US" sz="4800">
                <a:solidFill>
                  <a:schemeClr val="lt1"/>
                </a:solidFill>
                <a:latin typeface="Raleway"/>
                <a:ea typeface="Raleway"/>
                <a:cs typeface="Raleway"/>
                <a:sym typeface="Raleway"/>
              </a:rPr>
              <a:t>Team 1</a:t>
            </a:r>
            <a:endParaRPr sz="4800">
              <a:solidFill>
                <a:schemeClr val="lt1"/>
              </a:solidFill>
              <a:latin typeface="Raleway"/>
              <a:ea typeface="Raleway"/>
              <a:cs typeface="Raleway"/>
              <a:sym typeface="Raleway"/>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7bcd03c3bc_1_8"/>
          <p:cNvSpPr/>
          <p:nvPr/>
        </p:nvSpPr>
        <p:spPr>
          <a:xfrm>
            <a:off x="3904100" y="1080925"/>
            <a:ext cx="4529700" cy="4502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05" name="Google Shape;205;g7bcd03c3bc_1_8"/>
          <p:cNvSpPr/>
          <p:nvPr/>
        </p:nvSpPr>
        <p:spPr>
          <a:xfrm>
            <a:off x="3169925" y="2964875"/>
            <a:ext cx="5852100" cy="8217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lt1"/>
                </a:solidFill>
                <a:latin typeface="Raleway"/>
                <a:ea typeface="Raleway"/>
                <a:cs typeface="Raleway"/>
                <a:sym typeface="Raleway"/>
              </a:rPr>
              <a:t>coz we are here for you</a:t>
            </a:r>
            <a:endParaRPr sz="3000">
              <a:solidFill>
                <a:schemeClr val="lt1"/>
              </a:solidFill>
              <a:latin typeface="Raleway"/>
              <a:ea typeface="Raleway"/>
              <a:cs typeface="Raleway"/>
              <a:sym typeface="Raleway"/>
            </a:endParaRPr>
          </a:p>
          <a:p>
            <a:pPr indent="0" lvl="0" marL="0" marR="0" rtl="0" algn="l">
              <a:lnSpc>
                <a:spcPct val="150000"/>
              </a:lnSpc>
              <a:spcBef>
                <a:spcPts val="0"/>
              </a:spcBef>
              <a:spcAft>
                <a:spcPts val="0"/>
              </a:spcAft>
              <a:buNone/>
            </a:pPr>
            <a:r>
              <a:t/>
            </a:r>
            <a:endParaRPr sz="3000">
              <a:solidFill>
                <a:schemeClr val="lt1"/>
              </a:solidFill>
              <a:latin typeface="Raleway"/>
              <a:ea typeface="Raleway"/>
              <a:cs typeface="Raleway"/>
              <a:sym typeface="Raleway"/>
            </a:endParaRPr>
          </a:p>
        </p:txBody>
      </p:sp>
      <p:sp>
        <p:nvSpPr>
          <p:cNvPr id="206" name="Google Shape;206;g7bcd03c3bc_1_8"/>
          <p:cNvSpPr/>
          <p:nvPr/>
        </p:nvSpPr>
        <p:spPr>
          <a:xfrm>
            <a:off x="566974" y="259229"/>
            <a:ext cx="11058000" cy="8217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600">
                <a:solidFill>
                  <a:srgbClr val="121212"/>
                </a:solidFill>
                <a:latin typeface="Raleway"/>
                <a:ea typeface="Raleway"/>
                <a:cs typeface="Raleway"/>
                <a:sym typeface="Raleway"/>
              </a:rPr>
              <a:t>So don’t worry…..</a:t>
            </a:r>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3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51"/>
          <p:cNvSpPr/>
          <p:nvPr/>
        </p:nvSpPr>
        <p:spPr>
          <a:xfrm>
            <a:off x="0" y="0"/>
            <a:ext cx="12192000" cy="6858000"/>
          </a:xfrm>
          <a:prstGeom prst="rect">
            <a:avLst/>
          </a:prstGeom>
          <a:solidFill>
            <a:srgbClr val="161616">
              <a:alpha val="60000"/>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2" name="Google Shape;212;p51"/>
          <p:cNvSpPr/>
          <p:nvPr/>
        </p:nvSpPr>
        <p:spPr>
          <a:xfrm>
            <a:off x="3169920" y="502920"/>
            <a:ext cx="5852160" cy="5852160"/>
          </a:xfrm>
          <a:prstGeom prst="ellipse">
            <a:avLst/>
          </a:prstGeom>
          <a:noFill/>
          <a:ln cap="flat" cmpd="sng" w="444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3" name="Google Shape;213;p51"/>
          <p:cNvSpPr/>
          <p:nvPr/>
        </p:nvSpPr>
        <p:spPr>
          <a:xfrm>
            <a:off x="3169920" y="2736850"/>
            <a:ext cx="5852160" cy="107054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4800">
                <a:solidFill>
                  <a:schemeClr val="accent1"/>
                </a:solidFill>
                <a:latin typeface="Raleway"/>
                <a:ea typeface="Raleway"/>
                <a:cs typeface="Raleway"/>
                <a:sym typeface="Raleway"/>
              </a:rPr>
              <a:t>THANK YOU</a:t>
            </a:r>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3"/>
          <p:cNvSpPr/>
          <p:nvPr/>
        </p:nvSpPr>
        <p:spPr>
          <a:xfrm>
            <a:off x="0" y="0"/>
            <a:ext cx="12192000" cy="6858000"/>
          </a:xfrm>
          <a:prstGeom prst="rect">
            <a:avLst/>
          </a:prstGeom>
          <a:solidFill>
            <a:srgbClr val="161616">
              <a:alpha val="60000"/>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1" name="Google Shape;91;p3"/>
          <p:cNvSpPr/>
          <p:nvPr/>
        </p:nvSpPr>
        <p:spPr>
          <a:xfrm>
            <a:off x="3169920" y="502920"/>
            <a:ext cx="5852160" cy="5852160"/>
          </a:xfrm>
          <a:prstGeom prst="ellipse">
            <a:avLst/>
          </a:prstGeom>
          <a:noFill/>
          <a:ln cap="flat" cmpd="sng" w="444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2" name="Google Shape;92;p3"/>
          <p:cNvSpPr/>
          <p:nvPr/>
        </p:nvSpPr>
        <p:spPr>
          <a:xfrm>
            <a:off x="3169920" y="2342677"/>
            <a:ext cx="5852160" cy="21726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4800" u="none" cap="none" strike="noStrike">
                <a:solidFill>
                  <a:schemeClr val="accent1"/>
                </a:solidFill>
                <a:latin typeface="Raleway"/>
                <a:ea typeface="Raleway"/>
                <a:cs typeface="Raleway"/>
                <a:sym typeface="Raleway"/>
              </a:rPr>
              <a:t>Problem </a:t>
            </a:r>
            <a:r>
              <a:rPr b="1" lang="en-US" sz="4800">
                <a:solidFill>
                  <a:schemeClr val="accent1"/>
                </a:solidFill>
                <a:latin typeface="Raleway"/>
                <a:ea typeface="Raleway"/>
                <a:cs typeface="Raleway"/>
                <a:sym typeface="Raleway"/>
              </a:rPr>
              <a:t>Statement</a:t>
            </a:r>
            <a:endParaRPr b="1" sz="4800">
              <a:solidFill>
                <a:schemeClr val="accent1"/>
              </a:solidFill>
              <a:latin typeface="Raleway"/>
              <a:ea typeface="Raleway"/>
              <a:cs typeface="Raleway"/>
              <a:sym typeface="Raleway"/>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4"/>
          <p:cNvSpPr/>
          <p:nvPr/>
        </p:nvSpPr>
        <p:spPr>
          <a:xfrm>
            <a:off x="567058" y="928687"/>
            <a:ext cx="110578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Prevent before it happens...</a:t>
            </a:r>
            <a:endParaRPr/>
          </a:p>
        </p:txBody>
      </p:sp>
      <p:sp>
        <p:nvSpPr>
          <p:cNvPr id="98" name="Google Shape;98;p4"/>
          <p:cNvSpPr/>
          <p:nvPr/>
        </p:nvSpPr>
        <p:spPr>
          <a:xfrm>
            <a:off x="567058" y="2874672"/>
            <a:ext cx="529448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rgbClr val="121212"/>
                </a:solidFill>
                <a:latin typeface="Raleway"/>
                <a:ea typeface="Raleway"/>
                <a:cs typeface="Raleway"/>
                <a:sym typeface="Raleway"/>
              </a:rPr>
              <a:t>According to wiki, rape is the fourth most common crime against women in India. Besides that, there are many rape cases that even go unreported as the victim is unable to even realize her own self in the situation</a:t>
            </a:r>
            <a:endParaRPr b="0" i="0" sz="1200" u="none" cap="none" strike="noStrike">
              <a:solidFill>
                <a:srgbClr val="131313"/>
              </a:solidFill>
              <a:latin typeface="Raleway"/>
              <a:ea typeface="Raleway"/>
              <a:cs typeface="Raleway"/>
              <a:sym typeface="Raleway"/>
            </a:endParaRPr>
          </a:p>
        </p:txBody>
      </p:sp>
      <p:pic>
        <p:nvPicPr>
          <p:cNvPr id="99" name="Google Shape;99;p4"/>
          <p:cNvPicPr preferRelativeResize="0"/>
          <p:nvPr/>
        </p:nvPicPr>
        <p:blipFill>
          <a:blip r:embed="rId3">
            <a:alphaModFix/>
          </a:blip>
          <a:stretch>
            <a:fillRect/>
          </a:stretch>
        </p:blipFill>
        <p:spPr>
          <a:xfrm>
            <a:off x="6907725" y="2374578"/>
            <a:ext cx="4323799" cy="3242849"/>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5"/>
          <p:cNvGrpSpPr/>
          <p:nvPr/>
        </p:nvGrpSpPr>
        <p:grpSpPr>
          <a:xfrm>
            <a:off x="567057" y="330778"/>
            <a:ext cx="11057886" cy="1041416"/>
            <a:chOff x="567056" y="353113"/>
            <a:chExt cx="11057886" cy="1218414"/>
          </a:xfrm>
        </p:grpSpPr>
        <p:sp>
          <p:nvSpPr>
            <p:cNvPr id="105" name="Google Shape;105;p5"/>
            <p:cNvSpPr/>
            <p:nvPr/>
          </p:nvSpPr>
          <p:spPr>
            <a:xfrm>
              <a:off x="567056" y="1179108"/>
              <a:ext cx="11057885" cy="39241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200" u="none" cap="none" strike="noStrike">
                <a:solidFill>
                  <a:srgbClr val="121212"/>
                </a:solidFill>
                <a:latin typeface="Raleway"/>
                <a:ea typeface="Raleway"/>
                <a:cs typeface="Raleway"/>
                <a:sym typeface="Raleway"/>
              </a:endParaRPr>
            </a:p>
          </p:txBody>
        </p:sp>
        <p:sp>
          <p:nvSpPr>
            <p:cNvPr id="106" name="Google Shape;106;p5"/>
            <p:cNvSpPr/>
            <p:nvPr/>
          </p:nvSpPr>
          <p:spPr>
            <a:xfrm>
              <a:off x="567057" y="353113"/>
              <a:ext cx="11057885" cy="97980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3600">
                  <a:solidFill>
                    <a:srgbClr val="121212"/>
                  </a:solidFill>
                  <a:latin typeface="Raleway"/>
                  <a:ea typeface="Raleway"/>
                  <a:cs typeface="Raleway"/>
                  <a:sym typeface="Raleway"/>
                </a:rPr>
                <a:t>PROPOSED SOLUTIONS BY SOCIETY</a:t>
              </a:r>
              <a:endParaRPr/>
            </a:p>
          </p:txBody>
        </p:sp>
      </p:grpSp>
      <p:sp>
        <p:nvSpPr>
          <p:cNvPr id="107" name="Google Shape;107;p5"/>
          <p:cNvSpPr/>
          <p:nvPr/>
        </p:nvSpPr>
        <p:spPr>
          <a:xfrm>
            <a:off x="1" y="3429000"/>
            <a:ext cx="12191999" cy="3428999"/>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5"/>
          <p:cNvSpPr/>
          <p:nvPr/>
        </p:nvSpPr>
        <p:spPr>
          <a:xfrm>
            <a:off x="-28636" y="3429001"/>
            <a:ext cx="12191999" cy="3428999"/>
          </a:xfrm>
          <a:prstGeom prst="rect">
            <a:avLst/>
          </a:prstGeom>
          <a:solidFill>
            <a:srgbClr val="4F4F52">
              <a:alpha val="9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5"/>
          <p:cNvSpPr/>
          <p:nvPr/>
        </p:nvSpPr>
        <p:spPr>
          <a:xfrm>
            <a:off x="469089" y="1610987"/>
            <a:ext cx="552894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To cambat rape cases and sexual </a:t>
            </a:r>
            <a:r>
              <a:rPr lang="en-US" sz="1200">
                <a:solidFill>
                  <a:schemeClr val="dk1"/>
                </a:solidFill>
                <a:latin typeface="Calibri"/>
                <a:ea typeface="Calibri"/>
                <a:cs typeface="Calibri"/>
                <a:sym typeface="Calibri"/>
              </a:rPr>
              <a:t>harassment</a:t>
            </a:r>
            <a:r>
              <a:rPr lang="en-US" sz="1200">
                <a:solidFill>
                  <a:schemeClr val="dk1"/>
                </a:solidFill>
                <a:latin typeface="Calibri"/>
                <a:ea typeface="Calibri"/>
                <a:cs typeface="Calibri"/>
                <a:sym typeface="Calibri"/>
              </a:rPr>
              <a:t>, our society have set certain norms, </a:t>
            </a:r>
            <a:r>
              <a:rPr b="1" lang="en-US" sz="1200">
                <a:solidFill>
                  <a:schemeClr val="dk1"/>
                </a:solidFill>
                <a:latin typeface="Calibri"/>
                <a:ea typeface="Calibri"/>
                <a:cs typeface="Calibri"/>
                <a:sym typeface="Calibri"/>
              </a:rPr>
              <a:t>different for different kind of societies.</a:t>
            </a:r>
            <a:endParaRPr b="1"/>
          </a:p>
        </p:txBody>
      </p:sp>
      <p:grpSp>
        <p:nvGrpSpPr>
          <p:cNvPr id="110" name="Google Shape;110;p5"/>
          <p:cNvGrpSpPr/>
          <p:nvPr/>
        </p:nvGrpSpPr>
        <p:grpSpPr>
          <a:xfrm>
            <a:off x="816316" y="3285271"/>
            <a:ext cx="5181716" cy="904424"/>
            <a:chOff x="816316" y="3607102"/>
            <a:chExt cx="5181716" cy="904424"/>
          </a:xfrm>
        </p:grpSpPr>
        <p:sp>
          <p:nvSpPr>
            <p:cNvPr id="111" name="Google Shape;111;p5"/>
            <p:cNvSpPr/>
            <p:nvPr/>
          </p:nvSpPr>
          <p:spPr>
            <a:xfrm>
              <a:off x="816316" y="3780006"/>
              <a:ext cx="731520" cy="7315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112" name="Google Shape;112;p5"/>
            <p:cNvSpPr/>
            <p:nvPr/>
          </p:nvSpPr>
          <p:spPr>
            <a:xfrm>
              <a:off x="1692979" y="4035230"/>
              <a:ext cx="4305053" cy="3354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chemeClr val="lt1"/>
                  </a:solidFill>
                  <a:latin typeface="Raleway"/>
                  <a:ea typeface="Raleway"/>
                  <a:cs typeface="Raleway"/>
                  <a:sym typeface="Raleway"/>
                </a:rPr>
                <a:t>Complaints to the nearest police station</a:t>
              </a:r>
              <a:endParaRPr/>
            </a:p>
          </p:txBody>
        </p:sp>
        <p:sp>
          <p:nvSpPr>
            <p:cNvPr id="113" name="Google Shape;113;p5"/>
            <p:cNvSpPr/>
            <p:nvPr/>
          </p:nvSpPr>
          <p:spPr>
            <a:xfrm>
              <a:off x="1692979" y="3607102"/>
              <a:ext cx="4305000" cy="499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2000" u="none" cap="none" strike="noStrike">
                <a:solidFill>
                  <a:schemeClr val="lt1"/>
                </a:solidFill>
                <a:latin typeface="Raleway"/>
                <a:ea typeface="Raleway"/>
                <a:cs typeface="Raleway"/>
                <a:sym typeface="Raleway"/>
              </a:endParaRPr>
            </a:p>
          </p:txBody>
        </p:sp>
      </p:grpSp>
      <p:grpSp>
        <p:nvGrpSpPr>
          <p:cNvPr id="114" name="Google Shape;114;p5"/>
          <p:cNvGrpSpPr/>
          <p:nvPr/>
        </p:nvGrpSpPr>
        <p:grpSpPr>
          <a:xfrm>
            <a:off x="816316" y="4257661"/>
            <a:ext cx="5181716" cy="904424"/>
            <a:chOff x="816316" y="3607102"/>
            <a:chExt cx="5181716" cy="904424"/>
          </a:xfrm>
        </p:grpSpPr>
        <p:sp>
          <p:nvSpPr>
            <p:cNvPr id="115" name="Google Shape;115;p5"/>
            <p:cNvSpPr/>
            <p:nvPr/>
          </p:nvSpPr>
          <p:spPr>
            <a:xfrm>
              <a:off x="816316" y="3780006"/>
              <a:ext cx="731520" cy="73152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2</a:t>
              </a:r>
              <a:endParaRPr/>
            </a:p>
          </p:txBody>
        </p:sp>
        <p:sp>
          <p:nvSpPr>
            <p:cNvPr id="116" name="Google Shape;116;p5"/>
            <p:cNvSpPr/>
            <p:nvPr/>
          </p:nvSpPr>
          <p:spPr>
            <a:xfrm>
              <a:off x="1692979" y="4035230"/>
              <a:ext cx="4305053" cy="3354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chemeClr val="lt1"/>
                  </a:solidFill>
                  <a:latin typeface="Raleway"/>
                  <a:ea typeface="Raleway"/>
                  <a:cs typeface="Raleway"/>
                  <a:sym typeface="Raleway"/>
                </a:rPr>
                <a:t>Safety measures like defensive arts training</a:t>
              </a:r>
              <a:endParaRPr/>
            </a:p>
          </p:txBody>
        </p:sp>
        <p:sp>
          <p:nvSpPr>
            <p:cNvPr id="117" name="Google Shape;117;p5"/>
            <p:cNvSpPr/>
            <p:nvPr/>
          </p:nvSpPr>
          <p:spPr>
            <a:xfrm>
              <a:off x="1692979" y="3607102"/>
              <a:ext cx="4305053" cy="49994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2000" u="none" cap="none" strike="noStrike">
                <a:solidFill>
                  <a:schemeClr val="lt1"/>
                </a:solidFill>
                <a:latin typeface="Raleway"/>
                <a:ea typeface="Raleway"/>
                <a:cs typeface="Raleway"/>
                <a:sym typeface="Raleway"/>
              </a:endParaRPr>
            </a:p>
          </p:txBody>
        </p:sp>
      </p:grpSp>
      <p:grpSp>
        <p:nvGrpSpPr>
          <p:cNvPr id="118" name="Google Shape;118;p5"/>
          <p:cNvGrpSpPr/>
          <p:nvPr/>
        </p:nvGrpSpPr>
        <p:grpSpPr>
          <a:xfrm>
            <a:off x="821477" y="5247013"/>
            <a:ext cx="5181716" cy="904424"/>
            <a:chOff x="816316" y="3607102"/>
            <a:chExt cx="5181716" cy="904424"/>
          </a:xfrm>
        </p:grpSpPr>
        <p:sp>
          <p:nvSpPr>
            <p:cNvPr id="119" name="Google Shape;119;p5"/>
            <p:cNvSpPr/>
            <p:nvPr/>
          </p:nvSpPr>
          <p:spPr>
            <a:xfrm>
              <a:off x="816316" y="3780006"/>
              <a:ext cx="731520" cy="73152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3</a:t>
              </a:r>
              <a:endParaRPr/>
            </a:p>
          </p:txBody>
        </p:sp>
        <p:sp>
          <p:nvSpPr>
            <p:cNvPr id="120" name="Google Shape;120;p5"/>
            <p:cNvSpPr/>
            <p:nvPr/>
          </p:nvSpPr>
          <p:spPr>
            <a:xfrm>
              <a:off x="1692979" y="4035230"/>
              <a:ext cx="4305053" cy="3354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200">
                  <a:solidFill>
                    <a:schemeClr val="lt1"/>
                  </a:solidFill>
                  <a:latin typeface="Raleway"/>
                  <a:ea typeface="Raleway"/>
                  <a:cs typeface="Raleway"/>
                  <a:sym typeface="Raleway"/>
                </a:rPr>
                <a:t>OR DON”T GO OUT LATE NIGHT</a:t>
              </a:r>
              <a:endParaRPr b="1"/>
            </a:p>
          </p:txBody>
        </p:sp>
        <p:sp>
          <p:nvSpPr>
            <p:cNvPr id="121" name="Google Shape;121;p5"/>
            <p:cNvSpPr/>
            <p:nvPr/>
          </p:nvSpPr>
          <p:spPr>
            <a:xfrm>
              <a:off x="1692979" y="3607102"/>
              <a:ext cx="4305053" cy="49994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2000" u="none" cap="none" strike="noStrike">
                <a:solidFill>
                  <a:schemeClr val="lt1"/>
                </a:solidFill>
                <a:latin typeface="Raleway"/>
                <a:ea typeface="Raleway"/>
                <a:cs typeface="Raleway"/>
                <a:sym typeface="Raleway"/>
              </a:endParaRPr>
            </a:p>
          </p:txBody>
        </p:sp>
      </p:gr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6"/>
          <p:cNvSpPr/>
          <p:nvPr/>
        </p:nvSpPr>
        <p:spPr>
          <a:xfrm>
            <a:off x="567058" y="928687"/>
            <a:ext cx="110578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121212"/>
                </a:solidFill>
                <a:latin typeface="Calibri"/>
                <a:ea typeface="Calibri"/>
                <a:cs typeface="Calibri"/>
                <a:sym typeface="Calibri"/>
              </a:rPr>
              <a:t>WHAT??</a:t>
            </a:r>
            <a:endParaRPr b="0" i="0" sz="3600" u="none" cap="none" strike="noStrike">
              <a:solidFill>
                <a:schemeClr val="dk1"/>
              </a:solidFill>
              <a:latin typeface="Calibri"/>
              <a:ea typeface="Calibri"/>
              <a:cs typeface="Calibri"/>
              <a:sym typeface="Calibri"/>
            </a:endParaRPr>
          </a:p>
        </p:txBody>
      </p:sp>
      <p:pic>
        <p:nvPicPr>
          <p:cNvPr id="127" name="Google Shape;127;p6"/>
          <p:cNvPicPr preferRelativeResize="0"/>
          <p:nvPr/>
        </p:nvPicPr>
        <p:blipFill>
          <a:blip r:embed="rId3">
            <a:alphaModFix/>
          </a:blip>
          <a:stretch>
            <a:fillRect/>
          </a:stretch>
        </p:blipFill>
        <p:spPr>
          <a:xfrm>
            <a:off x="4341678" y="2034468"/>
            <a:ext cx="3508634" cy="3508634"/>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8"/>
          <p:cNvSpPr/>
          <p:nvPr/>
        </p:nvSpPr>
        <p:spPr>
          <a:xfrm>
            <a:off x="0" y="0"/>
            <a:ext cx="12192000" cy="6858000"/>
          </a:xfrm>
          <a:prstGeom prst="rect">
            <a:avLst/>
          </a:prstGeom>
          <a:solidFill>
            <a:srgbClr val="161616">
              <a:alpha val="60000"/>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3" name="Google Shape;133;p8"/>
          <p:cNvSpPr/>
          <p:nvPr/>
        </p:nvSpPr>
        <p:spPr>
          <a:xfrm>
            <a:off x="3169920" y="502920"/>
            <a:ext cx="5852160" cy="5852160"/>
          </a:xfrm>
          <a:prstGeom prst="ellipse">
            <a:avLst/>
          </a:prstGeom>
          <a:noFill/>
          <a:ln cap="flat" cmpd="sng" w="444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4" name="Google Shape;134;p8"/>
          <p:cNvSpPr/>
          <p:nvPr/>
        </p:nvSpPr>
        <p:spPr>
          <a:xfrm>
            <a:off x="3169920" y="2896675"/>
            <a:ext cx="5852160" cy="106465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4800">
                <a:solidFill>
                  <a:schemeClr val="accent1"/>
                </a:solidFill>
                <a:latin typeface="Raleway"/>
                <a:ea typeface="Raleway"/>
                <a:cs typeface="Raleway"/>
                <a:sym typeface="Raleway"/>
              </a:rPr>
              <a:t>Proposed Solution</a:t>
            </a:r>
            <a:endParaRPr b="1" sz="4800">
              <a:solidFill>
                <a:schemeClr val="accent1"/>
              </a:solidFill>
              <a:latin typeface="Raleway"/>
              <a:ea typeface="Raleway"/>
              <a:cs typeface="Raleway"/>
              <a:sym typeface="Raleway"/>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2"/>
          <p:cNvSpPr/>
          <p:nvPr/>
        </p:nvSpPr>
        <p:spPr>
          <a:xfrm>
            <a:off x="567056" y="1589487"/>
            <a:ext cx="11057885" cy="8374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3600">
                <a:solidFill>
                  <a:srgbClr val="C27BA0"/>
                </a:solidFill>
                <a:latin typeface="Raleway"/>
                <a:ea typeface="Raleway"/>
                <a:cs typeface="Raleway"/>
                <a:sym typeface="Raleway"/>
              </a:rPr>
              <a:t>Help</a:t>
            </a:r>
            <a:endParaRPr>
              <a:solidFill>
                <a:srgbClr val="C27BA0"/>
              </a:solidFill>
            </a:endParaRPr>
          </a:p>
        </p:txBody>
      </p:sp>
      <p:sp>
        <p:nvSpPr>
          <p:cNvPr id="140" name="Google Shape;140;p32"/>
          <p:cNvSpPr/>
          <p:nvPr/>
        </p:nvSpPr>
        <p:spPr>
          <a:xfrm>
            <a:off x="567056" y="3101550"/>
            <a:ext cx="11057885"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Our platform provides a solution actiong as an emergency response system for girls. Its a one button activity and your help would be at your location in the shortest way possible. Our goal is to prevent any type crime happeneing with girls around be it rape, domestic violence etc.</a:t>
            </a:r>
            <a:endParaRPr b="1" sz="1800">
              <a:solidFill>
                <a:schemeClr val="dk1"/>
              </a:solidFill>
              <a:latin typeface="Calibri"/>
              <a:ea typeface="Calibri"/>
              <a:cs typeface="Calibri"/>
              <a:sym typeface="Calibri"/>
            </a:endParaRPr>
          </a:p>
        </p:txBody>
      </p:sp>
      <p:pic>
        <p:nvPicPr>
          <p:cNvPr id="141" name="Google Shape;141;p32"/>
          <p:cNvPicPr preferRelativeResize="0"/>
          <p:nvPr/>
        </p:nvPicPr>
        <p:blipFill>
          <a:blip r:embed="rId3">
            <a:alphaModFix/>
          </a:blip>
          <a:stretch>
            <a:fillRect/>
          </a:stretch>
        </p:blipFill>
        <p:spPr>
          <a:xfrm>
            <a:off x="5243513" y="1273722"/>
            <a:ext cx="1704975" cy="131445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p:nvPr/>
        </p:nvSpPr>
        <p:spPr>
          <a:xfrm rot="10800000">
            <a:off x="5104606" y="3117850"/>
            <a:ext cx="1174750" cy="1339850"/>
          </a:xfrm>
          <a:custGeom>
            <a:rect b="b" l="l" r="r" t="t"/>
            <a:pathLst>
              <a:path extrusionOk="0" h="483" w="42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47" name="Google Shape;147;p15"/>
          <p:cNvSpPr/>
          <p:nvPr/>
        </p:nvSpPr>
        <p:spPr>
          <a:xfrm rot="10800000">
            <a:off x="6150768" y="3117850"/>
            <a:ext cx="1012825" cy="1511300"/>
          </a:xfrm>
          <a:custGeom>
            <a:rect b="b" l="l" r="r" t="t"/>
            <a:pathLst>
              <a:path extrusionOk="0" h="545" w="36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48" name="Google Shape;148;p15"/>
          <p:cNvSpPr/>
          <p:nvPr/>
        </p:nvSpPr>
        <p:spPr>
          <a:xfrm rot="10800000">
            <a:off x="5037135" y="4335392"/>
            <a:ext cx="1069975" cy="1527175"/>
          </a:xfrm>
          <a:custGeom>
            <a:rect b="b" l="l" r="r" t="t"/>
            <a:pathLst>
              <a:path extrusionOk="0" h="551" w="386">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49" name="Google Shape;149;p15"/>
          <p:cNvSpPr/>
          <p:nvPr/>
        </p:nvSpPr>
        <p:spPr>
          <a:xfrm rot="10800000">
            <a:off x="5976143" y="4502149"/>
            <a:ext cx="1260475" cy="1354138"/>
          </a:xfrm>
          <a:custGeom>
            <a:rect b="b" l="l" r="r" t="t"/>
            <a:pathLst>
              <a:path extrusionOk="0" h="489" w="454">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grpSp>
        <p:nvGrpSpPr>
          <p:cNvPr id="150" name="Google Shape;150;p15"/>
          <p:cNvGrpSpPr/>
          <p:nvPr/>
        </p:nvGrpSpPr>
        <p:grpSpPr>
          <a:xfrm>
            <a:off x="4666456" y="1454150"/>
            <a:ext cx="2935287" cy="4768850"/>
            <a:chOff x="4649788" y="967712"/>
            <a:chExt cx="2935287" cy="4768850"/>
          </a:xfrm>
        </p:grpSpPr>
        <p:sp>
          <p:nvSpPr>
            <p:cNvPr id="151" name="Google Shape;151;p15"/>
            <p:cNvSpPr/>
            <p:nvPr/>
          </p:nvSpPr>
          <p:spPr>
            <a:xfrm rot="10800000">
              <a:off x="4649788" y="2266287"/>
              <a:ext cx="2935287" cy="3470275"/>
            </a:xfrm>
            <a:custGeom>
              <a:rect b="b" l="l" r="r" t="t"/>
              <a:pathLst>
                <a:path extrusionOk="0" h="1252" w="1058">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F4F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5"/>
            <p:cNvSpPr/>
            <p:nvPr/>
          </p:nvSpPr>
          <p:spPr>
            <a:xfrm rot="10800000">
              <a:off x="5346701" y="967712"/>
              <a:ext cx="1500187" cy="1203325"/>
            </a:xfrm>
            <a:custGeom>
              <a:rect b="b" l="l" r="r" t="t"/>
              <a:pathLst>
                <a:path extrusionOk="0" h="434" w="541">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F4F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53" name="Google Shape;153;p15"/>
          <p:cNvCxnSpPr/>
          <p:nvPr/>
        </p:nvCxnSpPr>
        <p:spPr>
          <a:xfrm>
            <a:off x="6096000" y="0"/>
            <a:ext cx="0" cy="1666212"/>
          </a:xfrm>
          <a:prstGeom prst="straightConnector1">
            <a:avLst/>
          </a:prstGeom>
          <a:noFill/>
          <a:ln cap="flat" cmpd="sng" w="165100">
            <a:solidFill>
              <a:srgbClr val="4F4F52"/>
            </a:solidFill>
            <a:prstDash val="solid"/>
            <a:miter lim="800000"/>
            <a:headEnd len="sm" w="sm" type="none"/>
            <a:tailEnd len="sm" w="sm" type="none"/>
          </a:ln>
        </p:spPr>
      </p:cxnSp>
      <p:cxnSp>
        <p:nvCxnSpPr>
          <p:cNvPr id="154" name="Google Shape;154;p15"/>
          <p:cNvCxnSpPr/>
          <p:nvPr/>
        </p:nvCxnSpPr>
        <p:spPr>
          <a:xfrm flipH="1" rot="10800000">
            <a:off x="6750424" y="3117850"/>
            <a:ext cx="1465729" cy="614969"/>
          </a:xfrm>
          <a:prstGeom prst="straightConnector1">
            <a:avLst/>
          </a:prstGeom>
          <a:noFill/>
          <a:ln cap="flat" cmpd="sng" w="9525">
            <a:solidFill>
              <a:schemeClr val="accent4"/>
            </a:solidFill>
            <a:prstDash val="solid"/>
            <a:miter lim="800000"/>
            <a:headEnd len="sm" w="sm" type="none"/>
            <a:tailEnd len="sm" w="sm" type="none"/>
          </a:ln>
        </p:spPr>
      </p:cxnSp>
      <p:cxnSp>
        <p:nvCxnSpPr>
          <p:cNvPr id="155" name="Google Shape;155;p15"/>
          <p:cNvCxnSpPr/>
          <p:nvPr/>
        </p:nvCxnSpPr>
        <p:spPr>
          <a:xfrm>
            <a:off x="3871467" y="3086488"/>
            <a:ext cx="1722509" cy="772818"/>
          </a:xfrm>
          <a:prstGeom prst="straightConnector1">
            <a:avLst/>
          </a:prstGeom>
          <a:noFill/>
          <a:ln cap="flat" cmpd="sng" w="9525">
            <a:solidFill>
              <a:schemeClr val="accent2"/>
            </a:solidFill>
            <a:prstDash val="solid"/>
            <a:miter lim="800000"/>
            <a:headEnd len="sm" w="sm" type="none"/>
            <a:tailEnd len="sm" w="sm" type="none"/>
          </a:ln>
        </p:spPr>
      </p:cxnSp>
      <p:cxnSp>
        <p:nvCxnSpPr>
          <p:cNvPr id="156" name="Google Shape;156;p15"/>
          <p:cNvCxnSpPr/>
          <p:nvPr/>
        </p:nvCxnSpPr>
        <p:spPr>
          <a:xfrm flipH="1" rot="10800000">
            <a:off x="3871467" y="4840941"/>
            <a:ext cx="1491902" cy="246988"/>
          </a:xfrm>
          <a:prstGeom prst="straightConnector1">
            <a:avLst/>
          </a:prstGeom>
          <a:noFill/>
          <a:ln cap="flat" cmpd="sng" w="9525">
            <a:solidFill>
              <a:schemeClr val="accent5"/>
            </a:solidFill>
            <a:prstDash val="solid"/>
            <a:miter lim="800000"/>
            <a:headEnd len="sm" w="sm" type="none"/>
            <a:tailEnd len="sm" w="sm" type="none"/>
          </a:ln>
        </p:spPr>
      </p:cxnSp>
      <p:cxnSp>
        <p:nvCxnSpPr>
          <p:cNvPr id="157" name="Google Shape;157;p15"/>
          <p:cNvCxnSpPr/>
          <p:nvPr/>
        </p:nvCxnSpPr>
        <p:spPr>
          <a:xfrm>
            <a:off x="6992471" y="4840941"/>
            <a:ext cx="1223682" cy="119086"/>
          </a:xfrm>
          <a:prstGeom prst="straightConnector1">
            <a:avLst/>
          </a:prstGeom>
          <a:noFill/>
          <a:ln cap="flat" cmpd="sng" w="9525">
            <a:solidFill>
              <a:schemeClr val="accent6"/>
            </a:solidFill>
            <a:prstDash val="solid"/>
            <a:miter lim="800000"/>
            <a:headEnd len="sm" w="sm" type="none"/>
            <a:tailEnd len="sm" w="sm" type="none"/>
          </a:ln>
        </p:spPr>
      </p:cxnSp>
      <p:pic>
        <p:nvPicPr>
          <p:cNvPr id="158" name="Google Shape;158;p15"/>
          <p:cNvPicPr preferRelativeResize="0"/>
          <p:nvPr/>
        </p:nvPicPr>
        <p:blipFill rotWithShape="1">
          <a:blip r:embed="rId3">
            <a:alphaModFix/>
          </a:blip>
          <a:srcRect b="0" l="0" r="0" t="0"/>
          <a:stretch/>
        </p:blipFill>
        <p:spPr>
          <a:xfrm>
            <a:off x="6504775" y="4946583"/>
            <a:ext cx="304800" cy="304800"/>
          </a:xfrm>
          <a:prstGeom prst="rect">
            <a:avLst/>
          </a:prstGeom>
          <a:noFill/>
          <a:ln>
            <a:noFill/>
          </a:ln>
        </p:spPr>
      </p:pic>
      <p:sp>
        <p:nvSpPr>
          <p:cNvPr id="159" name="Google Shape;159;p15"/>
          <p:cNvSpPr/>
          <p:nvPr/>
        </p:nvSpPr>
        <p:spPr>
          <a:xfrm>
            <a:off x="8216153" y="2890278"/>
            <a:ext cx="3766845" cy="6124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121212"/>
                </a:solidFill>
                <a:latin typeface="Raleway"/>
                <a:ea typeface="Raleway"/>
                <a:cs typeface="Raleway"/>
                <a:sym typeface="Raleway"/>
              </a:rPr>
              <a:t>As soon as an SOS is raised, the helpers that have volunteered would receive a notification.</a:t>
            </a:r>
            <a:endParaRPr/>
          </a:p>
        </p:txBody>
      </p:sp>
      <p:sp>
        <p:nvSpPr>
          <p:cNvPr id="160" name="Google Shape;160;p15"/>
          <p:cNvSpPr/>
          <p:nvPr/>
        </p:nvSpPr>
        <p:spPr>
          <a:xfrm>
            <a:off x="8216153" y="2532490"/>
            <a:ext cx="3766845" cy="4975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rgbClr val="121212"/>
                </a:solidFill>
                <a:latin typeface="Raleway"/>
                <a:ea typeface="Raleway"/>
                <a:cs typeface="Raleway"/>
                <a:sym typeface="Raleway"/>
              </a:rPr>
              <a:t>2. ALERT NEARBY HELPERS</a:t>
            </a:r>
            <a:endParaRPr/>
          </a:p>
        </p:txBody>
      </p:sp>
      <p:sp>
        <p:nvSpPr>
          <p:cNvPr id="161" name="Google Shape;161;p15"/>
          <p:cNvSpPr/>
          <p:nvPr/>
        </p:nvSpPr>
        <p:spPr>
          <a:xfrm>
            <a:off x="8209755" y="4859937"/>
            <a:ext cx="3766845" cy="3354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121212"/>
                </a:solidFill>
                <a:latin typeface="Raleway"/>
                <a:ea typeface="Raleway"/>
                <a:cs typeface="Raleway"/>
                <a:sym typeface="Raleway"/>
              </a:rPr>
              <a:t>A helper may even report a user if found false positive.</a:t>
            </a:r>
            <a:endParaRPr sz="1200">
              <a:solidFill>
                <a:srgbClr val="121212"/>
              </a:solidFill>
              <a:latin typeface="Raleway"/>
              <a:ea typeface="Raleway"/>
              <a:cs typeface="Raleway"/>
              <a:sym typeface="Raleway"/>
            </a:endParaRPr>
          </a:p>
        </p:txBody>
      </p:sp>
      <p:sp>
        <p:nvSpPr>
          <p:cNvPr id="162" name="Google Shape;162;p15"/>
          <p:cNvSpPr/>
          <p:nvPr/>
        </p:nvSpPr>
        <p:spPr>
          <a:xfrm>
            <a:off x="8209755" y="4502149"/>
            <a:ext cx="3766845" cy="4975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rgbClr val="121212"/>
                </a:solidFill>
                <a:latin typeface="Raleway"/>
                <a:ea typeface="Raleway"/>
                <a:cs typeface="Raleway"/>
                <a:sym typeface="Raleway"/>
              </a:rPr>
              <a:t>4. REPORT A USER </a:t>
            </a:r>
            <a:endParaRPr/>
          </a:p>
        </p:txBody>
      </p:sp>
      <p:sp>
        <p:nvSpPr>
          <p:cNvPr id="163" name="Google Shape;163;p15"/>
          <p:cNvSpPr/>
          <p:nvPr/>
        </p:nvSpPr>
        <p:spPr>
          <a:xfrm>
            <a:off x="104625" y="2890271"/>
            <a:ext cx="3766800" cy="7728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121212"/>
                </a:solidFill>
                <a:latin typeface="Raleway"/>
                <a:ea typeface="Raleway"/>
                <a:cs typeface="Raleway"/>
                <a:sym typeface="Raleway"/>
              </a:rPr>
              <a:t>Click on the </a:t>
            </a:r>
            <a:r>
              <a:rPr b="1" lang="en-US" sz="1200">
                <a:solidFill>
                  <a:srgbClr val="121212"/>
                </a:solidFill>
                <a:latin typeface="Raleway"/>
                <a:ea typeface="Raleway"/>
                <a:cs typeface="Raleway"/>
                <a:sym typeface="Raleway"/>
              </a:rPr>
              <a:t>HELP </a:t>
            </a:r>
            <a:r>
              <a:rPr lang="en-US" sz="1200">
                <a:solidFill>
                  <a:srgbClr val="121212"/>
                </a:solidFill>
                <a:latin typeface="Raleway"/>
                <a:ea typeface="Raleway"/>
                <a:cs typeface="Raleway"/>
                <a:sym typeface="Raleway"/>
              </a:rPr>
              <a:t>button in the help irrespective of the category of the crime.</a:t>
            </a:r>
            <a:endParaRPr>
              <a:latin typeface="Raleway"/>
              <a:ea typeface="Raleway"/>
              <a:cs typeface="Raleway"/>
              <a:sym typeface="Raleway"/>
            </a:endParaRPr>
          </a:p>
        </p:txBody>
      </p:sp>
      <p:sp>
        <p:nvSpPr>
          <p:cNvPr id="164" name="Google Shape;164;p15"/>
          <p:cNvSpPr/>
          <p:nvPr/>
        </p:nvSpPr>
        <p:spPr>
          <a:xfrm>
            <a:off x="104622" y="2532490"/>
            <a:ext cx="3766845" cy="499945"/>
          </a:xfrm>
          <a:prstGeom prst="rect">
            <a:avLst/>
          </a:prstGeom>
          <a:noFill/>
          <a:ln>
            <a:noFill/>
          </a:ln>
        </p:spPr>
        <p:txBody>
          <a:bodyPr anchorCtr="0" anchor="t" bIns="45700" lIns="91425" spcFirstLastPara="1" rIns="91425" wrap="square" tIns="45700">
            <a:spAutoFit/>
          </a:bodyPr>
          <a:lstStyle/>
          <a:p>
            <a:pPr indent="-355600" lvl="0" marL="457200" marR="0" rtl="0" algn="r">
              <a:lnSpc>
                <a:spcPct val="150000"/>
              </a:lnSpc>
              <a:spcBef>
                <a:spcPts val="0"/>
              </a:spcBef>
              <a:spcAft>
                <a:spcPts val="0"/>
              </a:spcAft>
              <a:buClr>
                <a:srgbClr val="121212"/>
              </a:buClr>
              <a:buSzPts val="2000"/>
              <a:buFont typeface="Raleway"/>
              <a:buAutoNum type="arabicPeriod"/>
            </a:pPr>
            <a:r>
              <a:rPr lang="en-US" sz="2000">
                <a:solidFill>
                  <a:srgbClr val="121212"/>
                </a:solidFill>
                <a:latin typeface="Raleway"/>
                <a:ea typeface="Raleway"/>
                <a:cs typeface="Raleway"/>
                <a:sym typeface="Raleway"/>
              </a:rPr>
              <a:t>RAISE A RED FLAG</a:t>
            </a:r>
            <a:endParaRPr/>
          </a:p>
        </p:txBody>
      </p:sp>
      <p:sp>
        <p:nvSpPr>
          <p:cNvPr id="165" name="Google Shape;165;p15"/>
          <p:cNvSpPr/>
          <p:nvPr/>
        </p:nvSpPr>
        <p:spPr>
          <a:xfrm>
            <a:off x="104622" y="4986938"/>
            <a:ext cx="3766845" cy="612412"/>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121212"/>
                </a:solidFill>
                <a:latin typeface="Raleway"/>
                <a:ea typeface="Raleway"/>
                <a:cs typeface="Raleway"/>
                <a:sym typeface="Raleway"/>
              </a:rPr>
              <a:t>After you have seen a SOS in your </a:t>
            </a:r>
            <a:r>
              <a:rPr lang="en-US" sz="1200">
                <a:solidFill>
                  <a:srgbClr val="121212"/>
                </a:solidFill>
                <a:latin typeface="Raleway"/>
                <a:ea typeface="Raleway"/>
                <a:cs typeface="Raleway"/>
                <a:sym typeface="Raleway"/>
              </a:rPr>
              <a:t>proximity</a:t>
            </a:r>
            <a:r>
              <a:rPr lang="en-US" sz="1200">
                <a:solidFill>
                  <a:srgbClr val="121212"/>
                </a:solidFill>
                <a:latin typeface="Raleway"/>
                <a:ea typeface="Raleway"/>
                <a:cs typeface="Raleway"/>
                <a:sym typeface="Raleway"/>
              </a:rPr>
              <a:t>, click on </a:t>
            </a:r>
            <a:r>
              <a:rPr b="1" lang="en-US" sz="1200">
                <a:solidFill>
                  <a:srgbClr val="121212"/>
                </a:solidFill>
                <a:latin typeface="Raleway"/>
                <a:ea typeface="Raleway"/>
                <a:cs typeface="Raleway"/>
                <a:sym typeface="Raleway"/>
              </a:rPr>
              <a:t>ACCEPT </a:t>
            </a:r>
            <a:r>
              <a:rPr lang="en-US" sz="1200">
                <a:solidFill>
                  <a:srgbClr val="121212"/>
                </a:solidFill>
                <a:latin typeface="Raleway"/>
                <a:ea typeface="Raleway"/>
                <a:cs typeface="Raleway"/>
                <a:sym typeface="Raleway"/>
              </a:rPr>
              <a:t>button to inform the victim.</a:t>
            </a:r>
            <a:r>
              <a:rPr b="1" lang="en-US" sz="1200">
                <a:solidFill>
                  <a:srgbClr val="121212"/>
                </a:solidFill>
                <a:latin typeface="Raleway"/>
                <a:ea typeface="Raleway"/>
                <a:cs typeface="Raleway"/>
                <a:sym typeface="Raleway"/>
              </a:rPr>
              <a:t> </a:t>
            </a:r>
            <a:endParaRPr b="1"/>
          </a:p>
        </p:txBody>
      </p:sp>
      <p:sp>
        <p:nvSpPr>
          <p:cNvPr id="166" name="Google Shape;166;p15"/>
          <p:cNvSpPr/>
          <p:nvPr/>
        </p:nvSpPr>
        <p:spPr>
          <a:xfrm>
            <a:off x="104622" y="4629150"/>
            <a:ext cx="3766845" cy="497508"/>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2000">
                <a:solidFill>
                  <a:srgbClr val="121212"/>
                </a:solidFill>
                <a:latin typeface="Raleway"/>
                <a:ea typeface="Raleway"/>
                <a:cs typeface="Raleway"/>
                <a:sym typeface="Raleway"/>
              </a:rPr>
              <a:t>3. ACCEPT THE SOS</a:t>
            </a:r>
            <a:endParaRPr/>
          </a:p>
        </p:txBody>
      </p:sp>
      <p:grpSp>
        <p:nvGrpSpPr>
          <p:cNvPr id="167" name="Google Shape;167;p15"/>
          <p:cNvGrpSpPr/>
          <p:nvPr/>
        </p:nvGrpSpPr>
        <p:grpSpPr>
          <a:xfrm>
            <a:off x="538491" y="441876"/>
            <a:ext cx="5557693" cy="1042853"/>
            <a:chOff x="567056" y="353112"/>
            <a:chExt cx="11057885" cy="1220140"/>
          </a:xfrm>
        </p:grpSpPr>
        <p:sp>
          <p:nvSpPr>
            <p:cNvPr id="168" name="Google Shape;168;p15"/>
            <p:cNvSpPr/>
            <p:nvPr/>
          </p:nvSpPr>
          <p:spPr>
            <a:xfrm>
              <a:off x="567056" y="1179108"/>
              <a:ext cx="11057885" cy="39414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121212"/>
                  </a:solidFill>
                  <a:latin typeface="Raleway"/>
                  <a:ea typeface="Raleway"/>
                  <a:cs typeface="Raleway"/>
                  <a:sym typeface="Raleway"/>
                </a:rPr>
                <a:t>For HELP App</a:t>
              </a:r>
              <a:endParaRPr/>
            </a:p>
          </p:txBody>
        </p:sp>
        <p:sp>
          <p:nvSpPr>
            <p:cNvPr id="169" name="Google Shape;169;p15"/>
            <p:cNvSpPr/>
            <p:nvPr/>
          </p:nvSpPr>
          <p:spPr>
            <a:xfrm>
              <a:off x="567070" y="353112"/>
              <a:ext cx="8487300" cy="394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600">
                  <a:solidFill>
                    <a:srgbClr val="121212"/>
                  </a:solidFill>
                  <a:latin typeface="Raleway"/>
                  <a:ea typeface="Raleway"/>
                  <a:cs typeface="Raleway"/>
                  <a:sym typeface="Raleway"/>
                </a:rPr>
                <a:t>IDEA FLOW</a:t>
              </a:r>
              <a:endParaRPr sz="3600">
                <a:solidFill>
                  <a:srgbClr val="121212"/>
                </a:solidFill>
                <a:latin typeface="Raleway"/>
                <a:ea typeface="Raleway"/>
                <a:cs typeface="Raleway"/>
                <a:sym typeface="Raleway"/>
              </a:endParaRPr>
            </a:p>
          </p:txBody>
        </p:sp>
      </p:grpSp>
      <p:sp>
        <p:nvSpPr>
          <p:cNvPr id="170" name="Google Shape;170;p15"/>
          <p:cNvSpPr/>
          <p:nvPr/>
        </p:nvSpPr>
        <p:spPr>
          <a:xfrm>
            <a:off x="5524464" y="3741931"/>
            <a:ext cx="381000" cy="381000"/>
          </a:xfrm>
          <a:custGeom>
            <a:rect b="b" l="l" r="r" t="t"/>
            <a:pathLst>
              <a:path extrusionOk="0" h="21561" w="21459">
                <a:moveTo>
                  <a:pt x="20360" y="4320"/>
                </a:moveTo>
                <a:cubicBezTo>
                  <a:pt x="20703" y="4452"/>
                  <a:pt x="20960" y="4654"/>
                  <a:pt x="21125" y="4924"/>
                </a:cubicBezTo>
                <a:cubicBezTo>
                  <a:pt x="21468" y="5419"/>
                  <a:pt x="21547" y="6026"/>
                  <a:pt x="21364" y="6735"/>
                </a:cubicBezTo>
                <a:lnTo>
                  <a:pt x="17813" y="19433"/>
                </a:lnTo>
                <a:cubicBezTo>
                  <a:pt x="17664" y="20051"/>
                  <a:pt x="17339" y="20561"/>
                  <a:pt x="16841" y="20960"/>
                </a:cubicBezTo>
                <a:cubicBezTo>
                  <a:pt x="16343" y="21362"/>
                  <a:pt x="15811" y="21561"/>
                  <a:pt x="15242" y="21561"/>
                </a:cubicBezTo>
                <a:lnTo>
                  <a:pt x="3374" y="21561"/>
                </a:lnTo>
                <a:cubicBezTo>
                  <a:pt x="3031" y="21561"/>
                  <a:pt x="2698" y="21497"/>
                  <a:pt x="2379" y="21359"/>
                </a:cubicBezTo>
                <a:cubicBezTo>
                  <a:pt x="2056" y="21224"/>
                  <a:pt x="1747" y="21042"/>
                  <a:pt x="1456" y="20811"/>
                </a:cubicBezTo>
                <a:cubicBezTo>
                  <a:pt x="1163" y="20582"/>
                  <a:pt x="906" y="20312"/>
                  <a:pt x="683" y="19999"/>
                </a:cubicBezTo>
                <a:cubicBezTo>
                  <a:pt x="463" y="19685"/>
                  <a:pt x="288" y="19345"/>
                  <a:pt x="162" y="18979"/>
                </a:cubicBezTo>
                <a:cubicBezTo>
                  <a:pt x="-45" y="18345"/>
                  <a:pt x="-53" y="17750"/>
                  <a:pt x="138" y="17199"/>
                </a:cubicBezTo>
                <a:cubicBezTo>
                  <a:pt x="157" y="17050"/>
                  <a:pt x="172" y="16900"/>
                  <a:pt x="188" y="16760"/>
                </a:cubicBezTo>
                <a:cubicBezTo>
                  <a:pt x="206" y="16613"/>
                  <a:pt x="222" y="16449"/>
                  <a:pt x="238" y="16273"/>
                </a:cubicBezTo>
                <a:cubicBezTo>
                  <a:pt x="238" y="16179"/>
                  <a:pt x="222" y="16083"/>
                  <a:pt x="188" y="15986"/>
                </a:cubicBezTo>
                <a:cubicBezTo>
                  <a:pt x="157" y="15889"/>
                  <a:pt x="146" y="15792"/>
                  <a:pt x="162" y="15696"/>
                </a:cubicBezTo>
                <a:cubicBezTo>
                  <a:pt x="180" y="15549"/>
                  <a:pt x="246" y="15403"/>
                  <a:pt x="358" y="15256"/>
                </a:cubicBezTo>
                <a:cubicBezTo>
                  <a:pt x="471" y="15109"/>
                  <a:pt x="579" y="14942"/>
                  <a:pt x="678" y="14758"/>
                </a:cubicBezTo>
                <a:cubicBezTo>
                  <a:pt x="872" y="14412"/>
                  <a:pt x="1061" y="13987"/>
                  <a:pt x="1249" y="13486"/>
                </a:cubicBezTo>
                <a:cubicBezTo>
                  <a:pt x="1438" y="12987"/>
                  <a:pt x="1574" y="12554"/>
                  <a:pt x="1656" y="12190"/>
                </a:cubicBezTo>
                <a:cubicBezTo>
                  <a:pt x="1690" y="12041"/>
                  <a:pt x="1687" y="11897"/>
                  <a:pt x="1642" y="11762"/>
                </a:cubicBezTo>
                <a:cubicBezTo>
                  <a:pt x="1603" y="11627"/>
                  <a:pt x="1598" y="11504"/>
                  <a:pt x="1632" y="11390"/>
                </a:cubicBezTo>
                <a:cubicBezTo>
                  <a:pt x="1666" y="11240"/>
                  <a:pt x="1734" y="11111"/>
                  <a:pt x="1839" y="11006"/>
                </a:cubicBezTo>
                <a:cubicBezTo>
                  <a:pt x="1944" y="10897"/>
                  <a:pt x="2028" y="10789"/>
                  <a:pt x="2096" y="10672"/>
                </a:cubicBezTo>
                <a:cubicBezTo>
                  <a:pt x="2180" y="10508"/>
                  <a:pt x="2269" y="10308"/>
                  <a:pt x="2366" y="10082"/>
                </a:cubicBezTo>
                <a:cubicBezTo>
                  <a:pt x="2460" y="9860"/>
                  <a:pt x="2552" y="9628"/>
                  <a:pt x="2636" y="9391"/>
                </a:cubicBezTo>
                <a:cubicBezTo>
                  <a:pt x="2719" y="9150"/>
                  <a:pt x="2785" y="8919"/>
                  <a:pt x="2837" y="8690"/>
                </a:cubicBezTo>
                <a:cubicBezTo>
                  <a:pt x="2887" y="8462"/>
                  <a:pt x="2919" y="8271"/>
                  <a:pt x="2937" y="8119"/>
                </a:cubicBezTo>
                <a:cubicBezTo>
                  <a:pt x="2953" y="7972"/>
                  <a:pt x="2945" y="7817"/>
                  <a:pt x="2911" y="7655"/>
                </a:cubicBezTo>
                <a:cubicBezTo>
                  <a:pt x="2877" y="7497"/>
                  <a:pt x="2877" y="7365"/>
                  <a:pt x="2911" y="7248"/>
                </a:cubicBezTo>
                <a:cubicBezTo>
                  <a:pt x="2960" y="7101"/>
                  <a:pt x="3047" y="6978"/>
                  <a:pt x="3167" y="6879"/>
                </a:cubicBezTo>
                <a:cubicBezTo>
                  <a:pt x="3288" y="6779"/>
                  <a:pt x="3390" y="6665"/>
                  <a:pt x="3477" y="6533"/>
                </a:cubicBezTo>
                <a:cubicBezTo>
                  <a:pt x="3558" y="6421"/>
                  <a:pt x="3650" y="6263"/>
                  <a:pt x="3747" y="6049"/>
                </a:cubicBezTo>
                <a:cubicBezTo>
                  <a:pt x="3841" y="5841"/>
                  <a:pt x="3938" y="5610"/>
                  <a:pt x="4035" y="5354"/>
                </a:cubicBezTo>
                <a:cubicBezTo>
                  <a:pt x="4129" y="5102"/>
                  <a:pt x="4210" y="4856"/>
                  <a:pt x="4279" y="4619"/>
                </a:cubicBezTo>
                <a:cubicBezTo>
                  <a:pt x="4344" y="4381"/>
                  <a:pt x="4386" y="4170"/>
                  <a:pt x="4404" y="3980"/>
                </a:cubicBezTo>
                <a:cubicBezTo>
                  <a:pt x="4420" y="3868"/>
                  <a:pt x="4404" y="3754"/>
                  <a:pt x="4355" y="3637"/>
                </a:cubicBezTo>
                <a:cubicBezTo>
                  <a:pt x="4305" y="3519"/>
                  <a:pt x="4294" y="3391"/>
                  <a:pt x="4328" y="3250"/>
                </a:cubicBezTo>
                <a:cubicBezTo>
                  <a:pt x="4362" y="3121"/>
                  <a:pt x="4438" y="2980"/>
                  <a:pt x="4562" y="2837"/>
                </a:cubicBezTo>
                <a:cubicBezTo>
                  <a:pt x="4682" y="2693"/>
                  <a:pt x="4792" y="2543"/>
                  <a:pt x="4894" y="2394"/>
                </a:cubicBezTo>
                <a:cubicBezTo>
                  <a:pt x="5025" y="2159"/>
                  <a:pt x="5146" y="1887"/>
                  <a:pt x="5251" y="1573"/>
                </a:cubicBezTo>
                <a:cubicBezTo>
                  <a:pt x="5356" y="1262"/>
                  <a:pt x="5481" y="975"/>
                  <a:pt x="5625" y="717"/>
                </a:cubicBezTo>
                <a:cubicBezTo>
                  <a:pt x="5772" y="462"/>
                  <a:pt x="5966" y="260"/>
                  <a:pt x="6205" y="116"/>
                </a:cubicBezTo>
                <a:cubicBezTo>
                  <a:pt x="6440" y="-30"/>
                  <a:pt x="6768" y="-39"/>
                  <a:pt x="7177" y="93"/>
                </a:cubicBezTo>
                <a:lnTo>
                  <a:pt x="7150" y="152"/>
                </a:lnTo>
                <a:cubicBezTo>
                  <a:pt x="7410" y="55"/>
                  <a:pt x="7635" y="11"/>
                  <a:pt x="7829" y="11"/>
                </a:cubicBezTo>
                <a:lnTo>
                  <a:pt x="17614" y="11"/>
                </a:lnTo>
                <a:cubicBezTo>
                  <a:pt x="18266" y="11"/>
                  <a:pt x="18764" y="278"/>
                  <a:pt x="19107" y="805"/>
                </a:cubicBezTo>
                <a:cubicBezTo>
                  <a:pt x="19448" y="1303"/>
                  <a:pt x="19524" y="1904"/>
                  <a:pt x="19330" y="2617"/>
                </a:cubicBezTo>
                <a:lnTo>
                  <a:pt x="15782" y="15329"/>
                </a:lnTo>
                <a:cubicBezTo>
                  <a:pt x="15630" y="15918"/>
                  <a:pt x="15308" y="16420"/>
                  <a:pt x="14810" y="16830"/>
                </a:cubicBezTo>
                <a:cubicBezTo>
                  <a:pt x="14312" y="17243"/>
                  <a:pt x="13783" y="17448"/>
                  <a:pt x="13222" y="17448"/>
                </a:cubicBezTo>
                <a:lnTo>
                  <a:pt x="2020" y="17448"/>
                </a:lnTo>
                <a:cubicBezTo>
                  <a:pt x="1936" y="17448"/>
                  <a:pt x="1852" y="17460"/>
                  <a:pt x="1763" y="17478"/>
                </a:cubicBezTo>
                <a:cubicBezTo>
                  <a:pt x="1676" y="17495"/>
                  <a:pt x="1598" y="17551"/>
                  <a:pt x="1530" y="17645"/>
                </a:cubicBezTo>
                <a:cubicBezTo>
                  <a:pt x="1430" y="17832"/>
                  <a:pt x="1430" y="18096"/>
                  <a:pt x="1530" y="18430"/>
                </a:cubicBezTo>
                <a:cubicBezTo>
                  <a:pt x="1666" y="18835"/>
                  <a:pt x="1915" y="19187"/>
                  <a:pt x="2284" y="19489"/>
                </a:cubicBezTo>
                <a:cubicBezTo>
                  <a:pt x="2651" y="19796"/>
                  <a:pt x="3015" y="19946"/>
                  <a:pt x="3374" y="19946"/>
                </a:cubicBezTo>
                <a:lnTo>
                  <a:pt x="15242" y="19946"/>
                </a:lnTo>
                <a:cubicBezTo>
                  <a:pt x="15486" y="19946"/>
                  <a:pt x="15724" y="19846"/>
                  <a:pt x="15963" y="19644"/>
                </a:cubicBezTo>
                <a:cubicBezTo>
                  <a:pt x="16201" y="19445"/>
                  <a:pt x="16359" y="19222"/>
                  <a:pt x="16435" y="18976"/>
                </a:cubicBezTo>
                <a:lnTo>
                  <a:pt x="20310" y="5129"/>
                </a:lnTo>
                <a:cubicBezTo>
                  <a:pt x="20344" y="4979"/>
                  <a:pt x="20365" y="4841"/>
                  <a:pt x="20373" y="4715"/>
                </a:cubicBezTo>
                <a:cubicBezTo>
                  <a:pt x="20378" y="4592"/>
                  <a:pt x="20373" y="4460"/>
                  <a:pt x="20360" y="4320"/>
                </a:cubicBezTo>
                <a:moveTo>
                  <a:pt x="6286" y="8083"/>
                </a:moveTo>
                <a:cubicBezTo>
                  <a:pt x="6202" y="8447"/>
                  <a:pt x="6312" y="8629"/>
                  <a:pt x="6611" y="8629"/>
                </a:cubicBezTo>
                <a:lnTo>
                  <a:pt x="14325" y="8629"/>
                </a:lnTo>
                <a:cubicBezTo>
                  <a:pt x="14461" y="8629"/>
                  <a:pt x="14587" y="8579"/>
                  <a:pt x="14708" y="8473"/>
                </a:cubicBezTo>
                <a:cubicBezTo>
                  <a:pt x="14831" y="8371"/>
                  <a:pt x="14907" y="8239"/>
                  <a:pt x="14941" y="8083"/>
                </a:cubicBezTo>
                <a:lnTo>
                  <a:pt x="15242" y="7028"/>
                </a:lnTo>
                <a:cubicBezTo>
                  <a:pt x="15276" y="6882"/>
                  <a:pt x="15263" y="6753"/>
                  <a:pt x="15206" y="6641"/>
                </a:cubicBezTo>
                <a:cubicBezTo>
                  <a:pt x="15145" y="6536"/>
                  <a:pt x="15051" y="6483"/>
                  <a:pt x="14915" y="6483"/>
                </a:cubicBezTo>
                <a:lnTo>
                  <a:pt x="7203" y="6483"/>
                </a:lnTo>
                <a:cubicBezTo>
                  <a:pt x="7067" y="6483"/>
                  <a:pt x="6936" y="6533"/>
                  <a:pt x="6807" y="6638"/>
                </a:cubicBezTo>
                <a:cubicBezTo>
                  <a:pt x="6676" y="6741"/>
                  <a:pt x="6595" y="6870"/>
                  <a:pt x="6561" y="7028"/>
                </a:cubicBezTo>
                <a:lnTo>
                  <a:pt x="6286" y="8083"/>
                </a:lnTo>
                <a:close/>
                <a:moveTo>
                  <a:pt x="7150" y="4868"/>
                </a:moveTo>
                <a:cubicBezTo>
                  <a:pt x="7116" y="5017"/>
                  <a:pt x="7132" y="5140"/>
                  <a:pt x="7195" y="5240"/>
                </a:cubicBezTo>
                <a:cubicBezTo>
                  <a:pt x="7258" y="5337"/>
                  <a:pt x="7355" y="5387"/>
                  <a:pt x="7489" y="5387"/>
                </a:cubicBezTo>
                <a:lnTo>
                  <a:pt x="15193" y="5387"/>
                </a:lnTo>
                <a:cubicBezTo>
                  <a:pt x="15326" y="5387"/>
                  <a:pt x="15452" y="5337"/>
                  <a:pt x="15575" y="5240"/>
                </a:cubicBezTo>
                <a:cubicBezTo>
                  <a:pt x="15696" y="5140"/>
                  <a:pt x="15785" y="5017"/>
                  <a:pt x="15845" y="4868"/>
                </a:cubicBezTo>
                <a:lnTo>
                  <a:pt x="16120" y="3772"/>
                </a:lnTo>
                <a:cubicBezTo>
                  <a:pt x="16154" y="3622"/>
                  <a:pt x="16141" y="3493"/>
                  <a:pt x="16083" y="3388"/>
                </a:cubicBezTo>
                <a:cubicBezTo>
                  <a:pt x="16023" y="3279"/>
                  <a:pt x="15924" y="3224"/>
                  <a:pt x="15782" y="3224"/>
                </a:cubicBezTo>
                <a:lnTo>
                  <a:pt x="8078" y="3224"/>
                </a:lnTo>
                <a:cubicBezTo>
                  <a:pt x="7944" y="3224"/>
                  <a:pt x="7819" y="3279"/>
                  <a:pt x="7696" y="3388"/>
                </a:cubicBezTo>
                <a:cubicBezTo>
                  <a:pt x="7575" y="3493"/>
                  <a:pt x="7489" y="3622"/>
                  <a:pt x="7439" y="3772"/>
                </a:cubicBezTo>
                <a:lnTo>
                  <a:pt x="7150" y="4868"/>
                </a:lnTo>
                <a:close/>
                <a:moveTo>
                  <a:pt x="7150" y="4868"/>
                </a:move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5"/>
          <p:cNvSpPr/>
          <p:nvPr/>
        </p:nvSpPr>
        <p:spPr>
          <a:xfrm>
            <a:off x="10539886" y="1316333"/>
            <a:ext cx="381000" cy="381000"/>
          </a:xfrm>
          <a:custGeom>
            <a:rect b="b" l="l" r="r" t="t"/>
            <a:pathLst>
              <a:path extrusionOk="0" h="21600" w="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5"/>
          <p:cNvSpPr/>
          <p:nvPr/>
        </p:nvSpPr>
        <p:spPr>
          <a:xfrm>
            <a:off x="5314155" y="4877904"/>
            <a:ext cx="381000" cy="381000"/>
          </a:xfrm>
          <a:custGeom>
            <a:rect b="b" l="l" r="r" t="t"/>
            <a:pathLst>
              <a:path extrusionOk="0" h="21600" w="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3" name="Google Shape;173;p15"/>
          <p:cNvPicPr preferRelativeResize="0"/>
          <p:nvPr/>
        </p:nvPicPr>
        <p:blipFill rotWithShape="1">
          <a:blip r:embed="rId4">
            <a:alphaModFix/>
          </a:blip>
          <a:srcRect b="0" l="0" r="0" t="0"/>
          <a:stretch/>
        </p:blipFill>
        <p:spPr>
          <a:xfrm>
            <a:off x="6453980" y="3792580"/>
            <a:ext cx="304800" cy="30480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grpSp>
        <p:nvGrpSpPr>
          <p:cNvPr id="178" name="Google Shape;178;p9"/>
          <p:cNvGrpSpPr/>
          <p:nvPr/>
        </p:nvGrpSpPr>
        <p:grpSpPr>
          <a:xfrm rot="-2678220">
            <a:off x="4671536" y="1999297"/>
            <a:ext cx="2848928" cy="2859406"/>
            <a:chOff x="4662487" y="2013585"/>
            <a:chExt cx="2848928" cy="2859406"/>
          </a:xfrm>
        </p:grpSpPr>
        <p:sp>
          <p:nvSpPr>
            <p:cNvPr id="179" name="Google Shape;179;p9"/>
            <p:cNvSpPr/>
            <p:nvPr/>
          </p:nvSpPr>
          <p:spPr>
            <a:xfrm>
              <a:off x="5044440" y="2377440"/>
              <a:ext cx="2103120" cy="2103120"/>
            </a:xfrm>
            <a:prstGeom prst="ellipse">
              <a:avLst/>
            </a:prstGeom>
            <a:solidFill>
              <a:schemeClr val="lt1"/>
            </a:solidFill>
            <a:ln cap="flat" cmpd="sng" w="139700">
              <a:solidFill>
                <a:schemeClr val="accent6"/>
              </a:solidFill>
              <a:prstDash val="solid"/>
              <a:miter lim="800000"/>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9"/>
            <p:cNvSpPr/>
            <p:nvPr/>
          </p:nvSpPr>
          <p:spPr>
            <a:xfrm>
              <a:off x="7147560" y="3243262"/>
              <a:ext cx="363855" cy="371475"/>
            </a:xfrm>
            <a:prstGeom prst="rightArrow">
              <a:avLst>
                <a:gd fmla="val 50000" name="adj1"/>
                <a:gd fmla="val 50000" name="adj2"/>
              </a:avLst>
            </a:prstGeom>
            <a:solidFill>
              <a:schemeClr val="accent6"/>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9"/>
            <p:cNvSpPr/>
            <p:nvPr/>
          </p:nvSpPr>
          <p:spPr>
            <a:xfrm rot="-5400000">
              <a:off x="5914072" y="2009775"/>
              <a:ext cx="363855" cy="371475"/>
            </a:xfrm>
            <a:prstGeom prst="rightArrow">
              <a:avLst>
                <a:gd fmla="val 50000" name="adj1"/>
                <a:gd fmla="val 50000" name="adj2"/>
              </a:avLst>
            </a:prstGeom>
            <a:solidFill>
              <a:schemeClr val="accent6"/>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p:nvPr/>
          </p:nvSpPr>
          <p:spPr>
            <a:xfrm rot="5400000">
              <a:off x="5923596" y="4505326"/>
              <a:ext cx="363855" cy="371475"/>
            </a:xfrm>
            <a:prstGeom prst="rightArrow">
              <a:avLst>
                <a:gd fmla="val 50000" name="adj1"/>
                <a:gd fmla="val 50000" name="adj2"/>
              </a:avLst>
            </a:prstGeom>
            <a:solidFill>
              <a:schemeClr val="accent6"/>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9"/>
            <p:cNvSpPr/>
            <p:nvPr/>
          </p:nvSpPr>
          <p:spPr>
            <a:xfrm rot="10800000">
              <a:off x="4662487" y="3243262"/>
              <a:ext cx="363855" cy="371475"/>
            </a:xfrm>
            <a:prstGeom prst="rightArrow">
              <a:avLst>
                <a:gd fmla="val 50000" name="adj1"/>
                <a:gd fmla="val 50000" name="adj2"/>
              </a:avLst>
            </a:prstGeom>
            <a:solidFill>
              <a:schemeClr val="accent6"/>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4" name="Google Shape;184;p9"/>
          <p:cNvSpPr/>
          <p:nvPr/>
        </p:nvSpPr>
        <p:spPr>
          <a:xfrm>
            <a:off x="4839152" y="3122413"/>
            <a:ext cx="2513700" cy="744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400">
                <a:solidFill>
                  <a:schemeClr val="accent6"/>
                </a:solidFill>
                <a:latin typeface="Raleway"/>
                <a:ea typeface="Raleway"/>
                <a:cs typeface="Raleway"/>
                <a:sym typeface="Raleway"/>
              </a:rPr>
              <a:t>FEATURES</a:t>
            </a:r>
            <a:endParaRPr sz="2400"/>
          </a:p>
        </p:txBody>
      </p:sp>
      <p:sp>
        <p:nvSpPr>
          <p:cNvPr id="185" name="Google Shape;185;p9"/>
          <p:cNvSpPr/>
          <p:nvPr/>
        </p:nvSpPr>
        <p:spPr>
          <a:xfrm>
            <a:off x="6864491" y="4228304"/>
            <a:ext cx="2103120" cy="2103120"/>
          </a:xfrm>
          <a:prstGeom prst="ellipse">
            <a:avLst/>
          </a:prstGeom>
          <a:solidFill>
            <a:schemeClr val="lt1"/>
          </a:solidFill>
          <a:ln cap="flat" cmpd="sng" w="139700">
            <a:solidFill>
              <a:schemeClr val="accent5"/>
            </a:solidFill>
            <a:prstDash val="solid"/>
            <a:miter lim="800000"/>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rgbClr val="121212"/>
                </a:solidFill>
                <a:latin typeface="Raleway"/>
                <a:ea typeface="Raleway"/>
                <a:cs typeface="Raleway"/>
                <a:sym typeface="Raleway"/>
              </a:rPr>
              <a:t> </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9"/>
          <p:cNvSpPr/>
          <p:nvPr/>
        </p:nvSpPr>
        <p:spPr>
          <a:xfrm>
            <a:off x="3234698" y="4227376"/>
            <a:ext cx="2103120" cy="2103120"/>
          </a:xfrm>
          <a:prstGeom prst="ellipse">
            <a:avLst/>
          </a:prstGeom>
          <a:solidFill>
            <a:schemeClr val="lt1"/>
          </a:solidFill>
          <a:ln cap="flat" cmpd="sng" w="139700">
            <a:solidFill>
              <a:schemeClr val="accent4"/>
            </a:solidFill>
            <a:prstDash val="solid"/>
            <a:miter lim="800000"/>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9"/>
          <p:cNvSpPr/>
          <p:nvPr/>
        </p:nvSpPr>
        <p:spPr>
          <a:xfrm>
            <a:off x="6864491" y="505281"/>
            <a:ext cx="2103120" cy="2103120"/>
          </a:xfrm>
          <a:prstGeom prst="ellipse">
            <a:avLst/>
          </a:prstGeom>
          <a:solidFill>
            <a:schemeClr val="lt1"/>
          </a:solidFill>
          <a:ln cap="flat" cmpd="sng" w="139700">
            <a:solidFill>
              <a:schemeClr val="accent3"/>
            </a:solidFill>
            <a:prstDash val="solid"/>
            <a:miter lim="800000"/>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9"/>
          <p:cNvSpPr/>
          <p:nvPr/>
        </p:nvSpPr>
        <p:spPr>
          <a:xfrm>
            <a:off x="3240521" y="505281"/>
            <a:ext cx="2103120" cy="2103120"/>
          </a:xfrm>
          <a:prstGeom prst="ellipse">
            <a:avLst/>
          </a:prstGeom>
          <a:solidFill>
            <a:schemeClr val="lt1"/>
          </a:solidFill>
          <a:ln cap="flat" cmpd="sng" w="139700">
            <a:solidFill>
              <a:schemeClr val="accent2"/>
            </a:solidFill>
            <a:prstDash val="solid"/>
            <a:miter lim="800000"/>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9"/>
          <p:cNvSpPr/>
          <p:nvPr/>
        </p:nvSpPr>
        <p:spPr>
          <a:xfrm>
            <a:off x="3234700" y="1256524"/>
            <a:ext cx="2103120" cy="69910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a:solidFill>
                  <a:srgbClr val="121212"/>
                </a:solidFill>
                <a:latin typeface="Raleway"/>
                <a:ea typeface="Raleway"/>
                <a:cs typeface="Raleway"/>
                <a:sym typeface="Raleway"/>
              </a:rPr>
              <a:t>Fastest safety for women</a:t>
            </a:r>
            <a:endParaRPr b="0" i="0" sz="1400" u="none" cap="none" strike="noStrike">
              <a:solidFill>
                <a:srgbClr val="121212"/>
              </a:solidFill>
              <a:latin typeface="Raleway"/>
              <a:ea typeface="Raleway"/>
              <a:cs typeface="Raleway"/>
              <a:sym typeface="Raleway"/>
            </a:endParaRPr>
          </a:p>
        </p:txBody>
      </p:sp>
      <p:sp>
        <p:nvSpPr>
          <p:cNvPr id="190" name="Google Shape;190;p9"/>
          <p:cNvSpPr/>
          <p:nvPr/>
        </p:nvSpPr>
        <p:spPr>
          <a:xfrm>
            <a:off x="3234699" y="665405"/>
            <a:ext cx="2103119" cy="74449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3200" u="none" cap="none" strike="noStrike">
                <a:solidFill>
                  <a:schemeClr val="accent2"/>
                </a:solidFill>
                <a:latin typeface="Raleway"/>
                <a:ea typeface="Raleway"/>
                <a:cs typeface="Raleway"/>
                <a:sym typeface="Raleway"/>
              </a:rPr>
              <a:t>01</a:t>
            </a:r>
            <a:endParaRPr/>
          </a:p>
        </p:txBody>
      </p:sp>
      <p:sp>
        <p:nvSpPr>
          <p:cNvPr id="191" name="Google Shape;191;p9"/>
          <p:cNvSpPr/>
          <p:nvPr/>
        </p:nvSpPr>
        <p:spPr>
          <a:xfrm>
            <a:off x="6864500" y="1410976"/>
            <a:ext cx="2103000" cy="4194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121212"/>
                </a:solidFill>
                <a:latin typeface="Raleway"/>
                <a:ea typeface="Raleway"/>
                <a:cs typeface="Raleway"/>
                <a:sym typeface="Raleway"/>
              </a:rPr>
              <a:t>Easy to use</a:t>
            </a:r>
            <a:endParaRPr/>
          </a:p>
        </p:txBody>
      </p:sp>
      <p:sp>
        <p:nvSpPr>
          <p:cNvPr id="192" name="Google Shape;192;p9"/>
          <p:cNvSpPr/>
          <p:nvPr/>
        </p:nvSpPr>
        <p:spPr>
          <a:xfrm>
            <a:off x="6864492" y="626922"/>
            <a:ext cx="2103119" cy="74449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3200" u="none" cap="none" strike="noStrike">
                <a:solidFill>
                  <a:schemeClr val="accent3"/>
                </a:solidFill>
                <a:latin typeface="Raleway"/>
                <a:ea typeface="Raleway"/>
                <a:cs typeface="Raleway"/>
                <a:sym typeface="Raleway"/>
              </a:rPr>
              <a:t>02</a:t>
            </a:r>
            <a:endParaRPr/>
          </a:p>
        </p:txBody>
      </p:sp>
      <p:sp>
        <p:nvSpPr>
          <p:cNvPr id="193" name="Google Shape;193;p9"/>
          <p:cNvSpPr/>
          <p:nvPr/>
        </p:nvSpPr>
        <p:spPr>
          <a:xfrm>
            <a:off x="3196235" y="5020683"/>
            <a:ext cx="2103120" cy="6124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121212"/>
                </a:solidFill>
                <a:latin typeface="Raleway"/>
                <a:ea typeface="Raleway"/>
                <a:cs typeface="Raleway"/>
                <a:sym typeface="Raleway"/>
              </a:rPr>
              <a:t>Automated alerts with real time location detection.</a:t>
            </a:r>
            <a:endParaRPr/>
          </a:p>
        </p:txBody>
      </p:sp>
      <p:sp>
        <p:nvSpPr>
          <p:cNvPr id="194" name="Google Shape;194;p9"/>
          <p:cNvSpPr/>
          <p:nvPr/>
        </p:nvSpPr>
        <p:spPr>
          <a:xfrm>
            <a:off x="3196234" y="4429564"/>
            <a:ext cx="2103119" cy="74449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3200" u="none" cap="none" strike="noStrike">
                <a:solidFill>
                  <a:schemeClr val="accent4"/>
                </a:solidFill>
                <a:latin typeface="Raleway"/>
                <a:ea typeface="Raleway"/>
                <a:cs typeface="Raleway"/>
                <a:sym typeface="Raleway"/>
              </a:rPr>
              <a:t>03</a:t>
            </a:r>
            <a:endParaRPr/>
          </a:p>
        </p:txBody>
      </p:sp>
      <p:sp>
        <p:nvSpPr>
          <p:cNvPr id="195" name="Google Shape;195;p9"/>
          <p:cNvSpPr/>
          <p:nvPr/>
        </p:nvSpPr>
        <p:spPr>
          <a:xfrm>
            <a:off x="6865919" y="4972150"/>
            <a:ext cx="2103120" cy="33541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200" u="none" cap="none" strike="noStrike">
              <a:solidFill>
                <a:srgbClr val="121212"/>
              </a:solidFill>
              <a:latin typeface="Raleway"/>
              <a:ea typeface="Raleway"/>
              <a:cs typeface="Raleway"/>
              <a:sym typeface="Raleway"/>
            </a:endParaRPr>
          </a:p>
        </p:txBody>
      </p:sp>
      <p:sp>
        <p:nvSpPr>
          <p:cNvPr id="196" name="Google Shape;196;p9"/>
          <p:cNvSpPr/>
          <p:nvPr/>
        </p:nvSpPr>
        <p:spPr>
          <a:xfrm>
            <a:off x="6865918" y="4381031"/>
            <a:ext cx="2103119" cy="74449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3200" u="none" cap="none" strike="noStrike">
                <a:solidFill>
                  <a:schemeClr val="accent5"/>
                </a:solidFill>
                <a:latin typeface="Raleway"/>
                <a:ea typeface="Raleway"/>
                <a:cs typeface="Raleway"/>
                <a:sym typeface="Raleway"/>
              </a:rPr>
              <a:t>04</a:t>
            </a:r>
            <a:endParaRPr/>
          </a:p>
        </p:txBody>
      </p:sp>
      <p:sp>
        <p:nvSpPr>
          <p:cNvPr id="197" name="Google Shape;197;p9"/>
          <p:cNvSpPr/>
          <p:nvPr/>
        </p:nvSpPr>
        <p:spPr>
          <a:xfrm>
            <a:off x="6864491" y="5022941"/>
            <a:ext cx="2103120" cy="6124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121212"/>
                </a:solidFill>
                <a:latin typeface="Raleway"/>
                <a:ea typeface="Raleway"/>
                <a:cs typeface="Raleway"/>
                <a:sym typeface="Raleway"/>
              </a:rPr>
              <a:t>Ability to report false positives.</a:t>
            </a:r>
            <a:endParaRPr/>
          </a:p>
        </p:txBody>
      </p:sp>
      <p:sp>
        <p:nvSpPr>
          <p:cNvPr id="198" name="Google Shape;198;p9"/>
          <p:cNvSpPr/>
          <p:nvPr/>
        </p:nvSpPr>
        <p:spPr>
          <a:xfrm>
            <a:off x="134037" y="475682"/>
            <a:ext cx="5557517" cy="9233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600">
                <a:solidFill>
                  <a:srgbClr val="121212"/>
                </a:solidFill>
                <a:latin typeface="Raleway"/>
                <a:ea typeface="Raleway"/>
                <a:cs typeface="Raleway"/>
                <a:sym typeface="Raleway"/>
              </a:rPr>
              <a:t>FEATURES</a:t>
            </a:r>
            <a:endParaRPr/>
          </a:p>
        </p:txBody>
      </p:sp>
      <p:sp>
        <p:nvSpPr>
          <p:cNvPr id="199" name="Google Shape;199;p9"/>
          <p:cNvSpPr/>
          <p:nvPr/>
        </p:nvSpPr>
        <p:spPr>
          <a:xfrm>
            <a:off x="134035" y="1143067"/>
            <a:ext cx="5557517" cy="3368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121212"/>
                </a:solidFill>
                <a:latin typeface="Raleway"/>
                <a:ea typeface="Raleway"/>
                <a:cs typeface="Raleway"/>
                <a:sym typeface="Raleway"/>
              </a:rPr>
              <a:t>For HELP App</a:t>
            </a:r>
            <a:endParaRPr sz="1200">
              <a:solidFill>
                <a:srgbClr val="121212"/>
              </a:solidFill>
              <a:latin typeface="Raleway"/>
              <a:ea typeface="Raleway"/>
              <a:cs typeface="Raleway"/>
              <a:sym typeface="Raleway"/>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8">
      <a:dk1>
        <a:srgbClr val="070707"/>
      </a:dk1>
      <a:lt1>
        <a:srgbClr val="F4F4F4"/>
      </a:lt1>
      <a:dk2>
        <a:srgbClr val="A0A0A3"/>
      </a:dk2>
      <a:lt2>
        <a:srgbClr val="E5E5E5"/>
      </a:lt2>
      <a:accent1>
        <a:srgbClr val="F89915"/>
      </a:accent1>
      <a:accent2>
        <a:srgbClr val="F89915"/>
      </a:accent2>
      <a:accent3>
        <a:srgbClr val="F89915"/>
      </a:accent3>
      <a:accent4>
        <a:srgbClr val="F89915"/>
      </a:accent4>
      <a:accent5>
        <a:srgbClr val="F89915"/>
      </a:accent5>
      <a:accent6>
        <a:srgbClr val="F89915"/>
      </a:accent6>
      <a:hlink>
        <a:srgbClr val="FD5F1A"/>
      </a:hlink>
      <a:folHlink>
        <a:srgbClr val="5FA9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2016-06-14T19:42:18Z</dcterms:created>
  <dc:creator>LOVEISH</dc:creator>
</cp:coreProperties>
</file>