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63" r:id="rId5"/>
    <p:sldId id="261" r:id="rId6"/>
    <p:sldId id="266" r:id="rId7"/>
    <p:sldId id="259" r:id="rId8"/>
    <p:sldId id="264" r:id="rId9"/>
    <p:sldId id="262" r:id="rId10"/>
    <p:sldId id="267" r:id="rId11"/>
    <p:sldId id="268" r:id="rId12"/>
    <p:sldId id="269" r:id="rId13"/>
    <p:sldId id="271"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258"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3C529084-5142-4D77-B3C0-6E7AE8F5746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529084-5142-4D77-B3C0-6E7AE8F5746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529084-5142-4D77-B3C0-6E7AE8F57468}"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CEDB3E-E143-43E5-AE59-F7F1366C5711}" type="datetimeFigureOut">
              <a:rPr lang="en-IN" smtClean="0"/>
              <a:t>17-12-2019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3C529084-5142-4D77-B3C0-6E7AE8F57468}"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CEDB3E-E143-43E5-AE59-F7F1366C5711}" type="datetimeFigureOut">
              <a:rPr lang="en-IN" smtClean="0"/>
              <a:t>17-12-2019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529084-5142-4D77-B3C0-6E7AE8F57468}"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kshitizagarwal1999.wixsite.com/websit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52196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276872"/>
            <a:ext cx="3670176" cy="1015753"/>
          </a:xfrm>
        </p:spPr>
        <p:txBody>
          <a:bodyPr/>
          <a:lstStyle/>
          <a:p>
            <a:pPr algn="l"/>
            <a:r>
              <a:rPr lang="en-US" dirty="0" smtClean="0"/>
              <a:t>ECOMEDS</a:t>
            </a:r>
            <a:endParaRPr lang="en-IN" dirty="0"/>
          </a:p>
        </p:txBody>
      </p:sp>
      <p:sp>
        <p:nvSpPr>
          <p:cNvPr id="3" name="Subtitle 2"/>
          <p:cNvSpPr>
            <a:spLocks noGrp="1"/>
          </p:cNvSpPr>
          <p:nvPr>
            <p:ph type="subTitle" idx="1"/>
          </p:nvPr>
        </p:nvSpPr>
        <p:spPr>
          <a:xfrm>
            <a:off x="899592" y="3356992"/>
            <a:ext cx="6400800" cy="1219200"/>
          </a:xfrm>
        </p:spPr>
        <p:txBody>
          <a:bodyPr/>
          <a:lstStyle/>
          <a:p>
            <a:pPr algn="l"/>
            <a:r>
              <a:rPr lang="en-US" dirty="0" smtClean="0"/>
              <a:t>You Save Money, We Save Earth</a:t>
            </a:r>
            <a:endParaRPr lang="en-IN" dirty="0"/>
          </a:p>
        </p:txBody>
      </p:sp>
    </p:spTree>
    <p:extLst>
      <p:ext uri="{BB962C8B-B14F-4D97-AF65-F5344CB8AC3E}">
        <p14:creationId xmlns:p14="http://schemas.microsoft.com/office/powerpoint/2010/main" val="2607849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Activities</a:t>
            </a:r>
            <a:endParaRPr lang="en-IN" dirty="0"/>
          </a:p>
        </p:txBody>
      </p:sp>
      <p:sp>
        <p:nvSpPr>
          <p:cNvPr id="3" name="Content Placeholder 2"/>
          <p:cNvSpPr>
            <a:spLocks noGrp="1"/>
          </p:cNvSpPr>
          <p:nvPr>
            <p:ph idx="1"/>
          </p:nvPr>
        </p:nvSpPr>
        <p:spPr/>
        <p:txBody>
          <a:bodyPr/>
          <a:lstStyle/>
          <a:p>
            <a:r>
              <a:rPr lang="en-US" dirty="0" smtClean="0"/>
              <a:t>There will be Door to Door delivery and take away locations throughout the city.</a:t>
            </a:r>
          </a:p>
          <a:p>
            <a:r>
              <a:rPr lang="en-US" dirty="0" smtClean="0"/>
              <a:t>For Door to Door take away the user needs to book the slot and medicines will be taken away collectively from the area.</a:t>
            </a:r>
          </a:p>
          <a:p>
            <a:r>
              <a:rPr lang="en-US" dirty="0" smtClean="0"/>
              <a:t>Return of the expired medicines to the manufactures.</a:t>
            </a:r>
          </a:p>
          <a:p>
            <a:r>
              <a:rPr lang="en-US" dirty="0" smtClean="0"/>
              <a:t>Cheaper medicines for the users then any other platforms.</a:t>
            </a:r>
          </a:p>
          <a:p>
            <a:endParaRPr lang="en-IN" dirty="0"/>
          </a:p>
        </p:txBody>
      </p:sp>
    </p:spTree>
    <p:extLst>
      <p:ext uri="{BB962C8B-B14F-4D97-AF65-F5344CB8AC3E}">
        <p14:creationId xmlns:p14="http://schemas.microsoft.com/office/powerpoint/2010/main" val="32274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smtClean="0"/>
              <a:t>Financial Model</a:t>
            </a:r>
            <a:br>
              <a:rPr lang="en-US" dirty="0" smtClean="0"/>
            </a:br>
            <a:r>
              <a:rPr lang="en-US" sz="2700" dirty="0" smtClean="0"/>
              <a:t>(3 years)</a:t>
            </a:r>
            <a:endParaRPr lang="en-US" dirty="0"/>
          </a:p>
        </p:txBody>
      </p:sp>
      <p:sp>
        <p:nvSpPr>
          <p:cNvPr id="3" name="Content Placeholder 2"/>
          <p:cNvSpPr txBox="1">
            <a:spLocks/>
          </p:cNvSpPr>
          <p:nvPr/>
        </p:nvSpPr>
        <p:spPr>
          <a:xfrm>
            <a:off x="457200" y="1935480"/>
            <a:ext cx="8229600" cy="438912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smtClean="0"/>
              <a:t>Total expense = 90,00,000 </a:t>
            </a:r>
          </a:p>
          <a:p>
            <a:r>
              <a:rPr lang="en-US" sz="2400" dirty="0" smtClean="0"/>
              <a:t>Revenue generated from pharmaceutical companies = 41,75,000</a:t>
            </a:r>
          </a:p>
          <a:p>
            <a:r>
              <a:rPr lang="en-US" sz="2400" dirty="0" smtClean="0"/>
              <a:t>Revenue generated from reselling of medicines = 28,15,000</a:t>
            </a:r>
          </a:p>
          <a:p>
            <a:r>
              <a:rPr lang="en-US" sz="2400" dirty="0" smtClean="0"/>
              <a:t>Revenue generated from AdSense enabling =  1,50,000</a:t>
            </a:r>
          </a:p>
          <a:p>
            <a:endParaRPr lang="en-US" sz="2400" dirty="0" smtClean="0"/>
          </a:p>
          <a:p>
            <a:pPr algn="ctr">
              <a:buFont typeface="Wingdings 2"/>
              <a:buNone/>
            </a:pPr>
            <a:r>
              <a:rPr lang="en-US" dirty="0" smtClean="0"/>
              <a:t>INITIAL INVESTMENT = 26,00,000</a:t>
            </a:r>
          </a:p>
          <a:p>
            <a:pPr algn="ctr">
              <a:buFont typeface="Wingdings 2"/>
              <a:buNone/>
            </a:pPr>
            <a:r>
              <a:rPr lang="en-US" dirty="0" smtClean="0"/>
              <a:t>Break-Even-Point = 2 years</a:t>
            </a:r>
          </a:p>
          <a:p>
            <a:r>
              <a:rPr lang="en-US" sz="2400" dirty="0" smtClean="0"/>
              <a:t>Profit in subsequent 1 year = 7,00,000</a:t>
            </a:r>
          </a:p>
          <a:p>
            <a:pPr>
              <a:buFont typeface="Wingdings 2"/>
              <a:buNone/>
            </a:pPr>
            <a:endParaRPr lang="en-US" dirty="0"/>
          </a:p>
        </p:txBody>
      </p:sp>
    </p:spTree>
    <p:extLst>
      <p:ext uri="{BB962C8B-B14F-4D97-AF65-F5344CB8AC3E}">
        <p14:creationId xmlns:p14="http://schemas.microsoft.com/office/powerpoint/2010/main" val="150220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41966490"/>
              </p:ext>
            </p:extLst>
          </p:nvPr>
        </p:nvGraphicFramePr>
        <p:xfrm>
          <a:off x="1571604" y="2143116"/>
          <a:ext cx="6096000" cy="3871834"/>
        </p:xfrm>
        <a:graphic>
          <a:graphicData uri="http://schemas.openxmlformats.org/drawingml/2006/table">
            <a:tbl>
              <a:tblPr firstRow="1" bandRow="1">
                <a:tableStyleId>{F5AB1C69-6EDB-4FF4-983F-18BD219EF322}</a:tableStyleId>
              </a:tblPr>
              <a:tblGrid>
                <a:gridCol w="1524000"/>
                <a:gridCol w="1524000"/>
                <a:gridCol w="1524000"/>
                <a:gridCol w="1524000"/>
              </a:tblGrid>
              <a:tr h="708409">
                <a:tc>
                  <a:txBody>
                    <a:bodyPr/>
                    <a:lstStyle/>
                    <a:p>
                      <a:r>
                        <a:rPr lang="en-US" dirty="0" smtClean="0"/>
                        <a:t>Teams </a:t>
                      </a:r>
                      <a:endParaRPr lang="en-US" dirty="0"/>
                    </a:p>
                  </a:txBody>
                  <a:tcPr/>
                </a:tc>
                <a:tc>
                  <a:txBody>
                    <a:bodyPr/>
                    <a:lstStyle/>
                    <a:p>
                      <a:r>
                        <a:rPr lang="en-US" dirty="0" smtClean="0"/>
                        <a:t>6 months</a:t>
                      </a:r>
                      <a:endParaRPr lang="en-US" dirty="0"/>
                    </a:p>
                  </a:txBody>
                  <a:tcPr/>
                </a:tc>
                <a:tc>
                  <a:txBody>
                    <a:bodyPr/>
                    <a:lstStyle/>
                    <a:p>
                      <a:r>
                        <a:rPr lang="en-US" dirty="0" smtClean="0"/>
                        <a:t>12 months</a:t>
                      </a:r>
                      <a:endParaRPr lang="en-US" dirty="0"/>
                    </a:p>
                  </a:txBody>
                  <a:tcPr/>
                </a:tc>
                <a:tc>
                  <a:txBody>
                    <a:bodyPr/>
                    <a:lstStyle/>
                    <a:p>
                      <a:r>
                        <a:rPr lang="en-US" dirty="0" smtClean="0"/>
                        <a:t>24 months</a:t>
                      </a:r>
                      <a:endParaRPr lang="en-US" dirty="0"/>
                    </a:p>
                  </a:txBody>
                  <a:tcPr/>
                </a:tc>
              </a:tr>
              <a:tr h="603105">
                <a:tc>
                  <a:txBody>
                    <a:bodyPr/>
                    <a:lstStyle/>
                    <a:p>
                      <a:r>
                        <a:rPr lang="en-US" dirty="0" smtClean="0"/>
                        <a:t>Logistics</a:t>
                      </a:r>
                      <a:endParaRPr lang="en-US" dirty="0"/>
                    </a:p>
                  </a:txBody>
                  <a:tcPr/>
                </a:tc>
                <a:tc>
                  <a:txBody>
                    <a:bodyPr/>
                    <a:lstStyle/>
                    <a:p>
                      <a:r>
                        <a:rPr lang="en-US" dirty="0" smtClean="0"/>
                        <a:t>9,00,000</a:t>
                      </a:r>
                      <a:endParaRPr lang="en-US" dirty="0"/>
                    </a:p>
                  </a:txBody>
                  <a:tcPr/>
                </a:tc>
                <a:tc>
                  <a:txBody>
                    <a:bodyPr/>
                    <a:lstStyle/>
                    <a:p>
                      <a:r>
                        <a:rPr lang="en-US" dirty="0" smtClean="0"/>
                        <a:t>18,00,000</a:t>
                      </a:r>
                      <a:endParaRPr lang="en-US" dirty="0"/>
                    </a:p>
                  </a:txBody>
                  <a:tcPr/>
                </a:tc>
                <a:tc>
                  <a:txBody>
                    <a:bodyPr/>
                    <a:lstStyle/>
                    <a:p>
                      <a:r>
                        <a:rPr lang="en-US" dirty="0" smtClean="0"/>
                        <a:t>36,00,000</a:t>
                      </a:r>
                      <a:endParaRPr lang="en-US" dirty="0"/>
                    </a:p>
                  </a:txBody>
                  <a:tcPr/>
                </a:tc>
              </a:tr>
              <a:tr h="603105">
                <a:tc>
                  <a:txBody>
                    <a:bodyPr/>
                    <a:lstStyle/>
                    <a:p>
                      <a:r>
                        <a:rPr lang="en-US" dirty="0" smtClean="0"/>
                        <a:t>Customer service</a:t>
                      </a:r>
                      <a:endParaRPr lang="en-US" dirty="0"/>
                    </a:p>
                  </a:txBody>
                  <a:tcPr/>
                </a:tc>
                <a:tc>
                  <a:txBody>
                    <a:bodyPr/>
                    <a:lstStyle/>
                    <a:p>
                      <a:r>
                        <a:rPr lang="en-US" dirty="0" smtClean="0"/>
                        <a:t>1,00,000</a:t>
                      </a:r>
                      <a:endParaRPr lang="en-US" dirty="0"/>
                    </a:p>
                  </a:txBody>
                  <a:tcPr/>
                </a:tc>
                <a:tc>
                  <a:txBody>
                    <a:bodyPr/>
                    <a:lstStyle/>
                    <a:p>
                      <a:r>
                        <a:rPr lang="en-US" dirty="0" smtClean="0"/>
                        <a:t>2,00,000</a:t>
                      </a:r>
                      <a:endParaRPr lang="en-US" dirty="0"/>
                    </a:p>
                  </a:txBody>
                  <a:tcPr/>
                </a:tc>
                <a:tc>
                  <a:txBody>
                    <a:bodyPr/>
                    <a:lstStyle/>
                    <a:p>
                      <a:r>
                        <a:rPr lang="en-US" dirty="0" smtClean="0"/>
                        <a:t>4,00,000</a:t>
                      </a:r>
                      <a:endParaRPr lang="en-US" dirty="0"/>
                    </a:p>
                  </a:txBody>
                  <a:tcPr/>
                </a:tc>
              </a:tr>
              <a:tr h="861578">
                <a:tc>
                  <a:txBody>
                    <a:bodyPr/>
                    <a:lstStyle/>
                    <a:p>
                      <a:r>
                        <a:rPr lang="en-US" dirty="0" smtClean="0"/>
                        <a:t>Marketing</a:t>
                      </a:r>
                    </a:p>
                    <a:p>
                      <a:r>
                        <a:rPr lang="en-US" dirty="0" smtClean="0"/>
                        <a:t>(team + adverts)</a:t>
                      </a:r>
                      <a:endParaRPr lang="en-US" dirty="0"/>
                    </a:p>
                  </a:txBody>
                  <a:tcPr/>
                </a:tc>
                <a:tc>
                  <a:txBody>
                    <a:bodyPr/>
                    <a:lstStyle/>
                    <a:p>
                      <a:r>
                        <a:rPr lang="en-US" dirty="0" smtClean="0"/>
                        <a:t>4,50,000</a:t>
                      </a:r>
                      <a:endParaRPr lang="en-US" dirty="0"/>
                    </a:p>
                  </a:txBody>
                  <a:tcPr/>
                </a:tc>
                <a:tc>
                  <a:txBody>
                    <a:bodyPr/>
                    <a:lstStyle/>
                    <a:p>
                      <a:r>
                        <a:rPr lang="en-US" dirty="0" smtClean="0"/>
                        <a:t>9,00,000</a:t>
                      </a:r>
                      <a:endParaRPr lang="en-US" dirty="0"/>
                    </a:p>
                  </a:txBody>
                  <a:tcPr/>
                </a:tc>
                <a:tc>
                  <a:txBody>
                    <a:bodyPr/>
                    <a:lstStyle/>
                    <a:p>
                      <a:r>
                        <a:rPr lang="en-US" dirty="0" smtClean="0"/>
                        <a:t>18,00,000</a:t>
                      </a:r>
                      <a:endParaRPr lang="en-US" dirty="0"/>
                    </a:p>
                  </a:txBody>
                  <a:tcPr/>
                </a:tc>
              </a:tr>
              <a:tr h="603105">
                <a:tc>
                  <a:txBody>
                    <a:bodyPr/>
                    <a:lstStyle/>
                    <a:p>
                      <a:r>
                        <a:rPr lang="en-US" dirty="0" smtClean="0"/>
                        <a:t>Operational cost</a:t>
                      </a:r>
                      <a:endParaRPr lang="en-US" dirty="0"/>
                    </a:p>
                  </a:txBody>
                  <a:tcPr/>
                </a:tc>
                <a:tc>
                  <a:txBody>
                    <a:bodyPr/>
                    <a:lstStyle/>
                    <a:p>
                      <a:r>
                        <a:rPr lang="en-US" dirty="0" smtClean="0"/>
                        <a:t>25,000</a:t>
                      </a:r>
                      <a:endParaRPr lang="en-US" dirty="0"/>
                    </a:p>
                  </a:txBody>
                  <a:tcPr/>
                </a:tc>
                <a:tc>
                  <a:txBody>
                    <a:bodyPr/>
                    <a:lstStyle/>
                    <a:p>
                      <a:r>
                        <a:rPr lang="en-US" dirty="0" smtClean="0"/>
                        <a:t>50,000</a:t>
                      </a:r>
                      <a:endParaRPr lang="en-US" dirty="0"/>
                    </a:p>
                  </a:txBody>
                  <a:tcPr/>
                </a:tc>
                <a:tc>
                  <a:txBody>
                    <a:bodyPr/>
                    <a:lstStyle/>
                    <a:p>
                      <a:r>
                        <a:rPr lang="en-US" dirty="0" smtClean="0"/>
                        <a:t>1,00,000</a:t>
                      </a:r>
                      <a:endParaRPr lang="en-US" dirty="0"/>
                    </a:p>
                  </a:txBody>
                  <a:tcPr/>
                </a:tc>
              </a:tr>
              <a:tr h="349418">
                <a:tc>
                  <a:txBody>
                    <a:bodyPr/>
                    <a:lstStyle/>
                    <a:p>
                      <a:r>
                        <a:rPr lang="en-US" dirty="0" smtClean="0"/>
                        <a:t>Total </a:t>
                      </a:r>
                      <a:endParaRPr lang="en-US" dirty="0"/>
                    </a:p>
                  </a:txBody>
                  <a:tcPr/>
                </a:tc>
                <a:tc>
                  <a:txBody>
                    <a:bodyPr/>
                    <a:lstStyle/>
                    <a:p>
                      <a:r>
                        <a:rPr lang="en-US" dirty="0" smtClean="0"/>
                        <a:t>14,75,000</a:t>
                      </a:r>
                      <a:endParaRPr lang="en-US" dirty="0"/>
                    </a:p>
                  </a:txBody>
                  <a:tcPr/>
                </a:tc>
                <a:tc>
                  <a:txBody>
                    <a:bodyPr/>
                    <a:lstStyle/>
                    <a:p>
                      <a:r>
                        <a:rPr lang="en-US" dirty="0" smtClean="0"/>
                        <a:t>29,50,000</a:t>
                      </a:r>
                      <a:endParaRPr lang="en-US" dirty="0"/>
                    </a:p>
                  </a:txBody>
                  <a:tcPr/>
                </a:tc>
                <a:tc>
                  <a:txBody>
                    <a:bodyPr/>
                    <a:lstStyle/>
                    <a:p>
                      <a:r>
                        <a:rPr lang="en-US" dirty="0" smtClean="0"/>
                        <a:t>59,00,000</a:t>
                      </a:r>
                      <a:endParaRPr lang="en-US" dirty="0"/>
                    </a:p>
                  </a:txBody>
                  <a:tcPr/>
                </a:tc>
              </a:tr>
            </a:tbl>
          </a:graphicData>
        </a:graphic>
      </p:graphicFrame>
      <p:sp>
        <p:nvSpPr>
          <p:cNvPr id="3" name="Title 1"/>
          <p:cNvSpPr txBox="1">
            <a:spLocks/>
          </p:cNvSpPr>
          <p:nvPr/>
        </p:nvSpPr>
        <p:spPr>
          <a:xfrm>
            <a:off x="428596" y="64291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Capital Management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43475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pPr algn="ctr"/>
            <a:r>
              <a:rPr lang="en-US" dirty="0" smtClean="0"/>
              <a:t>Website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498506" cy="4841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284876" y="6488668"/>
            <a:ext cx="4895636" cy="338554"/>
          </a:xfrm>
          <a:prstGeom prst="rect">
            <a:avLst/>
          </a:prstGeom>
          <a:noFill/>
        </p:spPr>
        <p:txBody>
          <a:bodyPr wrap="none" rtlCol="0">
            <a:spAutoFit/>
          </a:bodyPr>
          <a:lstStyle/>
          <a:p>
            <a:r>
              <a:rPr lang="en-US" sz="1600" dirty="0" smtClean="0"/>
              <a:t>Link: </a:t>
            </a:r>
            <a:r>
              <a:rPr lang="en-IN" sz="1600" dirty="0">
                <a:hlinkClick r:id="rId3"/>
              </a:rPr>
              <a:t>https://kshitizagarwal1999.wixsite.com/website</a:t>
            </a:r>
            <a:endParaRPr lang="en-IN" sz="1600" dirty="0"/>
          </a:p>
        </p:txBody>
      </p:sp>
    </p:spTree>
    <p:extLst>
      <p:ext uri="{BB962C8B-B14F-4D97-AF65-F5344CB8AC3E}">
        <p14:creationId xmlns:p14="http://schemas.microsoft.com/office/powerpoint/2010/main" val="53759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564904"/>
            <a:ext cx="8229600" cy="1143000"/>
          </a:xfrm>
        </p:spPr>
        <p:txBody>
          <a:bodyPr>
            <a:normAutofit/>
          </a:bodyPr>
          <a:lstStyle/>
          <a:p>
            <a:r>
              <a:rPr lang="en-US" sz="6600" dirty="0" smtClean="0"/>
              <a:t>Thank You</a:t>
            </a:r>
            <a:endParaRPr lang="en-IN" sz="6600" dirty="0"/>
          </a:p>
        </p:txBody>
      </p:sp>
    </p:spTree>
    <p:extLst>
      <p:ext uri="{BB962C8B-B14F-4D97-AF65-F5344CB8AC3E}">
        <p14:creationId xmlns:p14="http://schemas.microsoft.com/office/powerpoint/2010/main" val="254278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6712"/>
            <a:ext cx="7787208" cy="1051520"/>
          </a:xfrm>
        </p:spPr>
        <p:txBody>
          <a:bodyPr/>
          <a:lstStyle/>
          <a:p>
            <a:r>
              <a:rPr lang="en-US" dirty="0" smtClean="0"/>
              <a:t>Introduction</a:t>
            </a:r>
            <a:endParaRPr lang="en-IN" dirty="0"/>
          </a:p>
        </p:txBody>
      </p:sp>
      <p:sp>
        <p:nvSpPr>
          <p:cNvPr id="3" name="Content Placeholder 2"/>
          <p:cNvSpPr>
            <a:spLocks noGrp="1"/>
          </p:cNvSpPr>
          <p:nvPr>
            <p:ph idx="1"/>
          </p:nvPr>
        </p:nvSpPr>
        <p:spPr>
          <a:xfrm>
            <a:off x="467544" y="2204864"/>
            <a:ext cx="8219256" cy="2548880"/>
          </a:xfrm>
        </p:spPr>
        <p:txBody>
          <a:bodyPr>
            <a:noAutofit/>
          </a:bodyPr>
          <a:lstStyle/>
          <a:p>
            <a:pPr marL="0" indent="0">
              <a:buNone/>
            </a:pPr>
            <a:r>
              <a:rPr lang="en-US" sz="2800" dirty="0"/>
              <a:t>A healthcare startup that aims to minimize the wastage of unused medicines as well as cuts slack the loss of the customer. Also, gathering the expired medicines and transporting them to respective pharmaceutical companies for appropriate destruction</a:t>
            </a:r>
            <a:r>
              <a:rPr lang="en-US" sz="2800" dirty="0" smtClean="0"/>
              <a:t>.</a:t>
            </a:r>
            <a:endParaRPr lang="en-US" sz="2800" dirty="0"/>
          </a:p>
        </p:txBody>
      </p:sp>
    </p:spTree>
    <p:extLst>
      <p:ext uri="{BB962C8B-B14F-4D97-AF65-F5344CB8AC3E}">
        <p14:creationId xmlns:p14="http://schemas.microsoft.com/office/powerpoint/2010/main" val="58768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539552" y="2132856"/>
            <a:ext cx="8157592" cy="3744416"/>
          </a:xfrm>
        </p:spPr>
        <p:txBody>
          <a:bodyPr>
            <a:normAutofit/>
          </a:bodyPr>
          <a:lstStyle/>
          <a:p>
            <a:pPr marL="0" indent="0">
              <a:buNone/>
            </a:pPr>
            <a:r>
              <a:rPr lang="en-US" dirty="0"/>
              <a:t>In current scenario, unused and expired medicines in households have no </a:t>
            </a:r>
            <a:r>
              <a:rPr lang="en-US" dirty="0" smtClean="0"/>
              <a:t>utility, </a:t>
            </a:r>
            <a:r>
              <a:rPr lang="en-US" dirty="0"/>
              <a:t>go in waste bins. Since they are not cheap, their wastage implies waste of good </a:t>
            </a:r>
            <a:r>
              <a:rPr lang="en-US" dirty="0" smtClean="0"/>
              <a:t>sum of money</a:t>
            </a:r>
            <a:r>
              <a:rPr lang="en-US" dirty="0"/>
              <a:t>. Moreover, being dumped regularly, they are not treated as medical waste, and the by-products of its destruction are further a hazard to the environment. Mixing with water bodies, landfills, and if burnt the effervescence,  all cause extreme amounts of pollution</a:t>
            </a:r>
            <a:r>
              <a:rPr lang="en-US" dirty="0" smtClean="0"/>
              <a:t>.</a:t>
            </a:r>
            <a:endParaRPr lang="en-US" dirty="0"/>
          </a:p>
        </p:txBody>
      </p:sp>
    </p:spTree>
    <p:extLst>
      <p:ext uri="{BB962C8B-B14F-4D97-AF65-F5344CB8AC3E}">
        <p14:creationId xmlns:p14="http://schemas.microsoft.com/office/powerpoint/2010/main" val="312479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13792"/>
            <a:ext cx="8229600" cy="1143000"/>
          </a:xfrm>
        </p:spPr>
        <p:txBody>
          <a:bodyPr>
            <a:noAutofit/>
          </a:bodyPr>
          <a:lstStyle/>
          <a:p>
            <a:r>
              <a:rPr lang="en-US" sz="3200" dirty="0" smtClean="0"/>
              <a:t>Survey Regarding </a:t>
            </a:r>
            <a:r>
              <a:rPr lang="en-US" sz="3200" dirty="0"/>
              <a:t>U</a:t>
            </a:r>
            <a:r>
              <a:rPr lang="en-US" sz="3200" dirty="0" smtClean="0"/>
              <a:t>nused and Expired Medication Disposal</a:t>
            </a:r>
            <a:endParaRPr lang="en-IN" sz="3200" dirty="0"/>
          </a:p>
        </p:txBody>
      </p:sp>
      <p:pic>
        <p:nvPicPr>
          <p:cNvPr id="1026" name="Picture 2" descr="C:\Users\Kshitiz\OneDrive\Pictures\Screenshots\2019-12-16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1556792"/>
            <a:ext cx="7227019" cy="48133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14380" y="6362164"/>
            <a:ext cx="6178300" cy="523220"/>
          </a:xfrm>
          <a:prstGeom prst="rect">
            <a:avLst/>
          </a:prstGeom>
          <a:noFill/>
        </p:spPr>
        <p:txBody>
          <a:bodyPr wrap="square" rtlCol="0">
            <a:spAutoFit/>
          </a:bodyPr>
          <a:lstStyle/>
          <a:p>
            <a:r>
              <a:rPr lang="en-US" sz="1400" dirty="0" smtClean="0"/>
              <a:t>Reference Taken from:- as per </a:t>
            </a:r>
            <a:r>
              <a:rPr lang="en-IN" sz="1400" dirty="0" smtClean="0"/>
              <a:t>WHO </a:t>
            </a:r>
            <a:r>
              <a:rPr lang="en-IN" sz="1400" dirty="0" smtClean="0"/>
              <a:t>survey</a:t>
            </a:r>
          </a:p>
          <a:p>
            <a:r>
              <a:rPr lang="en-IN" sz="1400" dirty="0">
                <a:hlinkClick r:id="rId3"/>
              </a:rPr>
              <a:t>https://www.ncbi.nlm.nih.gov/pmc/articles/PMC5219664/</a:t>
            </a:r>
            <a:endParaRPr lang="en-IN" sz="1400" dirty="0"/>
          </a:p>
        </p:txBody>
      </p:sp>
    </p:spTree>
    <p:extLst>
      <p:ext uri="{BB962C8B-B14F-4D97-AF65-F5344CB8AC3E}">
        <p14:creationId xmlns:p14="http://schemas.microsoft.com/office/powerpoint/2010/main" val="110618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21296"/>
            <a:ext cx="8219256" cy="979512"/>
          </a:xfrm>
        </p:spPr>
        <p:txBody>
          <a:bodyPr/>
          <a:lstStyle/>
          <a:p>
            <a:r>
              <a:rPr lang="en-US" dirty="0" smtClean="0"/>
              <a:t>Our Solution</a:t>
            </a:r>
            <a:endParaRPr lang="en-IN" dirty="0"/>
          </a:p>
        </p:txBody>
      </p:sp>
      <p:sp>
        <p:nvSpPr>
          <p:cNvPr id="3" name="Content Placeholder 2"/>
          <p:cNvSpPr>
            <a:spLocks noGrp="1"/>
          </p:cNvSpPr>
          <p:nvPr>
            <p:ph idx="1"/>
          </p:nvPr>
        </p:nvSpPr>
        <p:spPr>
          <a:xfrm>
            <a:off x="467544" y="2060848"/>
            <a:ext cx="8229600" cy="3960440"/>
          </a:xfrm>
        </p:spPr>
        <p:txBody>
          <a:bodyPr>
            <a:normAutofit lnSpcReduction="10000"/>
          </a:bodyPr>
          <a:lstStyle/>
          <a:p>
            <a:r>
              <a:rPr lang="en-US" dirty="0"/>
              <a:t>A targeted door-to-door collection system offering various perks to people to help discard their unused and expired medicines. </a:t>
            </a:r>
          </a:p>
          <a:p>
            <a:r>
              <a:rPr lang="en-US" dirty="0"/>
              <a:t>After confirmation of </a:t>
            </a:r>
            <a:r>
              <a:rPr lang="en-US" dirty="0" smtClean="0"/>
              <a:t>genuinely </a:t>
            </a:r>
            <a:r>
              <a:rPr lang="en-US" dirty="0"/>
              <a:t>of </a:t>
            </a:r>
            <a:r>
              <a:rPr lang="en-US" dirty="0" smtClean="0"/>
              <a:t>medicines </a:t>
            </a:r>
            <a:r>
              <a:rPr lang="en-US" dirty="0"/>
              <a:t>a free pickup is arranged for them.</a:t>
            </a:r>
          </a:p>
          <a:p>
            <a:r>
              <a:rPr lang="en-US" dirty="0"/>
              <a:t>Active </a:t>
            </a:r>
            <a:r>
              <a:rPr lang="en-US" dirty="0" smtClean="0"/>
              <a:t>participation </a:t>
            </a:r>
            <a:r>
              <a:rPr lang="en-US" dirty="0"/>
              <a:t>helps people gain rewards which are based on the condition and the quantity of </a:t>
            </a:r>
            <a:r>
              <a:rPr lang="en-US" dirty="0" smtClean="0"/>
              <a:t>medicines </a:t>
            </a:r>
            <a:r>
              <a:rPr lang="en-US" dirty="0"/>
              <a:t>being given to us. The rewards can be redeemed as discount on future purchases through our app</a:t>
            </a:r>
            <a:r>
              <a:rPr lang="en-US" dirty="0" smtClean="0"/>
              <a:t>.</a:t>
            </a:r>
            <a:endParaRPr lang="en-US" dirty="0"/>
          </a:p>
        </p:txBody>
      </p:sp>
    </p:spTree>
    <p:extLst>
      <p:ext uri="{BB962C8B-B14F-4D97-AF65-F5344CB8AC3E}">
        <p14:creationId xmlns:p14="http://schemas.microsoft.com/office/powerpoint/2010/main" val="259837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775" y="525053"/>
            <a:ext cx="5698976" cy="86636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b="1" dirty="0" smtClean="0"/>
              <a:t>Business Model Canvas</a:t>
            </a:r>
            <a:endParaRPr lang="en-IN" sz="36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820472" cy="522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63835" y="1916832"/>
            <a:ext cx="1698927" cy="784830"/>
          </a:xfrm>
          <a:prstGeom prst="rect">
            <a:avLst/>
          </a:prstGeom>
          <a:noFill/>
        </p:spPr>
        <p:txBody>
          <a:bodyPr wrap="none" rtlCol="0">
            <a:spAutoFit/>
          </a:bodyPr>
          <a:lstStyle/>
          <a:p>
            <a:pPr marL="171450" indent="-171450">
              <a:buFont typeface="Arial" panose="020B0604020202020204" pitchFamily="34" charset="0"/>
              <a:buChar char="•"/>
            </a:pPr>
            <a:r>
              <a:rPr lang="en-US" sz="1500" dirty="0" smtClean="0"/>
              <a:t>Common man</a:t>
            </a:r>
          </a:p>
          <a:p>
            <a:pPr marL="171450" indent="-171450">
              <a:buFont typeface="Arial" panose="020B0604020202020204" pitchFamily="34" charset="0"/>
              <a:buChar char="•"/>
            </a:pPr>
            <a:r>
              <a:rPr lang="en-US" sz="1500" dirty="0" smtClean="0"/>
              <a:t>Pharmaceutical </a:t>
            </a:r>
          </a:p>
          <a:p>
            <a:r>
              <a:rPr lang="en-US" sz="1500" dirty="0"/>
              <a:t> </a:t>
            </a:r>
            <a:r>
              <a:rPr lang="en-US" sz="1500" dirty="0" smtClean="0"/>
              <a:t>    companies</a:t>
            </a:r>
            <a:endParaRPr lang="en-IN" sz="1500" dirty="0"/>
          </a:p>
        </p:txBody>
      </p:sp>
      <p:sp>
        <p:nvSpPr>
          <p:cNvPr id="5" name="TextBox 4"/>
          <p:cNvSpPr txBox="1"/>
          <p:nvPr/>
        </p:nvSpPr>
        <p:spPr>
          <a:xfrm>
            <a:off x="3719573" y="1914558"/>
            <a:ext cx="1662828" cy="3093154"/>
          </a:xfrm>
          <a:prstGeom prst="rect">
            <a:avLst/>
          </a:prstGeom>
          <a:noFill/>
        </p:spPr>
        <p:txBody>
          <a:bodyPr wrap="none" rtlCol="0">
            <a:spAutoFit/>
          </a:bodyPr>
          <a:lstStyle/>
          <a:p>
            <a:pPr marL="171450" indent="-171450">
              <a:buFont typeface="Arial" panose="020B0604020202020204" pitchFamily="34" charset="0"/>
              <a:buChar char="•"/>
            </a:pPr>
            <a:r>
              <a:rPr lang="en-US" sz="1500" dirty="0" smtClean="0"/>
              <a:t> Collection of </a:t>
            </a:r>
          </a:p>
          <a:p>
            <a:r>
              <a:rPr lang="en-US" sz="1500" dirty="0" smtClean="0"/>
              <a:t>     Unused &amp; </a:t>
            </a:r>
          </a:p>
          <a:p>
            <a:r>
              <a:rPr lang="en-US" sz="1500" dirty="0" smtClean="0"/>
              <a:t>     expired</a:t>
            </a:r>
          </a:p>
          <a:p>
            <a:r>
              <a:rPr lang="en-US" sz="1500" dirty="0" smtClean="0"/>
              <a:t>     medicines</a:t>
            </a:r>
          </a:p>
          <a:p>
            <a:pPr marL="285750" indent="-285750">
              <a:buFont typeface="Arial" panose="020B0604020202020204" pitchFamily="34" charset="0"/>
              <a:buChar char="•"/>
            </a:pPr>
            <a:r>
              <a:rPr lang="en-US" sz="1500" dirty="0" smtClean="0"/>
              <a:t>Cheaper </a:t>
            </a:r>
          </a:p>
          <a:p>
            <a:r>
              <a:rPr lang="en-US" sz="1500" dirty="0"/>
              <a:t> </a:t>
            </a:r>
            <a:r>
              <a:rPr lang="en-US" sz="1500" dirty="0" smtClean="0"/>
              <a:t>     medicines as</a:t>
            </a:r>
          </a:p>
          <a:p>
            <a:r>
              <a:rPr lang="en-US" sz="1500" dirty="0"/>
              <a:t> </a:t>
            </a:r>
            <a:r>
              <a:rPr lang="en-US" sz="1500" dirty="0" smtClean="0"/>
              <a:t>     compared to</a:t>
            </a:r>
          </a:p>
          <a:p>
            <a:r>
              <a:rPr lang="en-US" sz="1500" dirty="0"/>
              <a:t> </a:t>
            </a:r>
            <a:r>
              <a:rPr lang="en-US" sz="1500" dirty="0" smtClean="0"/>
              <a:t>     medical stores</a:t>
            </a:r>
          </a:p>
          <a:p>
            <a:pPr marL="285750" indent="-285750">
              <a:buFont typeface="Arial" panose="020B0604020202020204" pitchFamily="34" charset="0"/>
              <a:buChar char="•"/>
            </a:pPr>
            <a:r>
              <a:rPr lang="en-US" sz="1500" dirty="0" smtClean="0"/>
              <a:t>Eco-friendly </a:t>
            </a:r>
          </a:p>
          <a:p>
            <a:r>
              <a:rPr lang="en-US" sz="1500" dirty="0" smtClean="0"/>
              <a:t>      destruction of</a:t>
            </a:r>
          </a:p>
          <a:p>
            <a:r>
              <a:rPr lang="en-US" sz="1500" dirty="0" smtClean="0"/>
              <a:t>      medicines   </a:t>
            </a:r>
          </a:p>
          <a:p>
            <a:endParaRPr lang="en-US" sz="1500" dirty="0" smtClean="0"/>
          </a:p>
          <a:p>
            <a:endParaRPr lang="en-US" sz="1500" dirty="0" smtClean="0"/>
          </a:p>
        </p:txBody>
      </p:sp>
      <p:sp>
        <p:nvSpPr>
          <p:cNvPr id="6" name="TextBox 5"/>
          <p:cNvSpPr txBox="1"/>
          <p:nvPr/>
        </p:nvSpPr>
        <p:spPr>
          <a:xfrm>
            <a:off x="4716016" y="5589240"/>
            <a:ext cx="3456384" cy="784830"/>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Pharmaceutical Companies</a:t>
            </a:r>
          </a:p>
          <a:p>
            <a:pPr marL="285750" indent="-285750">
              <a:buFont typeface="Arial" panose="020B0604020202020204" pitchFamily="34" charset="0"/>
              <a:buChar char="•"/>
            </a:pPr>
            <a:r>
              <a:rPr lang="en-US" sz="1500" dirty="0" smtClean="0"/>
              <a:t>Sponsored listing</a:t>
            </a:r>
          </a:p>
          <a:p>
            <a:pPr marL="285750" indent="-285750">
              <a:buFont typeface="Arial" panose="020B0604020202020204" pitchFamily="34" charset="0"/>
              <a:buChar char="•"/>
            </a:pPr>
            <a:r>
              <a:rPr lang="en-US" sz="1500" dirty="0" smtClean="0"/>
              <a:t>Advertisements </a:t>
            </a:r>
            <a:endParaRPr lang="en-IN" sz="1500" dirty="0"/>
          </a:p>
        </p:txBody>
      </p:sp>
      <p:sp>
        <p:nvSpPr>
          <p:cNvPr id="7" name="TextBox 6"/>
          <p:cNvSpPr txBox="1"/>
          <p:nvPr/>
        </p:nvSpPr>
        <p:spPr>
          <a:xfrm>
            <a:off x="5355559" y="3709481"/>
            <a:ext cx="1728192"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Online Application</a:t>
            </a:r>
          </a:p>
          <a:p>
            <a:pPr marL="285750" indent="-285750">
              <a:buFont typeface="Arial" panose="020B0604020202020204" pitchFamily="34" charset="0"/>
              <a:buChar char="•"/>
            </a:pPr>
            <a:r>
              <a:rPr lang="en-US" sz="1500" dirty="0" smtClean="0"/>
              <a:t>Digital </a:t>
            </a:r>
          </a:p>
          <a:p>
            <a:r>
              <a:rPr lang="en-US" sz="1500" dirty="0"/>
              <a:t> </a:t>
            </a:r>
            <a:r>
              <a:rPr lang="en-US" sz="1500" dirty="0" smtClean="0"/>
              <a:t>      Marketing</a:t>
            </a:r>
          </a:p>
        </p:txBody>
      </p:sp>
      <p:sp>
        <p:nvSpPr>
          <p:cNvPr id="8" name="TextBox 7"/>
          <p:cNvSpPr txBox="1"/>
          <p:nvPr/>
        </p:nvSpPr>
        <p:spPr>
          <a:xfrm>
            <a:off x="285215" y="1916832"/>
            <a:ext cx="1406465"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Delivery servicing companies</a:t>
            </a:r>
          </a:p>
          <a:p>
            <a:pPr marL="285750" indent="-285750">
              <a:buFont typeface="Arial" panose="020B0604020202020204" pitchFamily="34" charset="0"/>
              <a:buChar char="•"/>
            </a:pPr>
            <a:r>
              <a:rPr lang="en-US" sz="1500" dirty="0" smtClean="0"/>
              <a:t>Manufacturers </a:t>
            </a:r>
            <a:endParaRPr lang="en-IN" sz="1500" dirty="0"/>
          </a:p>
        </p:txBody>
      </p:sp>
      <p:sp>
        <p:nvSpPr>
          <p:cNvPr id="9" name="TextBox 8"/>
          <p:cNvSpPr txBox="1"/>
          <p:nvPr/>
        </p:nvSpPr>
        <p:spPr>
          <a:xfrm>
            <a:off x="1864248" y="1737408"/>
            <a:ext cx="205968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Various takeaway locations throughout the whole city</a:t>
            </a:r>
          </a:p>
          <a:p>
            <a:pPr marL="285750" indent="-285750">
              <a:buFont typeface="Arial" panose="020B0604020202020204" pitchFamily="34" charset="0"/>
              <a:buChar char="•"/>
            </a:pPr>
            <a:r>
              <a:rPr lang="en-US" sz="1400" dirty="0" smtClean="0"/>
              <a:t>Return of expired medicines to manufacturers </a:t>
            </a:r>
          </a:p>
        </p:txBody>
      </p:sp>
      <p:sp>
        <p:nvSpPr>
          <p:cNvPr id="10" name="TextBox 9"/>
          <p:cNvSpPr txBox="1"/>
          <p:nvPr/>
        </p:nvSpPr>
        <p:spPr>
          <a:xfrm>
            <a:off x="1864248" y="3637473"/>
            <a:ext cx="1728192"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Online Application</a:t>
            </a:r>
          </a:p>
          <a:p>
            <a:pPr marL="285750" indent="-285750">
              <a:buFont typeface="Arial" panose="020B0604020202020204" pitchFamily="34" charset="0"/>
              <a:buChar char="•"/>
            </a:pPr>
            <a:r>
              <a:rPr lang="en-US" sz="1500" dirty="0" smtClean="0"/>
              <a:t>Dataset of all medicines from manufacturers</a:t>
            </a:r>
          </a:p>
        </p:txBody>
      </p:sp>
      <p:sp>
        <p:nvSpPr>
          <p:cNvPr id="11" name="TextBox 10"/>
          <p:cNvSpPr txBox="1"/>
          <p:nvPr/>
        </p:nvSpPr>
        <p:spPr>
          <a:xfrm>
            <a:off x="285214" y="5517232"/>
            <a:ext cx="4070761"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Cost for logistics </a:t>
            </a:r>
          </a:p>
          <a:p>
            <a:pPr marL="285750" indent="-285750">
              <a:buFont typeface="Arial" panose="020B0604020202020204" pitchFamily="34" charset="0"/>
              <a:buChar char="•"/>
            </a:pPr>
            <a:r>
              <a:rPr lang="en-US" sz="1500" dirty="0" smtClean="0"/>
              <a:t>Cost for marketing</a:t>
            </a:r>
          </a:p>
          <a:p>
            <a:pPr marL="285750" indent="-285750">
              <a:buFont typeface="Arial" panose="020B0604020202020204" pitchFamily="34" charset="0"/>
              <a:buChar char="•"/>
            </a:pPr>
            <a:r>
              <a:rPr lang="en-US" sz="1500" dirty="0"/>
              <a:t>Cost in developing Online </a:t>
            </a:r>
            <a:r>
              <a:rPr lang="en-US" sz="1500" dirty="0" smtClean="0"/>
              <a:t>Application</a:t>
            </a:r>
          </a:p>
          <a:p>
            <a:pPr marL="285750" indent="-285750">
              <a:buFont typeface="Arial" panose="020B0604020202020204" pitchFamily="34" charset="0"/>
              <a:buChar char="•"/>
            </a:pPr>
            <a:r>
              <a:rPr lang="en-US" sz="1500" dirty="0" smtClean="0"/>
              <a:t>Operational costs</a:t>
            </a:r>
          </a:p>
          <a:p>
            <a:pPr marL="285750" indent="-285750">
              <a:buFont typeface="Arial" panose="020B0604020202020204" pitchFamily="34" charset="0"/>
              <a:buChar char="•"/>
            </a:pPr>
            <a:endParaRPr lang="en-US" sz="1500" dirty="0" smtClean="0"/>
          </a:p>
        </p:txBody>
      </p:sp>
      <p:sp>
        <p:nvSpPr>
          <p:cNvPr id="12" name="TextBox 11"/>
          <p:cNvSpPr txBox="1"/>
          <p:nvPr/>
        </p:nvSpPr>
        <p:spPr>
          <a:xfrm>
            <a:off x="5335643" y="1899383"/>
            <a:ext cx="1728192"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24x7 customer support</a:t>
            </a:r>
          </a:p>
          <a:p>
            <a:pPr marL="285750" indent="-285750">
              <a:buFont typeface="Arial" panose="020B0604020202020204" pitchFamily="34" charset="0"/>
              <a:buChar char="•"/>
            </a:pPr>
            <a:r>
              <a:rPr lang="en-US" sz="1500" dirty="0" smtClean="0"/>
              <a:t>Automation</a:t>
            </a:r>
          </a:p>
          <a:p>
            <a:r>
              <a:rPr lang="en-US" sz="1500" dirty="0"/>
              <a:t> </a:t>
            </a:r>
            <a:r>
              <a:rPr lang="en-US" sz="1500" dirty="0" smtClean="0"/>
              <a:t>   (where possible)</a:t>
            </a:r>
          </a:p>
        </p:txBody>
      </p:sp>
    </p:spTree>
    <p:extLst>
      <p:ext uri="{BB962C8B-B14F-4D97-AF65-F5344CB8AC3E}">
        <p14:creationId xmlns:p14="http://schemas.microsoft.com/office/powerpoint/2010/main" val="177507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219256" cy="979512"/>
          </a:xfrm>
        </p:spPr>
        <p:txBody>
          <a:bodyPr/>
          <a:lstStyle/>
          <a:p>
            <a:r>
              <a:rPr lang="en-US" sz="4400" dirty="0" smtClean="0"/>
              <a:t>Value Propositions(USP)</a:t>
            </a:r>
            <a:endParaRPr lang="en-IN" sz="4400" dirty="0"/>
          </a:p>
        </p:txBody>
      </p:sp>
      <p:sp>
        <p:nvSpPr>
          <p:cNvPr id="3" name="Content Placeholder 2"/>
          <p:cNvSpPr>
            <a:spLocks noGrp="1"/>
          </p:cNvSpPr>
          <p:nvPr>
            <p:ph idx="1"/>
          </p:nvPr>
        </p:nvSpPr>
        <p:spPr>
          <a:xfrm>
            <a:off x="323528" y="1988840"/>
            <a:ext cx="8219256" cy="3816424"/>
          </a:xfrm>
        </p:spPr>
        <p:txBody>
          <a:bodyPr>
            <a:noAutofit/>
          </a:bodyPr>
          <a:lstStyle/>
          <a:p>
            <a:pPr fontAlgn="base"/>
            <a:r>
              <a:rPr lang="en-US" dirty="0"/>
              <a:t>Collection of </a:t>
            </a:r>
            <a:r>
              <a:rPr lang="en-US" dirty="0" smtClean="0"/>
              <a:t>unused </a:t>
            </a:r>
            <a:r>
              <a:rPr lang="en-US" dirty="0"/>
              <a:t>and expired medicines that are a liability for general public.</a:t>
            </a:r>
          </a:p>
          <a:p>
            <a:pPr fontAlgn="base"/>
            <a:r>
              <a:rPr lang="en-US" dirty="0"/>
              <a:t>Providing rewards and returns to the people in lieu of those medicines.</a:t>
            </a:r>
          </a:p>
          <a:p>
            <a:pPr fontAlgn="base"/>
            <a:r>
              <a:rPr lang="en-US" dirty="0"/>
              <a:t>Additional benefits based on the kind of medicines provided by </a:t>
            </a:r>
            <a:r>
              <a:rPr lang="en-US" dirty="0" smtClean="0"/>
              <a:t>users.</a:t>
            </a:r>
          </a:p>
          <a:p>
            <a:pPr fontAlgn="base"/>
            <a:r>
              <a:rPr lang="en-US" dirty="0" smtClean="0"/>
              <a:t>Devising an eco-friendly manner for destruction of medicines that minimizes hazards to the environment.</a:t>
            </a:r>
            <a:endParaRPr lang="en-US" dirty="0"/>
          </a:p>
        </p:txBody>
      </p:sp>
    </p:spTree>
    <p:extLst>
      <p:ext uri="{BB962C8B-B14F-4D97-AF65-F5344CB8AC3E}">
        <p14:creationId xmlns:p14="http://schemas.microsoft.com/office/powerpoint/2010/main" val="114478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37006" y="4005064"/>
            <a:ext cx="1886722" cy="7200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Arial Black" panose="020B0A04020102020204" pitchFamily="34" charset="0"/>
              </a:rPr>
              <a:t>Retailers</a:t>
            </a:r>
            <a:endParaRPr lang="en-IN" dirty="0">
              <a:latin typeface="Arial Black" panose="020B0A04020102020204" pitchFamily="34" charset="0"/>
            </a:endParaRPr>
          </a:p>
        </p:txBody>
      </p:sp>
      <p:sp>
        <p:nvSpPr>
          <p:cNvPr id="5" name="Oval 4"/>
          <p:cNvSpPr/>
          <p:nvPr/>
        </p:nvSpPr>
        <p:spPr>
          <a:xfrm>
            <a:off x="28239" y="2375184"/>
            <a:ext cx="2304256" cy="648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Arial Black" panose="020B0A04020102020204" pitchFamily="34" charset="0"/>
              </a:rPr>
              <a:t>Wholesalers </a:t>
            </a:r>
            <a:endParaRPr lang="en-IN" sz="1600" dirty="0">
              <a:latin typeface="Arial Black" panose="020B0A04020102020204" pitchFamily="34" charset="0"/>
            </a:endParaRPr>
          </a:p>
        </p:txBody>
      </p:sp>
      <p:sp>
        <p:nvSpPr>
          <p:cNvPr id="6" name="Up Arrow 5"/>
          <p:cNvSpPr/>
          <p:nvPr/>
        </p:nvSpPr>
        <p:spPr>
          <a:xfrm>
            <a:off x="683568" y="3203684"/>
            <a:ext cx="864096" cy="63587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7" name="Straight Connector 6"/>
          <p:cNvCxnSpPr>
            <a:stCxn id="5" idx="6"/>
          </p:cNvCxnSpPr>
          <p:nvPr/>
        </p:nvCxnSpPr>
        <p:spPr>
          <a:xfrm>
            <a:off x="2332495" y="2699220"/>
            <a:ext cx="595611" cy="78876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4" idx="6"/>
          </p:cNvCxnSpPr>
          <p:nvPr/>
        </p:nvCxnSpPr>
        <p:spPr>
          <a:xfrm flipV="1">
            <a:off x="2123728" y="3487986"/>
            <a:ext cx="804378" cy="87711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2928106" y="3512440"/>
            <a:ext cx="1427870"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2868388" y="3212976"/>
            <a:ext cx="1631604" cy="338554"/>
          </a:xfrm>
          <a:prstGeom prst="rect">
            <a:avLst/>
          </a:prstGeom>
          <a:noFill/>
        </p:spPr>
        <p:txBody>
          <a:bodyPr wrap="square" rtlCol="0">
            <a:spAutoFit/>
          </a:bodyPr>
          <a:lstStyle/>
          <a:p>
            <a:r>
              <a:rPr lang="en-US" sz="1600" dirty="0" smtClean="0"/>
              <a:t>Return of Time</a:t>
            </a:r>
            <a:endParaRPr lang="en-IN" sz="1600" dirty="0"/>
          </a:p>
        </p:txBody>
      </p:sp>
      <p:sp>
        <p:nvSpPr>
          <p:cNvPr id="11" name="TextBox 10"/>
          <p:cNvSpPr txBox="1"/>
          <p:nvPr/>
        </p:nvSpPr>
        <p:spPr>
          <a:xfrm>
            <a:off x="2858196" y="3501008"/>
            <a:ext cx="1476686" cy="338554"/>
          </a:xfrm>
          <a:prstGeom prst="rect">
            <a:avLst/>
          </a:prstGeom>
          <a:noFill/>
        </p:spPr>
        <p:txBody>
          <a:bodyPr wrap="none" rtlCol="0">
            <a:spAutoFit/>
          </a:bodyPr>
          <a:lstStyle/>
          <a:p>
            <a:r>
              <a:rPr lang="en-US" sz="1600" dirty="0" smtClean="0"/>
              <a:t>expired goods</a:t>
            </a:r>
            <a:endParaRPr lang="en-IN" sz="1600" dirty="0"/>
          </a:p>
        </p:txBody>
      </p:sp>
      <p:cxnSp>
        <p:nvCxnSpPr>
          <p:cNvPr id="12" name="Straight Connector 11"/>
          <p:cNvCxnSpPr/>
          <p:nvPr/>
        </p:nvCxnSpPr>
        <p:spPr>
          <a:xfrm>
            <a:off x="4964580" y="2564904"/>
            <a:ext cx="1191508"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4331968" y="2564904"/>
            <a:ext cx="632612" cy="94753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flipV="1">
            <a:off x="4363340" y="3510144"/>
            <a:ext cx="601240" cy="85496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4964580" y="4376896"/>
            <a:ext cx="1171818" cy="0"/>
          </a:xfrm>
          <a:prstGeom prst="line">
            <a:avLst/>
          </a:prstGeom>
        </p:spPr>
        <p:style>
          <a:lnRef idx="3">
            <a:schemeClr val="dk1"/>
          </a:lnRef>
          <a:fillRef idx="0">
            <a:schemeClr val="dk1"/>
          </a:fillRef>
          <a:effectRef idx="2">
            <a:schemeClr val="dk1"/>
          </a:effectRef>
          <a:fontRef idx="minor">
            <a:schemeClr val="tx1"/>
          </a:fontRef>
        </p:style>
      </p:cxnSp>
      <p:sp>
        <p:nvSpPr>
          <p:cNvPr id="16" name="Oval 15"/>
          <p:cNvSpPr/>
          <p:nvPr/>
        </p:nvSpPr>
        <p:spPr>
          <a:xfrm>
            <a:off x="6663680" y="3127844"/>
            <a:ext cx="2448272" cy="7202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smtClean="0">
                <a:latin typeface="Arial Black" panose="020B0A04020102020204" pitchFamily="34" charset="0"/>
              </a:rPr>
              <a:t>Pharmaceutical</a:t>
            </a:r>
          </a:p>
          <a:p>
            <a:pPr algn="ctr"/>
            <a:r>
              <a:rPr lang="en-US" sz="1400" dirty="0" smtClean="0">
                <a:latin typeface="Arial Black" panose="020B0A04020102020204" pitchFamily="34" charset="0"/>
              </a:rPr>
              <a:t>companies</a:t>
            </a:r>
            <a:endParaRPr lang="en-IN" sz="1400" dirty="0">
              <a:latin typeface="Arial Black" panose="020B0A04020102020204" pitchFamily="34" charset="0"/>
            </a:endParaRPr>
          </a:p>
        </p:txBody>
      </p:sp>
      <p:cxnSp>
        <p:nvCxnSpPr>
          <p:cNvPr id="17" name="Straight Arrow Connector 16"/>
          <p:cNvCxnSpPr>
            <a:endCxn id="16" idx="2"/>
          </p:cNvCxnSpPr>
          <p:nvPr/>
        </p:nvCxnSpPr>
        <p:spPr>
          <a:xfrm>
            <a:off x="6157900" y="2564904"/>
            <a:ext cx="505780" cy="9230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16" idx="2"/>
          </p:cNvCxnSpPr>
          <p:nvPr/>
        </p:nvCxnSpPr>
        <p:spPr>
          <a:xfrm flipV="1">
            <a:off x="6156088" y="3487986"/>
            <a:ext cx="507592" cy="8889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4860032" y="3127844"/>
            <a:ext cx="1276366" cy="707886"/>
          </a:xfrm>
          <a:prstGeom prst="rect">
            <a:avLst/>
          </a:prstGeom>
          <a:noFill/>
        </p:spPr>
        <p:txBody>
          <a:bodyPr wrap="square" rtlCol="0">
            <a:spAutoFit/>
          </a:bodyPr>
          <a:lstStyle/>
          <a:p>
            <a:pPr algn="ctr"/>
            <a:r>
              <a:rPr lang="en-US" sz="2000" dirty="0" smtClean="0"/>
              <a:t>Two </a:t>
            </a:r>
          </a:p>
          <a:p>
            <a:pPr algn="ctr"/>
            <a:r>
              <a:rPr lang="en-US" sz="2000" dirty="0" smtClean="0"/>
              <a:t>Options</a:t>
            </a:r>
            <a:endParaRPr lang="en-IN" sz="2000" dirty="0"/>
          </a:p>
        </p:txBody>
      </p:sp>
      <p:sp>
        <p:nvSpPr>
          <p:cNvPr id="20" name="TextBox 19"/>
          <p:cNvSpPr txBox="1"/>
          <p:nvPr/>
        </p:nvSpPr>
        <p:spPr>
          <a:xfrm>
            <a:off x="4647122" y="2190518"/>
            <a:ext cx="1905090" cy="369332"/>
          </a:xfrm>
          <a:prstGeom prst="rect">
            <a:avLst/>
          </a:prstGeom>
          <a:noFill/>
        </p:spPr>
        <p:txBody>
          <a:bodyPr wrap="square" rtlCol="0">
            <a:spAutoFit/>
          </a:bodyPr>
          <a:lstStyle/>
          <a:p>
            <a:r>
              <a:rPr lang="en-US" dirty="0" smtClean="0"/>
              <a:t>As Fresh Supply</a:t>
            </a:r>
            <a:endParaRPr lang="en-IN" dirty="0"/>
          </a:p>
        </p:txBody>
      </p:sp>
      <p:sp>
        <p:nvSpPr>
          <p:cNvPr id="21" name="TextBox 20"/>
          <p:cNvSpPr txBox="1"/>
          <p:nvPr/>
        </p:nvSpPr>
        <p:spPr>
          <a:xfrm>
            <a:off x="4607788" y="4509120"/>
            <a:ext cx="2268467" cy="369332"/>
          </a:xfrm>
          <a:prstGeom prst="rect">
            <a:avLst/>
          </a:prstGeom>
          <a:noFill/>
        </p:spPr>
        <p:txBody>
          <a:bodyPr wrap="square" rtlCol="0">
            <a:spAutoFit/>
          </a:bodyPr>
          <a:lstStyle/>
          <a:p>
            <a:r>
              <a:rPr lang="en-US" dirty="0" smtClean="0"/>
              <a:t>Issuing Credit Note</a:t>
            </a:r>
            <a:endParaRPr lang="en-IN" dirty="0"/>
          </a:p>
        </p:txBody>
      </p:sp>
      <p:sp>
        <p:nvSpPr>
          <p:cNvPr id="22" name="TextBox 21"/>
          <p:cNvSpPr txBox="1"/>
          <p:nvPr/>
        </p:nvSpPr>
        <p:spPr>
          <a:xfrm>
            <a:off x="3321640" y="5926269"/>
            <a:ext cx="6178300" cy="923330"/>
          </a:xfrm>
          <a:prstGeom prst="rect">
            <a:avLst/>
          </a:prstGeom>
          <a:noFill/>
        </p:spPr>
        <p:txBody>
          <a:bodyPr wrap="square" rtlCol="0">
            <a:spAutoFit/>
          </a:bodyPr>
          <a:lstStyle/>
          <a:p>
            <a:r>
              <a:rPr lang="en-US" dirty="0" smtClean="0"/>
              <a:t>Reference Taken from:- </a:t>
            </a:r>
            <a:r>
              <a:rPr lang="en-IN" dirty="0" smtClean="0"/>
              <a:t>Circular </a:t>
            </a:r>
            <a:r>
              <a:rPr lang="en-IN" dirty="0" smtClean="0"/>
              <a:t>No. </a:t>
            </a:r>
            <a:r>
              <a:rPr lang="en-IN" dirty="0" smtClean="0"/>
              <a:t>72/46/2018-GST</a:t>
            </a:r>
          </a:p>
          <a:p>
            <a:r>
              <a:rPr lang="en-US" dirty="0"/>
              <a:t>	</a:t>
            </a:r>
            <a:r>
              <a:rPr lang="en-US" dirty="0" smtClean="0"/>
              <a:t>	         </a:t>
            </a:r>
            <a:r>
              <a:rPr lang="en-US" dirty="0" smtClean="0"/>
              <a:t>F.No</a:t>
            </a:r>
            <a:r>
              <a:rPr lang="en-US" dirty="0" smtClean="0"/>
              <a:t>. CBEC/26/16/04/2017-GST</a:t>
            </a:r>
          </a:p>
          <a:p>
            <a:r>
              <a:rPr lang="en-US" dirty="0" smtClean="0"/>
              <a:t>	                 </a:t>
            </a:r>
            <a:r>
              <a:rPr lang="en-US" dirty="0" smtClean="0"/>
              <a:t>        </a:t>
            </a:r>
            <a:r>
              <a:rPr lang="en-US" dirty="0" smtClean="0"/>
              <a:t>D</a:t>
            </a:r>
            <a:r>
              <a:rPr lang="en-US" dirty="0" smtClean="0"/>
              <a:t>ated the 26</a:t>
            </a:r>
            <a:r>
              <a:rPr lang="en-US" baseline="30000" dirty="0" smtClean="0"/>
              <a:t>th</a:t>
            </a:r>
            <a:r>
              <a:rPr lang="en-US" dirty="0" smtClean="0"/>
              <a:t> October,2018</a:t>
            </a:r>
            <a:endParaRPr lang="en-IN" dirty="0"/>
          </a:p>
        </p:txBody>
      </p:sp>
      <p:sp>
        <p:nvSpPr>
          <p:cNvPr id="23" name="Title 1"/>
          <p:cNvSpPr>
            <a:spLocks noGrp="1"/>
          </p:cNvSpPr>
          <p:nvPr>
            <p:ph type="title"/>
          </p:nvPr>
        </p:nvSpPr>
        <p:spPr>
          <a:xfrm>
            <a:off x="255286" y="548680"/>
            <a:ext cx="8219256" cy="1339552"/>
          </a:xfrm>
        </p:spPr>
        <p:txBody>
          <a:bodyPr/>
          <a:lstStyle/>
          <a:p>
            <a:r>
              <a:rPr lang="en-US" sz="3200" b="1" dirty="0" smtClean="0">
                <a:effectLst/>
              </a:rPr>
              <a:t>Procedure in respect of Return of Time </a:t>
            </a:r>
            <a:br>
              <a:rPr lang="en-US" sz="3200" b="1" dirty="0" smtClean="0">
                <a:effectLst/>
              </a:rPr>
            </a:br>
            <a:r>
              <a:rPr lang="en-US" sz="3200" b="1" dirty="0" smtClean="0">
                <a:effectLst/>
              </a:rPr>
              <a:t>Expired Drugs of Medicine</a:t>
            </a:r>
            <a:endParaRPr lang="en-IN" sz="3200" dirty="0"/>
          </a:p>
        </p:txBody>
      </p:sp>
    </p:spTree>
    <p:extLst>
      <p:ext uri="{BB962C8B-B14F-4D97-AF65-F5344CB8AC3E}">
        <p14:creationId xmlns:p14="http://schemas.microsoft.com/office/powerpoint/2010/main" val="1363179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7328" y="836712"/>
            <a:ext cx="8219256" cy="619472"/>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dirty="0" smtClean="0"/>
              <a:t>Customer Segments</a:t>
            </a:r>
            <a:endParaRPr lang="en-IN" sz="4800" dirty="0"/>
          </a:p>
        </p:txBody>
      </p:sp>
      <p:sp>
        <p:nvSpPr>
          <p:cNvPr id="5" name="Content Placeholder 2"/>
          <p:cNvSpPr txBox="1">
            <a:spLocks/>
          </p:cNvSpPr>
          <p:nvPr/>
        </p:nvSpPr>
        <p:spPr>
          <a:xfrm>
            <a:off x="127170" y="1700808"/>
            <a:ext cx="8371656" cy="4536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base">
              <a:buClr>
                <a:schemeClr val="tx2">
                  <a:lumMod val="60000"/>
                  <a:lumOff val="40000"/>
                </a:schemeClr>
              </a:buClr>
            </a:pPr>
            <a:r>
              <a:rPr lang="en-US" sz="3200" b="1" dirty="0">
                <a:solidFill>
                  <a:schemeClr val="accent1">
                    <a:lumMod val="75000"/>
                  </a:schemeClr>
                </a:solidFill>
              </a:rPr>
              <a:t>Common man -</a:t>
            </a:r>
            <a:r>
              <a:rPr lang="en-US" sz="3200" dirty="0">
                <a:solidFill>
                  <a:schemeClr val="tx1"/>
                </a:solidFill>
              </a:rPr>
              <a:t> </a:t>
            </a:r>
          </a:p>
          <a:p>
            <a:pPr marL="0" indent="0">
              <a:buNone/>
            </a:pPr>
            <a:r>
              <a:rPr lang="en-US" sz="2000" dirty="0">
                <a:solidFill>
                  <a:schemeClr val="tx1"/>
                </a:solidFill>
              </a:rPr>
              <a:t>      1. Getting rid of unused &amp; expired medicines with no extra </a:t>
            </a:r>
            <a:r>
              <a:rPr lang="en-US" sz="2000" dirty="0" smtClean="0">
                <a:solidFill>
                  <a:schemeClr val="tx1"/>
                </a:solidFill>
              </a:rPr>
              <a:t>effort.</a:t>
            </a:r>
            <a:endParaRPr lang="en-US" sz="2000" dirty="0">
              <a:solidFill>
                <a:schemeClr val="tx1"/>
              </a:solidFill>
            </a:endParaRPr>
          </a:p>
          <a:p>
            <a:pPr marL="0" indent="0">
              <a:buNone/>
            </a:pPr>
            <a:r>
              <a:rPr lang="en-US" sz="2000" dirty="0">
                <a:solidFill>
                  <a:schemeClr val="tx1"/>
                </a:solidFill>
              </a:rPr>
              <a:t>      2. Earning a profit without any </a:t>
            </a:r>
            <a:r>
              <a:rPr lang="en-US" sz="2000" dirty="0" smtClean="0">
                <a:solidFill>
                  <a:schemeClr val="tx1"/>
                </a:solidFill>
              </a:rPr>
              <a:t>hassle.</a:t>
            </a:r>
            <a:endParaRPr lang="en-US" sz="2000" dirty="0">
              <a:solidFill>
                <a:schemeClr val="tx1"/>
              </a:solidFill>
            </a:endParaRPr>
          </a:p>
          <a:p>
            <a:pPr marL="0" indent="0">
              <a:buNone/>
            </a:pPr>
            <a:r>
              <a:rPr lang="en-US" sz="2000" dirty="0">
                <a:solidFill>
                  <a:schemeClr val="tx1"/>
                </a:solidFill>
              </a:rPr>
              <a:t>      3. Additional benefits on new </a:t>
            </a:r>
            <a:r>
              <a:rPr lang="en-US" sz="2000" dirty="0" smtClean="0">
                <a:solidFill>
                  <a:schemeClr val="tx1"/>
                </a:solidFill>
              </a:rPr>
              <a:t>medicines.</a:t>
            </a:r>
            <a:endParaRPr lang="en-US" sz="2800" b="1" dirty="0" smtClean="0">
              <a:solidFill>
                <a:schemeClr val="tx1"/>
              </a:solidFill>
            </a:endParaRPr>
          </a:p>
          <a:p>
            <a:pPr fontAlgn="base">
              <a:buClr>
                <a:schemeClr val="tx2">
                  <a:lumMod val="40000"/>
                  <a:lumOff val="60000"/>
                </a:schemeClr>
              </a:buClr>
            </a:pPr>
            <a:r>
              <a:rPr lang="en-US" sz="3200" b="1" dirty="0" smtClean="0">
                <a:solidFill>
                  <a:schemeClr val="accent1">
                    <a:lumMod val="75000"/>
                  </a:schemeClr>
                </a:solidFill>
              </a:rPr>
              <a:t>Pharmaceutical</a:t>
            </a:r>
            <a:r>
              <a:rPr lang="en-US" sz="3200" b="1" dirty="0" smtClean="0">
                <a:solidFill>
                  <a:schemeClr val="tx1"/>
                </a:solidFill>
              </a:rPr>
              <a:t> </a:t>
            </a:r>
            <a:r>
              <a:rPr lang="en-US" sz="3200" b="1" dirty="0">
                <a:solidFill>
                  <a:schemeClr val="accent1">
                    <a:lumMod val="75000"/>
                  </a:schemeClr>
                </a:solidFill>
              </a:rPr>
              <a:t>C</a:t>
            </a:r>
            <a:r>
              <a:rPr lang="en-US" sz="3200" b="1" dirty="0" smtClean="0">
                <a:solidFill>
                  <a:schemeClr val="accent1">
                    <a:lumMod val="75000"/>
                  </a:schemeClr>
                </a:solidFill>
              </a:rPr>
              <a:t>ompanies</a:t>
            </a:r>
            <a:r>
              <a:rPr lang="en-US" sz="3200" b="1" dirty="0" smtClean="0">
                <a:solidFill>
                  <a:schemeClr val="tx1"/>
                </a:solidFill>
              </a:rPr>
              <a:t> </a:t>
            </a:r>
            <a:r>
              <a:rPr lang="en-US" sz="3200" b="1" dirty="0">
                <a:solidFill>
                  <a:schemeClr val="accent1">
                    <a:lumMod val="75000"/>
                  </a:schemeClr>
                </a:solidFill>
              </a:rPr>
              <a:t>-</a:t>
            </a:r>
            <a:r>
              <a:rPr lang="en-US" dirty="0">
                <a:solidFill>
                  <a:schemeClr val="tx1"/>
                </a:solidFill>
              </a:rPr>
              <a:t> </a:t>
            </a:r>
            <a:endParaRPr lang="en-US" sz="2000" dirty="0">
              <a:solidFill>
                <a:schemeClr val="tx1"/>
              </a:solidFill>
            </a:endParaRPr>
          </a:p>
          <a:p>
            <a:pPr marL="0" indent="0" fontAlgn="base">
              <a:buNone/>
            </a:pPr>
            <a:r>
              <a:rPr lang="en-US" sz="2000" dirty="0" smtClean="0">
                <a:solidFill>
                  <a:schemeClr val="tx1"/>
                </a:solidFill>
              </a:rPr>
              <a:t>       1. Destruction </a:t>
            </a:r>
            <a:r>
              <a:rPr lang="en-US" sz="2000" dirty="0">
                <a:solidFill>
                  <a:schemeClr val="tx1"/>
                </a:solidFill>
              </a:rPr>
              <a:t>of expired medicines becomes easy due to </a:t>
            </a:r>
            <a:r>
              <a:rPr lang="en-US" sz="2000" dirty="0" smtClean="0">
                <a:solidFill>
                  <a:schemeClr val="tx1"/>
                </a:solidFill>
              </a:rPr>
              <a:t>gathered</a:t>
            </a:r>
          </a:p>
          <a:p>
            <a:pPr marL="0" indent="0" fontAlgn="base">
              <a:buNone/>
            </a:pPr>
            <a:r>
              <a:rPr lang="en-US" sz="2000" dirty="0" smtClean="0">
                <a:solidFill>
                  <a:schemeClr val="tx1"/>
                </a:solidFill>
              </a:rPr>
              <a:t>           medicines.</a:t>
            </a:r>
            <a:endParaRPr lang="en-US" sz="2000" dirty="0">
              <a:solidFill>
                <a:schemeClr val="tx1"/>
              </a:solidFill>
            </a:endParaRPr>
          </a:p>
          <a:p>
            <a:pPr marL="0" indent="0">
              <a:buNone/>
            </a:pPr>
            <a:r>
              <a:rPr lang="en-US" sz="2000" dirty="0" smtClean="0">
                <a:solidFill>
                  <a:schemeClr val="tx1"/>
                </a:solidFill>
              </a:rPr>
              <a:t>       2. </a:t>
            </a:r>
            <a:r>
              <a:rPr lang="en-US" sz="2000" dirty="0">
                <a:solidFill>
                  <a:schemeClr val="tx1"/>
                </a:solidFill>
              </a:rPr>
              <a:t>N</a:t>
            </a:r>
            <a:r>
              <a:rPr lang="en-US" sz="2000" dirty="0" smtClean="0">
                <a:solidFill>
                  <a:schemeClr val="tx1"/>
                </a:solidFill>
              </a:rPr>
              <a:t>ew </a:t>
            </a:r>
            <a:r>
              <a:rPr lang="en-US" sz="2000" dirty="0">
                <a:solidFill>
                  <a:schemeClr val="tx1"/>
                </a:solidFill>
              </a:rPr>
              <a:t>targeted customers which assist in increasing indirect </a:t>
            </a:r>
            <a:r>
              <a:rPr lang="en-US" sz="2000" dirty="0" smtClean="0">
                <a:solidFill>
                  <a:schemeClr val="tx1"/>
                </a:solidFill>
              </a:rPr>
              <a:t>sales.</a:t>
            </a:r>
            <a:endParaRPr lang="en-US" sz="2000" dirty="0">
              <a:solidFill>
                <a:schemeClr val="tx1"/>
              </a:solidFill>
            </a:endParaRPr>
          </a:p>
          <a:p>
            <a:pPr marL="0" indent="0">
              <a:buNone/>
            </a:pPr>
            <a:r>
              <a:rPr lang="en-US" sz="2000" dirty="0" smtClean="0">
                <a:solidFill>
                  <a:schemeClr val="tx1"/>
                </a:solidFill>
              </a:rPr>
              <a:t>       3</a:t>
            </a:r>
            <a:r>
              <a:rPr lang="en-US" sz="2000" dirty="0">
                <a:solidFill>
                  <a:schemeClr val="tx1"/>
                </a:solidFill>
              </a:rPr>
              <a:t>. Earning goodwill in industry by following correct prescribed methods </a:t>
            </a:r>
            <a:r>
              <a:rPr lang="en-US" sz="2000" dirty="0" smtClean="0">
                <a:solidFill>
                  <a:schemeClr val="tx1"/>
                </a:solidFill>
              </a:rPr>
              <a:t>of</a:t>
            </a:r>
          </a:p>
          <a:p>
            <a:pPr marL="0" indent="0">
              <a:buNone/>
            </a:pPr>
            <a:r>
              <a:rPr lang="en-US" sz="2000" dirty="0" smtClean="0">
                <a:solidFill>
                  <a:schemeClr val="tx1"/>
                </a:solidFill>
              </a:rPr>
              <a:t>           medicine  destruction.</a:t>
            </a:r>
            <a:endParaRPr lang="en-US" sz="2000" dirty="0">
              <a:solidFill>
                <a:schemeClr val="tx1"/>
              </a:solidFill>
            </a:endParaRPr>
          </a:p>
        </p:txBody>
      </p:sp>
    </p:spTree>
    <p:extLst>
      <p:ext uri="{BB962C8B-B14F-4D97-AF65-F5344CB8AC3E}">
        <p14:creationId xmlns:p14="http://schemas.microsoft.com/office/powerpoint/2010/main" val="3715922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TotalTime>
  <Words>482</Words>
  <Application>Microsoft Office PowerPoint</Application>
  <PresentationFormat>On-screen Show (4:3)</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ECOMEDS</vt:lpstr>
      <vt:lpstr>Introduction</vt:lpstr>
      <vt:lpstr>Problem Statement</vt:lpstr>
      <vt:lpstr>Survey Regarding Unused and Expired Medication Disposal</vt:lpstr>
      <vt:lpstr>Our Solution</vt:lpstr>
      <vt:lpstr>PowerPoint Presentation</vt:lpstr>
      <vt:lpstr>Value Propositions(USP)</vt:lpstr>
      <vt:lpstr>Procedure in respect of Return of Time  Expired Drugs of Medicine</vt:lpstr>
      <vt:lpstr>PowerPoint Presentation</vt:lpstr>
      <vt:lpstr>Key Activities</vt:lpstr>
      <vt:lpstr>PowerPoint Presentation</vt:lpstr>
      <vt:lpstr>PowerPoint Presentation</vt:lpstr>
      <vt:lpstr>Website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MEDISENSE</dc:title>
  <dc:creator>kshitiz aggarwal</dc:creator>
  <cp:lastModifiedBy>kshitiz aggarwal</cp:lastModifiedBy>
  <cp:revision>44</cp:revision>
  <dcterms:created xsi:type="dcterms:W3CDTF">2019-12-16T14:03:43Z</dcterms:created>
  <dcterms:modified xsi:type="dcterms:W3CDTF">2019-12-17T03:30:04Z</dcterms:modified>
</cp:coreProperties>
</file>