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Barlow" panose="020B0604020202020204" charset="0"/>
      <p:regular r:id="rId25"/>
      <p:bold r:id="rId26"/>
      <p:italic r:id="rId27"/>
      <p:boldItalic r:id="rId28"/>
    </p:embeddedFont>
    <p:embeddedFont>
      <p:font typeface="Barlow Light" panose="020B0604020202020204" charset="0"/>
      <p:regular r:id="rId29"/>
      <p:bold r:id="rId30"/>
      <p:italic r:id="rId31"/>
      <p:boldItalic r:id="rId32"/>
    </p:embeddedFont>
    <p:embeddedFont>
      <p:font typeface="Barlow SemiBold" panose="020B0604020202020204" charset="0"/>
      <p:regular r:id="rId33"/>
      <p:bold r:id="rId34"/>
      <p:italic r:id="rId35"/>
      <p:bold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 Saket" initials="KS" lastIdx="1" clrIdx="0">
    <p:extLst>
      <p:ext uri="{19B8F6BF-5375-455C-9EA6-DF929625EA0E}">
        <p15:presenceInfo xmlns:p15="http://schemas.microsoft.com/office/powerpoint/2012/main" userId="229552ada2cabc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2fb12270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2fb12270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number of trucks of all locations because of the proximity with the freeway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02fb12270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02fb12270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2fb12270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2fb12270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2fb12270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2fb12270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702fb12270_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702fb12270_5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02fb12270_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02fb12270_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02fb12270_5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02fb12270_5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702fb12270_5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702fb12270_5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2fb12270_5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2fb12270_5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02fb12270_5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02fb12270_5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02fb122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02fb122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02fb12270_5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702fb12270_5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02fb12270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02fb12270_5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number of cars than any location, as it is entry point to UMD. Most of the people go to their offices via M-Circle.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02fb12270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02fb12270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UMD Homecoming &amp; </a:t>
            </a:r>
            <a:r>
              <a:rPr lang="en-IN" dirty="0"/>
              <a:t>Soccer Game Both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702fb12270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702fb12270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number of pedestrians between all locations, explained by the garage.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02fb12270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702fb12270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Homecoming event on 3rd Nov, huge number of people for attending event at Cornerstone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UMD DOTS</a:t>
            </a:r>
            <a:br>
              <a:rPr lang="en"/>
            </a:br>
            <a:r>
              <a:rPr lang="en" sz="2400"/>
              <a:t>By - Avinav Dixit, Kumar Saket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(Mode of Conveyance)</a:t>
            </a:r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85" name="Google Shape;5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571" y="1430125"/>
            <a:ext cx="5476649" cy="35206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361C33-2585-4E9F-A2D4-3EA0FB6FE12A}"/>
              </a:ext>
            </a:extLst>
          </p:cNvPr>
          <p:cNvSpPr/>
          <p:nvPr/>
        </p:nvSpPr>
        <p:spPr>
          <a:xfrm>
            <a:off x="3419712" y="2222802"/>
            <a:ext cx="1263799" cy="52782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0592F2-A45E-4342-8D14-73BE788016AB}"/>
              </a:ext>
            </a:extLst>
          </p:cNvPr>
          <p:cNvSpPr/>
          <p:nvPr/>
        </p:nvSpPr>
        <p:spPr>
          <a:xfrm>
            <a:off x="5631361" y="2256258"/>
            <a:ext cx="1263799" cy="52782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1023C-5F62-4163-89B7-64A5E0CF9F70}"/>
              </a:ext>
            </a:extLst>
          </p:cNvPr>
          <p:cNvSpPr txBox="1"/>
          <p:nvPr/>
        </p:nvSpPr>
        <p:spPr>
          <a:xfrm>
            <a:off x="713138" y="1717284"/>
            <a:ext cx="1249477" cy="6001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Similar trend across two weeks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EA74B-02EB-496A-B05F-7ECDA2576F64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flipH="1" flipV="1">
            <a:off x="1962615" y="2017366"/>
            <a:ext cx="1457097" cy="4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DE03A9-E68F-43A6-A832-726E0C5B011C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 flipV="1">
            <a:off x="1962615" y="2017366"/>
            <a:ext cx="3668746" cy="50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(Temporal Dynamic)</a:t>
            </a:r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92" name="Google Shape;5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675" y="1456976"/>
            <a:ext cx="5476649" cy="352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(Temporal Dynamic)</a:t>
            </a:r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99" name="Google Shape;5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675" y="1430125"/>
            <a:ext cx="5476649" cy="352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(Temporal Dynamic)</a:t>
            </a:r>
            <a:endParaRPr/>
          </a:p>
        </p:txBody>
      </p:sp>
      <p:sp>
        <p:nvSpPr>
          <p:cNvPr id="605" name="Google Shape;605;p2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06" name="Google Shape;6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675" y="1430125"/>
            <a:ext cx="5476649" cy="3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(Temporal Dynamic)</a:t>
            </a:r>
            <a:endParaRPr/>
          </a:p>
        </p:txBody>
      </p:sp>
      <p:sp>
        <p:nvSpPr>
          <p:cNvPr id="612" name="Google Shape;612;p2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13" name="Google Shape;6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675" y="1416675"/>
            <a:ext cx="5476649" cy="352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(Temporal Dynamic)</a:t>
            </a:r>
            <a:endParaRPr/>
          </a:p>
        </p:txBody>
      </p:sp>
      <p:sp>
        <p:nvSpPr>
          <p:cNvPr id="619" name="Google Shape;619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20" name="Google Shape;6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675" y="1430125"/>
            <a:ext cx="5476649" cy="352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8"/>
          <p:cNvSpPr txBox="1">
            <a:spLocks noGrp="1"/>
          </p:cNvSpPr>
          <p:nvPr>
            <p:ph type="ctrTitle"/>
          </p:nvPr>
        </p:nvSpPr>
        <p:spPr>
          <a:xfrm>
            <a:off x="616850" y="2135400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Non-vehicular traffic</a:t>
            </a:r>
            <a:endParaRPr/>
          </a:p>
        </p:txBody>
      </p:sp>
      <p:sp>
        <p:nvSpPr>
          <p:cNvPr id="631" name="Google Shape;631;p2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32" name="Google Shape;6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413" y="1443550"/>
            <a:ext cx="5043165" cy="3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Non-vehicular traffic</a:t>
            </a:r>
            <a:endParaRPr/>
          </a:p>
        </p:txBody>
      </p:sp>
      <p:sp>
        <p:nvSpPr>
          <p:cNvPr id="638" name="Google Shape;638;p3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39" name="Google Shape;6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513" y="1497299"/>
            <a:ext cx="6098974" cy="3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Vehicular traffic</a:t>
            </a:r>
            <a:endParaRPr/>
          </a:p>
        </p:txBody>
      </p:sp>
      <p:sp>
        <p:nvSpPr>
          <p:cNvPr id="645" name="Google Shape;645;p3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46" name="Google Shape;6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700" y="1497299"/>
            <a:ext cx="4952604" cy="3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22" name="Google Shape;5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694" y="1077575"/>
            <a:ext cx="6066182" cy="34122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14"/>
          <p:cNvGrpSpPr/>
          <p:nvPr/>
        </p:nvGrpSpPr>
        <p:grpSpPr>
          <a:xfrm>
            <a:off x="1480630" y="2720615"/>
            <a:ext cx="351975" cy="258067"/>
            <a:chOff x="4610450" y="3703750"/>
            <a:chExt cx="453050" cy="332175"/>
          </a:xfrm>
        </p:grpSpPr>
        <p:sp>
          <p:nvSpPr>
            <p:cNvPr id="524" name="Google Shape;524;p1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6" name="Google Shape;526;p14"/>
          <p:cNvGrpSpPr/>
          <p:nvPr/>
        </p:nvGrpSpPr>
        <p:grpSpPr>
          <a:xfrm>
            <a:off x="6888664" y="2694998"/>
            <a:ext cx="365260" cy="309303"/>
            <a:chOff x="5275975" y="4344850"/>
            <a:chExt cx="470150" cy="398125"/>
          </a:xfrm>
        </p:grpSpPr>
        <p:sp>
          <p:nvSpPr>
            <p:cNvPr id="527" name="Google Shape;527;p1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2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Vehicular traffic</a:t>
            </a:r>
            <a:endParaRPr/>
          </a:p>
        </p:txBody>
      </p:sp>
      <p:sp>
        <p:nvSpPr>
          <p:cNvPr id="652" name="Google Shape;652;p3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53" name="Google Shape;6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356" y="1457000"/>
            <a:ext cx="5133291" cy="3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3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659" name="Google Shape;659;p33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60" name="Google Shape;660;p33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73317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b="1" dirty="0"/>
              <a:t>Two types of traffic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b="1" dirty="0"/>
              <a:t>Plan events considering other variables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b="1" dirty="0"/>
              <a:t>Insufficient data for temperature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b="1" dirty="0"/>
              <a:t>Reroute vehicles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IN" b="1" dirty="0"/>
              <a:t>Limiting permitted radius on event days; Temporary Parking </a:t>
            </a:r>
            <a:r>
              <a:rPr lang="en" b="1" dirty="0"/>
              <a:t>and coordinated shuttles</a:t>
            </a:r>
            <a:endParaRPr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Area</a:t>
            </a:r>
            <a:endParaRPr/>
          </a:p>
        </p:txBody>
      </p:sp>
      <p:sp>
        <p:nvSpPr>
          <p:cNvPr id="535" name="Google Shape;535;p1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36" name="Google Shape;536;p15"/>
          <p:cNvSpPr txBox="1"/>
          <p:nvPr/>
        </p:nvSpPr>
        <p:spPr>
          <a:xfrm>
            <a:off x="1086350" y="1540825"/>
            <a:ext cx="7094400" cy="18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37" name="Google Shape;5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650" y="1617025"/>
            <a:ext cx="7210824" cy="24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Area</a:t>
            </a:r>
            <a:endParaRPr/>
          </a:p>
        </p:txBody>
      </p:sp>
      <p:sp>
        <p:nvSpPr>
          <p:cNvPr id="543" name="Google Shape;543;p1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44" name="Google Shape;544;p16"/>
          <p:cNvSpPr txBox="1"/>
          <p:nvPr/>
        </p:nvSpPr>
        <p:spPr>
          <a:xfrm>
            <a:off x="1010150" y="1540825"/>
            <a:ext cx="70944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Reply by Numina : </a:t>
            </a:r>
            <a:br>
              <a:rPr lang="en">
                <a:latin typeface="Barlow Light"/>
                <a:ea typeface="Barlow Light"/>
                <a:cs typeface="Barlow Light"/>
                <a:sym typeface="Barlow Light"/>
              </a:rPr>
            </a:b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45" name="Google Shape;5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00" y="2158675"/>
            <a:ext cx="7528749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"/>
          <p:cNvSpPr txBox="1">
            <a:spLocks noGrp="1"/>
          </p:cNvSpPr>
          <p:nvPr>
            <p:ph type="ctrTitle"/>
          </p:nvPr>
        </p:nvSpPr>
        <p:spPr>
          <a:xfrm>
            <a:off x="630300" y="2135400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(Mode of Conveyance)</a:t>
            </a:r>
            <a:endParaRPr/>
          </a:p>
        </p:txBody>
      </p:sp>
      <p:sp>
        <p:nvSpPr>
          <p:cNvPr id="556" name="Google Shape;556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57" name="Google Shape;5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557" y="1430125"/>
            <a:ext cx="5476649" cy="35206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56F88DE-F7B2-4909-9903-1E20B8D903B9}"/>
              </a:ext>
            </a:extLst>
          </p:cNvPr>
          <p:cNvSpPr/>
          <p:nvPr/>
        </p:nvSpPr>
        <p:spPr>
          <a:xfrm>
            <a:off x="4876795" y="1791629"/>
            <a:ext cx="364274" cy="2601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6B010F-1023-4951-8429-9F02B26CC7A3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557346" y="1918010"/>
            <a:ext cx="2319449" cy="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EB3C18-08A2-4228-B7BA-6DC0C29AD2DB}"/>
              </a:ext>
            </a:extLst>
          </p:cNvPr>
          <p:cNvSpPr txBox="1"/>
          <p:nvPr/>
        </p:nvSpPr>
        <p:spPr>
          <a:xfrm>
            <a:off x="713138" y="1769323"/>
            <a:ext cx="1836773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Due to Soccer Game Day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B3098-B0C8-433E-9F6F-9415397E0C00}"/>
              </a:ext>
            </a:extLst>
          </p:cNvPr>
          <p:cNvSpPr txBox="1"/>
          <p:nvPr/>
        </p:nvSpPr>
        <p:spPr>
          <a:xfrm>
            <a:off x="713137" y="2571750"/>
            <a:ext cx="1836773" cy="6001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Highest no. of cars than any location since it is entry point to UMD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(Mode of Conveyance)</a:t>
            </a:r>
            <a:endParaRPr/>
          </a:p>
        </p:txBody>
      </p:sp>
      <p:sp>
        <p:nvSpPr>
          <p:cNvPr id="563" name="Google Shape;563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64" name="Google Shape;5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860" y="1436950"/>
            <a:ext cx="5575651" cy="35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432131-6348-488F-9E6F-DC855091286F}"/>
              </a:ext>
            </a:extLst>
          </p:cNvPr>
          <p:cNvSpPr/>
          <p:nvPr/>
        </p:nvSpPr>
        <p:spPr>
          <a:xfrm>
            <a:off x="4757853" y="2311555"/>
            <a:ext cx="364274" cy="2601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5DFA40-D7DC-45B3-A7D3-D4927EBABE1C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2549911" y="2441653"/>
            <a:ext cx="2207942" cy="15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477B1-CAD0-4325-ABFB-82FE1D70CDB1}"/>
              </a:ext>
            </a:extLst>
          </p:cNvPr>
          <p:cNvSpPr txBox="1"/>
          <p:nvPr/>
        </p:nvSpPr>
        <p:spPr>
          <a:xfrm>
            <a:off x="713138" y="2297147"/>
            <a:ext cx="1836773" cy="6001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Due to Soccer Game Day &amp; proximity to Ludwig Field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C76F7A-636B-4A35-AB78-D2DEA6C24C8C}"/>
              </a:ext>
            </a:extLst>
          </p:cNvPr>
          <p:cNvSpPr/>
          <p:nvPr/>
        </p:nvSpPr>
        <p:spPr>
          <a:xfrm>
            <a:off x="4783874" y="1839490"/>
            <a:ext cx="364274" cy="2601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877B93-335C-44A4-BED5-3D64948F2CCE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flipH="1">
            <a:off x="2549911" y="1969588"/>
            <a:ext cx="2233963" cy="62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(Mode of Conveyance)</a:t>
            </a:r>
            <a:endParaRPr/>
          </a:p>
        </p:txBody>
      </p:sp>
      <p:sp>
        <p:nvSpPr>
          <p:cNvPr id="570" name="Google Shape;57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71" name="Google Shape;5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128" y="1497250"/>
            <a:ext cx="5476648" cy="3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66D08B9-563C-4378-95A6-A72FF8C8A5AB}"/>
              </a:ext>
            </a:extLst>
          </p:cNvPr>
          <p:cNvSpPr/>
          <p:nvPr/>
        </p:nvSpPr>
        <p:spPr>
          <a:xfrm>
            <a:off x="3539808" y="1914292"/>
            <a:ext cx="1144852" cy="65745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DF6017-B994-4553-9D3F-9F30B4982122}"/>
              </a:ext>
            </a:extLst>
          </p:cNvPr>
          <p:cNvSpPr/>
          <p:nvPr/>
        </p:nvSpPr>
        <p:spPr>
          <a:xfrm>
            <a:off x="5445507" y="1884556"/>
            <a:ext cx="1144852" cy="65745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135F0-2B9A-479E-9BB3-69478C0A78B4}"/>
              </a:ext>
            </a:extLst>
          </p:cNvPr>
          <p:cNvSpPr txBox="1"/>
          <p:nvPr/>
        </p:nvSpPr>
        <p:spPr>
          <a:xfrm>
            <a:off x="713138" y="1486826"/>
            <a:ext cx="1249477" cy="6001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Similar trend across two weeks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3A1CA5-F405-426C-A66C-C65514BF84E4}"/>
              </a:ext>
            </a:extLst>
          </p:cNvPr>
          <p:cNvCxnSpPr>
            <a:stCxn id="5" idx="2"/>
            <a:endCxn id="13" idx="3"/>
          </p:cNvCxnSpPr>
          <p:nvPr/>
        </p:nvCxnSpPr>
        <p:spPr>
          <a:xfrm flipH="1" flipV="1">
            <a:off x="1962615" y="1786908"/>
            <a:ext cx="1577193" cy="4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E72F9-F483-4ED8-A810-F8390444B567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flipH="1" flipV="1">
            <a:off x="1962615" y="1786908"/>
            <a:ext cx="3482892" cy="4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(Mode of Conveyance)</a:t>
            </a:r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78" name="Google Shape;5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132" y="1416675"/>
            <a:ext cx="5476649" cy="35207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85FE6C8-01EF-4585-8B6A-180C5E7361E4}"/>
              </a:ext>
            </a:extLst>
          </p:cNvPr>
          <p:cNvSpPr/>
          <p:nvPr/>
        </p:nvSpPr>
        <p:spPr>
          <a:xfrm>
            <a:off x="4876805" y="1754459"/>
            <a:ext cx="475779" cy="39401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D90B4-8A50-4944-8624-60F81AB7D011}"/>
              </a:ext>
            </a:extLst>
          </p:cNvPr>
          <p:cNvSpPr txBox="1"/>
          <p:nvPr/>
        </p:nvSpPr>
        <p:spPr>
          <a:xfrm>
            <a:off x="668534" y="1568965"/>
            <a:ext cx="1249477" cy="7694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Peak due to UMD Homecoming Celebration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2901A7-05AE-4A98-A83C-537A6C5005FC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1918011" y="1951464"/>
            <a:ext cx="2958794" cy="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246</Words>
  <Application>Microsoft Office PowerPoint</Application>
  <PresentationFormat>On-screen Show (16:9)</PresentationFormat>
  <Paragraphs>56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Montserrat</vt:lpstr>
      <vt:lpstr>Barlow</vt:lpstr>
      <vt:lpstr>Arial</vt:lpstr>
      <vt:lpstr>Barlow SemiBold</vt:lpstr>
      <vt:lpstr>Barlow Light</vt:lpstr>
      <vt:lpstr>Lodovico template</vt:lpstr>
      <vt:lpstr>UMD DOTS By - Avinav Dixit, Kumar Saket</vt:lpstr>
      <vt:lpstr>PowerPoint Presentation</vt:lpstr>
      <vt:lpstr>Coverage Area</vt:lpstr>
      <vt:lpstr>Coverage Area</vt:lpstr>
      <vt:lpstr>Data Summary</vt:lpstr>
      <vt:lpstr>Visualization (Mode of Conveyance)</vt:lpstr>
      <vt:lpstr>Visualization (Mode of Conveyance)</vt:lpstr>
      <vt:lpstr>Visualization (Mode of Conveyance)</vt:lpstr>
      <vt:lpstr>Visualization (Mode of Conveyance)</vt:lpstr>
      <vt:lpstr>Visualization (Mode of Conveyance)</vt:lpstr>
      <vt:lpstr>Visualization (Temporal Dynamic)</vt:lpstr>
      <vt:lpstr>Visualization (Temporal Dynamic)</vt:lpstr>
      <vt:lpstr>Visualization (Temporal Dynamic)</vt:lpstr>
      <vt:lpstr>Visualization (Temporal Dynamic)</vt:lpstr>
      <vt:lpstr>Visualization (Temporal Dynamic)</vt:lpstr>
      <vt:lpstr>Predictive Model</vt:lpstr>
      <vt:lpstr>Non-vehicular traffic</vt:lpstr>
      <vt:lpstr>Non-vehicular traffic</vt:lpstr>
      <vt:lpstr>Vehicular traffic</vt:lpstr>
      <vt:lpstr>Vehicular traffic</vt:lpstr>
      <vt:lpstr>Inferences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UMD DOTS By - Avinav Dixit, Kumar Saket</dc:title>
  <cp:lastModifiedBy>Kumar Saket</cp:lastModifiedBy>
  <cp:revision>25</cp:revision>
  <dcterms:modified xsi:type="dcterms:W3CDTF">2020-02-29T19:36:55Z</dcterms:modified>
</cp:coreProperties>
</file>