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3"/>
    <p:restoredTop sz="70086"/>
  </p:normalViewPr>
  <p:slideViewPr>
    <p:cSldViewPr snapToGrid="0" snapToObjects="1">
      <p:cViewPr varScale="1">
        <p:scale>
          <a:sx n="67" d="100"/>
          <a:sy n="67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9E4A-6CA2-354C-BFDF-2AE1DFFE1EA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3444-A28E-ED40-9EB6-FF4FFAFB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ransform.html#mutate-fu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4ds.had.co.nz/tidy-data.html#summary-fun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5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common ways to change organizational structure of data</a:t>
            </a:r>
          </a:p>
          <a:p>
            <a:r>
              <a:rPr lang="en-US" dirty="0">
                <a:effectLst/>
              </a:rPr>
              <a:t>Use </a:t>
            </a:r>
            <a:r>
              <a:rPr lang="en-US" dirty="0" err="1">
                <a:effectLst/>
              </a:rPr>
              <a:t>group_by</a:t>
            </a:r>
            <a:r>
              <a:rPr lang="en-US" dirty="0">
                <a:effectLst/>
              </a:rPr>
              <a:t> to perform calculations separately within groups and then use </a:t>
            </a:r>
            <a:r>
              <a:rPr lang="en-US" dirty="0" err="1">
                <a:effectLst/>
              </a:rPr>
              <a:t>summarise</a:t>
            </a:r>
            <a:r>
              <a:rPr lang="en-US" dirty="0">
                <a:effectLst/>
              </a:rPr>
              <a:t> to create an object with one observation per group. Examples: </a:t>
            </a:r>
          </a:p>
          <a:p>
            <a:pPr lvl="1"/>
            <a:r>
              <a:rPr lang="en-US" dirty="0">
                <a:effectLst/>
              </a:rPr>
              <a:t>Creating objects containing summary statistics that are basis for tables and graphs (focus of lecture 4)</a:t>
            </a:r>
          </a:p>
          <a:p>
            <a:pPr lvl="1"/>
            <a:r>
              <a:rPr lang="en-US" dirty="0">
                <a:effectLst/>
              </a:rPr>
              <a:t>Creating student-transcript level GPA variable from student-transcript-course level data (focus of lecture 5 problem set)</a:t>
            </a:r>
          </a:p>
          <a:p>
            <a:r>
              <a:rPr lang="en-US" b="1" dirty="0">
                <a:effectLst/>
              </a:rPr>
              <a:t>Reshape</a:t>
            </a:r>
            <a:r>
              <a:rPr lang="en-US" dirty="0">
                <a:effectLst/>
              </a:rPr>
              <a:t> your data – called </a:t>
            </a:r>
            <a:r>
              <a:rPr lang="en-US" b="1" dirty="0">
                <a:effectLst/>
              </a:rPr>
              <a:t>tidying</a:t>
            </a:r>
            <a:r>
              <a:rPr lang="en-US" dirty="0">
                <a:effectLst/>
              </a:rPr>
              <a:t> in the R </a:t>
            </a:r>
            <a:r>
              <a:rPr lang="en-US" dirty="0" err="1">
                <a:effectLst/>
              </a:rPr>
              <a:t>tidyverse</a:t>
            </a:r>
            <a:r>
              <a:rPr lang="en-US" dirty="0">
                <a:effectLst/>
              </a:rPr>
              <a:t> world – by transforming columns (variables) into rows (observations) and vice-versa </a:t>
            </a:r>
          </a:p>
          <a:p>
            <a:pPr lvl="1"/>
            <a:r>
              <a:rPr lang="en-US" dirty="0">
                <a:effectLst/>
              </a:rPr>
              <a:t>Our topic for today</a:t>
            </a:r>
          </a:p>
          <a:p>
            <a:r>
              <a:rPr lang="en-US" dirty="0"/>
              <a:t>This lecture is about changing the organizational structure of your data by transforming </a:t>
            </a:r>
            <a:r>
              <a:rPr lang="en-US" b="1" dirty="0"/>
              <a:t>untidy</a:t>
            </a:r>
            <a:r>
              <a:rPr lang="en-US" dirty="0"/>
              <a:t> data into </a:t>
            </a:r>
            <a:r>
              <a:rPr lang="en-US" b="1" dirty="0"/>
              <a:t>tidy</a:t>
            </a:r>
            <a:r>
              <a:rPr lang="en-US" dirty="0"/>
              <a:t> data.</a:t>
            </a:r>
          </a:p>
          <a:p>
            <a:r>
              <a:rPr lang="en-US" dirty="0"/>
              <a:t>Working with tidy data has many benefits, one of them is that all the packages in the </a:t>
            </a:r>
            <a:r>
              <a:rPr lang="en-US" dirty="0" err="1"/>
              <a:t>tidyverse</a:t>
            </a:r>
            <a:r>
              <a:rPr lang="en-US" dirty="0"/>
              <a:t> are designed to work with tidy data.</a:t>
            </a:r>
          </a:p>
          <a:p>
            <a:r>
              <a:rPr lang="en-US" dirty="0"/>
              <a:t>We will perform data </a:t>
            </a:r>
            <a:r>
              <a:rPr lang="en-US" b="1" dirty="0"/>
              <a:t>tidying</a:t>
            </a:r>
            <a:r>
              <a:rPr lang="en-US" dirty="0"/>
              <a:t> using functions from the </a:t>
            </a:r>
            <a:r>
              <a:rPr lang="en-US" b="1" dirty="0" err="1"/>
              <a:t>tidyr</a:t>
            </a:r>
            <a:r>
              <a:rPr lang="en-US" dirty="0"/>
              <a:t> package, which is a package within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There’s a general advantage to picking one consistent way of storing data. If you have a consistent data structure, it’s easier to learn the tools that work with it because they have an underlying uniformity.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There’s a specific advantage to placing variables in columns because it allows R’s </a:t>
            </a:r>
            <a:r>
              <a:rPr lang="en-US" dirty="0" err="1"/>
              <a:t>vectorised</a:t>
            </a:r>
            <a:r>
              <a:rPr lang="en-US" dirty="0"/>
              <a:t> nature to shine. </a:t>
            </a:r>
            <a:r>
              <a:rPr lang="en-US" dirty="0" err="1"/>
              <a:t>dplyr</a:t>
            </a:r>
            <a:r>
              <a:rPr lang="en-US" dirty="0"/>
              <a:t>, ggplot2, and all the other packages in the </a:t>
            </a:r>
            <a:r>
              <a:rPr lang="en-US" dirty="0" err="1"/>
              <a:t>tidyverse</a:t>
            </a:r>
            <a:r>
              <a:rPr lang="en-US" dirty="0"/>
              <a:t> are designed to work with tidy data.</a:t>
            </a:r>
            <a:r>
              <a:rPr lang="zh-CN" altLang="en-US" dirty="0"/>
              <a:t> </a:t>
            </a:r>
            <a:r>
              <a:rPr lang="en-US" dirty="0"/>
              <a:t> As you learned in </a:t>
            </a:r>
            <a:r>
              <a:rPr lang="en-US" dirty="0">
                <a:hlinkClick r:id="rId3"/>
              </a:rPr>
              <a:t>mutate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summary functions</a:t>
            </a:r>
            <a:r>
              <a:rPr lang="en-US" dirty="0"/>
              <a:t>, most built-in R functions work with vectors of values. That makes transforming tidy data feel particularly natural. Here are a couple of small examples showing how you might work with table1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3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8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680F-CB16-AD40-96EB-DC574119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30769-8A5D-D548-ADD2-B12743007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D0C9-C30D-E348-9C8D-39099D3C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425F-28B4-9142-A4FA-48EE5C6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E32E-EE43-F447-AB0D-1A25191E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A36F-D9D9-E84E-92AF-698613A1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1FB0F-284E-E141-B92F-72249C901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1C33-1F2D-A048-B696-B1A47073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858B-4AA1-2F42-A0F0-D148F34A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B103-9D2C-2C4B-BEE1-AC528EE0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573C7-06FF-4D45-A916-DD48C45E6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40850-E251-494F-B835-478434064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ADB6-BDE4-514A-A069-AD3E83F4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41FA-DCD5-4C44-BB53-44338719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59D25-16A7-074E-9344-F367B7C3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8AE3-296F-364A-85D9-0131A71B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E067-3DED-FA47-A10F-27A190AE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7990-6B47-964F-A10B-0CCFE899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4E33-F5D0-D948-89A4-8CF4B0A6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5130-7904-DE48-9D6E-A3305BFC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D96E-D6C4-1D4B-90C2-72A2F7A6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78A7F-9FAE-E64B-AFFB-FACB4E79C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4B97-C2AF-5C4A-BB8D-9BB782FE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EB13-206F-9A43-8EEF-E15930A6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5028-58EC-8A46-B92F-006A23EF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EBB-A0DD-964D-8E1A-CCB1A1E5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709C-6C1A-FB4F-89FF-047D0EAE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147D0-23F3-4E40-AFC9-4429DAA82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8DB8D-61D7-B146-8510-620A43E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01A5-95C3-A146-897A-13D99F2F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F2A32-BD4A-934E-A6A4-224A9AD9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BB9A-D24F-1640-B137-84A68EC5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EAB2-EFEF-124D-BFCC-F0C0B49F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40621-4778-F640-B649-1CBFFA748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BE694-A30B-7E43-910C-957D69E37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561C3-26C5-DC46-AB0A-0C77DD65B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8ABD4-DA6E-E54F-B089-548975FB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EE0CF-061C-084B-8675-6AC8B9CD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2E1A-AAE8-7246-9055-A351DC95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8CBA-D90A-414F-B952-EDD78861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2A932-AD79-8C48-B72D-27EDC9B9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19485-AB11-BB43-8003-3CEABA3E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EC378-A4BE-9144-B871-B9C55CC5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FD5FC-25BB-CB46-A0F0-7C8BDB69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8130-DDC3-0945-A3D4-27731B71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8D6AE-4996-9B46-9D43-257B666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EAB-116D-BE4B-8391-37BA1197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F81F-DF6A-7E46-AFA8-293AB0DE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A649F-8CFD-1A4B-B3E0-6902D67E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6100-B8AA-2C44-A6DF-1F6788B3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07F34-3318-4940-9CB8-A4EB24E0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8FA1-2066-8F4D-A63F-82DF8ACE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0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CF2A-8A29-7942-BFE4-454CBF41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684CB-047C-3D4E-B9F5-1DA37B6C9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C7D06-ED35-AD4F-9254-D8130683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0A67E-8C4A-DC4E-96EA-7AA3C4EA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4A06-F7FD-6C41-BCC9-53F49C1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3D37-DC51-854C-A03D-4FAA5B9A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5CF73-E701-7742-9921-8167A56B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47D29-9BD9-C044-9AC2-F73F8F07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6C88-EBF4-D24D-9702-82EEB98B0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1FA5-F1E3-6843-A165-A1146FBDA4E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B160-BF6C-0241-8F71-B20E100E8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235A-E443-2446-998E-A24FC7256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ces.ed.gov/programs/digest/current_tables.asp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0C2C-7E9E-D749-A7B6-F4F88AF1B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789" y="13733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EDUC 263: Managing and Manipulating Data Using R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b="1" dirty="0"/>
              <a:t>Lecture 8: Tidy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5A115-04B5-B64E-A8A0-CAD47BB77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132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NOV 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AAED9-D3FC-B947-9899-D03623CA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5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A19-CB59-6A48-97D6-8257BD97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4DEE-8F12-D94A-8474-FDDE42F4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analysis datasets often require </a:t>
            </a:r>
            <a:r>
              <a:rPr lang="en-US" b="1" dirty="0"/>
              <a:t>changing the organizational structure</a:t>
            </a:r>
            <a:r>
              <a:rPr lang="en-US" dirty="0"/>
              <a:t> of data</a:t>
            </a:r>
          </a:p>
          <a:p>
            <a:endParaRPr lang="en-US" b="1" dirty="0"/>
          </a:p>
          <a:p>
            <a:r>
              <a:rPr lang="en-US" b="1" dirty="0"/>
              <a:t>Reshape</a:t>
            </a:r>
            <a:r>
              <a:rPr lang="en-US" dirty="0"/>
              <a:t> your data –</a:t>
            </a:r>
            <a:r>
              <a:rPr lang="en-US" b="1" dirty="0"/>
              <a:t>tidying</a:t>
            </a:r>
          </a:p>
          <a:p>
            <a:pPr lvl="1"/>
            <a:r>
              <a:rPr lang="en-US" b="1" dirty="0"/>
              <a:t>Rows </a:t>
            </a:r>
            <a:r>
              <a:rPr lang="en-US" b="1" dirty="0">
                <a:sym typeface="Wingdings" pitchFamily="2" charset="2"/>
              </a:rPr>
              <a:t> Columns</a:t>
            </a:r>
          </a:p>
          <a:p>
            <a:pPr lvl="1"/>
            <a:r>
              <a:rPr lang="en-US" b="1" dirty="0">
                <a:sym typeface="Wingdings" pitchFamily="2" charset="2"/>
              </a:rPr>
              <a:t>Untidy  Tidy</a:t>
            </a:r>
          </a:p>
          <a:p>
            <a:pPr lvl="1"/>
            <a:endParaRPr lang="en-US" b="1" dirty="0"/>
          </a:p>
          <a:p>
            <a:r>
              <a:rPr lang="en-US" dirty="0"/>
              <a:t>Why </a:t>
            </a:r>
            <a:r>
              <a:rPr lang="en-US" b="1" dirty="0"/>
              <a:t>tidy</a:t>
            </a:r>
            <a:r>
              <a:rPr lang="en-US" dirty="0"/>
              <a:t>? 2 main </a:t>
            </a:r>
            <a:r>
              <a:rPr lang="en-US" b="1" dirty="0"/>
              <a:t>advantages</a:t>
            </a:r>
          </a:p>
          <a:p>
            <a:pPr lvl="1"/>
            <a:r>
              <a:rPr lang="en-US" dirty="0"/>
              <a:t>one consistent way of storing data; underlying uniformity.</a:t>
            </a:r>
          </a:p>
          <a:p>
            <a:pPr lvl="1"/>
            <a:r>
              <a:rPr lang="en-US" dirty="0"/>
              <a:t>R’s </a:t>
            </a:r>
            <a:r>
              <a:rPr lang="en-US" dirty="0" err="1"/>
              <a:t>vectorised</a:t>
            </a:r>
            <a:r>
              <a:rPr lang="en-US" dirty="0"/>
              <a:t> nature; </a:t>
            </a:r>
            <a:r>
              <a:rPr lang="en-US" dirty="0" err="1"/>
              <a:t>tidyverse</a:t>
            </a:r>
            <a:r>
              <a:rPr lang="en-US" dirty="0"/>
              <a:t> (</a:t>
            </a:r>
            <a:r>
              <a:rPr lang="en-US" dirty="0" err="1"/>
              <a:t>dplyr</a:t>
            </a:r>
            <a:r>
              <a:rPr lang="en-US" dirty="0"/>
              <a:t>, ggplot2,etc)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4FBE-9756-4D4B-874E-CE96B6B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“structure” vs. data “concepts”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009C4B-02D2-7944-AAA1-362A7C39E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299466"/>
              </p:ext>
            </p:extLst>
          </p:nvPr>
        </p:nvGraphicFramePr>
        <p:xfrm>
          <a:off x="3061447" y="2596590"/>
          <a:ext cx="602456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02">
                  <a:extLst>
                    <a:ext uri="{9D8B030D-6E8A-4147-A177-3AD203B41FA5}">
                      <a16:colId xmlns:a16="http://schemas.microsoft.com/office/drawing/2014/main" val="22549370"/>
                    </a:ext>
                  </a:extLst>
                </a:gridCol>
                <a:gridCol w="2989961">
                  <a:extLst>
                    <a:ext uri="{9D8B030D-6E8A-4147-A177-3AD203B41FA5}">
                      <a16:colId xmlns:a16="http://schemas.microsoft.com/office/drawing/2014/main" val="372270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Data “structure”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physical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Data “concepts”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what should 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rows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observations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6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columns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cell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value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6868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B162D1-C264-6940-A0DF-A483EF97CE2C}"/>
              </a:ext>
            </a:extLst>
          </p:cNvPr>
          <p:cNvSpPr>
            <a:spLocks noGrp="1"/>
          </p:cNvSpPr>
          <p:nvPr/>
        </p:nvSpPr>
        <p:spPr>
          <a:xfrm>
            <a:off x="4661646" y="5468470"/>
            <a:ext cx="3854824" cy="87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= if tidy (</a:t>
            </a:r>
            <a:r>
              <a:rPr lang="en-US" sz="3200" dirty="0"/>
              <a:t>Wickham</a:t>
            </a:r>
            <a:r>
              <a:rPr lang="en-US" sz="3200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35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26F3-2931-9648-9E13-46B49C6A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Tidy vs. Untidy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843A-08C3-174D-B82A-639AE29F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Rules of tidy data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variable</a:t>
            </a:r>
            <a:r>
              <a:rPr lang="en-US" dirty="0"/>
              <a:t> must have its own </a:t>
            </a:r>
            <a:r>
              <a:rPr lang="en-US" b="1" dirty="0"/>
              <a:t>column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observation</a:t>
            </a:r>
            <a:r>
              <a:rPr lang="en-US" dirty="0"/>
              <a:t> must have its own </a:t>
            </a:r>
            <a:r>
              <a:rPr lang="en-US" b="1" dirty="0"/>
              <a:t>row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value</a:t>
            </a:r>
            <a:r>
              <a:rPr lang="en-US" dirty="0"/>
              <a:t> must have its own </a:t>
            </a:r>
            <a:r>
              <a:rPr lang="en-US" b="1" dirty="0"/>
              <a:t>cell</a:t>
            </a:r>
          </a:p>
          <a:p>
            <a:pPr lvl="1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8898A-E919-8745-B0D0-EE76E10D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506" y="3510429"/>
            <a:ext cx="6756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26F3-2931-9648-9E13-46B49C6A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Tidy vs. Untidy data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8B8C6-797A-294C-ACA5-275AB51A8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346" y="2528883"/>
            <a:ext cx="3845860" cy="2832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BEA1A-04DD-764C-802F-D714152A2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14" y="2471732"/>
            <a:ext cx="4221610" cy="29500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0A10F5-D58B-324B-AC57-22AC619B70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23843A-08C3-174D-B82A-639AE29F4798}"/>
              </a:ext>
            </a:extLst>
          </p:cNvPr>
          <p:cNvSpPr>
            <a:spLocks noGrp="1"/>
          </p:cNvSpPr>
          <p:nvPr/>
        </p:nvSpPr>
        <p:spPr>
          <a:xfrm>
            <a:off x="784412" y="17015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table1 is tidy. </a:t>
            </a:r>
          </a:p>
          <a:p>
            <a:pPr marL="0" indent="0">
              <a:buNone/>
            </a:pPr>
            <a:r>
              <a:rPr lang="en-US" sz="2000" dirty="0"/>
              <a:t>It’s the only representation where each column is a variable.</a:t>
            </a:r>
          </a:p>
          <a:p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87D09-CF1B-E24D-9951-E8A518C4D357}"/>
              </a:ext>
            </a:extLst>
          </p:cNvPr>
          <p:cNvSpPr/>
          <p:nvPr/>
        </p:nvSpPr>
        <p:spPr>
          <a:xfrm>
            <a:off x="694524" y="5746879"/>
            <a:ext cx="8804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untidy examples:</a:t>
            </a:r>
          </a:p>
          <a:p>
            <a:r>
              <a:rPr lang="en-US" i="1" dirty="0"/>
              <a:t>Digest of Education Statistics</a:t>
            </a:r>
            <a:r>
              <a:rPr lang="en-US" dirty="0"/>
              <a:t>  </a:t>
            </a:r>
            <a:r>
              <a:rPr lang="en-US" dirty="0">
                <a:hlinkClick r:id="rId5"/>
              </a:rPr>
              <a:t>https://nces.ed.gov/programs/digest/current_tables.asp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EDD8DDF-145D-C142-8C5E-8797F542F7B4}"/>
              </a:ext>
            </a:extLst>
          </p:cNvPr>
          <p:cNvSpPr/>
          <p:nvPr/>
        </p:nvSpPr>
        <p:spPr>
          <a:xfrm>
            <a:off x="4064929" y="3881998"/>
            <a:ext cx="1147483" cy="32272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75FA1-9ADC-8D46-9AD0-9F84811568A2}"/>
              </a:ext>
            </a:extLst>
          </p:cNvPr>
          <p:cNvSpPr/>
          <p:nvPr/>
        </p:nvSpPr>
        <p:spPr>
          <a:xfrm>
            <a:off x="9259891" y="2328863"/>
            <a:ext cx="2582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Question: </a:t>
            </a:r>
          </a:p>
          <a:p>
            <a:r>
              <a:rPr lang="en-US" sz="2800" b="1" dirty="0"/>
              <a:t>How to reshape untidy data to tidy data?</a:t>
            </a:r>
          </a:p>
        </p:txBody>
      </p:sp>
    </p:spTree>
    <p:extLst>
      <p:ext uri="{BB962C8B-B14F-4D97-AF65-F5344CB8AC3E}">
        <p14:creationId xmlns:p14="http://schemas.microsoft.com/office/powerpoint/2010/main" val="9788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E933-9A2C-7640-936D-54E76B9C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687"/>
            <a:ext cx="10515600" cy="1325563"/>
          </a:xfrm>
        </p:spPr>
        <p:txBody>
          <a:bodyPr/>
          <a:lstStyle/>
          <a:p>
            <a:r>
              <a:rPr lang="en-US" b="1" dirty="0"/>
              <a:t>4 Tidying data: Wide </a:t>
            </a:r>
            <a:r>
              <a:rPr lang="en-US" b="1" dirty="0">
                <a:sym typeface="Wingdings" pitchFamily="2" charset="2"/>
              </a:rPr>
              <a:t> Long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8B8C6-797A-294C-ACA5-275AB51A8D13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90" y="3030074"/>
            <a:ext cx="3712173" cy="2734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BEA1A-04DD-764C-802F-D714152A2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23" y="2814684"/>
            <a:ext cx="4560607" cy="318693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5248F01-FF4F-4144-BAA4-9EAC71AEA81E}"/>
              </a:ext>
            </a:extLst>
          </p:cNvPr>
          <p:cNvSpPr/>
          <p:nvPr/>
        </p:nvSpPr>
        <p:spPr>
          <a:xfrm>
            <a:off x="5217459" y="3245231"/>
            <a:ext cx="1219200" cy="3227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EDD8DDF-145D-C142-8C5E-8797F542F7B4}"/>
              </a:ext>
            </a:extLst>
          </p:cNvPr>
          <p:cNvSpPr/>
          <p:nvPr/>
        </p:nvSpPr>
        <p:spPr>
          <a:xfrm>
            <a:off x="5199528" y="5360901"/>
            <a:ext cx="1147483" cy="3227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2F76DF-7E1A-844C-8E80-675350835B10}"/>
              </a:ext>
            </a:extLst>
          </p:cNvPr>
          <p:cNvSpPr>
            <a:spLocks noGrp="1"/>
          </p:cNvSpPr>
          <p:nvPr/>
        </p:nvSpPr>
        <p:spPr>
          <a:xfrm>
            <a:off x="2469775" y="3010419"/>
            <a:ext cx="1044389" cy="46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Wide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099C4E-12D4-6641-BCF3-456CD2971004}"/>
              </a:ext>
            </a:extLst>
          </p:cNvPr>
          <p:cNvSpPr>
            <a:spLocks noGrp="1"/>
          </p:cNvSpPr>
          <p:nvPr/>
        </p:nvSpPr>
        <p:spPr>
          <a:xfrm>
            <a:off x="8556809" y="2805096"/>
            <a:ext cx="1044389" cy="46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90452D-CA68-B849-B4AB-103ADD3C42F5}"/>
              </a:ext>
            </a:extLst>
          </p:cNvPr>
          <p:cNvSpPr>
            <a:spLocks noGrp="1"/>
          </p:cNvSpPr>
          <p:nvPr/>
        </p:nvSpPr>
        <p:spPr>
          <a:xfrm>
            <a:off x="5087252" y="2992483"/>
            <a:ext cx="1519518" cy="376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pivot_longer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4103607-945D-5847-8211-023ED7864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6505"/>
              </p:ext>
            </p:extLst>
          </p:nvPr>
        </p:nvGraphicFramePr>
        <p:xfrm>
          <a:off x="1739152" y="827247"/>
          <a:ext cx="711747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152">
                  <a:extLst>
                    <a:ext uri="{9D8B030D-6E8A-4147-A177-3AD203B41FA5}">
                      <a16:colId xmlns:a16="http://schemas.microsoft.com/office/drawing/2014/main" val="69131544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617457070"/>
                    </a:ext>
                  </a:extLst>
                </a:gridCol>
                <a:gridCol w="1462786">
                  <a:extLst>
                    <a:ext uri="{9D8B030D-6E8A-4147-A177-3AD203B41FA5}">
                      <a16:colId xmlns:a16="http://schemas.microsoft.com/office/drawing/2014/main" val="3335998427"/>
                    </a:ext>
                  </a:extLst>
                </a:gridCol>
                <a:gridCol w="1426337">
                  <a:extLst>
                    <a:ext uri="{9D8B030D-6E8A-4147-A177-3AD203B41FA5}">
                      <a16:colId xmlns:a16="http://schemas.microsoft.com/office/drawing/2014/main" val="205167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tidyr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9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pivot_longer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long (gathering)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rows ↑;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Names_to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Values_to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3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pivot_wider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itchFamily="2" charset="2"/>
                        </a:rPr>
                        <a:t> </a:t>
                      </a:r>
                      <a:r>
                        <a:rPr lang="en-US" altLang="zh-CN" dirty="0">
                          <a:sym typeface="Wingdings" pitchFamily="2" charset="2"/>
                        </a:rPr>
                        <a:t>wide (spreading)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rows ↓;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Names_from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Values_from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65207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C4D2E0-F68C-DF4A-A0B0-E1068BB8644F}"/>
              </a:ext>
            </a:extLst>
          </p:cNvPr>
          <p:cNvSpPr>
            <a:spLocks noGrp="1"/>
          </p:cNvSpPr>
          <p:nvPr/>
        </p:nvSpPr>
        <p:spPr>
          <a:xfrm>
            <a:off x="5145741" y="5692596"/>
            <a:ext cx="1506070" cy="510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pivot_wider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F826-1AE5-FA4B-9964-7F6EB1D74F95}"/>
              </a:ext>
            </a:extLst>
          </p:cNvPr>
          <p:cNvSpPr/>
          <p:nvPr/>
        </p:nvSpPr>
        <p:spPr>
          <a:xfrm>
            <a:off x="6974541" y="6042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table2 %&gt;% </a:t>
            </a:r>
            <a:r>
              <a:rPr lang="en-US" dirty="0" err="1"/>
              <a:t>pivot_wider</a:t>
            </a:r>
            <a:r>
              <a:rPr lang="en-US" dirty="0"/>
              <a:t>(</a:t>
            </a:r>
            <a:r>
              <a:rPr lang="en-US" dirty="0" err="1"/>
              <a:t>names_from</a:t>
            </a:r>
            <a:r>
              <a:rPr lang="en-US" dirty="0"/>
              <a:t> = type, </a:t>
            </a:r>
          </a:p>
          <a:p>
            <a:r>
              <a:rPr lang="en-US" dirty="0"/>
              <a:t>              		          </a:t>
            </a:r>
            <a:r>
              <a:rPr lang="en-US" dirty="0" err="1"/>
              <a:t>values_from</a:t>
            </a:r>
            <a:r>
              <a:rPr lang="en-US" dirty="0"/>
              <a:t> = count)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DC83F-3BA1-3748-B955-B377733120FA}"/>
              </a:ext>
            </a:extLst>
          </p:cNvPr>
          <p:cNvSpPr/>
          <p:nvPr/>
        </p:nvSpPr>
        <p:spPr>
          <a:xfrm>
            <a:off x="0" y="58091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table1 %&gt;% </a:t>
            </a:r>
            <a:r>
              <a:rPr lang="en-US" dirty="0" err="1"/>
              <a:t>pivot_longer</a:t>
            </a:r>
            <a:r>
              <a:rPr lang="en-US" dirty="0"/>
              <a:t>(cols = c('</a:t>
            </a:r>
            <a:r>
              <a:rPr lang="en-US" dirty="0" err="1"/>
              <a:t>cases','population</a:t>
            </a:r>
            <a:r>
              <a:rPr lang="en-US" dirty="0"/>
              <a:t>'),</a:t>
            </a:r>
          </a:p>
          <a:p>
            <a:r>
              <a:rPr lang="en-US" dirty="0"/>
              <a:t>                        	          </a:t>
            </a:r>
            <a:r>
              <a:rPr lang="en-US" dirty="0" err="1"/>
              <a:t>names_to</a:t>
            </a:r>
            <a:r>
              <a:rPr lang="en-US" dirty="0"/>
              <a:t> = 'type',</a:t>
            </a:r>
          </a:p>
          <a:p>
            <a:r>
              <a:rPr lang="en-US" dirty="0"/>
              <a:t>                        	          </a:t>
            </a:r>
            <a:r>
              <a:rPr lang="en-US" dirty="0" err="1"/>
              <a:t>values_to</a:t>
            </a:r>
            <a:r>
              <a:rPr lang="en-US" dirty="0"/>
              <a:t> = 'count')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61127A-4359-D64A-B66B-341E1AE4C854}"/>
              </a:ext>
            </a:extLst>
          </p:cNvPr>
          <p:cNvCxnSpPr>
            <a:cxnSpLocks/>
          </p:cNvCxnSpPr>
          <p:nvPr/>
        </p:nvCxnSpPr>
        <p:spPr>
          <a:xfrm flipV="1">
            <a:off x="3621741" y="4016193"/>
            <a:ext cx="6866964" cy="1792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4A32DB-51B0-E04B-A4D6-BA1882501CAB}"/>
              </a:ext>
            </a:extLst>
          </p:cNvPr>
          <p:cNvCxnSpPr>
            <a:cxnSpLocks/>
          </p:cNvCxnSpPr>
          <p:nvPr/>
        </p:nvCxnSpPr>
        <p:spPr>
          <a:xfrm>
            <a:off x="3774141" y="4545109"/>
            <a:ext cx="6750424" cy="1344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61127A-4359-D64A-B66B-341E1AE4C854}"/>
              </a:ext>
            </a:extLst>
          </p:cNvPr>
          <p:cNvCxnSpPr>
            <a:cxnSpLocks/>
          </p:cNvCxnSpPr>
          <p:nvPr/>
        </p:nvCxnSpPr>
        <p:spPr>
          <a:xfrm>
            <a:off x="3792071" y="4863356"/>
            <a:ext cx="6571129" cy="4258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AB718B-B021-E64F-99A7-5A452F2FA60F}"/>
              </a:ext>
            </a:extLst>
          </p:cNvPr>
          <p:cNvCxnSpPr>
            <a:cxnSpLocks/>
          </p:cNvCxnSpPr>
          <p:nvPr/>
        </p:nvCxnSpPr>
        <p:spPr>
          <a:xfrm>
            <a:off x="4894729" y="4249273"/>
            <a:ext cx="5145742" cy="1613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D46FB9-13E4-5048-8CC7-36295338B4A1}"/>
              </a:ext>
            </a:extLst>
          </p:cNvPr>
          <p:cNvCxnSpPr>
            <a:cxnSpLocks/>
          </p:cNvCxnSpPr>
          <p:nvPr/>
        </p:nvCxnSpPr>
        <p:spPr>
          <a:xfrm>
            <a:off x="4778188" y="4580967"/>
            <a:ext cx="5298141" cy="3675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AB718B-B021-E64F-99A7-5A452F2FA60F}"/>
              </a:ext>
            </a:extLst>
          </p:cNvPr>
          <p:cNvCxnSpPr>
            <a:cxnSpLocks/>
          </p:cNvCxnSpPr>
          <p:nvPr/>
        </p:nvCxnSpPr>
        <p:spPr>
          <a:xfrm>
            <a:off x="4885765" y="4836462"/>
            <a:ext cx="5118847" cy="7575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15105B-7C11-614F-BEDA-BCB0B5532CA7}"/>
              </a:ext>
            </a:extLst>
          </p:cNvPr>
          <p:cNvCxnSpPr>
            <a:cxnSpLocks/>
          </p:cNvCxnSpPr>
          <p:nvPr/>
        </p:nvCxnSpPr>
        <p:spPr>
          <a:xfrm>
            <a:off x="3716991" y="3757337"/>
            <a:ext cx="5617509" cy="28126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14817-E71E-424B-87DE-2FAE1B5A68F0}"/>
              </a:ext>
            </a:extLst>
          </p:cNvPr>
          <p:cNvCxnSpPr>
            <a:cxnSpLocks/>
          </p:cNvCxnSpPr>
          <p:nvPr/>
        </p:nvCxnSpPr>
        <p:spPr>
          <a:xfrm>
            <a:off x="4857750" y="3733800"/>
            <a:ext cx="4267200" cy="6096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0D73-9F43-4546-B12A-09491A84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-208616"/>
            <a:ext cx="10515600" cy="1325563"/>
          </a:xfrm>
        </p:spPr>
        <p:txBody>
          <a:bodyPr/>
          <a:lstStyle/>
          <a:p>
            <a:r>
              <a:rPr lang="en-US" b="1" dirty="0"/>
              <a:t>5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BA29-67E5-D64B-9277-255F1CB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29" y="1162236"/>
            <a:ext cx="10515600" cy="4351338"/>
          </a:xfrm>
        </p:spPr>
        <p:txBody>
          <a:bodyPr/>
          <a:lstStyle/>
          <a:p>
            <a:r>
              <a:rPr lang="en-US" b="1" dirty="0"/>
              <a:t>Two types of missing values:</a:t>
            </a:r>
          </a:p>
          <a:p>
            <a:pPr lvl="1"/>
            <a:r>
              <a:rPr lang="en-US" b="1" dirty="0"/>
              <a:t>Explicit missing values</a:t>
            </a:r>
            <a:r>
              <a:rPr lang="en-US" dirty="0"/>
              <a:t>: variable has the value NA for a particular row</a:t>
            </a:r>
          </a:p>
          <a:p>
            <a:pPr lvl="1"/>
            <a:r>
              <a:rPr lang="en-US" b="1" dirty="0"/>
              <a:t>Implicit missing values</a:t>
            </a:r>
            <a:r>
              <a:rPr lang="en-US" dirty="0"/>
              <a:t>: the row is simply not present in the data</a:t>
            </a:r>
          </a:p>
          <a:p>
            <a:r>
              <a:rPr lang="en-US" b="1" dirty="0"/>
              <a:t>Complete() {</a:t>
            </a:r>
            <a:r>
              <a:rPr lang="en-US" b="1" dirty="0" err="1"/>
              <a:t>tidyr</a:t>
            </a:r>
            <a:r>
              <a:rPr lang="en-US" b="1" dirty="0"/>
              <a:t>}</a:t>
            </a:r>
          </a:p>
          <a:p>
            <a:pPr lvl="1"/>
            <a:r>
              <a:rPr lang="en-US" dirty="0"/>
              <a:t>turns implicit missing values into explicit missing values</a:t>
            </a:r>
            <a:endParaRPr lang="en-US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783EC-2F39-3840-8CEE-BEA8A222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9" y="3981453"/>
            <a:ext cx="267970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28D8F-BE36-E743-9FAB-C77B34546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85" y="3872007"/>
            <a:ext cx="3060700" cy="2806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CB67E0-FA2D-EC4C-8CF0-207F2C84FEE6}"/>
              </a:ext>
            </a:extLst>
          </p:cNvPr>
          <p:cNvSpPr/>
          <p:nvPr/>
        </p:nvSpPr>
        <p:spPr>
          <a:xfrm>
            <a:off x="6777318" y="5468472"/>
            <a:ext cx="555812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63EEC-5227-6E47-8F23-CE8D9197D89A}"/>
              </a:ext>
            </a:extLst>
          </p:cNvPr>
          <p:cNvSpPr/>
          <p:nvPr/>
        </p:nvSpPr>
        <p:spPr>
          <a:xfrm>
            <a:off x="6777960" y="5739973"/>
            <a:ext cx="555812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CB70D-6ADB-3447-80A7-12B520CE14A8}"/>
              </a:ext>
            </a:extLst>
          </p:cNvPr>
          <p:cNvSpPr/>
          <p:nvPr/>
        </p:nvSpPr>
        <p:spPr>
          <a:xfrm>
            <a:off x="8050305" y="5629636"/>
            <a:ext cx="236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implicit missing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2A3CA-9129-2648-BAC5-4F02AB0D5660}"/>
              </a:ext>
            </a:extLst>
          </p:cNvPr>
          <p:cNvSpPr/>
          <p:nvPr/>
        </p:nvSpPr>
        <p:spPr>
          <a:xfrm>
            <a:off x="8057306" y="5337829"/>
            <a:ext cx="2381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explicit missing value </a:t>
            </a:r>
          </a:p>
        </p:txBody>
      </p:sp>
    </p:spTree>
    <p:extLst>
      <p:ext uri="{BB962C8B-B14F-4D97-AF65-F5344CB8AC3E}">
        <p14:creationId xmlns:p14="http://schemas.microsoft.com/office/powerpoint/2010/main" val="7160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595</Words>
  <Application>Microsoft Macintosh PowerPoint</Application>
  <PresentationFormat>Widescreen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Wingdings</vt:lpstr>
      <vt:lpstr>Office Theme</vt:lpstr>
      <vt:lpstr>EDUC 263: Managing and Manipulating Data Using R  Lecture 8: Tidy data </vt:lpstr>
      <vt:lpstr>1. Overview</vt:lpstr>
      <vt:lpstr>2. Data “structure” vs. data “concepts”</vt:lpstr>
      <vt:lpstr>3 Tidy vs. Untidy data</vt:lpstr>
      <vt:lpstr>3 Tidy vs. Untidy data Example</vt:lpstr>
      <vt:lpstr>4 Tidying data: Wide  Long</vt:lpstr>
      <vt:lpstr>5 Missing values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Tidy data </dc:title>
  <dc:creator>lixin12171217@gmail.com</dc:creator>
  <cp:lastModifiedBy>lixin12171217@gmail.com</cp:lastModifiedBy>
  <cp:revision>70</cp:revision>
  <dcterms:created xsi:type="dcterms:W3CDTF">2019-11-14T01:28:44Z</dcterms:created>
  <dcterms:modified xsi:type="dcterms:W3CDTF">2019-11-15T17:24:36Z</dcterms:modified>
</cp:coreProperties>
</file>