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Gillis" initials="AG" lastIdx="1" clrIdx="0">
    <p:extLst/>
  </p:cmAuthor>
  <p:cmAuthor id="2" name="Adam Gillis" initials="AG [2]" lastIdx="1" clrIdx="1">
    <p:extLst/>
  </p:cmAuthor>
  <p:cmAuthor id="3" name="Adam Gillis" initials="AG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1T16:42:11.817" idx="1">
    <p:pos x="4220" y="1099"/>
    <p:text>Note: Why have we put the javascript near the bottom of the file?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1-21T16:52:21.440" idx="1">
    <p:pos x="5967" y="2385"/>
    <p:text>This represents the content of the heading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6-01-21T19:17:07.165" idx="1">
    <p:pos x="2237" y="2252"/>
    <p:text>camelCase is generally used when creating variable or function names.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722" y="365125"/>
            <a:ext cx="8294077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137031" cy="365125"/>
          </a:xfrm>
        </p:spPr>
        <p:txBody>
          <a:bodyPr/>
          <a:lstStyle>
            <a:lvl1pPr algn="r"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Centre for Arts, Design &amp; Information Technology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5631" y="6356350"/>
            <a:ext cx="1178169" cy="365125"/>
          </a:xfrm>
        </p:spPr>
        <p:txBody>
          <a:bodyPr/>
          <a:lstStyle>
            <a:lvl1pPr>
              <a:defRPr lang="en-US" sz="1400" b="0" i="0" smtClean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238"/>
            <a:ext cx="1968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3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D50A1-2A52-4E42-9D61-F2773158DD0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A982-84E4-0A4D-A8BC-B9953A86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Number" TargetMode="External"/><Relationship Id="rId4" Type="http://schemas.openxmlformats.org/officeDocument/2006/relationships/hyperlink" Target="https://developer.mozilla.org/en-US/docs/Glossary/Boolean" TargetMode="External"/><Relationship Id="rId5" Type="http://schemas.openxmlformats.org/officeDocument/2006/relationships/hyperlink" Target="https://developer.mozilla.org/en-US/docs/Glossary/Array" TargetMode="External"/><Relationship Id="rId6" Type="http://schemas.openxmlformats.org/officeDocument/2006/relationships/hyperlink" Target="https://developer.mozilla.org/en-US/docs/Glossary/Objec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Glossary/St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Operato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object_methods.asp" TargetMode="External"/><Relationship Id="rId3" Type="http://schemas.openxmlformats.org/officeDocument/2006/relationships/hyperlink" Target="https://developer.mozilla.org/en-US/docs/Web/JavaScript/Reference/Methods_Inde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Open+Sans" TargetMode="External"/><Relationship Id="rId4" Type="http://schemas.openxmlformats.org/officeDocument/2006/relationships/hyperlink" Target="https://css-tricks.com/snippets/css/using-font-fa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fo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/textContent" TargetMode="External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Document/querySelect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066925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828800" y="152400"/>
            <a:ext cx="3733800" cy="327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2365375" y="1441450"/>
            <a:ext cx="7467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5000"/>
              </a:spcBef>
              <a:spcAft>
                <a:spcPct val="25000"/>
              </a:spcAft>
              <a:buClr>
                <a:srgbClr val="005AA6"/>
              </a:buClr>
              <a:buFont typeface="Wingdings" charset="2"/>
              <a:defRPr sz="2000">
                <a:solidFill>
                  <a:srgbClr val="4D4D4D"/>
                </a:solidFill>
                <a:latin typeface="Helvetica" charset="0"/>
              </a:defRPr>
            </a:lvl1pPr>
            <a:lvl2pPr marL="742950" indent="-285750" eaLnBrk="0" hangingPunct="0">
              <a:spcBef>
                <a:spcPct val="25000"/>
              </a:spcBef>
              <a:spcAft>
                <a:spcPct val="25000"/>
              </a:spcAft>
              <a:buClr>
                <a:srgbClr val="005AA6"/>
              </a:buClr>
              <a:buFont typeface="Times" charset="0"/>
              <a:buChar char="•"/>
              <a:defRPr sz="2000">
                <a:solidFill>
                  <a:srgbClr val="4D4D4D"/>
                </a:solidFill>
                <a:latin typeface="Helvetica" charset="0"/>
              </a:defRPr>
            </a:lvl2pPr>
            <a:lvl3pPr marL="1143000" indent="-228600" eaLnBrk="0" hangingPunct="0">
              <a:spcBef>
                <a:spcPct val="25000"/>
              </a:spcBef>
              <a:spcAft>
                <a:spcPct val="25000"/>
              </a:spcAft>
              <a:buClr>
                <a:srgbClr val="005AA6"/>
              </a:buClr>
              <a:buFont typeface="Times" charset="0"/>
              <a:buChar char="•"/>
              <a:defRPr sz="2000">
                <a:solidFill>
                  <a:srgbClr val="4D4D4D"/>
                </a:solidFill>
                <a:latin typeface="Helvetica" charset="0"/>
              </a:defRPr>
            </a:lvl3pPr>
            <a:lvl4pPr marL="1600200" indent="-228600" eaLnBrk="0" hangingPunct="0">
              <a:spcBef>
                <a:spcPct val="25000"/>
              </a:spcBef>
              <a:spcAft>
                <a:spcPct val="25000"/>
              </a:spcAft>
              <a:buClr>
                <a:srgbClr val="005AA6"/>
              </a:buClr>
              <a:buFont typeface="Times" charset="0"/>
              <a:buChar char="•"/>
              <a:defRPr sz="2000">
                <a:solidFill>
                  <a:srgbClr val="4D4D4D"/>
                </a:solidFill>
                <a:latin typeface="Helvetica" charset="0"/>
              </a:defRPr>
            </a:lvl4pPr>
            <a:lvl5pPr marL="2057400" indent="-228600" eaLnBrk="0" hangingPunct="0">
              <a:spcBef>
                <a:spcPct val="25000"/>
              </a:spcBef>
              <a:spcAft>
                <a:spcPct val="25000"/>
              </a:spcAft>
              <a:buClr>
                <a:srgbClr val="005AA6"/>
              </a:buClr>
              <a:buFont typeface="Times" charset="0"/>
              <a:buChar char="•"/>
              <a:defRPr sz="2000">
                <a:solidFill>
                  <a:srgbClr val="4D4D4D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005AA6"/>
              </a:buClr>
              <a:buFont typeface="Times" charset="0"/>
              <a:buChar char="•"/>
              <a:defRPr sz="2000">
                <a:solidFill>
                  <a:srgbClr val="4D4D4D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005AA6"/>
              </a:buClr>
              <a:buFont typeface="Times" charset="0"/>
              <a:buChar char="•"/>
              <a:defRPr sz="2000">
                <a:solidFill>
                  <a:srgbClr val="4D4D4D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005AA6"/>
              </a:buClr>
              <a:buFont typeface="Times" charset="0"/>
              <a:buChar char="•"/>
              <a:defRPr sz="2000">
                <a:solidFill>
                  <a:srgbClr val="4D4D4D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005AA6"/>
              </a:buClr>
              <a:buFont typeface="Times" charset="0"/>
              <a:buChar char="•"/>
              <a:defRPr sz="2000">
                <a:solidFill>
                  <a:srgbClr val="4D4D4D"/>
                </a:solidFill>
                <a:latin typeface="Helvetica" charset="0"/>
              </a:defRPr>
            </a:lvl9pPr>
          </a:lstStyle>
          <a:p>
            <a:pPr algn="r"/>
            <a:r>
              <a:rPr lang="en-US" altLang="en-US" sz="3600" dirty="0">
                <a:solidFill>
                  <a:srgbClr val="014A81"/>
                </a:solidFill>
              </a:rPr>
              <a:t>INTR2012</a:t>
            </a:r>
          </a:p>
          <a:p>
            <a:pPr algn="r"/>
            <a:r>
              <a:rPr lang="en-US" sz="2400" b="1" dirty="0"/>
              <a:t>Interface Development 2</a:t>
            </a:r>
            <a:endParaRPr lang="en-CA" altLang="en-US" sz="2400" dirty="0">
              <a:solidFill>
                <a:srgbClr val="014A81"/>
              </a:solidFill>
            </a:endParaRPr>
          </a:p>
        </p:txBody>
      </p:sp>
      <p:pic>
        <p:nvPicPr>
          <p:cNvPr id="9224" name="Picture 8" descr="GBC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917575"/>
            <a:ext cx="3067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557464" y="3484563"/>
            <a:ext cx="728027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4000" dirty="0">
                <a:solidFill>
                  <a:srgbClr val="4D4D4D"/>
                </a:solidFill>
                <a:latin typeface="Helvetica" charset="0"/>
              </a:rPr>
              <a:t>Week </a:t>
            </a:r>
            <a:r>
              <a:rPr lang="en-US" altLang="en-US" sz="4000" dirty="0" smtClean="0">
                <a:solidFill>
                  <a:srgbClr val="4D4D4D"/>
                </a:solidFill>
                <a:latin typeface="Helvetica" charset="0"/>
              </a:rPr>
              <a:t>2</a:t>
            </a:r>
            <a:endParaRPr lang="en-US" altLang="en-US" sz="4000" dirty="0">
              <a:solidFill>
                <a:srgbClr val="4D4D4D"/>
              </a:solidFill>
              <a:latin typeface="Helvetica" charset="0"/>
            </a:endParaRPr>
          </a:p>
          <a:p>
            <a:pPr algn="r"/>
            <a:r>
              <a:rPr lang="en-US" dirty="0" smtClean="0"/>
              <a:t>Understanding </a:t>
            </a:r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7082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372547"/>
              </p:ext>
            </p:extLst>
          </p:nvPr>
        </p:nvGraphicFramePr>
        <p:xfrm>
          <a:off x="838200" y="117231"/>
          <a:ext cx="10515600" cy="606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6594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962489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effectLst/>
                          <a:latin typeface="Open Sans Light" charset="0"/>
                          <a:hlinkClick r:id="rId2" tooltip="String: In any computer programming language, a string is a sequence of characters used to represent text."/>
                        </a:rPr>
                        <a:t>String</a:t>
                      </a:r>
                      <a:endParaRPr lang="en-US" b="1" dirty="0">
                        <a:effectLst/>
                        <a:latin typeface="Open Sans Light" charset="0"/>
                      </a:endParaRP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 string of text. To signify that the variable is a string, you should enclose it in quote marks.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var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myVariable</a:t>
                      </a:r>
                      <a:r>
                        <a:rPr lang="en-US" dirty="0" smtClean="0">
                          <a:effectLst/>
                        </a:rPr>
                        <a:t> = 'Hello World!';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76200" marB="76200" anchor="ctr"/>
                </a:tc>
              </a:tr>
              <a:tr h="691789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effectLst/>
                          <a:latin typeface="Open Sans Light" charset="0"/>
                          <a:hlinkClick r:id="rId3" tooltip="Number: In JavaScript, Number is a numeric data type in the double-precision 64-bit floating point format (IEEE 754). In other programming languages different numeric types can exist, for examples: Integers, Floats, Doubles, or Bignums."/>
                        </a:rPr>
                        <a:t>Number</a:t>
                      </a:r>
                      <a:endParaRPr lang="en-US" b="1" dirty="0">
                        <a:effectLst/>
                        <a:latin typeface="Open Sans Light" charset="0"/>
                      </a:endParaRP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 number. Numbers don't have quotes around them.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var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myVariable</a:t>
                      </a:r>
                      <a:r>
                        <a:rPr lang="en-US" dirty="0" smtClean="0">
                          <a:effectLst/>
                        </a:rPr>
                        <a:t> = 12;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76200" marB="76200" anchor="ctr"/>
                </a:tc>
              </a:tr>
              <a:tr h="1233189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effectLst/>
                          <a:latin typeface="Open Sans Light" charset="0"/>
                          <a:hlinkClick r:id="rId4" tooltip="Boolean: In computer science, a boolean is a logical data type that can have only the values true or false."/>
                        </a:rPr>
                        <a:t>Boolean</a:t>
                      </a:r>
                      <a:endParaRPr lang="en-US" b="1" dirty="0">
                        <a:effectLst/>
                        <a:latin typeface="Open Sans Light" charset="0"/>
                      </a:endParaRP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 True/False value. The words true and falseare special keywords in JS, and don't need quotes.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var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myVariable</a:t>
                      </a:r>
                      <a:r>
                        <a:rPr lang="en-US" dirty="0" smtClean="0">
                          <a:effectLst/>
                        </a:rPr>
                        <a:t> = false;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76200" marB="76200" anchor="ctr"/>
                </a:tc>
              </a:tr>
              <a:tr h="1503890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effectLst/>
                          <a:latin typeface="Open Sans Light" charset="0"/>
                          <a:hlinkClick r:id="rId5" tooltip="Array: An array is an ordered collection of data (either primitive or object). Based on its place in the array, each data item has a numeric index through which you can access the corresponding value. In JavaScript, arrays are also objects that can be manipulated with various methods."/>
                        </a:rPr>
                        <a:t>Array</a:t>
                      </a:r>
                      <a:endParaRPr lang="en-US" b="1" dirty="0">
                        <a:effectLst/>
                        <a:latin typeface="Open Sans Light" charset="0"/>
                      </a:endParaRP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 structure that allows you to store multiple values in one single reference.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var myVariable = [1,'Bob','Steve',10];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Refer to each member of the array like this: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myVariable[0], myVariable[1], etc.</a:t>
                      </a:r>
                    </a:p>
                  </a:txBody>
                  <a:tcPr marL="101600" marR="101600" marT="76200" marB="76200" anchor="ctr"/>
                </a:tc>
              </a:tr>
              <a:tr h="1233189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effectLst/>
                          <a:latin typeface="Open Sans Light" charset="0"/>
                          <a:hlinkClick r:id="rId6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          </a:rPr>
                        <a:t>Object</a:t>
                      </a:r>
                      <a:endParaRPr lang="en-US" b="1" dirty="0">
                        <a:effectLst/>
                        <a:latin typeface="Open Sans Light" charset="0"/>
                      </a:endParaRP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Basically, anything. Everything in JavaScript is an object, and can be stored in a variable. Keep this in mind as you learn.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var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myVariable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dirty="0" err="1">
                          <a:effectLst/>
                        </a:rPr>
                        <a:t>document.querySelector</a:t>
                      </a:r>
                      <a:r>
                        <a:rPr lang="en-US" dirty="0">
                          <a:effectLst/>
                        </a:rPr>
                        <a:t>('h1');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All of the above examples too.</a:t>
                      </a:r>
                    </a:p>
                  </a:txBody>
                  <a:tcPr marL="101600" marR="1016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programming conventions.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statements end in a semicolon (;)</a:t>
            </a:r>
          </a:p>
          <a:p>
            <a:pPr marL="457200" lvl="3" indent="0">
              <a:spcBef>
                <a:spcPts val="1000"/>
              </a:spcBef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alert(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myHeading.textContent.length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endParaRPr lang="en-US" dirty="0"/>
          </a:p>
          <a:p>
            <a:r>
              <a:rPr lang="en-US" dirty="0" smtClean="0"/>
              <a:t>You can use comments in your code that will not be rendered by the browser.</a:t>
            </a:r>
          </a:p>
          <a:p>
            <a:endParaRPr lang="en-US" sz="900" dirty="0" smtClean="0"/>
          </a:p>
          <a:p>
            <a:pPr marL="0" lvl="3" indent="0">
              <a:spcBef>
                <a:spcPts val="1000"/>
              </a:spcBef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//   This is a single lined comment;</a:t>
            </a:r>
          </a:p>
          <a:p>
            <a:pPr marL="0" lvl="3" indent="0">
              <a:spcBef>
                <a:spcPts val="1000"/>
              </a:spcBef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lvl="3" indent="0">
              <a:spcBef>
                <a:spcPts val="1000"/>
              </a:spcBef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/*   This comment can</a:t>
            </a:r>
          </a:p>
          <a:p>
            <a:pPr marL="0" lvl="3" indent="0">
              <a:spcBef>
                <a:spcPts val="1000"/>
              </a:spcBef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Contain multiple lines;     */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5849815" y="2133601"/>
            <a:ext cx="773723" cy="773723"/>
          </a:xfrm>
          <a:prstGeom prst="donu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1570892" y="4114800"/>
            <a:ext cx="773723" cy="773723"/>
          </a:xfrm>
          <a:prstGeom prst="donu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33046" y="4888523"/>
            <a:ext cx="773723" cy="773723"/>
          </a:xfrm>
          <a:prstGeom prst="donu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501661" y="5275384"/>
            <a:ext cx="773723" cy="773723"/>
          </a:xfrm>
          <a:prstGeom prst="donu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006799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Open Sans Light" charset="0"/>
                        </a:rPr>
                        <a:t>Operator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Open Sans Light" charset="0"/>
                        </a:rPr>
                        <a:t>Explanation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Open Sans Light" charset="0"/>
                        </a:rPr>
                        <a:t>Symbol(s)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Open Sans Light" charset="0"/>
                        </a:rPr>
                        <a:t>Example</a:t>
                      </a:r>
                    </a:p>
                  </a:txBody>
                  <a:tcPr marL="101600" marR="101600" marT="25400" marB="508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Open Sans Light" charset="0"/>
                        </a:rPr>
                        <a:t>add/concatenation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Used to add two numbers together, or glue two strings together.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2 </a:t>
                      </a:r>
                      <a:r>
                        <a:rPr lang="en-US" dirty="0">
                          <a:effectLst/>
                        </a:rPr>
                        <a:t>+ </a:t>
                      </a:r>
                      <a:r>
                        <a:rPr lang="en-US" dirty="0" smtClean="0">
                          <a:effectLst/>
                        </a:rPr>
                        <a:t>3;</a:t>
                      </a: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"Hello " + "world!";</a:t>
                      </a:r>
                    </a:p>
                  </a:txBody>
                  <a:tcPr marL="101600" marR="1016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Open Sans Light" charset="0"/>
                        </a:rPr>
                        <a:t>subtract, multiply, divide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These do what you'd expect them to do in basic math.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-, *, /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10 </a:t>
                      </a:r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smtClean="0">
                          <a:effectLst/>
                        </a:rPr>
                        <a:t>5;</a:t>
                      </a: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8 * 2; 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// </a:t>
                      </a:r>
                      <a:r>
                        <a:rPr lang="en-US" sz="1200" dirty="0">
                          <a:effectLst/>
                        </a:rPr>
                        <a:t>multiply in JS is an asterisk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12 </a:t>
                      </a:r>
                      <a:r>
                        <a:rPr lang="en-US" dirty="0">
                          <a:effectLst/>
                        </a:rPr>
                        <a:t>/ </a:t>
                      </a:r>
                      <a:r>
                        <a:rPr lang="en-US" dirty="0" smtClean="0">
                          <a:effectLst/>
                        </a:rPr>
                        <a:t>4;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Open Sans Light" charset="0"/>
                        </a:rPr>
                        <a:t>assignment operator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You've seen this already: it assigns a value to a variable.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var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myVariable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dirty="0" smtClean="0">
                          <a:effectLst/>
                        </a:rPr>
                        <a:t>'Hello World!';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848400"/>
              </p:ext>
            </p:extLst>
          </p:nvPr>
        </p:nvGraphicFramePr>
        <p:xfrm>
          <a:off x="838200" y="246185"/>
          <a:ext cx="10515600" cy="558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1230923"/>
                <a:gridCol w="4026877"/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Open Sans Light" charset="0"/>
                        </a:rPr>
                        <a:t>Operator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Open Sans Light" charset="0"/>
                        </a:rPr>
                        <a:t>Explanation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Open Sans Light" charset="0"/>
                        </a:rPr>
                        <a:t>Symbol(s)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Open Sans Light" charset="0"/>
                        </a:rPr>
                        <a:t>Example</a:t>
                      </a:r>
                    </a:p>
                  </a:txBody>
                  <a:tcPr marL="101600" marR="101600" marT="25400" marB="50800" anchor="ctr"/>
                </a:tc>
              </a:tr>
              <a:tr h="125851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Open Sans Light" charset="0"/>
                        </a:rPr>
                        <a:t>Identity operator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Does a test to see if two values are equal to one another, and returns a true/false (Boolean) result.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===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var myVariable = 3;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myVariable === 4;</a:t>
                      </a:r>
                    </a:p>
                  </a:txBody>
                  <a:tcPr marL="101600" marR="101600" marT="76200" marB="76200" anchor="ctr"/>
                </a:tc>
              </a:tr>
              <a:tr h="3297297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Open Sans Light" charset="0"/>
                        </a:rPr>
                        <a:t>Negation, not equal</a:t>
                      </a:r>
                    </a:p>
                  </a:txBody>
                  <a:tcPr marL="101600" marR="101600" marT="254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Returns the logically opposite value of what it preceeds; it turns  a true into a false, etc. When it is used alongside the Equality operator, the negation operator tests whether two values are </a:t>
                      </a:r>
                      <a:r>
                        <a:rPr lang="en-US" i="1">
                          <a:effectLst/>
                        </a:rPr>
                        <a:t>not</a:t>
                      </a:r>
                      <a:r>
                        <a:rPr lang="en-US">
                          <a:effectLst/>
                        </a:rPr>
                        <a:t> equal.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!, !==</a:t>
                      </a:r>
                    </a:p>
                  </a:txBody>
                  <a:tcPr marL="101600" marR="1016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The basic expression </a:t>
                      </a:r>
                      <a:r>
                        <a:rPr lang="en-US" dirty="0" smtClean="0">
                          <a:effectLst/>
                        </a:rPr>
                        <a:t>is true</a:t>
                      </a:r>
                      <a:r>
                        <a:rPr lang="en-US" dirty="0">
                          <a:effectLst/>
                        </a:rPr>
                        <a:t>, but the comparison returns </a:t>
                      </a:r>
                      <a:r>
                        <a:rPr lang="en-US" dirty="0" smtClean="0">
                          <a:effectLst/>
                        </a:rPr>
                        <a:t>false because </a:t>
                      </a:r>
                      <a:r>
                        <a:rPr lang="en-US" dirty="0">
                          <a:effectLst/>
                        </a:rPr>
                        <a:t>we've negated it:</a:t>
                      </a:r>
                    </a:p>
                    <a:p>
                      <a:pPr algn="l"/>
                      <a:r>
                        <a:rPr lang="en-US" dirty="0" err="1">
                          <a:effectLst/>
                        </a:rPr>
                        <a:t>var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myVariable</a:t>
                      </a:r>
                      <a:r>
                        <a:rPr lang="en-US" dirty="0">
                          <a:effectLst/>
                        </a:rPr>
                        <a:t> = 3;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!(</a:t>
                      </a:r>
                      <a:r>
                        <a:rPr lang="en-US" dirty="0" err="1">
                          <a:effectLst/>
                        </a:rPr>
                        <a:t>myVariable</a:t>
                      </a:r>
                      <a:r>
                        <a:rPr lang="en-US" dirty="0">
                          <a:effectLst/>
                        </a:rPr>
                        <a:t> === 3);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Here we are testing "</a:t>
                      </a:r>
                      <a:r>
                        <a:rPr lang="en-US" dirty="0" smtClean="0">
                          <a:effectLst/>
                        </a:rPr>
                        <a:t>is </a:t>
                      </a:r>
                      <a:r>
                        <a:rPr lang="en-US" dirty="0" err="1" smtClean="0">
                          <a:effectLst/>
                        </a:rPr>
                        <a:t>myVariable</a:t>
                      </a:r>
                      <a:r>
                        <a:rPr lang="en-US" dirty="0" smtClean="0">
                          <a:effectLst/>
                        </a:rPr>
                        <a:t> NOT </a:t>
                      </a:r>
                      <a:r>
                        <a:rPr lang="en-US" dirty="0">
                          <a:effectLst/>
                        </a:rPr>
                        <a:t>equal to 3". 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This returns false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because </a:t>
                      </a:r>
                      <a:r>
                        <a:rPr lang="en-US" dirty="0" err="1" smtClean="0">
                          <a:effectLst/>
                        </a:rPr>
                        <a:t>myVariable</a:t>
                      </a:r>
                      <a:r>
                        <a:rPr lang="en-US" dirty="0">
                          <a:effectLst/>
                        </a:rPr>
                        <a:t> IS equal to 3.</a:t>
                      </a:r>
                    </a:p>
                    <a:p>
                      <a:pPr algn="l"/>
                      <a:r>
                        <a:rPr lang="en-US" dirty="0" err="1">
                          <a:effectLst/>
                        </a:rPr>
                        <a:t>var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myVariable</a:t>
                      </a:r>
                      <a:r>
                        <a:rPr lang="en-US" dirty="0">
                          <a:effectLst/>
                        </a:rPr>
                        <a:t> = 3;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myVariable</a:t>
                      </a:r>
                      <a:r>
                        <a:rPr lang="en-US" dirty="0">
                          <a:effectLst/>
                        </a:rPr>
                        <a:t> !== 3;</a:t>
                      </a:r>
                    </a:p>
                  </a:txBody>
                  <a:tcPr marL="101600" marR="101600" marT="76200" marB="7620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9861" y="6060831"/>
            <a:ext cx="60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2"/>
              </a:rPr>
              <a:t>Expressions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to “</a:t>
            </a:r>
            <a:r>
              <a:rPr lang="en-US" dirty="0" err="1" smtClean="0"/>
              <a:t>main.js</a:t>
            </a:r>
            <a:r>
              <a:rPr lang="en-US" dirty="0" smtClean="0"/>
              <a:t>” and add some numbers</a:t>
            </a:r>
          </a:p>
          <a:p>
            <a:pPr marL="457200" lvl="4" indent="0">
              <a:spcBef>
                <a:spcPts val="1000"/>
              </a:spcBef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alert(5+7);</a:t>
            </a:r>
          </a:p>
          <a:p>
            <a:pPr marL="457200" lvl="4" indent="0">
              <a:spcBef>
                <a:spcPts val="1000"/>
              </a:spcBef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alert((5+7)*3/36);</a:t>
            </a:r>
          </a:p>
          <a:p>
            <a:pPr marL="457200" lvl="4" indent="0">
              <a:spcBef>
                <a:spcPts val="1000"/>
              </a:spcBef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alert(5+7*3/36);</a:t>
            </a:r>
          </a:p>
          <a:p>
            <a:pPr marL="228600" lvl="3">
              <a:spcBef>
                <a:spcPts val="1000"/>
              </a:spcBef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statements that let you evaluate whether or not something is “true”</a:t>
            </a:r>
          </a:p>
          <a:p>
            <a:r>
              <a:rPr lang="en-US" dirty="0" smtClean="0"/>
              <a:t>These are also called “if statements” or “if else statements”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iceCream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’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jamoca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almond fudge'; </a:t>
            </a: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if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iceCream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===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'chocolate')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alert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('Yay, I love chocolate ice cream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!');</a:t>
            </a: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alert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Awwww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but chocolate is my favorite...');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 methods are the actions that can be performed on objects.</a:t>
            </a:r>
          </a:p>
          <a:p>
            <a:pPr marL="0" indent="0">
              <a:buNone/>
            </a:pPr>
            <a:r>
              <a:rPr lang="en-US" dirty="0"/>
              <a:t>A JavaScript </a:t>
            </a:r>
            <a:r>
              <a:rPr lang="en-US" b="1" dirty="0"/>
              <a:t>method</a:t>
            </a:r>
            <a:r>
              <a:rPr lang="en-US" dirty="0"/>
              <a:t> is a property containing a </a:t>
            </a:r>
            <a:r>
              <a:rPr lang="en-US" b="1" dirty="0"/>
              <a:t>function definition</a:t>
            </a:r>
            <a:r>
              <a:rPr lang="en-US" dirty="0" smtClean="0"/>
              <a:t>.</a:t>
            </a:r>
          </a:p>
          <a:p>
            <a:pPr marL="0" indent="0" algn="r">
              <a:buNone/>
            </a:pPr>
            <a:r>
              <a:rPr lang="en-US" sz="1400" dirty="0" smtClean="0">
                <a:hlinkClick r:id="rId2"/>
              </a:rPr>
              <a:t>W3 Schools</a:t>
            </a:r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JavaScript has many built in methods.</a:t>
            </a:r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https://developer.mozilla.org/en-US/docs/Web/JavaScript/Reference/Methods_Index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JavaScript has many built in methods. But, you can also create your own.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27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using an object method.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object method is stored as a function definition, in an object property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500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 person = {    </a:t>
            </a:r>
          </a:p>
          <a:p>
            <a:pPr marL="0" indent="0">
              <a:buNone/>
            </a:pP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500" dirty="0" err="1" smtClean="0">
                <a:latin typeface="Andale Mono" charset="0"/>
                <a:ea typeface="Andale Mono" charset="0"/>
                <a:cs typeface="Andale Mono" charset="0"/>
              </a:rPr>
              <a:t>firstName</a:t>
            </a: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: "John",    </a:t>
            </a:r>
          </a:p>
          <a:p>
            <a:pPr marL="0" indent="0">
              <a:buNone/>
            </a:pP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500" dirty="0" err="1" smtClean="0">
                <a:latin typeface="Andale Mono" charset="0"/>
                <a:ea typeface="Andale Mono" charset="0"/>
                <a:cs typeface="Andale Mono" charset="0"/>
              </a:rPr>
              <a:t>lastName</a:t>
            </a: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 : "Doe",    </a:t>
            </a:r>
          </a:p>
          <a:p>
            <a:pPr marL="0" indent="0">
              <a:buNone/>
            </a:pP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	id       : 5566,    </a:t>
            </a:r>
          </a:p>
          <a:p>
            <a:pPr marL="0" indent="0">
              <a:buNone/>
            </a:pP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500" dirty="0" err="1" smtClean="0">
                <a:latin typeface="Andale Mono" charset="0"/>
                <a:ea typeface="Andale Mono" charset="0"/>
                <a:cs typeface="Andale Mono" charset="0"/>
              </a:rPr>
              <a:t>fullName</a:t>
            </a: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 : function() {return </a:t>
            </a:r>
            <a:r>
              <a:rPr lang="en-US" sz="1500" dirty="0" err="1" smtClean="0">
                <a:latin typeface="Andale Mono" charset="0"/>
                <a:ea typeface="Andale Mono" charset="0"/>
                <a:cs typeface="Andale Mono" charset="0"/>
              </a:rPr>
              <a:t>this.firstName</a:t>
            </a: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 + " " + </a:t>
            </a:r>
            <a:r>
              <a:rPr lang="en-US" sz="1500" dirty="0" err="1" smtClean="0">
                <a:latin typeface="Andale Mono" charset="0"/>
                <a:ea typeface="Andale Mono" charset="0"/>
                <a:cs typeface="Andale Mono" charset="0"/>
              </a:rPr>
              <a:t>this.lastName</a:t>
            </a: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;}</a:t>
            </a:r>
          </a:p>
          <a:p>
            <a:pPr marL="0" indent="0">
              <a:buNone/>
            </a:pP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sz="15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Andale Mono" charset="0"/>
                <a:ea typeface="Andale Mono" charset="0"/>
                <a:cs typeface="Andale Mono" charset="0"/>
              </a:rPr>
              <a:t>document.getElementById</a:t>
            </a: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("demo").</a:t>
            </a:r>
            <a:r>
              <a:rPr lang="en-US" sz="1500" dirty="0" err="1" smtClean="0">
                <a:latin typeface="Andale Mono" charset="0"/>
                <a:ea typeface="Andale Mono" charset="0"/>
                <a:cs typeface="Andale Mono" charset="0"/>
              </a:rPr>
              <a:t>innerHTML</a:t>
            </a: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500" dirty="0" err="1" smtClean="0">
                <a:latin typeface="Andale Mono" charset="0"/>
                <a:ea typeface="Andale Mono" charset="0"/>
                <a:cs typeface="Andale Mono" charset="0"/>
              </a:rPr>
              <a:t>person.fullName</a:t>
            </a:r>
            <a:r>
              <a:rPr lang="en-US" sz="1500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a method is like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function is a code snippet that can be called by other code or by itself, or a variable that refers to the function.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function is called, arguments are passed to the function as input, and the function can optionally return an output.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function in JavaScript is also an object.</a:t>
            </a:r>
          </a:p>
        </p:txBody>
      </p:sp>
    </p:spTree>
    <p:extLst>
      <p:ext uri="{BB962C8B-B14F-4D97-AF65-F5344CB8AC3E}">
        <p14:creationId xmlns:p14="http://schemas.microsoft.com/office/powerpoint/2010/main" val="437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 are a way of packaging functionality that you want to </a:t>
            </a:r>
            <a:r>
              <a:rPr lang="en-US" dirty="0" smtClean="0"/>
              <a:t>reuse:</a:t>
            </a:r>
          </a:p>
          <a:p>
            <a:r>
              <a:rPr lang="en-US" dirty="0"/>
              <a:t>W</a:t>
            </a:r>
            <a:r>
              <a:rPr lang="en-US" dirty="0" smtClean="0"/>
              <a:t>henever </a:t>
            </a:r>
            <a:r>
              <a:rPr lang="en-US" dirty="0"/>
              <a:t>you want the functionality you can call the function with the function name rather than constantly rewriting the entire code. 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already seen </a:t>
            </a:r>
            <a:r>
              <a:rPr lang="en-US" dirty="0" smtClean="0"/>
              <a:t>some </a:t>
            </a:r>
            <a:r>
              <a:rPr lang="en-US" dirty="0"/>
              <a:t>uses of </a:t>
            </a:r>
            <a:r>
              <a:rPr lang="en-US" dirty="0" smtClean="0"/>
              <a:t>functions:</a:t>
            </a:r>
          </a:p>
          <a:p>
            <a:pPr marL="0" indent="0">
              <a:buNone/>
            </a:pPr>
            <a:endParaRPr lang="en-US" sz="1400" dirty="0" smtClean="0"/>
          </a:p>
          <a:p>
            <a:pPr marL="914400" lvl="2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myVariable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document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.querySelector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('h1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');</a:t>
            </a:r>
          </a:p>
          <a:p>
            <a:pPr marL="914400" lvl="2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914400" lvl="2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alert('hello!');</a:t>
            </a:r>
          </a:p>
        </p:txBody>
      </p:sp>
    </p:spTree>
    <p:extLst>
      <p:ext uri="{BB962C8B-B14F-4D97-AF65-F5344CB8AC3E}">
        <p14:creationId xmlns:p14="http://schemas.microsoft.com/office/powerpoint/2010/main" val="13156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add external script</a:t>
            </a:r>
          </a:p>
          <a:p>
            <a:r>
              <a:rPr lang="en-US" dirty="0" smtClean="0"/>
              <a:t>Learn to work with data types and variables</a:t>
            </a:r>
          </a:p>
          <a:p>
            <a:r>
              <a:rPr lang="en-US" dirty="0" smtClean="0"/>
              <a:t>Learn about objects,  properties and methods</a:t>
            </a:r>
          </a:p>
          <a:p>
            <a:r>
              <a:rPr lang="en-US" dirty="0" smtClean="0"/>
              <a:t>Introduce the idea of events</a:t>
            </a:r>
          </a:p>
          <a:p>
            <a:r>
              <a:rPr lang="en-US" smtClean="0"/>
              <a:t>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160658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see something that looks like a variable name, but has </a:t>
            </a:r>
            <a:r>
              <a:rPr lang="en-US" dirty="0" smtClean="0"/>
              <a:t>brackets()</a:t>
            </a:r>
            <a:r>
              <a:rPr lang="en-US" dirty="0"/>
              <a:t> </a:t>
            </a:r>
            <a:r>
              <a:rPr lang="en-US" dirty="0" smtClean="0"/>
              <a:t>after </a:t>
            </a:r>
            <a:r>
              <a:rPr lang="en-US" dirty="0"/>
              <a:t>it, it is probably a function.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Functions </a:t>
            </a:r>
            <a:r>
              <a:rPr lang="en-US" dirty="0"/>
              <a:t>often take </a:t>
            </a:r>
            <a:r>
              <a:rPr lang="en-US" dirty="0" smtClean="0"/>
              <a:t>arguments: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they need to do their job. </a:t>
            </a:r>
            <a:endParaRPr lang="en-US" dirty="0" smtClean="0"/>
          </a:p>
          <a:p>
            <a:pPr lvl="2"/>
            <a:r>
              <a:rPr lang="en-US" dirty="0" smtClean="0"/>
              <a:t>These </a:t>
            </a:r>
            <a:r>
              <a:rPr lang="en-US" dirty="0"/>
              <a:t>go inside the brackets, separated by commas if there is more than one item.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function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multiply(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num1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num2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{ </a:t>
            </a:r>
          </a:p>
          <a:p>
            <a:pPr marL="457200" lvl="1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result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num1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num2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return result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create real </a:t>
            </a:r>
            <a:r>
              <a:rPr lang="en-US" dirty="0" smtClean="0"/>
              <a:t>interactivity, </a:t>
            </a:r>
            <a:r>
              <a:rPr lang="en-US" dirty="0"/>
              <a:t>you need </a:t>
            </a:r>
            <a:r>
              <a:rPr lang="en-US" dirty="0" smtClean="0"/>
              <a:t>events: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are code structures that listen </a:t>
            </a:r>
            <a:r>
              <a:rPr lang="en-US" dirty="0" smtClean="0"/>
              <a:t>for </a:t>
            </a:r>
            <a:r>
              <a:rPr lang="en-US" dirty="0"/>
              <a:t>things happening to the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allow you to run code in response to those things.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obvious example is the click event, which is fired by the browser when the mouse clicks on something. </a:t>
            </a:r>
          </a:p>
        </p:txBody>
      </p:sp>
    </p:spTree>
    <p:extLst>
      <p:ext uri="{BB962C8B-B14F-4D97-AF65-F5344CB8AC3E}">
        <p14:creationId xmlns:p14="http://schemas.microsoft.com/office/powerpoint/2010/main" val="4269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 to change images: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myImage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document</a:t>
            </a:r>
            <a:r>
              <a:rPr lang="en-US" sz="18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.querySelector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img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');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myImage.onclick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= function() { </a:t>
            </a: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mySrc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myImage.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getAttribute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src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'); </a:t>
            </a: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	if(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mySrc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=== 'images/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firefox-icon.png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') { </a:t>
            </a: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myImage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.setAttribute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src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','images/firefox2.png'); </a:t>
            </a: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	} else { </a:t>
            </a: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myImage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.setAttribute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('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src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','images/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firefox-icon.png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'); </a:t>
            </a: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	} </a:t>
            </a: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 to change images (revised)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function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changeImage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myImage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 { 	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mySrc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myImage.getAttribute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src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'); 	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if(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mySrc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=== 'images/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firefox-icon.png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') { 		</a:t>
            </a:r>
          </a:p>
          <a:p>
            <a:pPr marL="457200" lvl="1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myImage.setAttribute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('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src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','images/firefox2.png'); 	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} else { 		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myImage.setAttribute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('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src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','images/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firefox-icon.png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'); 	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}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myFox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document.querySelector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img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');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myFox.onclick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function() {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changeImage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myFox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6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Step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function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changeImage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myImage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aImg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bImg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 { 	</a:t>
            </a:r>
          </a:p>
          <a:p>
            <a:pPr marL="457200" lvl="1" indent="0">
              <a:buNone/>
            </a:pP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mySrc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myImage.getAttribute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src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'); 	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if(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mySrc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 === 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aImg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) { 		</a:t>
            </a:r>
          </a:p>
          <a:p>
            <a:pPr marL="457200" lvl="1" indent="0">
              <a:buNone/>
            </a:pPr>
            <a:r>
              <a:rPr lang="en-US" sz="19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myImage.setAttribute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 ('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src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',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bImg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); 	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} else { 		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myImage.setAttribute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 ('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src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',</a:t>
            </a:r>
            <a:r>
              <a:rPr lang="en-US" sz="1900" dirty="0" err="1" smtClean="0">
                <a:latin typeface="Andale Mono" charset="0"/>
                <a:ea typeface="Andale Mono" charset="0"/>
                <a:cs typeface="Andale Mono" charset="0"/>
              </a:rPr>
              <a:t>aImg</a:t>
            </a: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); 	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Andale Mono" charset="0"/>
                <a:ea typeface="Andale Mono" charset="0"/>
                <a:cs typeface="Andale Mono" charset="0"/>
              </a:rPr>
              <a:t>}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sz="11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myFox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document.getElementById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foxlogo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');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imageA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'images/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firefox-icon.png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’;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imageB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'images/firefox2.png';</a:t>
            </a:r>
          </a:p>
          <a:p>
            <a:pPr marL="0" indent="0">
              <a:buNone/>
            </a:pPr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myFox.onclick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function() {</a:t>
            </a: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changeImage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myFox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imageA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imageB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510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on font loading: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www.google.com</a:t>
            </a:r>
            <a:r>
              <a:rPr lang="en-US" dirty="0" smtClean="0">
                <a:hlinkClick r:id="rId2"/>
              </a:rPr>
              <a:t>/fonts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https://www.google.com/fonts#UsePlace:use/Collection:Open+Sans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css-tricks.com</a:t>
            </a:r>
            <a:r>
              <a:rPr lang="en-US" dirty="0" smtClean="0">
                <a:hlinkClick r:id="rId4"/>
              </a:rPr>
              <a:t>/snippets/</a:t>
            </a:r>
            <a:r>
              <a:rPr lang="en-US" dirty="0" err="1" smtClean="0">
                <a:hlinkClick r:id="rId4"/>
              </a:rPr>
              <a:t>css</a:t>
            </a:r>
            <a:r>
              <a:rPr lang="en-US" dirty="0" smtClean="0">
                <a:hlinkClick r:id="rId4"/>
              </a:rPr>
              <a:t>/using-font-face/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&lt;script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src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="scripts/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main.js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"&gt;&lt;/script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&gt;</a:t>
            </a:r>
          </a:p>
          <a:p>
            <a:pPr lvl="1"/>
            <a:r>
              <a:rPr lang="en-US" dirty="0" smtClean="0"/>
              <a:t>This is similar to adding a CSS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myHeading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document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.querySelector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('h1');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myHeading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textContent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'Hello world!';</a:t>
            </a:r>
          </a:p>
        </p:txBody>
      </p:sp>
    </p:spTree>
    <p:extLst>
      <p:ext uri="{BB962C8B-B14F-4D97-AF65-F5344CB8AC3E}">
        <p14:creationId xmlns:p14="http://schemas.microsoft.com/office/powerpoint/2010/main" val="807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Your heading </a:t>
            </a:r>
            <a:r>
              <a:rPr lang="en-US" dirty="0"/>
              <a:t>text </a:t>
            </a:r>
            <a:r>
              <a:rPr lang="en-US" dirty="0" smtClean="0"/>
              <a:t>changed </a:t>
            </a:r>
            <a:r>
              <a:rPr lang="en-US" dirty="0"/>
              <a:t>to "Hello world!" using JavaScript.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First we used a METHOD called</a:t>
            </a:r>
            <a:r>
              <a:rPr lang="en-US" dirty="0"/>
              <a:t> </a:t>
            </a:r>
            <a:r>
              <a:rPr lang="en-US" dirty="0">
                <a:hlinkClick r:id="rId2" tooltip="Editorial review completed."/>
              </a:rPr>
              <a:t>querySelector()</a:t>
            </a:r>
            <a:r>
              <a:rPr lang="en-US" dirty="0"/>
              <a:t> 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This grabbed a reference to our heading</a:t>
            </a:r>
          </a:p>
          <a:p>
            <a:pPr lvl="1"/>
            <a:r>
              <a:rPr lang="en-US" dirty="0" smtClean="0"/>
              <a:t>We stored this in a VARIABLE called </a:t>
            </a:r>
            <a:r>
              <a:rPr lang="en-US" dirty="0" err="1" smtClean="0"/>
              <a:t>myHeading</a:t>
            </a:r>
            <a:endParaRPr lang="en-US" dirty="0" smtClean="0"/>
          </a:p>
          <a:p>
            <a:pPr lvl="1"/>
            <a:r>
              <a:rPr lang="en-US" dirty="0" smtClean="0"/>
              <a:t>The we changed a PROPERTY of </a:t>
            </a:r>
            <a:r>
              <a:rPr lang="en-US" dirty="0" err="1" smtClean="0"/>
              <a:t>myHeading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>
                <a:hlinkClick r:id="rId3" tooltip="The Node.textContent property represents the text content of a node and its descendants."/>
              </a:rPr>
              <a:t>textContent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Variables are containers</a:t>
            </a:r>
          </a:p>
          <a:p>
            <a:pPr lvl="1"/>
            <a:r>
              <a:rPr lang="en-US" dirty="0" smtClean="0"/>
              <a:t>You use them to store VALUES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Why would we use a variable?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 store information that can change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 store information that can be reused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OK… now let’s try something else…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“</a:t>
            </a:r>
            <a:r>
              <a:rPr lang="en-US" dirty="0" err="1" smtClean="0"/>
              <a:t>main.js</a:t>
            </a:r>
            <a:r>
              <a:rPr lang="en-US" dirty="0" smtClean="0"/>
              <a:t>”, type:</a:t>
            </a: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alert(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myHeading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457200" lvl="1" indent="0">
              <a:buNone/>
            </a:pPr>
            <a:r>
              <a:rPr lang="en-US" dirty="0" smtClean="0">
                <a:ea typeface="Andale Mono" charset="0"/>
                <a:cs typeface="Andale Mono" charset="0"/>
              </a:rPr>
              <a:t>Run this in your browser.</a:t>
            </a:r>
          </a:p>
          <a:p>
            <a:pPr marL="457200" lvl="1" indent="0">
              <a:buNone/>
            </a:pPr>
            <a:r>
              <a:rPr lang="en-US" dirty="0" smtClean="0">
                <a:ea typeface="Andale Mono" charset="0"/>
                <a:cs typeface="Andale Mono" charset="0"/>
              </a:rPr>
              <a:t>What happened?</a:t>
            </a:r>
          </a:p>
          <a:p>
            <a:pPr marL="457200" lvl="1" indent="0">
              <a:buNone/>
            </a:pPr>
            <a:r>
              <a:rPr lang="en-US" dirty="0" smtClean="0">
                <a:ea typeface="Andale Mono" charset="0"/>
                <a:cs typeface="Andale Mono" charset="0"/>
              </a:rPr>
              <a:t>Why?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OK… let’s fix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myHeading</a:t>
            </a:r>
            <a:r>
              <a:rPr lang="en-US" dirty="0" smtClean="0"/>
              <a:t> is an OBJECT</a:t>
            </a:r>
          </a:p>
          <a:p>
            <a:pPr marL="457200" lvl="1" indent="0">
              <a:buNone/>
            </a:pPr>
            <a:r>
              <a:rPr lang="en-US" dirty="0" smtClean="0"/>
              <a:t>[object </a:t>
            </a:r>
            <a:r>
              <a:rPr lang="en-US" dirty="0" err="1" smtClean="0"/>
              <a:t>HTMLHeadingElement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Objects have PROPERTIES</a:t>
            </a:r>
          </a:p>
          <a:p>
            <a:pPr lvl="1"/>
            <a:r>
              <a:rPr lang="en-US" dirty="0" smtClean="0"/>
              <a:t>An HTML Element has many properties.</a:t>
            </a:r>
          </a:p>
          <a:p>
            <a:pPr lvl="1"/>
            <a:r>
              <a:rPr lang="en-US" dirty="0" smtClean="0"/>
              <a:t>We have to tell the browser exactly what we are looking for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Now type: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alert(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myHeading.textContent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else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property of an object might also have properties???</a:t>
            </a:r>
          </a:p>
          <a:p>
            <a:pPr marL="457200" lvl="1" indent="0">
              <a:buNone/>
            </a:pPr>
            <a:r>
              <a:rPr lang="en-US" dirty="0" smtClean="0"/>
              <a:t>Type: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alert(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myHeading.textContent.length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get the answer “12”… Why?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Type: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alert(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myHeading.textContent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[0]);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myHeading.textContent</a:t>
            </a:r>
            <a:r>
              <a:rPr lang="en-US" dirty="0" smtClean="0"/>
              <a:t>” is a variable that contains a STRING.</a:t>
            </a:r>
          </a:p>
          <a:p>
            <a:r>
              <a:rPr lang="en-US" dirty="0" smtClean="0"/>
              <a:t>A STRING is a data type used in programming to represent text.</a:t>
            </a:r>
          </a:p>
          <a:p>
            <a:r>
              <a:rPr lang="en-US" dirty="0" smtClean="0"/>
              <a:t>It consists of characters</a:t>
            </a:r>
          </a:p>
          <a:p>
            <a:endParaRPr lang="en-US" dirty="0"/>
          </a:p>
          <a:p>
            <a:r>
              <a:rPr lang="en-US" dirty="0" smtClean="0"/>
              <a:t>“Hello World!”, has 12 characters in it’s string.</a:t>
            </a:r>
          </a:p>
          <a:p>
            <a:r>
              <a:rPr lang="en-US" dirty="0" smtClean="0"/>
              <a:t>The 0</a:t>
            </a:r>
            <a:r>
              <a:rPr lang="en-US" baseline="30000" dirty="0" smtClean="0"/>
              <a:t>th</a:t>
            </a:r>
            <a:r>
              <a:rPr lang="en-US" dirty="0" smtClean="0"/>
              <a:t> element is “H”.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874</Words>
  <Application>Microsoft Macintosh PowerPoint</Application>
  <PresentationFormat>Widescreen</PresentationFormat>
  <Paragraphs>232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 Light</vt:lpstr>
      <vt:lpstr>Open Sans Light</vt:lpstr>
      <vt:lpstr>Andale Mono</vt:lpstr>
      <vt:lpstr>Arial</vt:lpstr>
      <vt:lpstr>Calibri</vt:lpstr>
      <vt:lpstr>Helvetica</vt:lpstr>
      <vt:lpstr>Wingdings</vt:lpstr>
      <vt:lpstr>Office Theme</vt:lpstr>
      <vt:lpstr>PowerPoint Presentation</vt:lpstr>
      <vt:lpstr>Objectives</vt:lpstr>
      <vt:lpstr>Adding an external script</vt:lpstr>
      <vt:lpstr>What happened?</vt:lpstr>
      <vt:lpstr>What is a variable?</vt:lpstr>
      <vt:lpstr>OK… now let’s try something else…</vt:lpstr>
      <vt:lpstr>OK… let’s fix this</vt:lpstr>
      <vt:lpstr>So what else can we do?</vt:lpstr>
      <vt:lpstr>An Introduction to Data Types</vt:lpstr>
      <vt:lpstr>PowerPoint Presentation</vt:lpstr>
      <vt:lpstr>A note on programming conventions.</vt:lpstr>
      <vt:lpstr>Operators:</vt:lpstr>
      <vt:lpstr>PowerPoint Presentation</vt:lpstr>
      <vt:lpstr>Working with numbers</vt:lpstr>
      <vt:lpstr>Conditionals</vt:lpstr>
      <vt:lpstr>Methods</vt:lpstr>
      <vt:lpstr>Creating and using an object method.</vt:lpstr>
      <vt:lpstr>So a method is like a function?</vt:lpstr>
      <vt:lpstr>What?</vt:lpstr>
      <vt:lpstr>What is a function?</vt:lpstr>
      <vt:lpstr>Writing a function</vt:lpstr>
      <vt:lpstr>Events</vt:lpstr>
      <vt:lpstr>A function to change images:</vt:lpstr>
      <vt:lpstr>A function to change images (revised)</vt:lpstr>
      <vt:lpstr>One Step Further</vt:lpstr>
      <vt:lpstr>Resources on font loading: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Gillis</dc:creator>
  <cp:lastModifiedBy>Adam Gillis</cp:lastModifiedBy>
  <cp:revision>43</cp:revision>
  <cp:lastPrinted>2016-01-22T15:26:04Z</cp:lastPrinted>
  <dcterms:created xsi:type="dcterms:W3CDTF">2016-01-21T21:32:57Z</dcterms:created>
  <dcterms:modified xsi:type="dcterms:W3CDTF">2016-01-22T15:56:13Z</dcterms:modified>
</cp:coreProperties>
</file>