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0" d="100"/>
          <a:sy n="70" d="100"/>
        </p:scale>
        <p:origin x="3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wteam.net/infoger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hostinger.fr/tutoriels/commandes-gi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2737" y="1817370"/>
            <a:ext cx="7614073" cy="2976416"/>
          </a:xfrm>
        </p:spPr>
        <p:txBody>
          <a:bodyPr/>
          <a:lstStyle/>
          <a:p>
            <a:r>
              <a:rPr lang="fr-SN" sz="6000" b="1" i="1" u="sng" dirty="0" smtClean="0">
                <a:latin typeface="Arial Black" panose="020B0A04020102020204" pitchFamily="34" charset="0"/>
              </a:rPr>
              <a:t>Connaitre le   fonctionnement</a:t>
            </a:r>
            <a:br>
              <a:rPr lang="fr-SN" sz="6000" b="1" i="1" u="sng" dirty="0" smtClean="0">
                <a:latin typeface="Arial Black" panose="020B0A04020102020204" pitchFamily="34" charset="0"/>
              </a:rPr>
            </a:br>
            <a:r>
              <a:rPr lang="fr-SN" sz="6000" b="1" i="1" u="sng" dirty="0" smtClean="0">
                <a:latin typeface="Arial Black" panose="020B0A04020102020204" pitchFamily="34" charset="0"/>
              </a:rPr>
              <a:t> de git et github</a:t>
            </a:r>
            <a:endParaRPr lang="fr-FR" sz="6000" b="1" i="1" u="sng" dirty="0">
              <a:latin typeface="Arial Black" panose="020B0A04020102020204" pitchFamily="34" charset="0"/>
            </a:endParaRPr>
          </a:p>
        </p:txBody>
      </p:sp>
    </p:spTree>
    <p:extLst>
      <p:ext uri="{BB962C8B-B14F-4D97-AF65-F5344CB8AC3E}">
        <p14:creationId xmlns:p14="http://schemas.microsoft.com/office/powerpoint/2010/main" val="241201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 y="218210"/>
            <a:ext cx="9310255" cy="369332"/>
          </a:xfrm>
          <a:prstGeom prst="rect">
            <a:avLst/>
          </a:prstGeom>
          <a:noFill/>
        </p:spPr>
        <p:txBody>
          <a:bodyPr wrap="square" rtlCol="0">
            <a:spAutoFit/>
          </a:bodyPr>
          <a:lstStyle/>
          <a:p>
            <a:r>
              <a:rPr lang="fr-SN" dirty="0" smtClean="0"/>
              <a:t>Prenons un exemple en créant un fichier html  dans notre dossier PremierProjet</a:t>
            </a:r>
            <a:endParaRPr lang="fr-FR" dirty="0"/>
          </a:p>
        </p:txBody>
      </p:sp>
      <p:sp>
        <p:nvSpPr>
          <p:cNvPr id="3" name="Rectangle 2"/>
          <p:cNvSpPr/>
          <p:nvPr/>
        </p:nvSpPr>
        <p:spPr>
          <a:xfrm>
            <a:off x="107372" y="761320"/>
            <a:ext cx="7415645" cy="2862322"/>
          </a:xfrm>
          <a:prstGeom prst="rect">
            <a:avLst/>
          </a:prstGeom>
          <a:solidFill>
            <a:schemeClr val="tx1"/>
          </a:solidFill>
        </p:spPr>
        <p:txBody>
          <a:bodyPr wrap="square">
            <a:spAutoFit/>
          </a:bodyPr>
          <a:lstStyle/>
          <a:p>
            <a:r>
              <a:rPr lang="fr-FR" dirty="0">
                <a:solidFill>
                  <a:schemeClr val="bg1"/>
                </a:solidFill>
              </a:rPr>
              <a:t>&lt;!DOCTYPE html&gt;</a:t>
            </a:r>
          </a:p>
          <a:p>
            <a:r>
              <a:rPr lang="fr-FR" dirty="0">
                <a:solidFill>
                  <a:schemeClr val="bg1"/>
                </a:solidFill>
              </a:rPr>
              <a:t>&lt;html&gt;</a:t>
            </a:r>
          </a:p>
          <a:p>
            <a:r>
              <a:rPr lang="fr-FR" dirty="0">
                <a:solidFill>
                  <a:schemeClr val="bg1"/>
                </a:solidFill>
              </a:rPr>
              <a:t>&lt;head&gt;</a:t>
            </a:r>
          </a:p>
          <a:p>
            <a:r>
              <a:rPr lang="fr-FR" dirty="0">
                <a:solidFill>
                  <a:schemeClr val="bg1"/>
                </a:solidFill>
              </a:rPr>
              <a:t>   &lt;title&gt;&lt;/title&gt;</a:t>
            </a:r>
          </a:p>
          <a:p>
            <a:r>
              <a:rPr lang="fr-FR" dirty="0">
                <a:solidFill>
                  <a:schemeClr val="bg1"/>
                </a:solidFill>
              </a:rPr>
              <a:t>   &lt;link rel="stylesheet" type="</a:t>
            </a:r>
            <a:r>
              <a:rPr lang="fr-FR" dirty="0" smtClean="0">
                <a:solidFill>
                  <a:schemeClr val="bg1"/>
                </a:solidFill>
              </a:rPr>
              <a:t>text/</a:t>
            </a:r>
            <a:r>
              <a:rPr lang="fr-FR" dirty="0" err="1" smtClean="0">
                <a:solidFill>
                  <a:schemeClr val="bg1"/>
                </a:solidFill>
              </a:rPr>
              <a:t>css</a:t>
            </a:r>
            <a:r>
              <a:rPr lang="fr-FR" dirty="0" smtClean="0">
                <a:solidFill>
                  <a:schemeClr val="bg1"/>
                </a:solidFill>
              </a:rPr>
              <a:t>" </a:t>
            </a:r>
            <a:r>
              <a:rPr lang="fr-FR" dirty="0">
                <a:solidFill>
                  <a:schemeClr val="bg1"/>
                </a:solidFill>
              </a:rPr>
              <a:t>href="styles.css"&gt;</a:t>
            </a:r>
          </a:p>
          <a:p>
            <a:r>
              <a:rPr lang="fr-FR" dirty="0">
                <a:solidFill>
                  <a:schemeClr val="bg1"/>
                </a:solidFill>
              </a:rPr>
              <a:t>&lt;/head&gt;</a:t>
            </a:r>
          </a:p>
          <a:p>
            <a:r>
              <a:rPr lang="fr-FR" dirty="0">
                <a:solidFill>
                  <a:schemeClr val="bg1"/>
                </a:solidFill>
              </a:rPr>
              <a:t>&lt;body&gt;</a:t>
            </a:r>
          </a:p>
          <a:p>
            <a:r>
              <a:rPr lang="fr-FR" dirty="0">
                <a:solidFill>
                  <a:schemeClr val="bg1"/>
                </a:solidFill>
              </a:rPr>
              <a:t>   &lt;h1&gt;Un super titre&lt;/h1&gt;</a:t>
            </a:r>
          </a:p>
          <a:p>
            <a:r>
              <a:rPr lang="fr-FR" dirty="0">
                <a:solidFill>
                  <a:schemeClr val="bg1"/>
                </a:solidFill>
              </a:rPr>
              <a:t>&lt;/body&gt;</a:t>
            </a:r>
          </a:p>
          <a:p>
            <a:r>
              <a:rPr lang="fr-FR" dirty="0">
                <a:solidFill>
                  <a:schemeClr val="bg1"/>
                </a:solidFill>
              </a:rPr>
              <a:t>&lt;/html&gt;</a:t>
            </a:r>
          </a:p>
        </p:txBody>
      </p:sp>
      <p:sp>
        <p:nvSpPr>
          <p:cNvPr id="4" name="Rectangle 3"/>
          <p:cNvSpPr/>
          <p:nvPr/>
        </p:nvSpPr>
        <p:spPr>
          <a:xfrm>
            <a:off x="232063" y="4099944"/>
            <a:ext cx="9857509" cy="646331"/>
          </a:xfrm>
          <a:prstGeom prst="rect">
            <a:avLst/>
          </a:prstGeom>
        </p:spPr>
        <p:txBody>
          <a:bodyPr wrap="square">
            <a:spAutoFit/>
          </a:bodyPr>
          <a:lstStyle/>
          <a:p>
            <a:r>
              <a:rPr lang="fr-FR" dirty="0">
                <a:solidFill>
                  <a:srgbClr val="271A38"/>
                </a:solidFill>
                <a:latin typeface="Inter"/>
              </a:rPr>
              <a:t>Maintenant que </a:t>
            </a:r>
            <a:r>
              <a:rPr lang="fr-FR" dirty="0" smtClean="0">
                <a:solidFill>
                  <a:srgbClr val="271A38"/>
                </a:solidFill>
                <a:latin typeface="Inter"/>
              </a:rPr>
              <a:t>nous avons </a:t>
            </a:r>
            <a:r>
              <a:rPr lang="fr-FR" dirty="0">
                <a:solidFill>
                  <a:srgbClr val="271A38"/>
                </a:solidFill>
                <a:latin typeface="Inter"/>
              </a:rPr>
              <a:t>une première base intéressante pour travailler sur </a:t>
            </a:r>
            <a:r>
              <a:rPr lang="fr-FR" dirty="0" smtClean="0">
                <a:solidFill>
                  <a:srgbClr val="271A38"/>
                </a:solidFill>
                <a:latin typeface="Inter"/>
              </a:rPr>
              <a:t>notre </a:t>
            </a:r>
            <a:r>
              <a:rPr lang="fr-FR" dirty="0">
                <a:solidFill>
                  <a:srgbClr val="271A38"/>
                </a:solidFill>
                <a:latin typeface="Inter"/>
              </a:rPr>
              <a:t>projet web, créez une version du projet dans son état actuel.</a:t>
            </a:r>
            <a:endParaRPr lang="fr-FR" dirty="0"/>
          </a:p>
        </p:txBody>
      </p:sp>
      <p:sp>
        <p:nvSpPr>
          <p:cNvPr id="5" name="Rectangle 4"/>
          <p:cNvSpPr/>
          <p:nvPr/>
        </p:nvSpPr>
        <p:spPr>
          <a:xfrm>
            <a:off x="232063" y="4938329"/>
            <a:ext cx="10979728" cy="1200329"/>
          </a:xfrm>
          <a:prstGeom prst="rect">
            <a:avLst/>
          </a:prstGeom>
        </p:spPr>
        <p:txBody>
          <a:bodyPr wrap="square">
            <a:spAutoFit/>
          </a:bodyPr>
          <a:lstStyle/>
          <a:p>
            <a:r>
              <a:rPr lang="fr-FR" dirty="0" smtClean="0">
                <a:solidFill>
                  <a:srgbClr val="271A38"/>
                </a:solidFill>
                <a:latin typeface="Inter"/>
              </a:rPr>
              <a:t>. </a:t>
            </a:r>
            <a:r>
              <a:rPr lang="fr-FR" dirty="0">
                <a:solidFill>
                  <a:srgbClr val="271A38"/>
                </a:solidFill>
                <a:latin typeface="Inter"/>
              </a:rPr>
              <a:t>Pour créer une nouvelle version de </a:t>
            </a:r>
            <a:r>
              <a:rPr lang="fr-FR" dirty="0" smtClean="0">
                <a:solidFill>
                  <a:srgbClr val="271A38"/>
                </a:solidFill>
                <a:latin typeface="Inter"/>
              </a:rPr>
              <a:t>notre </a:t>
            </a:r>
            <a:r>
              <a:rPr lang="fr-FR" dirty="0">
                <a:solidFill>
                  <a:srgbClr val="271A38"/>
                </a:solidFill>
                <a:latin typeface="Inter"/>
              </a:rPr>
              <a:t>projet, </a:t>
            </a:r>
            <a:r>
              <a:rPr lang="fr-FR" dirty="0" smtClean="0">
                <a:solidFill>
                  <a:srgbClr val="271A38"/>
                </a:solidFill>
                <a:latin typeface="Inter"/>
              </a:rPr>
              <a:t>nous </a:t>
            </a:r>
            <a:r>
              <a:rPr lang="fr-FR" dirty="0">
                <a:solidFill>
                  <a:srgbClr val="271A38"/>
                </a:solidFill>
                <a:latin typeface="Inter"/>
              </a:rPr>
              <a:t>allez maintenant indexer </a:t>
            </a:r>
            <a:r>
              <a:rPr lang="fr-FR" dirty="0" smtClean="0">
                <a:solidFill>
                  <a:srgbClr val="271A38"/>
                </a:solidFill>
                <a:latin typeface="Inter"/>
              </a:rPr>
              <a:t>ce fichier. </a:t>
            </a:r>
            <a:r>
              <a:rPr lang="fr-FR" dirty="0">
                <a:solidFill>
                  <a:srgbClr val="271A38"/>
                </a:solidFill>
                <a:latin typeface="Inter"/>
              </a:rPr>
              <a:t>Pour cela, </a:t>
            </a:r>
            <a:r>
              <a:rPr lang="fr-FR" dirty="0" smtClean="0">
                <a:solidFill>
                  <a:srgbClr val="271A38"/>
                </a:solidFill>
                <a:latin typeface="Inter"/>
              </a:rPr>
              <a:t>retournons </a:t>
            </a:r>
            <a:r>
              <a:rPr lang="fr-FR" dirty="0">
                <a:solidFill>
                  <a:srgbClr val="271A38"/>
                </a:solidFill>
                <a:latin typeface="Inter"/>
              </a:rPr>
              <a:t>dans l’outil “Git Bash”.</a:t>
            </a:r>
          </a:p>
          <a:p>
            <a:r>
              <a:rPr lang="fr-FR" dirty="0" smtClean="0">
                <a:solidFill>
                  <a:srgbClr val="271A38"/>
                </a:solidFill>
                <a:latin typeface="Inter"/>
              </a:rPr>
              <a:t>Nous </a:t>
            </a:r>
            <a:r>
              <a:rPr lang="fr-FR" dirty="0">
                <a:solidFill>
                  <a:srgbClr val="271A38"/>
                </a:solidFill>
                <a:latin typeface="Inter"/>
              </a:rPr>
              <a:t>pouvez maintenant faire passer les fichiers index.html </a:t>
            </a:r>
            <a:r>
              <a:rPr lang="fr-FR" dirty="0" smtClean="0">
                <a:solidFill>
                  <a:srgbClr val="271A38"/>
                </a:solidFill>
                <a:latin typeface="Inter"/>
              </a:rPr>
              <a:t>vers </a:t>
            </a:r>
            <a:r>
              <a:rPr lang="fr-FR" dirty="0">
                <a:solidFill>
                  <a:srgbClr val="271A38"/>
                </a:solidFill>
                <a:latin typeface="Inter"/>
              </a:rPr>
              <a:t>l’index en utilisant la commande “</a:t>
            </a:r>
            <a:r>
              <a:rPr lang="fr-FR" dirty="0">
                <a:solidFill>
                  <a:srgbClr val="FF0000"/>
                </a:solidFill>
                <a:latin typeface="Inter"/>
              </a:rPr>
              <a:t>git add</a:t>
            </a:r>
            <a:r>
              <a:rPr lang="fr-FR" dirty="0">
                <a:solidFill>
                  <a:srgbClr val="271A38"/>
                </a:solidFill>
                <a:latin typeface="Inter"/>
              </a:rPr>
              <a:t>” suivie du nom du fichier :</a:t>
            </a:r>
            <a:endParaRPr lang="fr-FR" b="0" i="0" dirty="0">
              <a:solidFill>
                <a:srgbClr val="271A38"/>
              </a:solidFill>
              <a:effectLst/>
              <a:latin typeface="Inter"/>
            </a:endParaRPr>
          </a:p>
        </p:txBody>
      </p:sp>
      <p:sp>
        <p:nvSpPr>
          <p:cNvPr id="6" name="Rectangle 1"/>
          <p:cNvSpPr>
            <a:spLocks noChangeArrowheads="1"/>
          </p:cNvSpPr>
          <p:nvPr/>
        </p:nvSpPr>
        <p:spPr bwMode="auto">
          <a:xfrm>
            <a:off x="0" y="0"/>
            <a:ext cx="12192000" cy="4572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smtClean="0">
                <a:ln>
                  <a:noFill/>
                </a:ln>
                <a:solidFill>
                  <a:srgbClr val="FFFFFF"/>
                </a:solidFill>
                <a:effectLst/>
                <a:latin typeface="Courier New" panose="02070309020205020404" pitchFamily="49" charset="0"/>
              </a:rPr>
              <a:t>$ git add index.html styles.css</a:t>
            </a:r>
            <a:r>
              <a:rPr kumimoji="0" lang="fr-FR" sz="900" b="0" i="0" u="none" strike="noStrike" cap="none" normalizeH="0" baseline="0" smtClean="0">
                <a:ln>
                  <a:noFill/>
                </a:ln>
                <a:solidFill>
                  <a:schemeClr val="tx1"/>
                </a:solidFill>
                <a:effectLst/>
              </a:rPr>
              <a:t/>
            </a:r>
            <a:br>
              <a:rPr kumimoji="0" lang="fr-FR" sz="900" b="0" i="0" u="none" strike="noStrike" cap="none" normalizeH="0" baseline="0" smtClean="0">
                <a:ln>
                  <a:noFill/>
                </a:ln>
                <a:solidFill>
                  <a:schemeClr val="tx1"/>
                </a:solidFill>
                <a:effectLst/>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232063" y="6224293"/>
            <a:ext cx="3124201" cy="369332"/>
          </a:xfrm>
          <a:prstGeom prst="rect">
            <a:avLst/>
          </a:prstGeom>
          <a:solidFill>
            <a:schemeClr val="tx1"/>
          </a:solidFill>
        </p:spPr>
        <p:txBody>
          <a:bodyPr wrap="square">
            <a:spAutoFit/>
          </a:bodyPr>
          <a:lstStyle/>
          <a:p>
            <a:r>
              <a:rPr lang="fr-FR" dirty="0">
                <a:solidFill>
                  <a:srgbClr val="FFFFFF"/>
                </a:solidFill>
                <a:latin typeface="Courier New" panose="02070309020205020404" pitchFamily="49" charset="0"/>
              </a:rPr>
              <a:t>$ git add </a:t>
            </a:r>
            <a:r>
              <a:rPr lang="fr-FR" dirty="0" smtClean="0">
                <a:solidFill>
                  <a:srgbClr val="FFFFFF"/>
                </a:solidFill>
                <a:latin typeface="Courier New" panose="02070309020205020404" pitchFamily="49" charset="0"/>
              </a:rPr>
              <a:t>index.html</a:t>
            </a:r>
            <a:endParaRPr lang="fr-FR" dirty="0"/>
          </a:p>
        </p:txBody>
      </p:sp>
    </p:spTree>
    <p:extLst>
      <p:ext uri="{BB962C8B-B14F-4D97-AF65-F5344CB8AC3E}">
        <p14:creationId xmlns:p14="http://schemas.microsoft.com/office/powerpoint/2010/main" val="307004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2962"/>
            <a:ext cx="11284527" cy="646331"/>
          </a:xfrm>
          <a:prstGeom prst="rect">
            <a:avLst/>
          </a:prstGeom>
        </p:spPr>
        <p:txBody>
          <a:bodyPr wrap="square">
            <a:spAutoFit/>
          </a:bodyPr>
          <a:lstStyle/>
          <a:p>
            <a:r>
              <a:rPr lang="fr-FR" dirty="0">
                <a:solidFill>
                  <a:srgbClr val="271A38"/>
                </a:solidFill>
                <a:latin typeface="Inter"/>
              </a:rPr>
              <a:t>Maintenant que </a:t>
            </a:r>
            <a:r>
              <a:rPr lang="fr-FR" dirty="0" smtClean="0">
                <a:solidFill>
                  <a:srgbClr val="271A38"/>
                </a:solidFill>
                <a:latin typeface="Inter"/>
              </a:rPr>
              <a:t>notre fichier est indexé, nous </a:t>
            </a:r>
            <a:r>
              <a:rPr lang="fr-FR" dirty="0">
                <a:solidFill>
                  <a:srgbClr val="271A38"/>
                </a:solidFill>
                <a:latin typeface="Inter"/>
              </a:rPr>
              <a:t>pouvez créer une version, c'est-à-dire archiver le projet en l’état. Pour ce faire, utilisez la commande "git commit" :</a:t>
            </a:r>
            <a:endParaRPr lang="fr-FR" dirty="0"/>
          </a:p>
        </p:txBody>
      </p:sp>
      <p:sp>
        <p:nvSpPr>
          <p:cNvPr id="3" name="Rectangle 2"/>
          <p:cNvSpPr/>
          <p:nvPr/>
        </p:nvSpPr>
        <p:spPr>
          <a:xfrm>
            <a:off x="107373" y="965307"/>
            <a:ext cx="8205354" cy="369332"/>
          </a:xfrm>
          <a:prstGeom prst="rect">
            <a:avLst/>
          </a:prstGeom>
          <a:solidFill>
            <a:schemeClr val="tx1"/>
          </a:solidFill>
        </p:spPr>
        <p:txBody>
          <a:bodyPr wrap="square">
            <a:spAutoFit/>
          </a:bodyPr>
          <a:lstStyle/>
          <a:p>
            <a:r>
              <a:rPr lang="fr-FR" dirty="0">
                <a:solidFill>
                  <a:schemeClr val="bg1"/>
                </a:solidFill>
                <a:latin typeface="Courier New" panose="02070309020205020404" pitchFamily="49" charset="0"/>
              </a:rPr>
              <a:t>git commit -m “Ajout </a:t>
            </a:r>
            <a:r>
              <a:rPr lang="fr-FR" dirty="0" smtClean="0">
                <a:solidFill>
                  <a:schemeClr val="bg1"/>
                </a:solidFill>
                <a:latin typeface="Courier New" panose="02070309020205020404" pitchFamily="49" charset="0"/>
              </a:rPr>
              <a:t>du fichier html”</a:t>
            </a:r>
            <a:endParaRPr lang="fr-FR" dirty="0">
              <a:solidFill>
                <a:schemeClr val="bg1"/>
              </a:solidFill>
            </a:endParaRPr>
          </a:p>
        </p:txBody>
      </p:sp>
      <p:sp>
        <p:nvSpPr>
          <p:cNvPr id="4" name="Rectangle 3"/>
          <p:cNvSpPr/>
          <p:nvPr/>
        </p:nvSpPr>
        <p:spPr>
          <a:xfrm>
            <a:off x="-2" y="1606265"/>
            <a:ext cx="12074237" cy="923330"/>
          </a:xfrm>
          <a:prstGeom prst="rect">
            <a:avLst/>
          </a:prstGeom>
        </p:spPr>
        <p:txBody>
          <a:bodyPr wrap="square">
            <a:spAutoFit/>
          </a:bodyPr>
          <a:lstStyle/>
          <a:p>
            <a:r>
              <a:rPr lang="fr-FR" dirty="0">
                <a:solidFill>
                  <a:srgbClr val="271A38"/>
                </a:solidFill>
                <a:latin typeface="Inter"/>
              </a:rPr>
              <a:t>-m (comme message) est ce qu'on appelle un </a:t>
            </a:r>
            <a:r>
              <a:rPr lang="fr-FR" b="1" dirty="0">
                <a:solidFill>
                  <a:srgbClr val="271A38"/>
                </a:solidFill>
                <a:latin typeface="Inter"/>
              </a:rPr>
              <a:t>argument</a:t>
            </a:r>
            <a:r>
              <a:rPr lang="fr-FR" dirty="0">
                <a:solidFill>
                  <a:srgbClr val="271A38"/>
                </a:solidFill>
                <a:latin typeface="Inter"/>
              </a:rPr>
              <a:t>, qui est ajouté à la commande principale. Ici "-m" permet de définir un message particulier rattaché au commit effectué. Si vous n’utilisez pas cet argument, la commande “git commit” ouvrira un éditeur de texte dans lequel vous pourrez saisir le message de commit.</a:t>
            </a:r>
            <a:endParaRPr lang="fr-FR" dirty="0"/>
          </a:p>
        </p:txBody>
      </p:sp>
      <p:sp>
        <p:nvSpPr>
          <p:cNvPr id="5" name="Rectangle 4"/>
          <p:cNvSpPr/>
          <p:nvPr/>
        </p:nvSpPr>
        <p:spPr>
          <a:xfrm>
            <a:off x="107373" y="2642214"/>
            <a:ext cx="11966862" cy="2585323"/>
          </a:xfrm>
          <a:prstGeom prst="rect">
            <a:avLst/>
          </a:prstGeom>
        </p:spPr>
        <p:txBody>
          <a:bodyPr wrap="square">
            <a:spAutoFit/>
          </a:bodyPr>
          <a:lstStyle/>
          <a:p>
            <a:r>
              <a:rPr lang="fr-FR" dirty="0">
                <a:solidFill>
                  <a:srgbClr val="271A38"/>
                </a:solidFill>
                <a:latin typeface="Inter"/>
              </a:rPr>
              <a:t>Créer une version de votre projet, c’est super, mais il faut désormais passer votre commit du repository à votre dépôt distant. On dit qu’il faut “pusher” votre commit.</a:t>
            </a:r>
          </a:p>
          <a:p>
            <a:r>
              <a:rPr lang="fr-FR" dirty="0">
                <a:solidFill>
                  <a:srgbClr val="271A38"/>
                </a:solidFill>
                <a:latin typeface="Inter"/>
              </a:rPr>
              <a:t>Votre premier push va vous demander un peu de configuration.</a:t>
            </a:r>
          </a:p>
          <a:p>
            <a:r>
              <a:rPr lang="fr-FR" dirty="0">
                <a:solidFill>
                  <a:srgbClr val="271A38"/>
                </a:solidFill>
                <a:latin typeface="Inter"/>
              </a:rPr>
              <a:t>Pour commencer, vous allez devoir “reliez” votre dépôt local au dépôt distant que </a:t>
            </a:r>
            <a:r>
              <a:rPr lang="fr-FR" dirty="0" smtClean="0">
                <a:solidFill>
                  <a:srgbClr val="271A38"/>
                </a:solidFill>
                <a:latin typeface="Inter"/>
              </a:rPr>
              <a:t>nous avions </a:t>
            </a:r>
            <a:r>
              <a:rPr lang="fr-FR" dirty="0">
                <a:solidFill>
                  <a:srgbClr val="271A38"/>
                </a:solidFill>
                <a:latin typeface="Inter"/>
              </a:rPr>
              <a:t>créé sur GitHub précédemment. Pour cela :</a:t>
            </a:r>
          </a:p>
          <a:p>
            <a:pPr>
              <a:buFont typeface="Arial" panose="020B0604020202020204" pitchFamily="34" charset="0"/>
              <a:buChar char="•"/>
            </a:pPr>
            <a:r>
              <a:rPr lang="fr-FR" dirty="0">
                <a:solidFill>
                  <a:srgbClr val="271A38"/>
                </a:solidFill>
                <a:latin typeface="Inter"/>
              </a:rPr>
              <a:t>Allez sur </a:t>
            </a:r>
            <a:r>
              <a:rPr lang="fr-FR" dirty="0" smtClean="0">
                <a:solidFill>
                  <a:srgbClr val="271A38"/>
                </a:solidFill>
                <a:latin typeface="Inter"/>
              </a:rPr>
              <a:t>Git Hub.</a:t>
            </a:r>
            <a:endParaRPr lang="fr-FR" dirty="0">
              <a:solidFill>
                <a:srgbClr val="271A38"/>
              </a:solidFill>
              <a:latin typeface="Inter"/>
            </a:endParaRPr>
          </a:p>
          <a:p>
            <a:pPr>
              <a:buFont typeface="Arial" panose="020B0604020202020204" pitchFamily="34" charset="0"/>
              <a:buChar char="•"/>
            </a:pPr>
            <a:r>
              <a:rPr lang="fr-FR" dirty="0">
                <a:solidFill>
                  <a:srgbClr val="271A38"/>
                </a:solidFill>
                <a:latin typeface="Inter"/>
              </a:rPr>
              <a:t>Cliquez sur la petite image en haut à droite. </a:t>
            </a:r>
          </a:p>
          <a:p>
            <a:pPr>
              <a:buFont typeface="Arial" panose="020B0604020202020204" pitchFamily="34" charset="0"/>
              <a:buChar char="•"/>
            </a:pPr>
            <a:r>
              <a:rPr lang="fr-FR" dirty="0">
                <a:solidFill>
                  <a:srgbClr val="271A38"/>
                </a:solidFill>
                <a:latin typeface="Inter"/>
              </a:rPr>
              <a:t>Cliquez sur “your repositories”.</a:t>
            </a:r>
          </a:p>
          <a:p>
            <a:pPr>
              <a:buFont typeface="Arial" panose="020B0604020202020204" pitchFamily="34" charset="0"/>
              <a:buChar char="•"/>
            </a:pPr>
            <a:r>
              <a:rPr lang="fr-FR" dirty="0">
                <a:solidFill>
                  <a:srgbClr val="271A38"/>
                </a:solidFill>
                <a:latin typeface="Inter"/>
              </a:rPr>
              <a:t>Cliquez sur le repository créé </a:t>
            </a:r>
            <a:r>
              <a:rPr lang="fr-FR" dirty="0" smtClean="0">
                <a:solidFill>
                  <a:srgbClr val="271A38"/>
                </a:solidFill>
                <a:latin typeface="Inter"/>
              </a:rPr>
              <a:t> “UAHB2022”.</a:t>
            </a:r>
            <a:endParaRPr lang="fr-FR" b="0" i="0" dirty="0">
              <a:solidFill>
                <a:srgbClr val="271A38"/>
              </a:solidFill>
              <a:effectLst/>
              <a:latin typeface="Inter"/>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509" y="4063212"/>
            <a:ext cx="6795655" cy="2794787"/>
          </a:xfrm>
          <a:prstGeom prst="rect">
            <a:avLst/>
          </a:prstGeom>
        </p:spPr>
      </p:pic>
    </p:spTree>
    <p:extLst>
      <p:ext uri="{BB962C8B-B14F-4D97-AF65-F5344CB8AC3E}">
        <p14:creationId xmlns:p14="http://schemas.microsoft.com/office/powerpoint/2010/main" val="301789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581" y="338435"/>
            <a:ext cx="10221191" cy="646331"/>
          </a:xfrm>
          <a:prstGeom prst="rect">
            <a:avLst/>
          </a:prstGeom>
        </p:spPr>
        <p:txBody>
          <a:bodyPr wrap="square">
            <a:spAutoFit/>
          </a:bodyPr>
          <a:lstStyle/>
          <a:p>
            <a:r>
              <a:rPr lang="fr-FR" dirty="0">
                <a:solidFill>
                  <a:srgbClr val="271A38"/>
                </a:solidFill>
                <a:latin typeface="Inter"/>
              </a:rPr>
              <a:t>Il va falloir copier le lien qui figure sur la capture d’écran.</a:t>
            </a:r>
          </a:p>
          <a:p>
            <a:r>
              <a:rPr lang="fr-FR" dirty="0">
                <a:solidFill>
                  <a:srgbClr val="271A38"/>
                </a:solidFill>
                <a:latin typeface="Inter"/>
              </a:rPr>
              <a:t>Maintenant, retournez sur Git Bash et tapez la commande suivante :</a:t>
            </a:r>
            <a:endParaRPr lang="fr-FR" b="0" i="0" dirty="0">
              <a:solidFill>
                <a:srgbClr val="271A38"/>
              </a:solidFill>
              <a:effectLst/>
              <a:latin typeface="Inter"/>
            </a:endParaRPr>
          </a:p>
        </p:txBody>
      </p:sp>
      <p:sp>
        <p:nvSpPr>
          <p:cNvPr id="3" name="Rectangle 2"/>
          <p:cNvSpPr/>
          <p:nvPr/>
        </p:nvSpPr>
        <p:spPr>
          <a:xfrm>
            <a:off x="325581" y="1169708"/>
            <a:ext cx="9452264" cy="369332"/>
          </a:xfrm>
          <a:prstGeom prst="rect">
            <a:avLst/>
          </a:prstGeom>
          <a:solidFill>
            <a:schemeClr val="tx1"/>
          </a:solidFill>
        </p:spPr>
        <p:txBody>
          <a:bodyPr wrap="square">
            <a:spAutoFit/>
          </a:bodyPr>
          <a:lstStyle/>
          <a:p>
            <a:r>
              <a:rPr lang="en-US" dirty="0" smtClean="0">
                <a:solidFill>
                  <a:srgbClr val="FFFFFF"/>
                </a:solidFill>
                <a:latin typeface="Courier New" panose="02070309020205020404" pitchFamily="49" charset="0"/>
              </a:rPr>
              <a:t>$git</a:t>
            </a:r>
            <a:r>
              <a:rPr lang="en-US" dirty="0">
                <a:solidFill>
                  <a:srgbClr val="FFFFFF"/>
                </a:solidFill>
                <a:latin typeface="Courier New" panose="02070309020205020404" pitchFamily="49" charset="0"/>
              </a:rPr>
              <a:t> remote add origin https://</a:t>
            </a:r>
            <a:r>
              <a:rPr lang="en-US" dirty="0" smtClean="0">
                <a:solidFill>
                  <a:srgbClr val="FFFFFF"/>
                </a:solidFill>
                <a:latin typeface="Courier New" panose="02070309020205020404" pitchFamily="49" charset="0"/>
              </a:rPr>
              <a:t>github.com/EtudiantOC/UAHB2022.git</a:t>
            </a:r>
            <a:endParaRPr lang="fr-FR" dirty="0"/>
          </a:p>
        </p:txBody>
      </p:sp>
      <p:sp>
        <p:nvSpPr>
          <p:cNvPr id="4" name="Rectangle 3"/>
          <p:cNvSpPr/>
          <p:nvPr/>
        </p:nvSpPr>
        <p:spPr>
          <a:xfrm>
            <a:off x="325581" y="1841561"/>
            <a:ext cx="4090555" cy="369332"/>
          </a:xfrm>
          <a:prstGeom prst="rect">
            <a:avLst/>
          </a:prstGeom>
        </p:spPr>
        <p:txBody>
          <a:bodyPr wrap="square">
            <a:spAutoFit/>
          </a:bodyPr>
          <a:lstStyle/>
          <a:p>
            <a:r>
              <a:rPr lang="fr-FR" dirty="0">
                <a:solidFill>
                  <a:srgbClr val="271A38"/>
                </a:solidFill>
                <a:latin typeface="Inter"/>
              </a:rPr>
              <a:t>Ensuite, tapez la commande :</a:t>
            </a:r>
            <a:endParaRPr lang="fr-FR" dirty="0"/>
          </a:p>
        </p:txBody>
      </p:sp>
      <p:sp>
        <p:nvSpPr>
          <p:cNvPr id="5" name="Rectangle 1"/>
          <p:cNvSpPr>
            <a:spLocks noChangeArrowheads="1"/>
          </p:cNvSpPr>
          <p:nvPr/>
        </p:nvSpPr>
        <p:spPr bwMode="auto">
          <a:xfrm>
            <a:off x="325581" y="2428449"/>
            <a:ext cx="3539837" cy="52322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400" dirty="0">
                <a:solidFill>
                  <a:srgbClr val="FFFFFF"/>
                </a:solidFill>
                <a:latin typeface="Courier New" panose="02070309020205020404" pitchFamily="49" charset="0"/>
                <a:cs typeface="Courier New" panose="02070309020205020404" pitchFamily="49" charset="0"/>
              </a:rPr>
              <a:t>$</a:t>
            </a:r>
            <a:r>
              <a:rPr kumimoji="0" lang="fr-FR" sz="1400" i="0" u="none" strike="noStrike" cap="none" normalizeH="0" baseline="0" dirty="0" smtClean="0">
                <a:ln>
                  <a:noFill/>
                </a:ln>
                <a:solidFill>
                  <a:srgbClr val="FFFFFF"/>
                </a:solidFill>
                <a:effectLst/>
                <a:latin typeface="Courier New" panose="02070309020205020404" pitchFamily="49" charset="0"/>
                <a:cs typeface="Courier New" panose="02070309020205020404" pitchFamily="49" charset="0"/>
              </a:rPr>
              <a:t>git branch -M main</a:t>
            </a:r>
            <a:r>
              <a:rPr kumimoji="0" lang="fr-FR" sz="1400" i="0" u="none" strike="noStrike" cap="none" normalizeH="0" baseline="0" dirty="0" smtClean="0">
                <a:ln>
                  <a:noFill/>
                </a:ln>
                <a:solidFill>
                  <a:schemeClr val="tx1"/>
                </a:solidFill>
                <a:effectLst/>
              </a:rPr>
              <a:t/>
            </a:r>
            <a:br>
              <a:rPr kumimoji="0" lang="fr-FR" sz="1400" i="0" u="none" strike="noStrike" cap="none" normalizeH="0" baseline="0" dirty="0" smtClean="0">
                <a:ln>
                  <a:noFill/>
                </a:ln>
                <a:solidFill>
                  <a:schemeClr val="tx1"/>
                </a:solidFill>
                <a:effectLst/>
              </a:rPr>
            </a:br>
            <a:endParaRPr kumimoji="0" lang="fr-FR" sz="140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6590" y="3169225"/>
            <a:ext cx="11000509" cy="646331"/>
          </a:xfrm>
          <a:prstGeom prst="rect">
            <a:avLst/>
          </a:prstGeom>
        </p:spPr>
        <p:txBody>
          <a:bodyPr wrap="square">
            <a:spAutoFit/>
          </a:bodyPr>
          <a:lstStyle/>
          <a:p>
            <a:r>
              <a:rPr lang="fr-FR" dirty="0">
                <a:solidFill>
                  <a:srgbClr val="271A38"/>
                </a:solidFill>
                <a:latin typeface="Inter"/>
              </a:rPr>
              <a:t>Ça y est ! Vous avez relié le dépôt local au dépôt distant. Vous pouvez donc envoyer des commits du repository vers le dépôt distant GitHub en utilisant la commande suivante :</a:t>
            </a:r>
            <a:endParaRPr lang="fr-FR" dirty="0"/>
          </a:p>
        </p:txBody>
      </p:sp>
      <p:sp>
        <p:nvSpPr>
          <p:cNvPr id="7" name="Rectangle 2"/>
          <p:cNvSpPr>
            <a:spLocks noChangeArrowheads="1"/>
          </p:cNvSpPr>
          <p:nvPr/>
        </p:nvSpPr>
        <p:spPr bwMode="auto">
          <a:xfrm>
            <a:off x="86591" y="4060867"/>
            <a:ext cx="4443846" cy="5847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600" dirty="0">
                <a:solidFill>
                  <a:srgbClr val="FFFFFF"/>
                </a:solidFill>
                <a:latin typeface="Courier New" panose="02070309020205020404" pitchFamily="49" charset="0"/>
                <a:cs typeface="Courier New" panose="02070309020205020404" pitchFamily="49" charset="0"/>
              </a:rPr>
              <a:t>$</a:t>
            </a:r>
            <a:r>
              <a:rPr kumimoji="0" lang="fr-FR" sz="1600" b="0" i="0" u="none" strike="noStrike" cap="none" normalizeH="0" baseline="0" dirty="0" smtClean="0">
                <a:ln>
                  <a:noFill/>
                </a:ln>
                <a:solidFill>
                  <a:srgbClr val="FFFFFF"/>
                </a:solidFill>
                <a:effectLst/>
                <a:latin typeface="Courier New" panose="02070309020205020404" pitchFamily="49" charset="0"/>
                <a:cs typeface="Courier New" panose="02070309020205020404" pitchFamily="49" charset="0"/>
              </a:rPr>
              <a:t>git push -u origin main</a:t>
            </a:r>
            <a:r>
              <a:rPr kumimoji="0" lang="fr-FR" sz="1600" b="0" i="0" u="none" strike="noStrike" cap="none" normalizeH="0" baseline="0" dirty="0" smtClean="0">
                <a:ln>
                  <a:noFill/>
                </a:ln>
                <a:solidFill>
                  <a:schemeClr val="tx1"/>
                </a:solidFill>
                <a:effectLst/>
              </a:rPr>
              <a:t/>
            </a:r>
            <a:br>
              <a:rPr kumimoji="0" lang="fr-FR" sz="1600" b="0" i="0" u="none" strike="noStrike" cap="none" normalizeH="0" baseline="0" dirty="0" smtClean="0">
                <a:ln>
                  <a:noFill/>
                </a:ln>
                <a:solidFill>
                  <a:schemeClr val="tx1"/>
                </a:solidFill>
                <a:effectLst/>
              </a:rPr>
            </a:br>
            <a:r>
              <a:rPr kumimoji="0" lang="fr-FR" sz="1600" b="0" i="0" u="none" strike="noStrike" cap="none" normalizeH="0" baseline="0" dirty="0" smtClean="0">
                <a:ln>
                  <a:noFill/>
                </a:ln>
                <a:solidFill>
                  <a:schemeClr val="tx1"/>
                </a:solidFill>
                <a:effectLst/>
              </a:rPr>
              <a:t>z</a:t>
            </a:r>
            <a:endParaRPr kumimoji="0" lang="fr-FR"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713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099" y="304120"/>
            <a:ext cx="11551227" cy="1754326"/>
          </a:xfrm>
          <a:prstGeom prst="rect">
            <a:avLst/>
          </a:prstGeom>
        </p:spPr>
        <p:txBody>
          <a:bodyPr wrap="square">
            <a:spAutoFit/>
          </a:bodyPr>
          <a:lstStyle/>
          <a:p>
            <a:r>
              <a:rPr lang="fr-FR" b="1" dirty="0">
                <a:solidFill>
                  <a:srgbClr val="271A38"/>
                </a:solidFill>
                <a:latin typeface="Inter"/>
              </a:rPr>
              <a:t>En résumé</a:t>
            </a:r>
          </a:p>
          <a:p>
            <a:pPr>
              <a:buFont typeface="Arial" panose="020B0604020202020204" pitchFamily="34" charset="0"/>
              <a:buChar char="•"/>
            </a:pPr>
            <a:r>
              <a:rPr lang="fr-FR" dirty="0">
                <a:solidFill>
                  <a:srgbClr val="271A38"/>
                </a:solidFill>
                <a:latin typeface="Inter"/>
              </a:rPr>
              <a:t>git add permet d’ajouter des fichiers dans l’index, qui est une zone intermédiaire dans laquelle stocker les fichiers modifiés.</a:t>
            </a:r>
          </a:p>
          <a:p>
            <a:pPr>
              <a:buFont typeface="Arial" panose="020B0604020202020204" pitchFamily="34" charset="0"/>
              <a:buChar char="•"/>
            </a:pPr>
            <a:r>
              <a:rPr lang="fr-FR" dirty="0">
                <a:solidFill>
                  <a:srgbClr val="271A38"/>
                </a:solidFill>
                <a:latin typeface="Inter"/>
              </a:rPr>
              <a:t>git commit permet de créer une nouvelle version avec les fichiers situés dans l’index.</a:t>
            </a:r>
          </a:p>
          <a:p>
            <a:pPr>
              <a:buFont typeface="Arial" panose="020B0604020202020204" pitchFamily="34" charset="0"/>
              <a:buChar char="•"/>
            </a:pPr>
            <a:r>
              <a:rPr lang="fr-FR" dirty="0">
                <a:solidFill>
                  <a:srgbClr val="271A38"/>
                </a:solidFill>
                <a:latin typeface="Inter"/>
              </a:rPr>
              <a:t>git commit -m permet de créer une nouvelle version et de préciser le message rattaché au commit.</a:t>
            </a:r>
          </a:p>
          <a:p>
            <a:pPr>
              <a:buFont typeface="Arial" panose="020B0604020202020204" pitchFamily="34" charset="0"/>
              <a:buChar char="•"/>
            </a:pPr>
            <a:r>
              <a:rPr lang="fr-FR" dirty="0">
                <a:solidFill>
                  <a:srgbClr val="271A38"/>
                </a:solidFill>
                <a:latin typeface="Inter"/>
              </a:rPr>
              <a:t>git push permet d’envoyer les modifications faites en local vers un dépôt distant. </a:t>
            </a:r>
            <a:endParaRPr lang="fr-FR" b="0" i="0" dirty="0">
              <a:solidFill>
                <a:srgbClr val="271A38"/>
              </a:solidFill>
              <a:effectLst/>
              <a:latin typeface="Inter"/>
            </a:endParaRPr>
          </a:p>
        </p:txBody>
      </p:sp>
      <p:sp>
        <p:nvSpPr>
          <p:cNvPr id="3" name="ZoneTexte 2"/>
          <p:cNvSpPr txBox="1"/>
          <p:nvPr/>
        </p:nvSpPr>
        <p:spPr>
          <a:xfrm>
            <a:off x="238991" y="2348345"/>
            <a:ext cx="3013364" cy="369332"/>
          </a:xfrm>
          <a:prstGeom prst="rect">
            <a:avLst/>
          </a:prstGeom>
          <a:noFill/>
        </p:spPr>
        <p:txBody>
          <a:bodyPr wrap="square" rtlCol="0">
            <a:spAutoFit/>
          </a:bodyPr>
          <a:lstStyle/>
          <a:p>
            <a:r>
              <a:rPr lang="fr-SN" b="1" dirty="0" smtClean="0"/>
              <a:t>Les branches</a:t>
            </a:r>
            <a:endParaRPr lang="fr-FR" b="1" dirty="0"/>
          </a:p>
        </p:txBody>
      </p:sp>
      <p:sp>
        <p:nvSpPr>
          <p:cNvPr id="4" name="Rectangle 3"/>
          <p:cNvSpPr/>
          <p:nvPr/>
        </p:nvSpPr>
        <p:spPr>
          <a:xfrm>
            <a:off x="98712" y="2853035"/>
            <a:ext cx="11674188" cy="646331"/>
          </a:xfrm>
          <a:prstGeom prst="rect">
            <a:avLst/>
          </a:prstGeom>
        </p:spPr>
        <p:txBody>
          <a:bodyPr wrap="square">
            <a:spAutoFit/>
          </a:bodyPr>
          <a:lstStyle/>
          <a:p>
            <a:r>
              <a:rPr lang="fr-FR" dirty="0">
                <a:solidFill>
                  <a:srgbClr val="333333"/>
                </a:solidFill>
                <a:latin typeface="-apple-system"/>
              </a:rPr>
              <a:t>Créer une branche, c’est en quelque sorte comme créer une “copie” de votre projet pour développer et tester de nouvelles fonctionnalités sans impacter le projet de base.</a:t>
            </a:r>
            <a:endParaRPr lang="fr-FR" dirty="0"/>
          </a:p>
        </p:txBody>
      </p:sp>
      <p:sp>
        <p:nvSpPr>
          <p:cNvPr id="5" name="Rectangle 1"/>
          <p:cNvSpPr>
            <a:spLocks noChangeArrowheads="1"/>
          </p:cNvSpPr>
          <p:nvPr/>
        </p:nvSpPr>
        <p:spPr bwMode="auto">
          <a:xfrm>
            <a:off x="98712" y="3512266"/>
            <a:ext cx="11249247"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333333"/>
                </a:solidFill>
                <a:effectLst/>
                <a:latin typeface="-apple-system"/>
              </a:rPr>
              <a:t>La branche par défaut dans Git s’appelle </a:t>
            </a:r>
            <a:r>
              <a:rPr kumimoji="0" lang="fr-FR" b="0" i="0" u="none" strike="noStrike" cap="none" normalizeH="0" baseline="0" dirty="0" smtClean="0">
                <a:ln>
                  <a:noFill/>
                </a:ln>
                <a:solidFill>
                  <a:srgbClr val="DC1A1A"/>
                </a:solidFill>
                <a:effectLst/>
                <a:latin typeface="inherit"/>
              </a:rPr>
              <a:t>master</a:t>
            </a:r>
            <a:r>
              <a:rPr kumimoji="0" lang="fr-FR" b="0" i="0" u="none" strike="noStrike" cap="none" normalizeH="0" baseline="0" dirty="0" smtClean="0">
                <a:ln>
                  <a:noFill/>
                </a:ln>
                <a:solidFill>
                  <a:srgbClr val="333333"/>
                </a:solidFill>
                <a:effectLst/>
                <a:latin typeface="-apple-system"/>
              </a:rPr>
              <a:t>. Cette branche </a:t>
            </a:r>
            <a:r>
              <a:rPr kumimoji="0" lang="fr-FR" b="0" i="0" u="none" strike="noStrike" cap="none" normalizeH="0" baseline="0" dirty="0" smtClean="0">
                <a:ln>
                  <a:noFill/>
                </a:ln>
                <a:solidFill>
                  <a:srgbClr val="DC1A1A"/>
                </a:solidFill>
                <a:effectLst/>
                <a:latin typeface="inherit"/>
              </a:rPr>
              <a:t>master</a:t>
            </a:r>
            <a:r>
              <a:rPr kumimoji="0" lang="fr-FR" b="0" i="0" u="none" strike="noStrike" cap="none" normalizeH="0" baseline="0" dirty="0" smtClean="0">
                <a:ln>
                  <a:noFill/>
                </a:ln>
                <a:solidFill>
                  <a:srgbClr val="333333"/>
                </a:solidFill>
                <a:effectLst/>
                <a:latin typeface="-apple-system"/>
              </a:rPr>
              <a:t> va se déplacer automatiquement à chaque nouveau commit pour pointer sur le dernier commit effectué tant qu’on reste sur cette branche.</a:t>
            </a:r>
            <a:endParaRPr kumimoji="0" 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333333"/>
                </a:solidFill>
                <a:effectLst/>
                <a:latin typeface="-apple-system"/>
              </a:rPr>
              <a:t>Notez que la branche </a:t>
            </a:r>
            <a:r>
              <a:rPr kumimoji="0" lang="fr-FR" b="0" i="0" u="none" strike="noStrike" cap="none" normalizeH="0" baseline="0" dirty="0" smtClean="0">
                <a:ln>
                  <a:noFill/>
                </a:ln>
                <a:solidFill>
                  <a:srgbClr val="DC1A1A"/>
                </a:solidFill>
                <a:effectLst/>
                <a:latin typeface="inherit"/>
              </a:rPr>
              <a:t>master</a:t>
            </a:r>
            <a:r>
              <a:rPr kumimoji="0" lang="fr-FR" b="0" i="0" u="none" strike="noStrike" cap="none" normalizeH="0" baseline="0" dirty="0" smtClean="0">
                <a:ln>
                  <a:noFill/>
                </a:ln>
                <a:solidFill>
                  <a:srgbClr val="333333"/>
                </a:solidFill>
                <a:effectLst/>
                <a:latin typeface="-apple-system"/>
              </a:rPr>
              <a:t> n’est pas une branche spéciale pour Git : elle est traitée de la même façon que les autres branches. L’idée est que lorsqu’on tape une commande </a:t>
            </a:r>
            <a:r>
              <a:rPr kumimoji="0" lang="fr-FR" b="0" i="0" u="none" strike="noStrike" cap="none" normalizeH="0" baseline="0" dirty="0" smtClean="0">
                <a:ln>
                  <a:noFill/>
                </a:ln>
                <a:solidFill>
                  <a:srgbClr val="DC1A1A"/>
                </a:solidFill>
                <a:effectLst/>
                <a:latin typeface="inherit"/>
              </a:rPr>
              <a:t>git </a:t>
            </a:r>
            <a:r>
              <a:rPr kumimoji="0" lang="fr-FR" b="0" i="0" u="none" strike="noStrike" cap="none" normalizeH="0" baseline="0" dirty="0" err="1" smtClean="0">
                <a:ln>
                  <a:noFill/>
                </a:ln>
                <a:solidFill>
                  <a:srgbClr val="DC1A1A"/>
                </a:solidFill>
                <a:effectLst/>
                <a:latin typeface="inherit"/>
              </a:rPr>
              <a:t>init</a:t>
            </a:r>
            <a:r>
              <a:rPr kumimoji="0" lang="fr-FR" b="0" i="0" u="none" strike="noStrike" cap="none" normalizeH="0" baseline="0" dirty="0" smtClean="0">
                <a:ln>
                  <a:noFill/>
                </a:ln>
                <a:solidFill>
                  <a:srgbClr val="333333"/>
                </a:solidFill>
                <a:effectLst/>
                <a:latin typeface="-apple-system"/>
              </a:rPr>
              <a:t>, une branche est automatiquement créée et que le nom donné à cette branche par Git par défaut est “master”. On pourrait très bien la renommer ensuite mais ça ne présente généralement aucun intérêt.</a:t>
            </a:r>
            <a:endParaRPr kumimoji="0" lang="fr-FR" b="0" i="0" u="none" strike="noStrike" cap="none" normalizeH="0" baseline="0" dirty="0" smtClean="0">
              <a:ln>
                <a:noFill/>
              </a:ln>
              <a:solidFill>
                <a:schemeClr val="tx1"/>
              </a:solidFill>
              <a:effectLst/>
            </a:endParaRPr>
          </a:p>
        </p:txBody>
      </p:sp>
      <p:sp>
        <p:nvSpPr>
          <p:cNvPr id="7" name="Rectangle 3"/>
          <p:cNvSpPr>
            <a:spLocks noChangeArrowheads="1"/>
          </p:cNvSpPr>
          <p:nvPr/>
        </p:nvSpPr>
        <p:spPr bwMode="auto">
          <a:xfrm>
            <a:off x="29187" y="5184790"/>
            <a:ext cx="96407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Pour connaître les branches présentes dans notre projet, il faut taper la ligne de commande </a:t>
            </a:r>
            <a:r>
              <a:rPr kumimoji="0" lang="fr-FR" sz="1200" b="0" i="0" u="none" strike="noStrike" cap="none" normalizeH="0" baseline="0" dirty="0" smtClean="0">
                <a:ln>
                  <a:noFill/>
                </a:ln>
                <a:solidFill>
                  <a:srgbClr val="271A38"/>
                </a:solidFill>
                <a:effectLst/>
                <a:latin typeface="Inter"/>
              </a:rPr>
              <a:t>:</a:t>
            </a:r>
            <a:endParaRPr kumimoji="0" lang="fr-FR" sz="12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Unicode MS" panose="020B0604020202020204" pitchFamily="34" charset="-128"/>
              </a:rPr>
              <a:t/>
            </a:r>
            <a:br>
              <a:rPr kumimoji="0" lang="fr-FR" sz="1200" b="0" i="0" u="none" strike="noStrike" cap="none" normalizeH="0" baseline="0" dirty="0" smtClean="0">
                <a:ln>
                  <a:noFill/>
                </a:ln>
                <a:solidFill>
                  <a:schemeClr val="tx1"/>
                </a:solidFill>
                <a:effectLst/>
                <a:latin typeface="Arial Unicode MS" panose="020B0604020202020204" pitchFamily="34" charset="-128"/>
              </a:rPr>
            </a:b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38991" y="5594775"/>
            <a:ext cx="2078182" cy="369332"/>
          </a:xfrm>
          <a:prstGeom prst="rect">
            <a:avLst/>
          </a:prstGeom>
          <a:solidFill>
            <a:schemeClr val="tx1"/>
          </a:solidFill>
        </p:spPr>
        <p:txBody>
          <a:bodyPr wrap="square">
            <a:spAutoFit/>
          </a:bodyPr>
          <a:lstStyle/>
          <a:p>
            <a:r>
              <a:rPr lang="fr-FR" dirty="0" smtClean="0">
                <a:solidFill>
                  <a:srgbClr val="FFFFFF"/>
                </a:solidFill>
                <a:latin typeface="Courier New" panose="02070309020205020404" pitchFamily="49" charset="0"/>
              </a:rPr>
              <a:t>$git </a:t>
            </a:r>
            <a:r>
              <a:rPr lang="fr-FR" dirty="0">
                <a:solidFill>
                  <a:srgbClr val="FFFFFF"/>
                </a:solidFill>
                <a:latin typeface="Courier New" panose="02070309020205020404" pitchFamily="49" charset="0"/>
              </a:rPr>
              <a:t>branch</a:t>
            </a:r>
            <a:endParaRPr lang="fr-FR" dirty="0"/>
          </a:p>
        </p:txBody>
      </p:sp>
      <p:sp>
        <p:nvSpPr>
          <p:cNvPr id="10" name="Rectangle 9"/>
          <p:cNvSpPr/>
          <p:nvPr/>
        </p:nvSpPr>
        <p:spPr>
          <a:xfrm>
            <a:off x="7624871" y="6153790"/>
            <a:ext cx="1838965" cy="646331"/>
          </a:xfrm>
          <a:prstGeom prst="rect">
            <a:avLst/>
          </a:prstGeom>
          <a:solidFill>
            <a:schemeClr val="tx1"/>
          </a:solidFill>
        </p:spPr>
        <p:txBody>
          <a:bodyPr wrap="none">
            <a:spAutoFit/>
          </a:bodyPr>
          <a:lstStyle/>
          <a:p>
            <a:r>
              <a:rPr lang="fr-FR" dirty="0" smtClean="0">
                <a:solidFill>
                  <a:srgbClr val="FFFFFF"/>
                </a:solidFill>
                <a:latin typeface="Courier New" panose="02070309020205020404" pitchFamily="49" charset="0"/>
              </a:rPr>
              <a:t>$git </a:t>
            </a:r>
            <a:r>
              <a:rPr lang="fr-FR" dirty="0">
                <a:solidFill>
                  <a:srgbClr val="FFFFFF"/>
                </a:solidFill>
                <a:latin typeface="Courier New" panose="02070309020205020404" pitchFamily="49" charset="0"/>
              </a:rPr>
              <a:t>branch </a:t>
            </a:r>
            <a:endParaRPr lang="fr-FR" dirty="0" smtClean="0">
              <a:solidFill>
                <a:srgbClr val="FFFFFF"/>
              </a:solidFill>
              <a:latin typeface="Courier New" panose="02070309020205020404" pitchFamily="49" charset="0"/>
            </a:endParaRPr>
          </a:p>
          <a:p>
            <a:r>
              <a:rPr lang="fr-FR" dirty="0" smtClean="0">
                <a:solidFill>
                  <a:srgbClr val="FFFFFF"/>
                </a:solidFill>
                <a:latin typeface="Courier New" panose="02070309020205020404" pitchFamily="49" charset="0"/>
              </a:rPr>
              <a:t>* master</a:t>
            </a:r>
            <a:endParaRPr lang="fr-FR" dirty="0"/>
          </a:p>
        </p:txBody>
      </p:sp>
      <p:sp>
        <p:nvSpPr>
          <p:cNvPr id="11" name="ZoneTexte 10"/>
          <p:cNvSpPr txBox="1"/>
          <p:nvPr/>
        </p:nvSpPr>
        <p:spPr>
          <a:xfrm>
            <a:off x="274786" y="6292290"/>
            <a:ext cx="6353021" cy="369332"/>
          </a:xfrm>
          <a:prstGeom prst="rect">
            <a:avLst/>
          </a:prstGeom>
          <a:noFill/>
        </p:spPr>
        <p:txBody>
          <a:bodyPr wrap="none" rtlCol="0">
            <a:spAutoFit/>
          </a:bodyPr>
          <a:lstStyle/>
          <a:p>
            <a:r>
              <a:rPr lang="fr-SN" dirty="0" smtClean="0"/>
              <a:t>Dans un premier temps vous n’aurez que la branche master</a:t>
            </a:r>
            <a:endParaRPr lang="fr-FR" dirty="0"/>
          </a:p>
        </p:txBody>
      </p:sp>
    </p:spTree>
    <p:extLst>
      <p:ext uri="{BB962C8B-B14F-4D97-AF65-F5344CB8AC3E}">
        <p14:creationId xmlns:p14="http://schemas.microsoft.com/office/powerpoint/2010/main" val="389021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19545" y="488373"/>
            <a:ext cx="5239319" cy="369332"/>
          </a:xfrm>
          <a:prstGeom prst="rect">
            <a:avLst/>
          </a:prstGeom>
          <a:noFill/>
        </p:spPr>
        <p:txBody>
          <a:bodyPr wrap="none" rtlCol="0">
            <a:spAutoFit/>
          </a:bodyPr>
          <a:lstStyle/>
          <a:p>
            <a:r>
              <a:rPr lang="fr-SN" dirty="0" smtClean="0"/>
              <a:t>Pour créer une branche, on utilise la commande </a:t>
            </a:r>
          </a:p>
        </p:txBody>
      </p:sp>
      <p:sp>
        <p:nvSpPr>
          <p:cNvPr id="3" name="Rectangle 2"/>
          <p:cNvSpPr/>
          <p:nvPr/>
        </p:nvSpPr>
        <p:spPr>
          <a:xfrm>
            <a:off x="665018" y="857705"/>
            <a:ext cx="3667991" cy="369332"/>
          </a:xfrm>
          <a:prstGeom prst="rect">
            <a:avLst/>
          </a:prstGeom>
          <a:solidFill>
            <a:schemeClr val="tx1"/>
          </a:solidFill>
        </p:spPr>
        <p:txBody>
          <a:bodyPr wrap="square">
            <a:spAutoFit/>
          </a:bodyPr>
          <a:lstStyle/>
          <a:p>
            <a:r>
              <a:rPr lang="fr-SN" dirty="0">
                <a:solidFill>
                  <a:schemeClr val="bg1"/>
                </a:solidFill>
              </a:rPr>
              <a:t>$git branche nomdelabranche</a:t>
            </a:r>
            <a:endParaRPr lang="fr-FR" dirty="0">
              <a:solidFill>
                <a:schemeClr val="bg1"/>
              </a:solidFill>
            </a:endParaRPr>
          </a:p>
        </p:txBody>
      </p:sp>
      <p:sp>
        <p:nvSpPr>
          <p:cNvPr id="4" name="ZoneTexte 3"/>
          <p:cNvSpPr txBox="1"/>
          <p:nvPr/>
        </p:nvSpPr>
        <p:spPr>
          <a:xfrm>
            <a:off x="587084" y="1596369"/>
            <a:ext cx="5171779" cy="369332"/>
          </a:xfrm>
          <a:prstGeom prst="rect">
            <a:avLst/>
          </a:prstGeom>
          <a:noFill/>
        </p:spPr>
        <p:txBody>
          <a:bodyPr wrap="square" rtlCol="0">
            <a:spAutoFit/>
          </a:bodyPr>
          <a:lstStyle/>
          <a:p>
            <a:r>
              <a:rPr lang="fr-SN" dirty="0" smtClean="0"/>
              <a:t>Créons notre premier branche nommé stic3</a:t>
            </a:r>
            <a:endParaRPr lang="fr-FR" dirty="0"/>
          </a:p>
        </p:txBody>
      </p:sp>
      <p:sp>
        <p:nvSpPr>
          <p:cNvPr id="5" name="Rectangle 4"/>
          <p:cNvSpPr/>
          <p:nvPr/>
        </p:nvSpPr>
        <p:spPr>
          <a:xfrm>
            <a:off x="665018" y="2054478"/>
            <a:ext cx="3080907" cy="369332"/>
          </a:xfrm>
          <a:prstGeom prst="rect">
            <a:avLst/>
          </a:prstGeom>
          <a:solidFill>
            <a:schemeClr val="tx1"/>
          </a:solidFill>
        </p:spPr>
        <p:txBody>
          <a:bodyPr wrap="square">
            <a:spAutoFit/>
          </a:bodyPr>
          <a:lstStyle/>
          <a:p>
            <a:r>
              <a:rPr lang="fr-FR" dirty="0" smtClean="0">
                <a:solidFill>
                  <a:srgbClr val="FFFFFF"/>
                </a:solidFill>
                <a:latin typeface="Courier New" panose="02070309020205020404" pitchFamily="49" charset="0"/>
              </a:rPr>
              <a:t>$git </a:t>
            </a:r>
            <a:r>
              <a:rPr lang="fr-FR" dirty="0">
                <a:solidFill>
                  <a:srgbClr val="FFFFFF"/>
                </a:solidFill>
                <a:latin typeface="Courier New" panose="02070309020205020404" pitchFamily="49" charset="0"/>
              </a:rPr>
              <a:t>branch </a:t>
            </a:r>
            <a:r>
              <a:rPr lang="fr-FR" dirty="0" smtClean="0">
                <a:solidFill>
                  <a:srgbClr val="FFFFFF"/>
                </a:solidFill>
                <a:latin typeface="Courier New" panose="02070309020205020404" pitchFamily="49" charset="0"/>
              </a:rPr>
              <a:t>stic3</a:t>
            </a:r>
            <a:endParaRPr lang="fr-FR" dirty="0"/>
          </a:p>
        </p:txBody>
      </p:sp>
      <p:sp>
        <p:nvSpPr>
          <p:cNvPr id="7" name="ZoneTexte 6"/>
          <p:cNvSpPr txBox="1"/>
          <p:nvPr/>
        </p:nvSpPr>
        <p:spPr>
          <a:xfrm>
            <a:off x="228600" y="2704365"/>
            <a:ext cx="8965916" cy="369332"/>
          </a:xfrm>
          <a:prstGeom prst="rect">
            <a:avLst/>
          </a:prstGeom>
          <a:noFill/>
        </p:spPr>
        <p:txBody>
          <a:bodyPr wrap="none" rtlCol="0">
            <a:spAutoFit/>
          </a:bodyPr>
          <a:lstStyle/>
          <a:p>
            <a:r>
              <a:rPr lang="fr-SN" dirty="0" smtClean="0"/>
              <a:t>En retapant la commande git branch ,on peut retrouver notre nouvelle branche créé</a:t>
            </a:r>
            <a:endParaRPr lang="fr-FR" dirty="0"/>
          </a:p>
        </p:txBody>
      </p:sp>
      <p:sp>
        <p:nvSpPr>
          <p:cNvPr id="8" name="Rectangle 7"/>
          <p:cNvSpPr/>
          <p:nvPr/>
        </p:nvSpPr>
        <p:spPr>
          <a:xfrm>
            <a:off x="320981" y="3169586"/>
            <a:ext cx="3424944" cy="923330"/>
          </a:xfrm>
          <a:prstGeom prst="rect">
            <a:avLst/>
          </a:prstGeom>
          <a:solidFill>
            <a:schemeClr val="tx1"/>
          </a:solidFill>
        </p:spPr>
        <p:txBody>
          <a:bodyPr wrap="square">
            <a:spAutoFit/>
          </a:bodyPr>
          <a:lstStyle/>
          <a:p>
            <a:r>
              <a:rPr lang="fr-FR" dirty="0" smtClean="0">
                <a:solidFill>
                  <a:srgbClr val="FFFFFF"/>
                </a:solidFill>
                <a:latin typeface="Courier New" panose="02070309020205020404" pitchFamily="49" charset="0"/>
              </a:rPr>
              <a:t>$git </a:t>
            </a:r>
            <a:r>
              <a:rPr lang="fr-FR" dirty="0">
                <a:solidFill>
                  <a:srgbClr val="FFFFFF"/>
                </a:solidFill>
                <a:latin typeface="Courier New" panose="02070309020205020404" pitchFamily="49" charset="0"/>
              </a:rPr>
              <a:t>branch </a:t>
            </a:r>
            <a:endParaRPr lang="fr-FR" dirty="0" smtClean="0">
              <a:solidFill>
                <a:srgbClr val="FFFFFF"/>
              </a:solidFill>
              <a:latin typeface="Courier New" panose="02070309020205020404" pitchFamily="49" charset="0"/>
            </a:endParaRPr>
          </a:p>
          <a:p>
            <a:r>
              <a:rPr lang="fr-FR" dirty="0" smtClean="0">
                <a:solidFill>
                  <a:srgbClr val="FFFFFF"/>
                </a:solidFill>
                <a:latin typeface="Courier New" panose="02070309020205020404" pitchFamily="49" charset="0"/>
              </a:rPr>
              <a:t>*master</a:t>
            </a:r>
          </a:p>
          <a:p>
            <a:r>
              <a:rPr lang="fr-SN" dirty="0" smtClean="0">
                <a:solidFill>
                  <a:srgbClr val="FFFFFF"/>
                </a:solidFill>
                <a:latin typeface="Courier New" panose="02070309020205020404" pitchFamily="49" charset="0"/>
              </a:rPr>
              <a:t>stic3</a:t>
            </a:r>
            <a:endParaRPr lang="fr-FR" dirty="0"/>
          </a:p>
        </p:txBody>
      </p:sp>
      <p:sp>
        <p:nvSpPr>
          <p:cNvPr id="9" name="Rectangle 8"/>
          <p:cNvSpPr/>
          <p:nvPr/>
        </p:nvSpPr>
        <p:spPr>
          <a:xfrm>
            <a:off x="155792" y="4439288"/>
            <a:ext cx="5216308" cy="369332"/>
          </a:xfrm>
          <a:prstGeom prst="rect">
            <a:avLst/>
          </a:prstGeom>
        </p:spPr>
        <p:txBody>
          <a:bodyPr wrap="square">
            <a:spAutoFit/>
          </a:bodyPr>
          <a:lstStyle/>
          <a:p>
            <a:r>
              <a:rPr lang="fr-FR" dirty="0">
                <a:solidFill>
                  <a:srgbClr val="271A38"/>
                </a:solidFill>
                <a:latin typeface="Inter"/>
              </a:rPr>
              <a:t>Pour basculer de branche, nous allons utiliser :</a:t>
            </a:r>
            <a:endParaRPr lang="fr-FR" dirty="0"/>
          </a:p>
        </p:txBody>
      </p:sp>
      <p:sp>
        <p:nvSpPr>
          <p:cNvPr id="10" name="Rectangle 9"/>
          <p:cNvSpPr/>
          <p:nvPr/>
        </p:nvSpPr>
        <p:spPr>
          <a:xfrm>
            <a:off x="214475" y="4920357"/>
            <a:ext cx="3637955" cy="369332"/>
          </a:xfrm>
          <a:prstGeom prst="rect">
            <a:avLst/>
          </a:prstGeom>
          <a:solidFill>
            <a:schemeClr val="tx1"/>
          </a:solidFill>
        </p:spPr>
        <p:txBody>
          <a:bodyPr wrap="square">
            <a:spAutoFit/>
          </a:bodyPr>
          <a:lstStyle/>
          <a:p>
            <a:r>
              <a:rPr lang="fr-FR" dirty="0" smtClean="0">
                <a:solidFill>
                  <a:srgbClr val="FFFFFF"/>
                </a:solidFill>
                <a:latin typeface="Courier New" panose="02070309020205020404" pitchFamily="49" charset="0"/>
              </a:rPr>
              <a:t>$git </a:t>
            </a:r>
            <a:r>
              <a:rPr lang="fr-FR" dirty="0">
                <a:solidFill>
                  <a:srgbClr val="FFFFFF"/>
                </a:solidFill>
                <a:latin typeface="Courier New" panose="02070309020205020404" pitchFamily="49" charset="0"/>
              </a:rPr>
              <a:t>checkout </a:t>
            </a:r>
            <a:r>
              <a:rPr lang="fr-FR" dirty="0" smtClean="0">
                <a:solidFill>
                  <a:srgbClr val="FFFFFF"/>
                </a:solidFill>
                <a:latin typeface="Courier New" panose="02070309020205020404" pitchFamily="49" charset="0"/>
              </a:rPr>
              <a:t>stic3</a:t>
            </a:r>
            <a:endParaRPr lang="fr-FR" dirty="0"/>
          </a:p>
        </p:txBody>
      </p:sp>
      <p:sp>
        <p:nvSpPr>
          <p:cNvPr id="11" name="Rectangle 10"/>
          <p:cNvSpPr/>
          <p:nvPr/>
        </p:nvSpPr>
        <p:spPr>
          <a:xfrm>
            <a:off x="320981" y="5851045"/>
            <a:ext cx="2941764" cy="923330"/>
          </a:xfrm>
          <a:prstGeom prst="rect">
            <a:avLst/>
          </a:prstGeom>
          <a:solidFill>
            <a:schemeClr val="tx1"/>
          </a:solidFill>
        </p:spPr>
        <p:txBody>
          <a:bodyPr wrap="square">
            <a:spAutoFit/>
          </a:bodyPr>
          <a:lstStyle/>
          <a:p>
            <a:r>
              <a:rPr lang="fr-FR" dirty="0">
                <a:solidFill>
                  <a:srgbClr val="FFFFFF"/>
                </a:solidFill>
                <a:latin typeface="Courier New" panose="02070309020205020404" pitchFamily="49" charset="0"/>
              </a:rPr>
              <a:t>git branch </a:t>
            </a:r>
            <a:endParaRPr lang="fr-FR" dirty="0" smtClean="0">
              <a:solidFill>
                <a:srgbClr val="FFFFFF"/>
              </a:solidFill>
              <a:latin typeface="Courier New" panose="02070309020205020404" pitchFamily="49" charset="0"/>
            </a:endParaRPr>
          </a:p>
          <a:p>
            <a:r>
              <a:rPr lang="fr-FR" dirty="0" smtClean="0">
                <a:solidFill>
                  <a:srgbClr val="FFFFFF"/>
                </a:solidFill>
                <a:latin typeface="Courier New" panose="02070309020205020404" pitchFamily="49" charset="0"/>
              </a:rPr>
              <a:t>master</a:t>
            </a:r>
          </a:p>
          <a:p>
            <a:r>
              <a:rPr lang="fr-SN" dirty="0" smtClean="0">
                <a:solidFill>
                  <a:srgbClr val="FFFFFF"/>
                </a:solidFill>
                <a:latin typeface="Courier New" panose="02070309020205020404" pitchFamily="49" charset="0"/>
              </a:rPr>
              <a:t>*stic3</a:t>
            </a:r>
            <a:endParaRPr lang="fr-FR" dirty="0"/>
          </a:p>
        </p:txBody>
      </p:sp>
    </p:spTree>
    <p:extLst>
      <p:ext uri="{BB962C8B-B14F-4D97-AF65-F5344CB8AC3E}">
        <p14:creationId xmlns:p14="http://schemas.microsoft.com/office/powerpoint/2010/main" val="57746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455" y="227691"/>
            <a:ext cx="11727872" cy="923330"/>
          </a:xfrm>
          <a:prstGeom prst="rect">
            <a:avLst/>
          </a:prstGeom>
        </p:spPr>
        <p:txBody>
          <a:bodyPr wrap="square">
            <a:spAutoFit/>
          </a:bodyPr>
          <a:lstStyle/>
          <a:p>
            <a:r>
              <a:rPr lang="fr-FR" dirty="0" smtClean="0">
                <a:solidFill>
                  <a:srgbClr val="271A38"/>
                </a:solidFill>
                <a:latin typeface="Inter"/>
              </a:rPr>
              <a:t>Nous </a:t>
            </a:r>
            <a:r>
              <a:rPr lang="fr-FR" dirty="0">
                <a:solidFill>
                  <a:srgbClr val="271A38"/>
                </a:solidFill>
                <a:latin typeface="Inter"/>
              </a:rPr>
              <a:t>avez réalisé des évolutions sur la branche </a:t>
            </a:r>
            <a:r>
              <a:rPr lang="fr-FR" dirty="0" smtClean="0">
                <a:solidFill>
                  <a:srgbClr val="271A38"/>
                </a:solidFill>
                <a:latin typeface="Inter"/>
              </a:rPr>
              <a:t>stic3, </a:t>
            </a:r>
            <a:r>
              <a:rPr lang="fr-FR" dirty="0">
                <a:solidFill>
                  <a:srgbClr val="271A38"/>
                </a:solidFill>
                <a:latin typeface="Inter"/>
              </a:rPr>
              <a:t>il faut maintenant demander à Git de les enregistrer, de créer une nouvelle version du projet comprenant les évolutions réalisées sur la branche </a:t>
            </a:r>
            <a:r>
              <a:rPr lang="fr-FR" dirty="0" smtClean="0">
                <a:solidFill>
                  <a:srgbClr val="271A38"/>
                </a:solidFill>
                <a:latin typeface="Inter"/>
              </a:rPr>
              <a:t>stic3.</a:t>
            </a:r>
            <a:endParaRPr lang="fr-FR" dirty="0">
              <a:solidFill>
                <a:srgbClr val="271A38"/>
              </a:solidFill>
              <a:latin typeface="Inter"/>
            </a:endParaRPr>
          </a:p>
          <a:p>
            <a:r>
              <a:rPr lang="fr-FR" dirty="0">
                <a:solidFill>
                  <a:srgbClr val="271A38"/>
                </a:solidFill>
                <a:latin typeface="Inter"/>
              </a:rPr>
              <a:t>Vous devez créer un "commit" grâce à la commande :</a:t>
            </a:r>
            <a:endParaRPr lang="fr-FR" b="0" i="0" dirty="0">
              <a:solidFill>
                <a:srgbClr val="271A38"/>
              </a:solidFill>
              <a:effectLst/>
              <a:latin typeface="Inter"/>
            </a:endParaRPr>
          </a:p>
        </p:txBody>
      </p:sp>
      <p:sp>
        <p:nvSpPr>
          <p:cNvPr id="3" name="Rectangle 1"/>
          <p:cNvSpPr>
            <a:spLocks noChangeArrowheads="1"/>
          </p:cNvSpPr>
          <p:nvPr/>
        </p:nvSpPr>
        <p:spPr bwMode="auto">
          <a:xfrm>
            <a:off x="426027" y="1209296"/>
            <a:ext cx="6203373" cy="61555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FFFFFF"/>
                </a:solidFill>
                <a:effectLst/>
                <a:latin typeface="Courier New" panose="02070309020205020404" pitchFamily="49" charset="0"/>
                <a:cs typeface="Courier New" panose="02070309020205020404" pitchFamily="49" charset="0"/>
              </a:rPr>
              <a:t>$git commit -m “ma</a:t>
            </a:r>
            <a:r>
              <a:rPr kumimoji="0" lang="fr-FR" sz="1600" b="0" i="0" u="none" strike="noStrike" cap="none" normalizeH="0" dirty="0" smtClean="0">
                <a:ln>
                  <a:noFill/>
                </a:ln>
                <a:solidFill>
                  <a:srgbClr val="FFFFFF"/>
                </a:solidFill>
                <a:effectLst/>
                <a:latin typeface="Courier New" panose="02070309020205020404" pitchFamily="49" charset="0"/>
                <a:cs typeface="Courier New" panose="02070309020205020404" pitchFamily="49" charset="0"/>
              </a:rPr>
              <a:t> nouvelle branche stic3</a:t>
            </a:r>
            <a:r>
              <a:rPr kumimoji="0" lang="fr-FR" sz="1600" b="0" i="0" u="none" strike="noStrike" cap="none" normalizeH="0" baseline="0" dirty="0" smtClean="0">
                <a:ln>
                  <a:noFill/>
                </a:ln>
                <a:solidFill>
                  <a:srgbClr val="FFFFFF"/>
                </a:solidFill>
                <a:effectLst/>
                <a:latin typeface="Courier New" panose="02070309020205020404" pitchFamily="49" charset="0"/>
                <a:cs typeface="Courier New" panose="02070309020205020404" pitchFamily="49" charset="0"/>
              </a:rPr>
              <a:t>”</a:t>
            </a:r>
            <a:r>
              <a:rPr kumimoji="0" lang="fr-FR" sz="900" b="0" i="0" u="none" strike="noStrike" cap="none" normalizeH="0" baseline="0" dirty="0" smtClean="0">
                <a:ln>
                  <a:noFill/>
                </a:ln>
                <a:solidFill>
                  <a:schemeClr val="tx1"/>
                </a:solidFill>
                <a:effectLst/>
              </a:rPr>
              <a:t/>
            </a:r>
            <a:br>
              <a:rPr kumimoji="0" lang="fr-FR" sz="900" b="0" i="0" u="none" strike="noStrike" cap="none" normalizeH="0" baseline="0" dirty="0" smtClean="0">
                <a:ln>
                  <a:noFill/>
                </a:ln>
                <a:solidFill>
                  <a:schemeClr val="tx1"/>
                </a:solidFill>
                <a:effectLst/>
              </a:rPr>
            </a:b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46364" y="2184600"/>
            <a:ext cx="10834254" cy="646331"/>
          </a:xfrm>
          <a:prstGeom prst="rect">
            <a:avLst/>
          </a:prstGeom>
        </p:spPr>
        <p:txBody>
          <a:bodyPr wrap="square">
            <a:spAutoFit/>
          </a:bodyPr>
          <a:lstStyle/>
          <a:p>
            <a:r>
              <a:rPr lang="fr-FR" dirty="0">
                <a:solidFill>
                  <a:srgbClr val="271A38"/>
                </a:solidFill>
                <a:latin typeface="Inter"/>
              </a:rPr>
              <a:t>Avec la commande git commit, nous avons enregistré des modifications en local, uniquement. Il ne vous reste plus qu’à envoyer les modifications réalisées sur le dépôt distant grâce à la commande git push</a:t>
            </a:r>
            <a:endParaRPr lang="fr-FR" dirty="0"/>
          </a:p>
        </p:txBody>
      </p:sp>
      <p:sp>
        <p:nvSpPr>
          <p:cNvPr id="5" name="ZoneTexte 4"/>
          <p:cNvSpPr txBox="1"/>
          <p:nvPr/>
        </p:nvSpPr>
        <p:spPr>
          <a:xfrm>
            <a:off x="346364" y="3036794"/>
            <a:ext cx="3196936" cy="369332"/>
          </a:xfrm>
          <a:prstGeom prst="rect">
            <a:avLst/>
          </a:prstGeom>
          <a:solidFill>
            <a:schemeClr val="tx1"/>
          </a:solidFill>
        </p:spPr>
        <p:txBody>
          <a:bodyPr wrap="square" rtlCol="0">
            <a:spAutoFit/>
          </a:bodyPr>
          <a:lstStyle/>
          <a:p>
            <a:r>
              <a:rPr lang="fr-SN" dirty="0" smtClean="0">
                <a:solidFill>
                  <a:schemeClr val="bg1"/>
                </a:solidFill>
              </a:rPr>
              <a:t>$git push origin stic3</a:t>
            </a:r>
            <a:endParaRPr lang="fr-FR" dirty="0">
              <a:solidFill>
                <a:schemeClr val="bg1"/>
              </a:solidFill>
            </a:endParaRPr>
          </a:p>
        </p:txBody>
      </p:sp>
      <p:sp>
        <p:nvSpPr>
          <p:cNvPr id="6" name="Rectangle 5"/>
          <p:cNvSpPr/>
          <p:nvPr/>
        </p:nvSpPr>
        <p:spPr>
          <a:xfrm>
            <a:off x="109479" y="3717123"/>
            <a:ext cx="11544300" cy="1200329"/>
          </a:xfrm>
          <a:prstGeom prst="rect">
            <a:avLst/>
          </a:prstGeom>
        </p:spPr>
        <p:txBody>
          <a:bodyPr wrap="square">
            <a:spAutoFit/>
          </a:bodyPr>
          <a:lstStyle/>
          <a:p>
            <a:r>
              <a:rPr lang="fr-FR" dirty="0">
                <a:solidFill>
                  <a:srgbClr val="271A38"/>
                </a:solidFill>
                <a:latin typeface="Inter"/>
              </a:rPr>
              <a:t>À présent, il faut intégrer l'évolution réalisée dans la branche </a:t>
            </a:r>
            <a:r>
              <a:rPr lang="fr-FR" dirty="0" smtClean="0">
                <a:solidFill>
                  <a:srgbClr val="271A38"/>
                </a:solidFill>
                <a:latin typeface="Inter"/>
              </a:rPr>
              <a:t>"stic3" </a:t>
            </a:r>
            <a:r>
              <a:rPr lang="fr-FR" dirty="0">
                <a:solidFill>
                  <a:srgbClr val="271A38"/>
                </a:solidFill>
                <a:latin typeface="Inter"/>
              </a:rPr>
              <a:t>à la branche principale "</a:t>
            </a:r>
            <a:r>
              <a:rPr lang="fr-FR" dirty="0" smtClean="0">
                <a:solidFill>
                  <a:srgbClr val="271A38"/>
                </a:solidFill>
                <a:latin typeface="Inter"/>
              </a:rPr>
              <a:t>master". </a:t>
            </a:r>
            <a:r>
              <a:rPr lang="fr-FR" dirty="0">
                <a:solidFill>
                  <a:srgbClr val="271A38"/>
                </a:solidFill>
                <a:latin typeface="Inter"/>
              </a:rPr>
              <a:t>Pour cela, vous devez utiliser la commande "git merge".</a:t>
            </a:r>
          </a:p>
          <a:p>
            <a:r>
              <a:rPr lang="fr-FR" dirty="0">
                <a:solidFill>
                  <a:srgbClr val="271A38"/>
                </a:solidFill>
                <a:latin typeface="Inter"/>
              </a:rPr>
              <a:t>Cette commande doit s'utiliser à partir de la branche dans laquelle nous voulons apporter les évolutions. Dans notre cas, la commande s’effectuera donc dans la branche </a:t>
            </a:r>
            <a:r>
              <a:rPr lang="fr-FR" dirty="0" smtClean="0">
                <a:solidFill>
                  <a:srgbClr val="271A38"/>
                </a:solidFill>
                <a:latin typeface="Inter"/>
              </a:rPr>
              <a:t>master. </a:t>
            </a:r>
            <a:r>
              <a:rPr lang="fr-FR" dirty="0">
                <a:solidFill>
                  <a:srgbClr val="271A38"/>
                </a:solidFill>
                <a:latin typeface="Inter"/>
              </a:rPr>
              <a:t>Pour y retourner, utilisez la commande :</a:t>
            </a:r>
            <a:endParaRPr lang="fr-FR" b="0" i="0" dirty="0">
              <a:solidFill>
                <a:srgbClr val="271A38"/>
              </a:solidFill>
              <a:effectLst/>
              <a:latin typeface="Inter"/>
            </a:endParaRPr>
          </a:p>
        </p:txBody>
      </p:sp>
      <p:sp>
        <p:nvSpPr>
          <p:cNvPr id="7" name="Rectangle 6"/>
          <p:cNvSpPr/>
          <p:nvPr/>
        </p:nvSpPr>
        <p:spPr>
          <a:xfrm>
            <a:off x="109479" y="5175088"/>
            <a:ext cx="4358612" cy="646331"/>
          </a:xfrm>
          <a:prstGeom prst="rect">
            <a:avLst/>
          </a:prstGeom>
          <a:solidFill>
            <a:schemeClr val="tx1"/>
          </a:solidFill>
        </p:spPr>
        <p:txBody>
          <a:bodyPr wrap="square">
            <a:spAutoFit/>
          </a:bodyPr>
          <a:lstStyle/>
          <a:p>
            <a:r>
              <a:rPr lang="en-US" dirty="0">
                <a:solidFill>
                  <a:srgbClr val="FFFFFF"/>
                </a:solidFill>
                <a:latin typeface="Courier New" panose="02070309020205020404" pitchFamily="49" charset="0"/>
              </a:rPr>
              <a:t>git checkout </a:t>
            </a:r>
            <a:r>
              <a:rPr lang="en-US" dirty="0" smtClean="0">
                <a:solidFill>
                  <a:srgbClr val="FFFFFF"/>
                </a:solidFill>
                <a:latin typeface="Courier New" panose="02070309020205020404" pitchFamily="49" charset="0"/>
              </a:rPr>
              <a:t>master</a:t>
            </a:r>
          </a:p>
          <a:p>
            <a:r>
              <a:rPr lang="en-US" dirty="0" smtClean="0">
                <a:solidFill>
                  <a:srgbClr val="FFFFFF"/>
                </a:solidFill>
                <a:latin typeface="Courier New" panose="02070309020205020404" pitchFamily="49" charset="0"/>
              </a:rPr>
              <a:t>Switched </a:t>
            </a:r>
            <a:r>
              <a:rPr lang="en-US" dirty="0">
                <a:solidFill>
                  <a:srgbClr val="FFFFFF"/>
                </a:solidFill>
                <a:latin typeface="Courier New" panose="02070309020205020404" pitchFamily="49" charset="0"/>
              </a:rPr>
              <a:t>to branch </a:t>
            </a:r>
            <a:r>
              <a:rPr lang="en-US" dirty="0" smtClean="0">
                <a:solidFill>
                  <a:srgbClr val="FFFFFF"/>
                </a:solidFill>
                <a:latin typeface="Courier New" panose="02070309020205020404" pitchFamily="49" charset="0"/>
              </a:rPr>
              <a:t>'master'</a:t>
            </a:r>
            <a:endParaRPr lang="fr-FR" dirty="0"/>
          </a:p>
        </p:txBody>
      </p:sp>
      <p:sp>
        <p:nvSpPr>
          <p:cNvPr id="8" name="Rectangle 7"/>
          <p:cNvSpPr/>
          <p:nvPr/>
        </p:nvSpPr>
        <p:spPr>
          <a:xfrm>
            <a:off x="4795405" y="5036588"/>
            <a:ext cx="6655377" cy="923330"/>
          </a:xfrm>
          <a:prstGeom prst="rect">
            <a:avLst/>
          </a:prstGeom>
        </p:spPr>
        <p:txBody>
          <a:bodyPr wrap="square">
            <a:spAutoFit/>
          </a:bodyPr>
          <a:lstStyle/>
          <a:p>
            <a:r>
              <a:rPr lang="fr-FR" dirty="0">
                <a:solidFill>
                  <a:srgbClr val="271A38"/>
                </a:solidFill>
                <a:latin typeface="Inter"/>
              </a:rPr>
              <a:t>Maintenant que vous êtes dans votre branche principale, vous pouvez fusionner votre branche </a:t>
            </a:r>
            <a:r>
              <a:rPr lang="fr-FR" dirty="0" smtClean="0">
                <a:solidFill>
                  <a:srgbClr val="271A38"/>
                </a:solidFill>
                <a:latin typeface="Inter"/>
              </a:rPr>
              <a:t>« stic3" </a:t>
            </a:r>
            <a:r>
              <a:rPr lang="fr-FR" dirty="0">
                <a:solidFill>
                  <a:srgbClr val="271A38"/>
                </a:solidFill>
                <a:latin typeface="Inter"/>
              </a:rPr>
              <a:t>à celle-ci grâce à la commande suivante :</a:t>
            </a:r>
            <a:endParaRPr lang="fr-FR" dirty="0"/>
          </a:p>
        </p:txBody>
      </p:sp>
      <p:sp>
        <p:nvSpPr>
          <p:cNvPr id="9" name="Rectangle 8"/>
          <p:cNvSpPr/>
          <p:nvPr/>
        </p:nvSpPr>
        <p:spPr>
          <a:xfrm>
            <a:off x="5659582" y="6079054"/>
            <a:ext cx="5521036" cy="646331"/>
          </a:xfrm>
          <a:prstGeom prst="rect">
            <a:avLst/>
          </a:prstGeom>
          <a:solidFill>
            <a:schemeClr val="tx1"/>
          </a:solidFill>
        </p:spPr>
        <p:txBody>
          <a:bodyPr wrap="square">
            <a:spAutoFit/>
          </a:bodyPr>
          <a:lstStyle/>
          <a:p>
            <a:r>
              <a:rPr lang="en-US" dirty="0">
                <a:solidFill>
                  <a:srgbClr val="FFFFFF"/>
                </a:solidFill>
                <a:latin typeface="Courier New" panose="02070309020205020404" pitchFamily="49" charset="0"/>
              </a:rPr>
              <a:t>git merge </a:t>
            </a:r>
            <a:r>
              <a:rPr lang="en-US" dirty="0" smtClean="0">
                <a:solidFill>
                  <a:srgbClr val="FFFFFF"/>
                </a:solidFill>
                <a:latin typeface="Courier New" panose="02070309020205020404" pitchFamily="49" charset="0"/>
              </a:rPr>
              <a:t>stic3</a:t>
            </a:r>
          </a:p>
          <a:p>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Merge made by the 'recursive' strategy</a:t>
            </a:r>
            <a:endParaRPr lang="fr-FR" dirty="0"/>
          </a:p>
        </p:txBody>
      </p:sp>
    </p:spTree>
    <p:extLst>
      <p:ext uri="{BB962C8B-B14F-4D97-AF65-F5344CB8AC3E}">
        <p14:creationId xmlns:p14="http://schemas.microsoft.com/office/powerpoint/2010/main" val="180060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18" y="189684"/>
            <a:ext cx="9525000" cy="1200329"/>
          </a:xfrm>
          <a:prstGeom prst="rect">
            <a:avLst/>
          </a:prstGeom>
        </p:spPr>
        <p:txBody>
          <a:bodyPr wrap="square">
            <a:spAutoFit/>
          </a:bodyPr>
          <a:lstStyle/>
          <a:p>
            <a:pPr>
              <a:buFont typeface="Arial" panose="020B0604020202020204" pitchFamily="34" charset="0"/>
              <a:buChar char="•"/>
            </a:pPr>
            <a:r>
              <a:rPr lang="fr-FR" dirty="0">
                <a:solidFill>
                  <a:srgbClr val="271A38"/>
                </a:solidFill>
                <a:latin typeface="Inter"/>
              </a:rPr>
              <a:t>Une branche est une “copie” d’un projet sur laquelle on opère des modifications de code.</a:t>
            </a:r>
          </a:p>
          <a:p>
            <a:pPr>
              <a:buFont typeface="Arial" panose="020B0604020202020204" pitchFamily="34" charset="0"/>
              <a:buChar char="•"/>
            </a:pPr>
            <a:r>
              <a:rPr lang="fr-FR" dirty="0">
                <a:solidFill>
                  <a:srgbClr val="271A38"/>
                </a:solidFill>
                <a:latin typeface="Inter"/>
              </a:rPr>
              <a:t>La branche </a:t>
            </a:r>
            <a:r>
              <a:rPr lang="fr-FR" dirty="0" smtClean="0">
                <a:solidFill>
                  <a:srgbClr val="271A38"/>
                </a:solidFill>
                <a:latin typeface="Inter"/>
              </a:rPr>
              <a:t>master </a:t>
            </a:r>
            <a:r>
              <a:rPr lang="fr-FR" dirty="0">
                <a:solidFill>
                  <a:srgbClr val="271A38"/>
                </a:solidFill>
                <a:latin typeface="Inter"/>
              </a:rPr>
              <a:t>est la branche principale d’un projet.</a:t>
            </a:r>
          </a:p>
          <a:p>
            <a:pPr>
              <a:buFont typeface="Arial" panose="020B0604020202020204" pitchFamily="34" charset="0"/>
              <a:buChar char="•"/>
            </a:pPr>
            <a:r>
              <a:rPr lang="fr-FR" dirty="0">
                <a:solidFill>
                  <a:srgbClr val="271A38"/>
                </a:solidFill>
                <a:latin typeface="Inter"/>
              </a:rPr>
              <a:t>git checkout permet de basculer d’une branche à une autre.</a:t>
            </a:r>
          </a:p>
          <a:p>
            <a:pPr>
              <a:buFont typeface="Arial" panose="020B0604020202020204" pitchFamily="34" charset="0"/>
              <a:buChar char="•"/>
            </a:pPr>
            <a:r>
              <a:rPr lang="fr-FR" dirty="0">
                <a:solidFill>
                  <a:srgbClr val="271A38"/>
                </a:solidFill>
                <a:latin typeface="Inter"/>
              </a:rPr>
              <a:t>git merge permet de fusionner deux branches.</a:t>
            </a:r>
            <a:endParaRPr lang="fr-FR" b="0" i="0" dirty="0">
              <a:solidFill>
                <a:srgbClr val="271A38"/>
              </a:solidFill>
              <a:effectLst/>
              <a:latin typeface="Inter"/>
            </a:endParaRPr>
          </a:p>
        </p:txBody>
      </p:sp>
    </p:spTree>
    <p:extLst>
      <p:ext uri="{BB962C8B-B14F-4D97-AF65-F5344CB8AC3E}">
        <p14:creationId xmlns:p14="http://schemas.microsoft.com/office/powerpoint/2010/main" val="161268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217171"/>
            <a:ext cx="8596668" cy="5824192"/>
          </a:xfrm>
        </p:spPr>
        <p:txBody>
          <a:bodyPr>
            <a:normAutofit/>
          </a:bodyPr>
          <a:lstStyle/>
          <a:p>
            <a:pPr marL="0" indent="0">
              <a:buNone/>
            </a:pPr>
            <a:r>
              <a:rPr lang="fr-SN" sz="2800" b="1" u="sng" dirty="0" smtClean="0">
                <a:latin typeface="Algerian" panose="04020705040A02060702" pitchFamily="82" charset="0"/>
              </a:rPr>
              <a:t>Sommaire:</a:t>
            </a:r>
          </a:p>
          <a:p>
            <a:pPr marL="0" indent="0">
              <a:buNone/>
            </a:pPr>
            <a:r>
              <a:rPr lang="fr-SN" sz="3200" dirty="0" smtClean="0">
                <a:latin typeface="Arial Black" panose="020B0A04020102020204" pitchFamily="34" charset="0"/>
              </a:rPr>
              <a:t>I.</a:t>
            </a:r>
            <a:r>
              <a:rPr lang="fr-SN" sz="3200" u="sng" dirty="0" smtClean="0">
                <a:latin typeface="Arial Black" panose="020B0A04020102020204" pitchFamily="34" charset="0"/>
              </a:rPr>
              <a:t>Presentation du versionnig</a:t>
            </a:r>
          </a:p>
          <a:p>
            <a:pPr marL="0" indent="0">
              <a:buNone/>
            </a:pPr>
            <a:endParaRPr lang="fr-SN" sz="3200" u="sng" dirty="0" smtClean="0">
              <a:latin typeface="Arial Black" panose="020B0A04020102020204" pitchFamily="34" charset="0"/>
            </a:endParaRPr>
          </a:p>
          <a:p>
            <a:pPr marL="0" indent="0">
              <a:buNone/>
            </a:pPr>
            <a:r>
              <a:rPr lang="fr-SN" sz="3200" dirty="0" smtClean="0">
                <a:latin typeface="Arial Black" panose="020B0A04020102020204" pitchFamily="34" charset="0"/>
              </a:rPr>
              <a:t>II. </a:t>
            </a:r>
            <a:r>
              <a:rPr lang="fr-SN" sz="3200" u="sng" dirty="0" smtClean="0">
                <a:latin typeface="Arial Black" panose="020B0A04020102020204" pitchFamily="34" charset="0"/>
              </a:rPr>
              <a:t>Dépôt local et dépôt distant</a:t>
            </a:r>
          </a:p>
          <a:p>
            <a:pPr marL="514350" indent="-514350">
              <a:buFont typeface="+mj-lt"/>
              <a:buAutoNum type="romanUcPeriod"/>
            </a:pPr>
            <a:endParaRPr lang="fr-SN" sz="3200" u="sng" dirty="0" smtClean="0">
              <a:latin typeface="Arial Black" panose="020B0A04020102020204" pitchFamily="34" charset="0"/>
            </a:endParaRPr>
          </a:p>
          <a:p>
            <a:pPr marL="0" indent="0">
              <a:buNone/>
            </a:pPr>
            <a:r>
              <a:rPr lang="fr-SN" sz="3200" dirty="0" smtClean="0">
                <a:latin typeface="Arial Black" panose="020B0A04020102020204" pitchFamily="34" charset="0"/>
              </a:rPr>
              <a:t>III. </a:t>
            </a:r>
            <a:r>
              <a:rPr lang="fr-SN" sz="3200" u="sng" dirty="0" smtClean="0">
                <a:latin typeface="Arial Black" panose="020B0A04020102020204" pitchFamily="34" charset="0"/>
              </a:rPr>
              <a:t>Fonctionnement du github</a:t>
            </a:r>
          </a:p>
          <a:p>
            <a:pPr marL="0" indent="0">
              <a:buNone/>
            </a:pPr>
            <a:endParaRPr lang="fr-SN" sz="3200" u="sng" dirty="0" smtClean="0">
              <a:latin typeface="Arial Black" panose="020B0A04020102020204" pitchFamily="34" charset="0"/>
            </a:endParaRPr>
          </a:p>
          <a:p>
            <a:pPr marL="0" indent="0">
              <a:buNone/>
            </a:pPr>
            <a:r>
              <a:rPr lang="fr-SN" sz="3200" dirty="0" smtClean="0">
                <a:solidFill>
                  <a:schemeClr val="tx1"/>
                </a:solidFill>
                <a:latin typeface="Arial Black" panose="020B0A04020102020204" pitchFamily="34" charset="0"/>
              </a:rPr>
              <a:t>IV.</a:t>
            </a:r>
            <a:r>
              <a:rPr lang="fr-SN" sz="3200" u="sng" dirty="0" smtClean="0">
                <a:solidFill>
                  <a:schemeClr val="tx1"/>
                </a:solidFill>
                <a:latin typeface="Arial Black" panose="020B0A04020102020204" pitchFamily="34" charset="0"/>
              </a:rPr>
              <a:t>Utilisation du git</a:t>
            </a:r>
          </a:p>
        </p:txBody>
      </p:sp>
    </p:spTree>
    <p:extLst>
      <p:ext uri="{BB962C8B-B14F-4D97-AF65-F5344CB8AC3E}">
        <p14:creationId xmlns:p14="http://schemas.microsoft.com/office/powerpoint/2010/main" val="98782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974" y="95250"/>
            <a:ext cx="8596668" cy="1320800"/>
          </a:xfrm>
        </p:spPr>
        <p:txBody>
          <a:bodyPr>
            <a:normAutofit/>
          </a:bodyPr>
          <a:lstStyle/>
          <a:p>
            <a:r>
              <a:rPr lang="fr-SN" sz="2800" b="1" u="sng" dirty="0" smtClean="0">
                <a:solidFill>
                  <a:schemeClr val="tx1"/>
                </a:solidFill>
                <a:latin typeface="Arial Black" panose="020B0A04020102020204" pitchFamily="34" charset="0"/>
              </a:rPr>
              <a:t>I.Presentation du versionning</a:t>
            </a:r>
            <a:endParaRPr lang="fr-FR" sz="2800" b="1" u="sng" dirty="0">
              <a:solidFill>
                <a:schemeClr val="tx1"/>
              </a:solidFill>
              <a:latin typeface="Arial Black" panose="020B0A04020102020204" pitchFamily="34" charset="0"/>
            </a:endParaRPr>
          </a:p>
        </p:txBody>
      </p:sp>
      <p:sp>
        <p:nvSpPr>
          <p:cNvPr id="3" name="Espace réservé du contenu 2"/>
          <p:cNvSpPr>
            <a:spLocks noGrp="1"/>
          </p:cNvSpPr>
          <p:nvPr>
            <p:ph idx="1"/>
          </p:nvPr>
        </p:nvSpPr>
        <p:spPr>
          <a:xfrm>
            <a:off x="0" y="755650"/>
            <a:ext cx="11681460" cy="5793740"/>
          </a:xfrm>
        </p:spPr>
        <p:txBody>
          <a:bodyPr>
            <a:normAutofit fontScale="92500" lnSpcReduction="10000"/>
          </a:bodyPr>
          <a:lstStyle/>
          <a:p>
            <a:pPr marL="0" indent="0">
              <a:buNone/>
            </a:pPr>
            <a:r>
              <a:rPr lang="fr-FR" dirty="0"/>
              <a:t>Les systèmes de contrôle de version (versioning en anglais </a:t>
            </a:r>
            <a:r>
              <a:rPr lang="fr-FR" dirty="0" smtClean="0"/>
              <a:t>) </a:t>
            </a:r>
            <a:r>
              <a:rPr lang="fr-FR" dirty="0"/>
              <a:t>sont une </a:t>
            </a:r>
            <a:r>
              <a:rPr lang="fr-FR" b="1" dirty="0"/>
              <a:t>catégorie d’outils logiciels</a:t>
            </a:r>
            <a:r>
              <a:rPr lang="fr-FR" dirty="0"/>
              <a:t> qui permettent de </a:t>
            </a:r>
            <a:r>
              <a:rPr lang="fr-FR" b="1" dirty="0"/>
              <a:t>gérer les changements apportés à un code source</a:t>
            </a:r>
            <a:r>
              <a:rPr lang="fr-FR" dirty="0"/>
              <a:t> au fil du </a:t>
            </a:r>
            <a:r>
              <a:rPr lang="fr-FR" dirty="0" smtClean="0"/>
              <a:t>temps.C’est une méthode indispensable dans l’environnement de développement.</a:t>
            </a:r>
          </a:p>
          <a:p>
            <a:pPr marL="0" indent="0" fontAlgn="base">
              <a:buNone/>
            </a:pPr>
            <a:r>
              <a:rPr lang="fr-FR" dirty="0" smtClean="0"/>
              <a:t>Il </a:t>
            </a:r>
            <a:r>
              <a:rPr lang="fr-FR" dirty="0"/>
              <a:t>permet aux développeurs de conserver un historique des modifications et des versions de tous leurs fichiers.</a:t>
            </a:r>
            <a:r>
              <a:rPr lang="fr-FR" dirty="0" smtClean="0"/>
              <a:t>Voici </a:t>
            </a:r>
            <a:r>
              <a:rPr lang="fr-FR" dirty="0"/>
              <a:t>les principales caractéristiques que peut offrir le </a:t>
            </a:r>
            <a:r>
              <a:rPr lang="fr-FR" b="1" dirty="0">
                <a:hlinkClick r:id="rId2"/>
              </a:rPr>
              <a:t>versioning</a:t>
            </a:r>
            <a:r>
              <a:rPr lang="fr-FR" dirty="0"/>
              <a:t> pour les entreprises :</a:t>
            </a:r>
          </a:p>
          <a:p>
            <a:pPr fontAlgn="base"/>
            <a:r>
              <a:rPr lang="fr-FR" dirty="0"/>
              <a:t>Comparer les fichiers, identifier les différences et fusionner les modifications, si nécessaire, avant de valider un code ;</a:t>
            </a:r>
          </a:p>
          <a:p>
            <a:pPr fontAlgn="base"/>
            <a:r>
              <a:rPr lang="fr-FR" dirty="0"/>
              <a:t>Garder la trace des versions d’application et les identifier séparément ;</a:t>
            </a:r>
          </a:p>
          <a:p>
            <a:pPr fontAlgn="base"/>
            <a:r>
              <a:rPr lang="fr-FR" dirty="0"/>
              <a:t>Utiliser des versions de code entièrement indépendantes ;</a:t>
            </a:r>
          </a:p>
          <a:p>
            <a:pPr fontAlgn="base"/>
            <a:r>
              <a:rPr lang="fr-FR" dirty="0"/>
              <a:t>Fusionner différentes versions de fichiers pour créer une version de travail finale ;</a:t>
            </a:r>
          </a:p>
          <a:p>
            <a:pPr fontAlgn="base"/>
            <a:r>
              <a:rPr lang="fr-FR" dirty="0"/>
              <a:t>Réduire le temps consacré à l’identification de la cause d’un problème</a:t>
            </a:r>
            <a:r>
              <a:rPr lang="fr-FR" dirty="0" smtClean="0"/>
              <a:t>.</a:t>
            </a:r>
          </a:p>
          <a:p>
            <a:r>
              <a:rPr lang="fr-FR" dirty="0" smtClean="0"/>
              <a:t>Revenir </a:t>
            </a:r>
            <a:r>
              <a:rPr lang="fr-FR" dirty="0"/>
              <a:t>à une version précédente de votre code en cas de problème.</a:t>
            </a:r>
          </a:p>
          <a:p>
            <a:r>
              <a:rPr lang="fr-FR" dirty="0"/>
              <a:t>Suivre l’évolution de votre code étape par étape.</a:t>
            </a:r>
          </a:p>
          <a:p>
            <a:r>
              <a:rPr lang="fr-FR" dirty="0"/>
              <a:t>Travailler à plusieurs sans risquer de supprimer les modifications des autres collaborateurs. </a:t>
            </a:r>
          </a:p>
          <a:p>
            <a:pPr fontAlgn="base"/>
            <a:endParaRPr lang="fr-FR" dirty="0"/>
          </a:p>
          <a:p>
            <a:pPr marL="0" indent="0">
              <a:buNone/>
            </a:pPr>
            <a:r>
              <a:rPr lang="fr-FR" dirty="0"/>
              <a:t/>
            </a:r>
            <a:br>
              <a:rPr lang="fr-FR" dirty="0"/>
            </a:br>
            <a:r>
              <a:rPr lang="fr-FR" dirty="0"/>
              <a:t/>
            </a:r>
            <a:br>
              <a:rPr lang="fr-FR" dirty="0"/>
            </a:br>
            <a:endParaRPr lang="fr-FR" dirty="0"/>
          </a:p>
        </p:txBody>
      </p:sp>
    </p:spTree>
    <p:extLst>
      <p:ext uri="{BB962C8B-B14F-4D97-AF65-F5344CB8AC3E}">
        <p14:creationId xmlns:p14="http://schemas.microsoft.com/office/powerpoint/2010/main" val="375581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7264" y="-373380"/>
            <a:ext cx="8596668" cy="1320800"/>
          </a:xfrm>
        </p:spPr>
        <p:txBody>
          <a:bodyPr>
            <a:normAutofit/>
          </a:bodyPr>
          <a:lstStyle/>
          <a:p>
            <a:r>
              <a:rPr lang="fr-FR" sz="2400" u="sng" dirty="0">
                <a:latin typeface="Arial Black" panose="020B0A04020102020204" pitchFamily="34" charset="0"/>
              </a:rPr>
              <a:t/>
            </a:r>
            <a:br>
              <a:rPr lang="fr-FR" sz="2400" u="sng" dirty="0">
                <a:latin typeface="Arial Black" panose="020B0A04020102020204" pitchFamily="34" charset="0"/>
              </a:rPr>
            </a:br>
            <a:r>
              <a:rPr lang="fr-FR" sz="2400" u="sng" dirty="0" smtClean="0">
                <a:solidFill>
                  <a:schemeClr val="tx1"/>
                </a:solidFill>
                <a:latin typeface="Arial Black" panose="020B0A04020102020204" pitchFamily="34" charset="0"/>
              </a:rPr>
              <a:t>II.</a:t>
            </a:r>
            <a:r>
              <a:rPr lang="fr-SN" sz="2400" b="1" u="sng" dirty="0" smtClean="0">
                <a:solidFill>
                  <a:schemeClr val="tx1"/>
                </a:solidFill>
                <a:latin typeface="Arial Black" panose="020B0A04020102020204" pitchFamily="34" charset="0"/>
              </a:rPr>
              <a:t>Dépôt </a:t>
            </a:r>
            <a:r>
              <a:rPr lang="fr-SN" sz="2400" b="1" u="sng" dirty="0">
                <a:solidFill>
                  <a:schemeClr val="tx1"/>
                </a:solidFill>
                <a:latin typeface="Arial Black" panose="020B0A04020102020204" pitchFamily="34" charset="0"/>
              </a:rPr>
              <a:t>local et dépôt distant</a:t>
            </a:r>
            <a:endParaRPr lang="fr-FR" sz="2400" dirty="0"/>
          </a:p>
        </p:txBody>
      </p:sp>
      <p:sp>
        <p:nvSpPr>
          <p:cNvPr id="3" name="Espace réservé du contenu 2"/>
          <p:cNvSpPr>
            <a:spLocks noGrp="1"/>
          </p:cNvSpPr>
          <p:nvPr>
            <p:ph idx="1"/>
          </p:nvPr>
        </p:nvSpPr>
        <p:spPr>
          <a:xfrm>
            <a:off x="117264" y="594679"/>
            <a:ext cx="11472756" cy="6103301"/>
          </a:xfrm>
        </p:spPr>
        <p:txBody>
          <a:bodyPr>
            <a:normAutofit/>
          </a:bodyPr>
          <a:lstStyle/>
          <a:p>
            <a:pPr marL="0" indent="0">
              <a:buNone/>
            </a:pPr>
            <a:r>
              <a:rPr lang="fr-FR" dirty="0"/>
              <a:t>Un dépôt est comme un dossier qui conserve un historique des versions et des modifications d’un projet. Il peut être local ou distant</a:t>
            </a:r>
            <a:r>
              <a:rPr lang="fr-FR" dirty="0" smtClean="0"/>
              <a:t>.</a:t>
            </a:r>
          </a:p>
          <a:p>
            <a:pPr marL="0" indent="0">
              <a:buNone/>
            </a:pPr>
            <a:r>
              <a:rPr lang="fr-FR" dirty="0"/>
              <a:t>Un </a:t>
            </a:r>
            <a:r>
              <a:rPr lang="fr-FR" b="1" dirty="0"/>
              <a:t>dépôt local</a:t>
            </a:r>
            <a:r>
              <a:rPr lang="fr-FR" dirty="0"/>
              <a:t> est un entrepôt virtuel de votre projet. Il vous permet d'enregistrer les versions de votre code et </a:t>
            </a:r>
            <a:r>
              <a:rPr lang="fr-FR" dirty="0" smtClean="0"/>
              <a:t>d'y </a:t>
            </a:r>
            <a:r>
              <a:rPr lang="fr-FR" dirty="0"/>
              <a:t>accéder au besoin</a:t>
            </a:r>
            <a:r>
              <a:rPr lang="fr-FR" dirty="0" smtClean="0"/>
              <a:t>.</a:t>
            </a:r>
          </a:p>
          <a:p>
            <a:pPr marL="0" indent="0">
              <a:buNone/>
            </a:pPr>
            <a:r>
              <a:rPr lang="fr-FR" dirty="0"/>
              <a:t>Le</a:t>
            </a:r>
            <a:r>
              <a:rPr lang="fr-FR" b="1" dirty="0"/>
              <a:t> dépôt distant </a:t>
            </a:r>
            <a:r>
              <a:rPr lang="fr-FR" dirty="0"/>
              <a:t>est un peu différent. Il permet de stocker les différentes versions de votre code afin de garder un </a:t>
            </a:r>
            <a:r>
              <a:rPr lang="fr-FR" b="1" dirty="0"/>
              <a:t>historique délocalisé</a:t>
            </a:r>
            <a:r>
              <a:rPr lang="fr-FR" dirty="0"/>
              <a:t>, c'est-à-dire un historique hébergé sur Internet ou sur un </a:t>
            </a:r>
            <a:r>
              <a:rPr lang="fr-FR" dirty="0" smtClean="0"/>
              <a:t>réseau</a:t>
            </a:r>
          </a:p>
          <a:p>
            <a:pPr marL="0" indent="0">
              <a:buNone/>
            </a:pPr>
            <a:r>
              <a:rPr lang="fr-FR" dirty="0"/>
              <a:t>Le dépôt distant est donc un type de dépôt indispensable si vous travaillez à plusieurs sur le même projet, puisqu’il permet de centraliser le travail de chaque développeur. C’est aussi sur le dépôt distant que toutes les modifications de tous les collaborateurs seront fusionnées</a:t>
            </a:r>
            <a:r>
              <a:rPr lang="fr-FR" dirty="0" smtClean="0"/>
              <a:t>.</a:t>
            </a:r>
          </a:p>
          <a:p>
            <a:pPr marL="0" indent="0">
              <a:buNone/>
            </a:pPr>
            <a:r>
              <a:rPr lang="fr-FR" dirty="0"/>
              <a:t>Ainsi, les dépôts sont utiles si :</a:t>
            </a:r>
          </a:p>
          <a:p>
            <a:r>
              <a:rPr lang="fr-FR" dirty="0"/>
              <a:t>vous souhaitez conserver un historique de votre projet ;</a:t>
            </a:r>
          </a:p>
          <a:p>
            <a:r>
              <a:rPr lang="fr-FR" dirty="0"/>
              <a:t>vous travaillez à plusieurs ;</a:t>
            </a:r>
          </a:p>
          <a:p>
            <a:r>
              <a:rPr lang="fr-FR" dirty="0"/>
              <a:t>vous souhaitez collaborer à des projets open source ;</a:t>
            </a:r>
          </a:p>
          <a:p>
            <a:r>
              <a:rPr lang="fr-FR" dirty="0"/>
              <a:t>vous devez retrouver par qui a été faite chaque modification ;</a:t>
            </a:r>
          </a:p>
          <a:p>
            <a:r>
              <a:rPr lang="fr-FR" dirty="0"/>
              <a:t>vous voulez savoir pourquoi chaque modification a eu lieu</a:t>
            </a:r>
            <a:r>
              <a:rPr lang="fr-FR" dirty="0" smtClean="0"/>
              <a:t>.</a:t>
            </a:r>
          </a:p>
          <a:p>
            <a:r>
              <a:rPr lang="fr-FR" dirty="0"/>
              <a:t>Il existe plusieurs services en ligne pour héberger un dépôt distant, GitHub étant l’un des plus populaires.</a:t>
            </a:r>
          </a:p>
          <a:p>
            <a:endParaRPr lang="fr-FR" dirty="0"/>
          </a:p>
          <a:p>
            <a:pPr marL="0" indent="0">
              <a:buNone/>
            </a:pPr>
            <a:endParaRPr lang="fr-FR" dirty="0"/>
          </a:p>
        </p:txBody>
      </p:sp>
    </p:spTree>
    <p:extLst>
      <p:ext uri="{BB962C8B-B14F-4D97-AF65-F5344CB8AC3E}">
        <p14:creationId xmlns:p14="http://schemas.microsoft.com/office/powerpoint/2010/main" val="41027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5440680" cy="674370"/>
          </a:xfrm>
        </p:spPr>
        <p:txBody>
          <a:bodyPr>
            <a:normAutofit/>
          </a:bodyPr>
          <a:lstStyle/>
          <a:p>
            <a:r>
              <a:rPr lang="fr-SN" sz="2800" b="1" u="sng" dirty="0" smtClean="0">
                <a:solidFill>
                  <a:schemeClr val="tx1"/>
                </a:solidFill>
              </a:rPr>
              <a:t>III.Fonctionnement du github</a:t>
            </a:r>
            <a:endParaRPr lang="fr-FR" sz="2800" b="1" u="sng" dirty="0">
              <a:solidFill>
                <a:schemeClr val="tx1"/>
              </a:solidFill>
            </a:endParaRPr>
          </a:p>
        </p:txBody>
      </p:sp>
      <p:sp>
        <p:nvSpPr>
          <p:cNvPr id="3" name="Espace réservé du contenu 2"/>
          <p:cNvSpPr>
            <a:spLocks noGrp="1"/>
          </p:cNvSpPr>
          <p:nvPr>
            <p:ph idx="1"/>
          </p:nvPr>
        </p:nvSpPr>
        <p:spPr>
          <a:xfrm>
            <a:off x="0" y="674370"/>
            <a:ext cx="11864340" cy="5966460"/>
          </a:xfrm>
        </p:spPr>
        <p:txBody>
          <a:bodyPr/>
          <a:lstStyle/>
          <a:p>
            <a:pPr marL="0" indent="0">
              <a:buNone/>
            </a:pPr>
            <a:r>
              <a:rPr lang="fr-FR" dirty="0"/>
              <a:t> </a:t>
            </a:r>
            <a:r>
              <a:rPr lang="fr-FR" u="sng" dirty="0">
                <a:hlinkClick r:id="rId2"/>
              </a:rPr>
              <a:t>GitHub</a:t>
            </a:r>
            <a:r>
              <a:rPr lang="fr-FR" dirty="0"/>
              <a:t> est un outil de communication et de collaboration entre plusieurs développeurs (ou toute autre personne qui écrit du texte). C’est une interface web créée </a:t>
            </a:r>
            <a:r>
              <a:rPr lang="fr-FR" dirty="0" smtClean="0"/>
              <a:t>pour </a:t>
            </a:r>
            <a:r>
              <a:rPr lang="fr-FR" dirty="0"/>
              <a:t>faciliter l’interaction avec Git</a:t>
            </a:r>
            <a:r>
              <a:rPr lang="fr-FR" dirty="0" smtClean="0"/>
              <a:t>.</a:t>
            </a:r>
          </a:p>
          <a:p>
            <a:pPr marL="0" indent="0">
              <a:buNone/>
            </a:pPr>
            <a:r>
              <a:rPr lang="fr-FR" dirty="0" smtClean="0"/>
              <a:t> C’est aussi un </a:t>
            </a:r>
            <a:r>
              <a:rPr lang="fr-FR" dirty="0"/>
              <a:t>service en ligne qui va vous permettre d’héberger vos dépôts distants.</a:t>
            </a:r>
          </a:p>
          <a:p>
            <a:pPr marL="0" indent="0">
              <a:buNone/>
            </a:pPr>
            <a:r>
              <a:rPr lang="fr-FR" dirty="0"/>
              <a:t>Pour créer votre compte GitHub, rendez-vous sur </a:t>
            </a:r>
            <a:r>
              <a:rPr lang="fr-FR" u="sng" dirty="0">
                <a:hlinkClick r:id="rId2"/>
              </a:rPr>
              <a:t>la page d’accueil</a:t>
            </a:r>
            <a:r>
              <a:rPr lang="fr-FR" dirty="0"/>
              <a:t> et cliquez sur Sign up. </a:t>
            </a:r>
          </a:p>
          <a:p>
            <a:pPr marL="0" indent="0">
              <a:buNone/>
            </a:pP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6011"/>
            <a:ext cx="4194810" cy="3737609"/>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520" y="2236371"/>
            <a:ext cx="4423410" cy="3617763"/>
          </a:xfrm>
          <a:prstGeom prst="rect">
            <a:avLst/>
          </a:prstGeom>
        </p:spPr>
      </p:pic>
      <p:sp>
        <p:nvSpPr>
          <p:cNvPr id="6" name="Rectangle 5"/>
          <p:cNvSpPr/>
          <p:nvPr/>
        </p:nvSpPr>
        <p:spPr>
          <a:xfrm>
            <a:off x="91440" y="6062816"/>
            <a:ext cx="10405110" cy="369332"/>
          </a:xfrm>
          <a:prstGeom prst="rect">
            <a:avLst/>
          </a:prstGeom>
        </p:spPr>
        <p:txBody>
          <a:bodyPr wrap="square">
            <a:spAutoFit/>
          </a:bodyPr>
          <a:lstStyle/>
          <a:p>
            <a:r>
              <a:rPr lang="fr-FR" dirty="0">
                <a:solidFill>
                  <a:srgbClr val="271A38"/>
                </a:solidFill>
                <a:latin typeface="Inter"/>
              </a:rPr>
              <a:t>Un code de vérification vous sera envoyé sur votre adresse e-mail afin de confirmer votre identité.</a:t>
            </a:r>
            <a:endParaRPr lang="fr-FR" dirty="0"/>
          </a:p>
        </p:txBody>
      </p:sp>
    </p:spTree>
    <p:extLst>
      <p:ext uri="{BB962C8B-B14F-4D97-AF65-F5344CB8AC3E}">
        <p14:creationId xmlns:p14="http://schemas.microsoft.com/office/powerpoint/2010/main" val="60218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30" y="114568"/>
            <a:ext cx="12104370" cy="1754326"/>
          </a:xfrm>
          <a:prstGeom prst="rect">
            <a:avLst/>
          </a:prstGeom>
        </p:spPr>
        <p:txBody>
          <a:bodyPr wrap="square">
            <a:spAutoFit/>
          </a:bodyPr>
          <a:lstStyle/>
          <a:p>
            <a:r>
              <a:rPr lang="fr-FR" b="1" dirty="0"/>
              <a:t>Créez votre propre dépôt</a:t>
            </a:r>
          </a:p>
          <a:p>
            <a:r>
              <a:rPr lang="fr-FR" dirty="0">
                <a:solidFill>
                  <a:srgbClr val="271A38"/>
                </a:solidFill>
                <a:latin typeface="Inter"/>
              </a:rPr>
              <a:t>Pour mettre votre projet sur GitHub, vous devez créer un </a:t>
            </a:r>
            <a:r>
              <a:rPr lang="fr-FR" b="1" dirty="0">
                <a:solidFill>
                  <a:srgbClr val="271A38"/>
                </a:solidFill>
                <a:latin typeface="Inter"/>
              </a:rPr>
              <a:t>repository </a:t>
            </a:r>
            <a:r>
              <a:rPr lang="fr-FR" dirty="0">
                <a:solidFill>
                  <a:srgbClr val="271A38"/>
                </a:solidFill>
                <a:latin typeface="Inter"/>
              </a:rPr>
              <a:t>(ou dépôt en français) dans lequel il pourra être installé.</a:t>
            </a:r>
          </a:p>
          <a:p>
            <a:r>
              <a:rPr lang="fr-FR" dirty="0">
                <a:solidFill>
                  <a:srgbClr val="271A38"/>
                </a:solidFill>
                <a:latin typeface="Inter"/>
              </a:rPr>
              <a:t>Cliquez sur le "+" dans le coin supérieur droit, pour faire apparaître l’option New repository.</a:t>
            </a:r>
          </a:p>
          <a:p>
            <a:r>
              <a:rPr lang="fr-FR" dirty="0"/>
              <a:t/>
            </a:r>
            <a:br>
              <a:rPr lang="fr-FR" dirty="0"/>
            </a:b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20" y="1527669"/>
            <a:ext cx="5140989" cy="2019582"/>
          </a:xfrm>
          <a:prstGeom prst="rect">
            <a:avLst/>
          </a:prstGeom>
        </p:spPr>
      </p:pic>
      <p:sp>
        <p:nvSpPr>
          <p:cNvPr id="4" name="Rectangle 3"/>
          <p:cNvSpPr/>
          <p:nvPr/>
        </p:nvSpPr>
        <p:spPr>
          <a:xfrm>
            <a:off x="5786090" y="1662976"/>
            <a:ext cx="6718330" cy="1200329"/>
          </a:xfrm>
          <a:prstGeom prst="rect">
            <a:avLst/>
          </a:prstGeom>
        </p:spPr>
        <p:txBody>
          <a:bodyPr wrap="square">
            <a:spAutoFit/>
          </a:bodyPr>
          <a:lstStyle/>
          <a:p>
            <a:r>
              <a:rPr lang="fr-FR" dirty="0">
                <a:solidFill>
                  <a:srgbClr val="271A38"/>
                </a:solidFill>
                <a:latin typeface="Inter"/>
              </a:rPr>
              <a:t>Choisissez un nom simple pour votre dépôt. </a:t>
            </a:r>
            <a:r>
              <a:rPr lang="fr-FR" dirty="0" smtClean="0">
                <a:solidFill>
                  <a:srgbClr val="271A38"/>
                </a:solidFill>
                <a:latin typeface="Inter"/>
              </a:rPr>
              <a:t>Dans notre cas  Nous </a:t>
            </a:r>
            <a:r>
              <a:rPr lang="fr-FR" dirty="0">
                <a:solidFill>
                  <a:srgbClr val="271A38"/>
                </a:solidFill>
                <a:latin typeface="Inter"/>
              </a:rPr>
              <a:t>utiliserons </a:t>
            </a:r>
            <a:r>
              <a:rPr lang="fr-FR" dirty="0" smtClean="0">
                <a:solidFill>
                  <a:srgbClr val="271A38"/>
                </a:solidFill>
                <a:latin typeface="Inter"/>
              </a:rPr>
              <a:t>“UAHB2022”.</a:t>
            </a:r>
            <a:endParaRPr lang="fr-FR" dirty="0">
              <a:solidFill>
                <a:srgbClr val="271A38"/>
              </a:solidFill>
              <a:latin typeface="Inter"/>
            </a:endParaRPr>
          </a:p>
          <a:p>
            <a:r>
              <a:rPr lang="fr-FR" dirty="0">
                <a:solidFill>
                  <a:srgbClr val="271A38"/>
                </a:solidFill>
                <a:latin typeface="Inter"/>
              </a:rPr>
              <a:t>Puis, choisissez si vous souhaitez créer un dépôt public ou privé.</a:t>
            </a:r>
            <a:endParaRPr lang="fr-FR" b="0" i="0" dirty="0">
              <a:solidFill>
                <a:srgbClr val="271A38"/>
              </a:solidFill>
              <a:effectLst/>
              <a:latin typeface="Inter"/>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137" y="3051810"/>
            <a:ext cx="5123173" cy="3623310"/>
          </a:xfrm>
          <a:prstGeom prst="rect">
            <a:avLst/>
          </a:prstGeom>
        </p:spPr>
      </p:pic>
      <p:sp>
        <p:nvSpPr>
          <p:cNvPr id="7" name="Rectangle 6"/>
          <p:cNvSpPr/>
          <p:nvPr/>
        </p:nvSpPr>
        <p:spPr>
          <a:xfrm>
            <a:off x="87630" y="5474791"/>
            <a:ext cx="6827520" cy="1200329"/>
          </a:xfrm>
          <a:prstGeom prst="rect">
            <a:avLst/>
          </a:prstGeom>
        </p:spPr>
        <p:txBody>
          <a:bodyPr wrap="square">
            <a:spAutoFit/>
          </a:bodyPr>
          <a:lstStyle/>
          <a:p>
            <a:r>
              <a:rPr lang="fr-FR" b="1" dirty="0">
                <a:solidFill>
                  <a:srgbClr val="271A38"/>
                </a:solidFill>
                <a:latin typeface="Inter"/>
              </a:rPr>
              <a:t>README</a:t>
            </a:r>
            <a:r>
              <a:rPr lang="fr-FR" dirty="0">
                <a:solidFill>
                  <a:srgbClr val="271A38"/>
                </a:solidFill>
                <a:latin typeface="Inter"/>
              </a:rPr>
              <a:t> est un fichier qui indique les informations clés de votre projet : description, environnement à utiliser, dépendances possibles et droits d’auteurs. C’est un peu comme le mode d’emploi de votre projet.</a:t>
            </a:r>
            <a:endParaRPr lang="fr-FR" dirty="0"/>
          </a:p>
        </p:txBody>
      </p:sp>
    </p:spTree>
    <p:extLst>
      <p:ext uri="{BB962C8B-B14F-4D97-AF65-F5344CB8AC3E}">
        <p14:creationId xmlns:p14="http://schemas.microsoft.com/office/powerpoint/2010/main" val="121620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85" y="169664"/>
            <a:ext cx="4122475" cy="523220"/>
          </a:xfrm>
          <a:prstGeom prst="rect">
            <a:avLst/>
          </a:prstGeom>
        </p:spPr>
        <p:txBody>
          <a:bodyPr wrap="none">
            <a:spAutoFit/>
          </a:bodyPr>
          <a:lstStyle/>
          <a:p>
            <a:r>
              <a:rPr lang="fr-SN" sz="2800" u="sng" dirty="0" smtClean="0">
                <a:latin typeface="Arial Black" panose="020B0A04020102020204" pitchFamily="34" charset="0"/>
              </a:rPr>
              <a:t>IV. Utilisation </a:t>
            </a:r>
            <a:r>
              <a:rPr lang="fr-SN" sz="2800" u="sng" dirty="0">
                <a:latin typeface="Arial Black" panose="020B0A04020102020204" pitchFamily="34" charset="0"/>
              </a:rPr>
              <a:t>du </a:t>
            </a:r>
            <a:r>
              <a:rPr lang="fr-SN" sz="2800" u="sng" dirty="0" smtClean="0">
                <a:latin typeface="Arial Black" panose="020B0A04020102020204" pitchFamily="34" charset="0"/>
              </a:rPr>
              <a:t>Git</a:t>
            </a:r>
            <a:endParaRPr lang="fr-SN" sz="2800" u="sng" dirty="0">
              <a:latin typeface="Arial Black" panose="020B0A04020102020204" pitchFamily="34" charset="0"/>
            </a:endParaRPr>
          </a:p>
        </p:txBody>
      </p:sp>
      <p:sp>
        <p:nvSpPr>
          <p:cNvPr id="3" name="Rectangle 2"/>
          <p:cNvSpPr/>
          <p:nvPr/>
        </p:nvSpPr>
        <p:spPr>
          <a:xfrm>
            <a:off x="110490" y="879039"/>
            <a:ext cx="11525250" cy="1200329"/>
          </a:xfrm>
          <a:prstGeom prst="rect">
            <a:avLst/>
          </a:prstGeom>
        </p:spPr>
        <p:txBody>
          <a:bodyPr wrap="square">
            <a:spAutoFit/>
          </a:bodyPr>
          <a:lstStyle/>
          <a:p>
            <a:r>
              <a:rPr lang="fr-FR" dirty="0" smtClean="0">
                <a:solidFill>
                  <a:srgbClr val="36344D"/>
                </a:solidFill>
                <a:latin typeface="Muli"/>
              </a:rPr>
              <a:t>Git  est un </a:t>
            </a:r>
            <a:r>
              <a:rPr lang="fr-FR" dirty="0">
                <a:solidFill>
                  <a:srgbClr val="36344D"/>
                </a:solidFill>
                <a:latin typeface="Muli"/>
              </a:rPr>
              <a:t>système de contrôle de version distribué. Cela signifie que tout développeur de l’équipe ayant un accès autorisé peut gérer le code source et l’historique des modifications à l’aide </a:t>
            </a:r>
            <a:r>
              <a:rPr lang="fr-FR" b="1" dirty="0">
                <a:solidFill>
                  <a:schemeClr val="accent1"/>
                </a:solidFill>
                <a:latin typeface="Muli"/>
                <a:hlinkClick r:id="rId2"/>
              </a:rPr>
              <a:t>des outils de ligne de commande Git</a:t>
            </a:r>
            <a:r>
              <a:rPr lang="fr-FR" b="1" dirty="0" smtClean="0">
                <a:solidFill>
                  <a:schemeClr val="accent1"/>
                </a:solidFill>
                <a:latin typeface="Muli"/>
                <a:hlinkClick r:id="rId2"/>
              </a:rPr>
              <a:t>.</a:t>
            </a:r>
            <a:endParaRPr lang="fr-FR" b="1" dirty="0" smtClean="0">
              <a:solidFill>
                <a:schemeClr val="accent1"/>
              </a:solidFill>
              <a:latin typeface="Muli"/>
            </a:endParaRPr>
          </a:p>
          <a:p>
            <a:endParaRPr lang="fr-FR" b="1" dirty="0" smtClean="0">
              <a:latin typeface="Muli"/>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00" y="1910597"/>
            <a:ext cx="8451070" cy="3381847"/>
          </a:xfrm>
          <a:prstGeom prst="rect">
            <a:avLst/>
          </a:prstGeom>
        </p:spPr>
      </p:pic>
      <p:sp>
        <p:nvSpPr>
          <p:cNvPr id="6" name="Rectangle 5"/>
          <p:cNvSpPr/>
          <p:nvPr/>
        </p:nvSpPr>
        <p:spPr>
          <a:xfrm>
            <a:off x="441960" y="5537746"/>
            <a:ext cx="11456670" cy="646331"/>
          </a:xfrm>
          <a:prstGeom prst="rect">
            <a:avLst/>
          </a:prstGeom>
        </p:spPr>
        <p:txBody>
          <a:bodyPr wrap="square">
            <a:spAutoFit/>
          </a:bodyPr>
          <a:lstStyle/>
          <a:p>
            <a:r>
              <a:rPr lang="fr-FR" dirty="0">
                <a:solidFill>
                  <a:srgbClr val="271A38"/>
                </a:solidFill>
                <a:latin typeface="Inter"/>
              </a:rPr>
              <a:t>Pour travailler sur Git, vous devez créer un dépôt local, c'est-à-dire un dossier dans lequel toutes vos modifications seront enregistrées. C’est ce qu’on appelle </a:t>
            </a:r>
            <a:r>
              <a:rPr lang="fr-FR" b="1" dirty="0">
                <a:solidFill>
                  <a:srgbClr val="271A38"/>
                </a:solidFill>
                <a:latin typeface="Inter"/>
              </a:rPr>
              <a:t>initialiser un dépôt Git</a:t>
            </a:r>
            <a:r>
              <a:rPr lang="fr-FR" dirty="0">
                <a:solidFill>
                  <a:srgbClr val="271A38"/>
                </a:solidFill>
                <a:latin typeface="Inter"/>
              </a:rPr>
              <a:t>.</a:t>
            </a:r>
            <a:endParaRPr lang="fr-FR" dirty="0"/>
          </a:p>
        </p:txBody>
      </p:sp>
    </p:spTree>
    <p:extLst>
      <p:ext uri="{BB962C8B-B14F-4D97-AF65-F5344CB8AC3E}">
        <p14:creationId xmlns:p14="http://schemas.microsoft.com/office/powerpoint/2010/main" val="103578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 y="208687"/>
            <a:ext cx="11845290" cy="1200329"/>
          </a:xfrm>
          <a:prstGeom prst="rect">
            <a:avLst/>
          </a:prstGeom>
        </p:spPr>
        <p:txBody>
          <a:bodyPr wrap="square">
            <a:spAutoFit/>
          </a:bodyPr>
          <a:lstStyle/>
          <a:p>
            <a:r>
              <a:rPr lang="fr-FR" dirty="0">
                <a:solidFill>
                  <a:srgbClr val="271A38"/>
                </a:solidFill>
                <a:latin typeface="Inter"/>
              </a:rPr>
              <a:t>La première chose à faire est de configurer votre identité. Pour cela, vous allez entrer dans le monde des lignes de commande !</a:t>
            </a:r>
          </a:p>
          <a:p>
            <a:r>
              <a:rPr lang="fr-FR" dirty="0">
                <a:solidFill>
                  <a:srgbClr val="271A38"/>
                </a:solidFill>
                <a:latin typeface="Inter"/>
              </a:rPr>
              <a:t>Commencez par renseigner votre nom et votre adresse e-mail. </a:t>
            </a:r>
            <a:r>
              <a:rPr lang="fr-FR" b="1" dirty="0">
                <a:solidFill>
                  <a:srgbClr val="271A38"/>
                </a:solidFill>
                <a:latin typeface="Inter"/>
              </a:rPr>
              <a:t>C'est une information importante</a:t>
            </a:r>
            <a:r>
              <a:rPr lang="fr-FR" dirty="0">
                <a:solidFill>
                  <a:srgbClr val="271A38"/>
                </a:solidFill>
                <a:latin typeface="Inter"/>
              </a:rPr>
              <a:t> car vous en aurez besoin pour toutes vos validations dans Git </a:t>
            </a:r>
            <a:r>
              <a:rPr lang="fr-FR" dirty="0" smtClean="0">
                <a:solidFill>
                  <a:srgbClr val="271A38"/>
                </a:solidFill>
                <a:latin typeface="Inter"/>
              </a:rPr>
              <a:t>:</a:t>
            </a:r>
          </a:p>
        </p:txBody>
      </p:sp>
      <p:sp>
        <p:nvSpPr>
          <p:cNvPr id="3" name="Rectangle 2"/>
          <p:cNvSpPr/>
          <p:nvPr/>
        </p:nvSpPr>
        <p:spPr>
          <a:xfrm>
            <a:off x="236220" y="1494205"/>
            <a:ext cx="7433310" cy="646331"/>
          </a:xfrm>
          <a:prstGeom prst="rect">
            <a:avLst/>
          </a:prstGeom>
          <a:solidFill>
            <a:schemeClr val="tx1"/>
          </a:solidFill>
        </p:spPr>
        <p:txBody>
          <a:bodyPr wrap="square">
            <a:spAutoFit/>
          </a:bodyPr>
          <a:lstStyle/>
          <a:p>
            <a:r>
              <a:rPr lang="fr-FR" dirty="0">
                <a:solidFill>
                  <a:schemeClr val="bg1"/>
                </a:solidFill>
              </a:rPr>
              <a:t>$ git config --global user.name </a:t>
            </a:r>
            <a:r>
              <a:rPr lang="fr-FR" dirty="0" smtClean="0">
                <a:solidFill>
                  <a:schemeClr val="bg1"/>
                </a:solidFill>
              </a:rPr>
              <a:t>« Fatou Diop" </a:t>
            </a:r>
            <a:endParaRPr lang="fr-FR" dirty="0">
              <a:solidFill>
                <a:schemeClr val="bg1"/>
              </a:solidFill>
            </a:endParaRPr>
          </a:p>
          <a:p>
            <a:r>
              <a:rPr lang="fr-FR" dirty="0">
                <a:solidFill>
                  <a:schemeClr val="bg1"/>
                </a:solidFill>
              </a:rPr>
              <a:t>$ git config --global user.email </a:t>
            </a:r>
            <a:r>
              <a:rPr lang="fr-FR" dirty="0" smtClean="0">
                <a:solidFill>
                  <a:schemeClr val="bg1"/>
                </a:solidFill>
              </a:rPr>
              <a:t>diopfatou@gmail.com</a:t>
            </a:r>
            <a:endParaRPr lang="fr-FR" dirty="0">
              <a:solidFill>
                <a:schemeClr val="bg1"/>
              </a:solidFill>
            </a:endParaRPr>
          </a:p>
        </p:txBody>
      </p:sp>
      <p:sp>
        <p:nvSpPr>
          <p:cNvPr id="4" name="Rectangle 3"/>
          <p:cNvSpPr/>
          <p:nvPr/>
        </p:nvSpPr>
        <p:spPr>
          <a:xfrm>
            <a:off x="133350" y="2417356"/>
            <a:ext cx="8999220" cy="1200329"/>
          </a:xfrm>
          <a:prstGeom prst="rect">
            <a:avLst/>
          </a:prstGeom>
        </p:spPr>
        <p:txBody>
          <a:bodyPr wrap="square">
            <a:spAutoFit/>
          </a:bodyPr>
          <a:lstStyle/>
          <a:p>
            <a:r>
              <a:rPr lang="fr-FR" dirty="0"/>
              <a:t>Grâce à l’option --global, vous n’aurez besoin de le faire qu'une fois</a:t>
            </a:r>
            <a:r>
              <a:rPr lang="fr-FR" dirty="0" smtClean="0"/>
              <a:t>.</a:t>
            </a:r>
          </a:p>
          <a:p>
            <a:endParaRPr lang="fr-FR" dirty="0"/>
          </a:p>
          <a:p>
            <a:r>
              <a:rPr lang="fr-FR" dirty="0"/>
              <a:t/>
            </a:r>
            <a:br>
              <a:rPr lang="fr-FR" dirty="0"/>
            </a:br>
            <a:endParaRPr lang="fr-FR" dirty="0"/>
          </a:p>
        </p:txBody>
      </p:sp>
      <p:sp>
        <p:nvSpPr>
          <p:cNvPr id="6" name="Rectangle 2"/>
          <p:cNvSpPr>
            <a:spLocks noChangeArrowheads="1"/>
          </p:cNvSpPr>
          <p:nvPr/>
        </p:nvSpPr>
        <p:spPr bwMode="auto">
          <a:xfrm>
            <a:off x="0" y="2900542"/>
            <a:ext cx="975585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0153" tIns="0" rIns="30153"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Pour vérifier que vos paramètres ont bien été pris en compte, et vérifier les autres paramètres,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il suffit de passer la commande  </a:t>
            </a:r>
            <a:r>
              <a:rPr kumimoji="0" lang="fr-FR" b="1" i="0" u="none" strike="noStrike" cap="none" normalizeH="0" baseline="0" dirty="0" smtClean="0">
                <a:ln>
                  <a:noFill/>
                </a:ln>
                <a:solidFill>
                  <a:schemeClr val="accent5">
                    <a:lumMod val="40000"/>
                    <a:lumOff val="60000"/>
                  </a:schemeClr>
                </a:solidFill>
                <a:effectLst/>
                <a:latin typeface="Courier New" panose="02070309020205020404" pitchFamily="49" charset="0"/>
                <a:cs typeface="Courier New" panose="02070309020205020404" pitchFamily="49" charset="0"/>
              </a:rPr>
              <a:t>git config --list</a:t>
            </a:r>
            <a:r>
              <a:rPr kumimoji="0" lang="fr-FR" b="1" i="0" u="none" strike="noStrike" cap="none" normalizeH="0" baseline="0" dirty="0" smtClean="0">
                <a:ln>
                  <a:noFill/>
                </a:ln>
                <a:solidFill>
                  <a:schemeClr val="accent5">
                    <a:lumMod val="40000"/>
                    <a:lumOff val="60000"/>
                  </a:schemeClr>
                </a:solidFill>
                <a:effectLst/>
                <a:latin typeface="Inter"/>
              </a:rPr>
              <a:t>  .</a:t>
            </a:r>
            <a:r>
              <a:rPr kumimoji="0" lang="fr-FR" b="1" i="0" u="none" strike="noStrike" cap="none" normalizeH="0" baseline="0" dirty="0" smtClean="0">
                <a:ln>
                  <a:noFill/>
                </a:ln>
                <a:solidFill>
                  <a:schemeClr val="accent5">
                    <a:lumMod val="40000"/>
                    <a:lumOff val="60000"/>
                  </a:schemeClr>
                </a:solidFill>
                <a:effectLst/>
              </a:rPr>
              <a:t> </a:t>
            </a:r>
          </a:p>
        </p:txBody>
      </p:sp>
      <p:sp>
        <p:nvSpPr>
          <p:cNvPr id="7" name="Rectangle 3"/>
          <p:cNvSpPr>
            <a:spLocks noChangeArrowheads="1"/>
          </p:cNvSpPr>
          <p:nvPr/>
        </p:nvSpPr>
        <p:spPr bwMode="auto">
          <a:xfrm>
            <a:off x="83820" y="3542528"/>
            <a:ext cx="9661619" cy="1754326"/>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Dans un premier temps, créez un dossier sur votre ordinateur (avec le nom de</a:t>
            </a:r>
            <a:r>
              <a:rPr kumimoji="0" lang="fr-FR" b="0" i="0" u="none" strike="noStrike" cap="none" normalizeH="0" dirty="0" smtClean="0">
                <a:ln>
                  <a:noFill/>
                </a:ln>
                <a:solidFill>
                  <a:srgbClr val="271A38"/>
                </a:solidFill>
                <a:effectLst/>
                <a:latin typeface="Inter"/>
              </a:rPr>
              <a:t> votre</a:t>
            </a:r>
            <a:r>
              <a:rPr kumimoji="0" lang="fr-FR" b="0" i="0" u="none" strike="noStrike" cap="none" normalizeH="0" baseline="0" dirty="0" smtClean="0">
                <a:ln>
                  <a:noFill/>
                </a:ln>
                <a:solidFill>
                  <a:srgbClr val="271A38"/>
                </a:solidFill>
                <a:effectLst/>
                <a:latin typeface="Inter"/>
              </a:rPr>
              <a:t> projet  ).</a:t>
            </a:r>
            <a:endParaRPr kumimoji="0" lang="fr-F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Je vous conseille de suivre scrupuleusement les étapes suivantes :</a:t>
            </a:r>
            <a:endParaRPr kumimoji="0" lang="fr-F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smtClean="0">
                <a:ln>
                  <a:noFill/>
                </a:ln>
                <a:solidFill>
                  <a:srgbClr val="271A38"/>
                </a:solidFill>
                <a:effectLst/>
                <a:latin typeface="Inter"/>
              </a:rPr>
              <a:t>Allez dans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smtClean="0">
                <a:ln>
                  <a:noFill/>
                </a:ln>
                <a:solidFill>
                  <a:srgbClr val="271A38"/>
                </a:solidFill>
                <a:effectLst/>
                <a:latin typeface="Inter"/>
              </a:rPr>
              <a:t>Créez le dossier “PremierProjet”.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smtClean="0">
                <a:ln>
                  <a:noFill/>
                </a:ln>
                <a:solidFill>
                  <a:srgbClr val="271A38"/>
                </a:solidFill>
                <a:effectLst/>
                <a:latin typeface="Inter"/>
              </a:rPr>
              <a:t>Accédez à votre dossier.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rgbClr val="271A38"/>
              </a:solidFill>
              <a:effectLst/>
              <a:latin typeface="Inter"/>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819" y="4197494"/>
            <a:ext cx="5863591" cy="2374695"/>
          </a:xfrm>
          <a:prstGeom prst="rect">
            <a:avLst/>
          </a:prstGeom>
        </p:spPr>
      </p:pic>
    </p:spTree>
    <p:extLst>
      <p:ext uri="{BB962C8B-B14F-4D97-AF65-F5344CB8AC3E}">
        <p14:creationId xmlns:p14="http://schemas.microsoft.com/office/powerpoint/2010/main" val="307270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432" y="805726"/>
            <a:ext cx="11642608" cy="923330"/>
          </a:xfrm>
          <a:prstGeom prst="rect">
            <a:avLst/>
          </a:prstGeom>
          <a:solidFill>
            <a:schemeClr val="tx1"/>
          </a:solidFill>
        </p:spPr>
        <p:txBody>
          <a:bodyPr wrap="square">
            <a:spAutoFit/>
          </a:bodyPr>
          <a:lstStyle/>
          <a:p>
            <a:r>
              <a:rPr lang="fr-FR" dirty="0">
                <a:solidFill>
                  <a:schemeClr val="bg1"/>
                </a:solidFill>
                <a:latin typeface="Courier New" panose="02070309020205020404" pitchFamily="49" charset="0"/>
              </a:rPr>
              <a:t>$ cd </a:t>
            </a:r>
            <a:r>
              <a:rPr lang="fr-FR" dirty="0" smtClean="0">
                <a:solidFill>
                  <a:schemeClr val="bg1"/>
                </a:solidFill>
                <a:latin typeface="Courier New" panose="02070309020205020404" pitchFamily="49" charset="0"/>
              </a:rPr>
              <a:t>Documents/PremierProjet</a:t>
            </a:r>
          </a:p>
          <a:p>
            <a:r>
              <a:rPr lang="fr-FR" dirty="0" smtClean="0">
                <a:solidFill>
                  <a:schemeClr val="bg1"/>
                </a:solidFill>
                <a:latin typeface="Courier New" panose="02070309020205020404" pitchFamily="49" charset="0"/>
              </a:rPr>
              <a:t>~/</a:t>
            </a:r>
            <a:r>
              <a:rPr lang="fr-FR" dirty="0">
                <a:solidFill>
                  <a:schemeClr val="bg1"/>
                </a:solidFill>
                <a:latin typeface="Courier New" panose="02070309020205020404" pitchFamily="49" charset="0"/>
              </a:rPr>
              <a:t>Documents/PremierProjet $ git init </a:t>
            </a:r>
            <a:endParaRPr lang="fr-FR" dirty="0" smtClean="0">
              <a:solidFill>
                <a:schemeClr val="bg1"/>
              </a:solidFill>
              <a:latin typeface="Courier New" panose="02070309020205020404" pitchFamily="49" charset="0"/>
            </a:endParaRPr>
          </a:p>
          <a:p>
            <a:r>
              <a:rPr lang="fr-FR" dirty="0" smtClean="0">
                <a:solidFill>
                  <a:schemeClr val="bg1"/>
                </a:solidFill>
                <a:latin typeface="Courier New" panose="02070309020205020404" pitchFamily="49" charset="0"/>
              </a:rPr>
              <a:t>Initialized </a:t>
            </a:r>
            <a:r>
              <a:rPr lang="fr-FR" dirty="0">
                <a:solidFill>
                  <a:schemeClr val="bg1"/>
                </a:solidFill>
                <a:latin typeface="Courier New" panose="02070309020205020404" pitchFamily="49" charset="0"/>
              </a:rPr>
              <a:t>empty Git repository in c:/users/JohnDoe/Documents/PremierProjet/</a:t>
            </a:r>
            <a:endParaRPr lang="fr-FR" dirty="0">
              <a:solidFill>
                <a:schemeClr val="bg1"/>
              </a:solidFill>
            </a:endParaRPr>
          </a:p>
        </p:txBody>
      </p:sp>
      <p:sp>
        <p:nvSpPr>
          <p:cNvPr id="3" name="Rectangle 2"/>
          <p:cNvSpPr/>
          <p:nvPr/>
        </p:nvSpPr>
        <p:spPr>
          <a:xfrm>
            <a:off x="107432" y="215384"/>
            <a:ext cx="7162048" cy="369332"/>
          </a:xfrm>
          <a:prstGeom prst="rect">
            <a:avLst/>
          </a:prstGeom>
        </p:spPr>
        <p:txBody>
          <a:bodyPr wrap="square">
            <a:spAutoFit/>
          </a:bodyPr>
          <a:lstStyle/>
          <a:p>
            <a:r>
              <a:rPr lang="fr-FR" dirty="0">
                <a:solidFill>
                  <a:srgbClr val="271A38"/>
                </a:solidFill>
                <a:latin typeface="Inter"/>
              </a:rPr>
              <a:t>Ensuite, lancez deux lignes de commande dans Git Bash :</a:t>
            </a:r>
            <a:endParaRPr lang="fr-FR" dirty="0"/>
          </a:p>
        </p:txBody>
      </p:sp>
      <p:sp>
        <p:nvSpPr>
          <p:cNvPr id="4" name="Rectangle 3"/>
          <p:cNvSpPr/>
          <p:nvPr/>
        </p:nvSpPr>
        <p:spPr>
          <a:xfrm>
            <a:off x="107432" y="2085886"/>
            <a:ext cx="10853938" cy="646331"/>
          </a:xfrm>
          <a:prstGeom prst="rect">
            <a:avLst/>
          </a:prstGeom>
        </p:spPr>
        <p:txBody>
          <a:bodyPr wrap="square">
            <a:spAutoFit/>
          </a:bodyPr>
          <a:lstStyle/>
          <a:p>
            <a:r>
              <a:rPr lang="fr-FR" dirty="0">
                <a:solidFill>
                  <a:srgbClr val="271A38"/>
                </a:solidFill>
                <a:latin typeface="Inter"/>
              </a:rPr>
              <a:t>La première ligne permet de vous positionner dans le dossier que vous venez de créer sur l’ordinateur. La seconde ligne va initialiser ce “simple dossier” comme un dépôt.</a:t>
            </a:r>
            <a:endParaRPr lang="fr-FR" dirty="0"/>
          </a:p>
        </p:txBody>
      </p:sp>
      <p:sp>
        <p:nvSpPr>
          <p:cNvPr id="5" name="Rectangle 1"/>
          <p:cNvSpPr>
            <a:spLocks noChangeArrowheads="1"/>
          </p:cNvSpPr>
          <p:nvPr/>
        </p:nvSpPr>
        <p:spPr bwMode="auto">
          <a:xfrm>
            <a:off x="107432" y="3037524"/>
            <a:ext cx="11013958"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 Vous avez bien initialisé votre dépôt Git. </a:t>
            </a:r>
            <a:r>
              <a:rPr kumimoji="0" lang="fr-FR" i="0" u="none" strike="noStrike" cap="none" normalizeH="0" baseline="0" dirty="0" smtClean="0">
                <a:ln>
                  <a:noFill/>
                </a:ln>
                <a:solidFill>
                  <a:srgbClr val="271A38"/>
                </a:solidFill>
                <a:effectLst/>
                <a:latin typeface="Inter"/>
              </a:rPr>
              <a:t>Un dossier caché .git a été créé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 Vous pouvez l'afficher en allant dans Affichage =&gt; Éléments masqués.</a:t>
            </a:r>
            <a:endParaRPr kumimoji="0" lang="fr-F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Pour les plus curieux d’entre vous, sachez que ce dossier caché contient tous les éléments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Inter"/>
              </a:rPr>
              <a:t>non visibles de Git : la configuration, les “logs”, les branches...</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32" y="4474881"/>
            <a:ext cx="7162048" cy="2142882"/>
          </a:xfrm>
          <a:prstGeom prst="rect">
            <a:avLst/>
          </a:prstGeom>
          <a:ln>
            <a:solidFill>
              <a:schemeClr val="tx1">
                <a:lumMod val="85000"/>
                <a:lumOff val="15000"/>
              </a:schemeClr>
            </a:solidFill>
          </a:ln>
        </p:spPr>
      </p:pic>
    </p:spTree>
    <p:extLst>
      <p:ext uri="{BB962C8B-B14F-4D97-AF65-F5344CB8AC3E}">
        <p14:creationId xmlns:p14="http://schemas.microsoft.com/office/powerpoint/2010/main" val="680712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874</TotalTime>
  <Words>1214</Words>
  <Application>Microsoft Office PowerPoint</Application>
  <PresentationFormat>Grand écran</PresentationFormat>
  <Paragraphs>149</Paragraphs>
  <Slides>16</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16</vt:i4>
      </vt:variant>
    </vt:vector>
  </HeadingPairs>
  <TitlesOfParts>
    <vt:vector size="28" baseType="lpstr">
      <vt:lpstr>Arial Unicode MS</vt:lpstr>
      <vt:lpstr>Algerian</vt:lpstr>
      <vt:lpstr>-apple-system</vt:lpstr>
      <vt:lpstr>Arial</vt:lpstr>
      <vt:lpstr>Arial Black</vt:lpstr>
      <vt:lpstr>Courier New</vt:lpstr>
      <vt:lpstr>inherit</vt:lpstr>
      <vt:lpstr>Inter</vt:lpstr>
      <vt:lpstr>Muli</vt:lpstr>
      <vt:lpstr>Trebuchet MS</vt:lpstr>
      <vt:lpstr>Wingdings 3</vt:lpstr>
      <vt:lpstr>Facette</vt:lpstr>
      <vt:lpstr>Connaitre le   fonctionnement  de git et github</vt:lpstr>
      <vt:lpstr>Présentation PowerPoint</vt:lpstr>
      <vt:lpstr>I.Presentation du versionning</vt:lpstr>
      <vt:lpstr> II.Dépôt local et dépôt distant</vt:lpstr>
      <vt:lpstr>III.Fonctionnement du github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Connaitre le   fonctionnement  de git et github</dc:title>
  <dc:creator>Utilisateur Windows</dc:creator>
  <cp:lastModifiedBy>HP</cp:lastModifiedBy>
  <cp:revision>36</cp:revision>
  <dcterms:created xsi:type="dcterms:W3CDTF">2022-12-02T18:33:09Z</dcterms:created>
  <dcterms:modified xsi:type="dcterms:W3CDTF">2023-02-22T15:03:35Z</dcterms:modified>
</cp:coreProperties>
</file>