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1"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74331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134193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155284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392960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7952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40D6873-A2B7-465D-9A14-FD83A8156971}" type="datetimeFigureOut">
              <a:rPr lang="fr-FR" smtClean="0"/>
              <a:t>06/01/2023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164827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40D6873-A2B7-465D-9A14-FD83A8156971}" type="datetimeFigureOut">
              <a:rPr lang="fr-FR" smtClean="0"/>
              <a:t>06/01/2023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61606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40D6873-A2B7-465D-9A14-FD83A8156971}" type="datetimeFigureOut">
              <a:rPr lang="fr-FR" smtClean="0"/>
              <a:t>06/01/2023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305795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0D6873-A2B7-465D-9A14-FD83A8156971}" type="datetimeFigureOut">
              <a:rPr lang="fr-FR" smtClean="0"/>
              <a:t>06/01/2023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310585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40D6873-A2B7-465D-9A14-FD83A8156971}" type="datetimeFigureOut">
              <a:rPr lang="fr-FR" smtClean="0"/>
              <a:t>06/01/2023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231476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40D6873-A2B7-465D-9A14-FD83A8156971}" type="datetimeFigureOut">
              <a:rPr lang="fr-FR" smtClean="0"/>
              <a:t>06/01/2023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A5E7-6E56-499B-804A-284D26D49EB6}" type="slidenum">
              <a:rPr lang="fr-FR" smtClean="0"/>
              <a:t>‹N°›</a:t>
            </a:fld>
            <a:endParaRPr lang="fr-FR"/>
          </a:p>
        </p:txBody>
      </p:sp>
    </p:spTree>
    <p:extLst>
      <p:ext uri="{BB962C8B-B14F-4D97-AF65-F5344CB8AC3E}">
        <p14:creationId xmlns:p14="http://schemas.microsoft.com/office/powerpoint/2010/main" val="368597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D6873-A2B7-465D-9A14-FD83A8156971}" type="datetimeFigureOut">
              <a:rPr lang="fr-FR" smtClean="0"/>
              <a:t>06/01/2023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EA5E7-6E56-499B-804A-284D26D49EB6}" type="slidenum">
              <a:rPr lang="fr-FR" smtClean="0"/>
              <a:t>‹N°›</a:t>
            </a:fld>
            <a:endParaRPr lang="fr-FR"/>
          </a:p>
        </p:txBody>
      </p:sp>
    </p:spTree>
    <p:extLst>
      <p:ext uri="{BB962C8B-B14F-4D97-AF65-F5344CB8AC3E}">
        <p14:creationId xmlns:p14="http://schemas.microsoft.com/office/powerpoint/2010/main" val="306097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60625" y="977508"/>
            <a:ext cx="9144000" cy="2387600"/>
          </a:xfrm>
        </p:spPr>
        <p:txBody>
          <a:bodyPr>
            <a:normAutofit fontScale="90000"/>
          </a:bodyPr>
          <a:lstStyle/>
          <a:p>
            <a:r>
              <a:rPr lang="fr-FR" b="1" dirty="0"/>
              <a:t>OUTILS DE GESTION DE PROJET EN LIGNE</a:t>
            </a:r>
            <a:r>
              <a:rPr lang="fr-FR" dirty="0"/>
              <a:t/>
            </a:r>
            <a:br>
              <a:rPr lang="fr-FR" dirty="0"/>
            </a:br>
            <a:endParaRPr lang="fr-FR" dirty="0"/>
          </a:p>
        </p:txBody>
      </p:sp>
      <p:sp>
        <p:nvSpPr>
          <p:cNvPr id="3" name="Sous-titre 2"/>
          <p:cNvSpPr>
            <a:spLocks noGrp="1"/>
          </p:cNvSpPr>
          <p:nvPr>
            <p:ph type="subTitle" idx="1"/>
          </p:nvPr>
        </p:nvSpPr>
        <p:spPr>
          <a:xfrm>
            <a:off x="597529" y="2760068"/>
            <a:ext cx="11181029" cy="3532089"/>
          </a:xfrm>
        </p:spPr>
        <p:txBody>
          <a:bodyPr>
            <a:normAutofit/>
          </a:bodyPr>
          <a:lstStyle/>
          <a:p>
            <a:pPr algn="just"/>
            <a:r>
              <a:rPr lang="fr-FR" sz="3200" dirty="0" err="1" smtClean="0"/>
              <a:t>Trello</a:t>
            </a:r>
            <a:r>
              <a:rPr lang="fr-FR" sz="3200" dirty="0" smtClean="0"/>
              <a:t>, Asana sont des  applications </a:t>
            </a:r>
            <a:r>
              <a:rPr lang="fr-FR" sz="3200" dirty="0"/>
              <a:t>en ligne nouvelle génération, temps réelle et collaborative vous permettant de gérer gratuitement tous vos projets : simples ou complexe, seul ou en équipe.</a:t>
            </a:r>
          </a:p>
          <a:p>
            <a:pPr algn="just"/>
            <a:r>
              <a:rPr lang="fr-FR" sz="3200" dirty="0" smtClean="0"/>
              <a:t>Ces applications viennent </a:t>
            </a:r>
            <a:r>
              <a:rPr lang="fr-FR" sz="3200" dirty="0"/>
              <a:t>par </a:t>
            </a:r>
            <a:r>
              <a:rPr lang="fr-FR" sz="3200" dirty="0" smtClean="0"/>
              <a:t>leur </a:t>
            </a:r>
            <a:r>
              <a:rPr lang="fr-FR" sz="3200" dirty="0"/>
              <a:t>simplicité s'imposer en remplacement d'applications parfois jugées trop complexes comme Microsoft Project ou autres. </a:t>
            </a:r>
          </a:p>
          <a:p>
            <a:pPr algn="just"/>
            <a:endParaRPr lang="fr-FR" sz="3200" dirty="0"/>
          </a:p>
        </p:txBody>
      </p:sp>
    </p:spTree>
    <p:extLst>
      <p:ext uri="{BB962C8B-B14F-4D97-AF65-F5344CB8AC3E}">
        <p14:creationId xmlns:p14="http://schemas.microsoft.com/office/powerpoint/2010/main" val="328130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48" y="325925"/>
            <a:ext cx="10990906" cy="5025991"/>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Personnalisation des </a:t>
            </a:r>
            <a:r>
              <a:rPr lang="fr-FR" sz="3200" dirty="0" err="1">
                <a:latin typeface="Calibri" panose="020F0502020204030204" pitchFamily="34" charset="0"/>
                <a:ea typeface="Calibri" panose="020F0502020204030204" pitchFamily="34" charset="0"/>
                <a:cs typeface="Times New Roman" panose="02020603050405020304" pitchFamily="18" charset="0"/>
              </a:rPr>
              <a:t>boards</a:t>
            </a:r>
            <a:r>
              <a:rPr lang="fr-FR" sz="3200" dirty="0">
                <a:latin typeface="Calibri" panose="020F0502020204030204" pitchFamily="34" charset="0"/>
                <a:ea typeface="Calibri" panose="020F0502020204030204" pitchFamily="34" charset="0"/>
                <a:cs typeface="Times New Roman" panose="02020603050405020304" pitchFamily="18" charset="0"/>
              </a:rPr>
              <a:t> (couleurs, labels, icônes, fonds</a:t>
            </a:r>
            <a:r>
              <a:rPr lang="fr-FR" sz="3200" dirty="0" smtClean="0">
                <a:latin typeface="Calibri" panose="020F0502020204030204" pitchFamily="34" charset="0"/>
                <a:ea typeface="Calibri" panose="020F0502020204030204" pitchFamily="34" charset="0"/>
                <a:cs typeface="Times New Roman" panose="02020603050405020304" pitchFamily="18" charset="0"/>
              </a:rPr>
              <a:t>...)</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 système de notification</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Les notifications temps réel "push" et leurs avantages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Notification par mail</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Les applications mobiles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Utilisation des due dates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Déplacement / duplication facile de </a:t>
            </a:r>
            <a:r>
              <a:rPr lang="fr-FR" sz="3200" dirty="0" err="1">
                <a:latin typeface="Calibri" panose="020F0502020204030204" pitchFamily="34" charset="0"/>
                <a:ea typeface="Calibri" panose="020F0502020204030204" pitchFamily="34" charset="0"/>
                <a:cs typeface="Times New Roman" panose="02020603050405020304" pitchFamily="18" charset="0"/>
              </a:rPr>
              <a:t>cards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Power </a:t>
            </a:r>
            <a:r>
              <a:rPr lang="fr-FR" sz="3200" dirty="0" err="1" smtClean="0">
                <a:latin typeface="Calibri" panose="020F0502020204030204" pitchFamily="34" charset="0"/>
                <a:ea typeface="Calibri" panose="020F0502020204030204" pitchFamily="34" charset="0"/>
                <a:cs typeface="Times New Roman" panose="02020603050405020304" pitchFamily="18" charset="0"/>
              </a:rPr>
              <a:t>Ups</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9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405" y="416459"/>
            <a:ext cx="11389259" cy="5655523"/>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Interconnecter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avec d'autres services Web</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Google Drive</a:t>
            </a:r>
          </a:p>
          <a:p>
            <a:pPr algn="just">
              <a:lnSpc>
                <a:spcPct val="107000"/>
              </a:lnSpc>
              <a:spcAft>
                <a:spcPts val="800"/>
              </a:spcAft>
            </a:pPr>
            <a:r>
              <a:rPr lang="fr-FR" sz="3200" dirty="0" err="1">
                <a:latin typeface="Calibri" panose="020F0502020204030204" pitchFamily="34" charset="0"/>
                <a:ea typeface="Calibri" panose="020F0502020204030204" pitchFamily="34" charset="0"/>
                <a:cs typeface="Times New Roman" panose="02020603050405020304" pitchFamily="18" charset="0"/>
              </a:rPr>
              <a:t>Dropbox</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err="1">
                <a:latin typeface="Calibri" panose="020F0502020204030204" pitchFamily="34" charset="0"/>
                <a:ea typeface="Calibri" panose="020F0502020204030204" pitchFamily="34" charset="0"/>
                <a:cs typeface="Times New Roman" panose="02020603050405020304" pitchFamily="18" charset="0"/>
              </a:rPr>
              <a:t>Zapier</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err="1">
                <a:latin typeface="Calibri" panose="020F0502020204030204" pitchFamily="34" charset="0"/>
                <a:ea typeface="Calibri" panose="020F0502020204030204" pitchFamily="34" charset="0"/>
                <a:cs typeface="Times New Roman" panose="02020603050405020304" pitchFamily="18" charset="0"/>
              </a:rPr>
              <a:t>Slack</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Améliorer les fonctionnalités de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Vue calendrier</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Répétition temporelle de cartes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Diagramme de </a:t>
            </a:r>
            <a:r>
              <a:rPr lang="fr-FR" sz="3200" dirty="0" smtClean="0">
                <a:latin typeface="Calibri" panose="020F0502020204030204" pitchFamily="34" charset="0"/>
                <a:ea typeface="Calibri" panose="020F0502020204030204" pitchFamily="34" charset="0"/>
                <a:cs typeface="Times New Roman" panose="02020603050405020304" pitchFamily="18" charset="0"/>
              </a:rPr>
              <a:t>Gant</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91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513" y="226337"/>
            <a:ext cx="11144816" cy="5655523"/>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Automatisation de tâches et d'actions avec Butler</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Applications tierces parties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Créer un </a:t>
            </a:r>
            <a:r>
              <a:rPr lang="fr-FR" sz="3200" dirty="0" err="1">
                <a:latin typeface="Calibri" panose="020F0502020204030204" pitchFamily="34" charset="0"/>
                <a:ea typeface="Calibri" panose="020F0502020204030204" pitchFamily="34" charset="0"/>
                <a:cs typeface="Times New Roman" panose="02020603050405020304" pitchFamily="18" charset="0"/>
              </a:rPr>
              <a:t>workflow</a:t>
            </a:r>
            <a:r>
              <a:rPr lang="fr-FR" sz="3200" dirty="0">
                <a:latin typeface="Calibri" panose="020F0502020204030204" pitchFamily="34" charset="0"/>
                <a:ea typeface="Calibri" panose="020F0502020204030204" pitchFamily="34" charset="0"/>
                <a:cs typeface="Times New Roman" panose="02020603050405020304" pitchFamily="18" charset="0"/>
              </a:rPr>
              <a:t> de données avec </a:t>
            </a:r>
            <a:r>
              <a:rPr lang="fr-FR" sz="3200" dirty="0" err="1">
                <a:latin typeface="Calibri" panose="020F0502020204030204" pitchFamily="34" charset="0"/>
                <a:ea typeface="Calibri" panose="020F0502020204030204" pitchFamily="34" charset="0"/>
                <a:cs typeface="Times New Roman" panose="02020603050405020304" pitchFamily="18" charset="0"/>
              </a:rPr>
              <a:t>Zapier</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Lier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à son site </a:t>
            </a:r>
            <a:r>
              <a:rPr lang="fr-FR" sz="3200" dirty="0" smtClean="0">
                <a:latin typeface="Calibri" panose="020F0502020204030204" pitchFamily="34" charset="0"/>
                <a:ea typeface="Calibri" panose="020F0502020204030204" pitchFamily="34" charset="0"/>
                <a:cs typeface="Times New Roman" panose="02020603050405020304" pitchFamily="18" charset="0"/>
              </a:rPr>
              <a:t>web</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Fonctionnement en équipe</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Création d'équipes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Inviter des collaborateurs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Gestion des droits et des tableaux</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Comment bien organiser ses tables et données en </a:t>
            </a:r>
            <a:r>
              <a:rPr lang="fr-FR" sz="3200" dirty="0" smtClean="0">
                <a:latin typeface="Calibri" panose="020F0502020204030204" pitchFamily="34" charset="0"/>
                <a:ea typeface="Calibri" panose="020F0502020204030204" pitchFamily="34" charset="0"/>
                <a:cs typeface="Times New Roman" panose="02020603050405020304" pitchFamily="18" charset="0"/>
              </a:rPr>
              <a:t>équipe</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546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351" y="325926"/>
            <a:ext cx="11235351" cy="6285054"/>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Exercice pratique :</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Créer sa première </a:t>
            </a:r>
            <a:r>
              <a:rPr lang="fr-FR" sz="3200" dirty="0" err="1">
                <a:latin typeface="Calibri" panose="020F0502020204030204" pitchFamily="34" charset="0"/>
                <a:ea typeface="Calibri" panose="020F0502020204030204" pitchFamily="34" charset="0"/>
                <a:cs typeface="Times New Roman" panose="02020603050405020304" pitchFamily="18" charset="0"/>
              </a:rPr>
              <a:t>board</a:t>
            </a:r>
            <a:r>
              <a:rPr lang="fr-FR" sz="3200" dirty="0">
                <a:latin typeface="Calibri" panose="020F0502020204030204" pitchFamily="34" charset="0"/>
                <a:ea typeface="Calibri" panose="020F0502020204030204" pitchFamily="34" charset="0"/>
                <a:cs typeface="Times New Roman" panose="02020603050405020304" pitchFamily="18" charset="0"/>
              </a:rPr>
              <a:t> et mettre en place les </a:t>
            </a:r>
            <a:r>
              <a:rPr lang="fr-FR" sz="3200" dirty="0" smtClean="0">
                <a:latin typeface="Calibri" panose="020F0502020204030204" pitchFamily="34" charset="0"/>
                <a:ea typeface="Calibri" panose="020F0502020204030204" pitchFamily="34" charset="0"/>
                <a:cs typeface="Times New Roman" panose="02020603050405020304" pitchFamily="18" charset="0"/>
              </a:rPr>
              <a:t>informations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Jour 2</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Travail collaboratif</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Création d'une </a:t>
            </a:r>
            <a:r>
              <a:rPr lang="fr-FR" sz="3200" dirty="0" err="1">
                <a:latin typeface="Calibri" panose="020F0502020204030204" pitchFamily="34" charset="0"/>
                <a:ea typeface="Calibri" panose="020F0502020204030204" pitchFamily="34" charset="0"/>
                <a:cs typeface="Times New Roman" panose="02020603050405020304" pitchFamily="18" charset="0"/>
              </a:rPr>
              <a:t>board</a:t>
            </a:r>
            <a:r>
              <a:rPr lang="fr-FR" sz="3200" dirty="0">
                <a:latin typeface="Calibri" panose="020F0502020204030204" pitchFamily="34" charset="0"/>
                <a:ea typeface="Calibri" panose="020F0502020204030204" pitchFamily="34" charset="0"/>
                <a:cs typeface="Times New Roman" panose="02020603050405020304" pitchFamily="18" charset="0"/>
              </a:rPr>
              <a:t> partagée</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Invitation d'autres membres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Citation d'un membre  dans les commentaires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Utilisation Avancée</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Raccourcis claviers</a:t>
            </a:r>
          </a:p>
          <a:p>
            <a:pPr algn="just">
              <a:lnSpc>
                <a:spcPct val="107000"/>
              </a:lnSpc>
              <a:spcAft>
                <a:spcPts val="800"/>
              </a:spcAft>
            </a:pPr>
            <a:r>
              <a:rPr lang="fr-FR" sz="3200" dirty="0" err="1">
                <a:latin typeface="Calibri" panose="020F0502020204030204" pitchFamily="34" charset="0"/>
                <a:ea typeface="Calibri" panose="020F0502020204030204" pitchFamily="34" charset="0"/>
                <a:cs typeface="Times New Roman" panose="02020603050405020304" pitchFamily="18" charset="0"/>
              </a:rPr>
              <a:t>Boards</a:t>
            </a:r>
            <a:r>
              <a:rPr lang="fr-FR" sz="3200" dirty="0">
                <a:latin typeface="Calibri" panose="020F0502020204030204" pitchFamily="34" charset="0"/>
                <a:ea typeface="Calibri" panose="020F0502020204030204" pitchFamily="34" charset="0"/>
                <a:cs typeface="Times New Roman" panose="02020603050405020304" pitchFamily="18" charset="0"/>
              </a:rPr>
              <a:t> </a:t>
            </a:r>
            <a:r>
              <a:rPr lang="fr-FR" sz="3200" dirty="0" smtClean="0">
                <a:latin typeface="Calibri" panose="020F0502020204030204" pitchFamily="34" charset="0"/>
                <a:ea typeface="Calibri" panose="020F0502020204030204" pitchFamily="34" charset="0"/>
                <a:cs typeface="Times New Roman" panose="02020603050405020304" pitchFamily="18" charset="0"/>
              </a:rPr>
              <a:t>favorites</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5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603" y="235392"/>
            <a:ext cx="11669917" cy="6606809"/>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Les possibilités de l'API : connexion à d'autres services en </a:t>
            </a:r>
            <a:r>
              <a:rPr lang="fr-FR" sz="3200" dirty="0" smtClean="0">
                <a:latin typeface="Calibri" panose="020F0502020204030204" pitchFamily="34" charset="0"/>
                <a:ea typeface="Calibri" panose="020F0502020204030204" pitchFamily="34" charset="0"/>
                <a:cs typeface="Times New Roman" panose="02020603050405020304" pitchFamily="18" charset="0"/>
              </a:rPr>
              <a:t>ligne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Mise en place d'un </a:t>
            </a:r>
            <a:r>
              <a:rPr lang="fr-FR" sz="3200" dirty="0" err="1">
                <a:latin typeface="Calibri" panose="020F0502020204030204" pitchFamily="34" charset="0"/>
                <a:ea typeface="Calibri" panose="020F0502020204030204" pitchFamily="34" charset="0"/>
                <a:cs typeface="Times New Roman" panose="02020603050405020304" pitchFamily="18" charset="0"/>
              </a:rPr>
              <a:t>workflow</a:t>
            </a:r>
            <a:r>
              <a:rPr lang="fr-FR" sz="3200" dirty="0">
                <a:latin typeface="Calibri" panose="020F0502020204030204" pitchFamily="34" charset="0"/>
                <a:ea typeface="Calibri" panose="020F0502020204030204" pitchFamily="34" charset="0"/>
                <a:cs typeface="Times New Roman" panose="02020603050405020304" pitchFamily="18" charset="0"/>
              </a:rPr>
              <a:t> complet</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Utiliser en temps que gestion de projet Agile (durée de vie d'une </a:t>
            </a:r>
            <a:r>
              <a:rPr lang="fr-FR" sz="3200" dirty="0" err="1">
                <a:latin typeface="Calibri" panose="020F0502020204030204" pitchFamily="34" charset="0"/>
                <a:ea typeface="Calibri" panose="020F0502020204030204" pitchFamily="34" charset="0"/>
                <a:cs typeface="Times New Roman" panose="02020603050405020304" pitchFamily="18" charset="0"/>
              </a:rPr>
              <a:t>card</a:t>
            </a:r>
            <a:r>
              <a:rPr lang="fr-FR" sz="32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Utiliser en temps que </a:t>
            </a:r>
            <a:r>
              <a:rPr lang="fr-FR" sz="3200" dirty="0" smtClean="0">
                <a:latin typeface="Calibri" panose="020F0502020204030204" pitchFamily="34" charset="0"/>
                <a:ea typeface="Calibri" panose="020F0502020204030204" pitchFamily="34" charset="0"/>
                <a:cs typeface="Times New Roman" panose="02020603050405020304" pitchFamily="18" charset="0"/>
              </a:rPr>
              <a:t>CRM</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Exercice pratique :</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Mettre en place un véritable </a:t>
            </a:r>
            <a:r>
              <a:rPr lang="fr-FR" sz="3200" dirty="0" err="1">
                <a:latin typeface="Calibri" panose="020F0502020204030204" pitchFamily="34" charset="0"/>
                <a:ea typeface="Calibri" panose="020F0502020204030204" pitchFamily="34" charset="0"/>
                <a:cs typeface="Times New Roman" panose="02020603050405020304" pitchFamily="18" charset="0"/>
              </a:rPr>
              <a:t>workflow</a:t>
            </a:r>
            <a:r>
              <a:rPr lang="fr-FR" sz="3200" dirty="0">
                <a:latin typeface="Calibri" panose="020F0502020204030204" pitchFamily="34" charset="0"/>
                <a:ea typeface="Calibri" panose="020F0502020204030204" pitchFamily="34" charset="0"/>
                <a:cs typeface="Times New Roman" panose="02020603050405020304" pitchFamily="18" charset="0"/>
              </a:rPr>
              <a:t> efficace, collaboratif et durable avec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suivant ses propres </a:t>
            </a:r>
            <a:r>
              <a:rPr lang="fr-FR" sz="3200" dirty="0" smtClean="0">
                <a:latin typeface="Calibri" panose="020F0502020204030204" pitchFamily="34" charset="0"/>
                <a:ea typeface="Calibri" panose="020F0502020204030204" pitchFamily="34" charset="0"/>
                <a:cs typeface="Times New Roman" panose="02020603050405020304" pitchFamily="18" charset="0"/>
              </a:rPr>
              <a:t>besoins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Travaux Pratiques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De nombreux exercices permette de mettre en application l'ensemble des concepts exposés</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22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56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170" y="633743"/>
            <a:ext cx="10574448" cy="6001643"/>
          </a:xfrm>
          <a:prstGeom prst="rect">
            <a:avLst/>
          </a:prstGeom>
        </p:spPr>
        <p:txBody>
          <a:bodyPr wrap="square">
            <a:spAutoFit/>
          </a:bodyPr>
          <a:lstStyle/>
          <a:p>
            <a:pPr algn="just"/>
            <a:r>
              <a:rPr lang="fr-FR" sz="3200" dirty="0" smtClean="0"/>
              <a:t>Cette formation vous permet tout d'abord de découvrir </a:t>
            </a:r>
            <a:r>
              <a:rPr lang="fr-FR" sz="3200" dirty="0" err="1" smtClean="0"/>
              <a:t>Trello</a:t>
            </a:r>
            <a:r>
              <a:rPr lang="fr-FR" sz="3200" dirty="0" smtClean="0"/>
              <a:t> ou Asana et les multiples avantages d'une application web (Cloud) par rapport à une application de bureau traditionnelle.</a:t>
            </a:r>
          </a:p>
          <a:p>
            <a:pPr algn="just"/>
            <a:r>
              <a:rPr lang="fr-FR" sz="3200" dirty="0" smtClean="0"/>
              <a:t> </a:t>
            </a:r>
          </a:p>
          <a:p>
            <a:pPr algn="just"/>
            <a:r>
              <a:rPr lang="fr-FR" sz="3200" dirty="0" smtClean="0"/>
              <a:t>Vous allez apprendre à utiliser </a:t>
            </a:r>
            <a:r>
              <a:rPr lang="fr-FR" sz="3200" dirty="0" err="1" smtClean="0"/>
              <a:t>Trello</a:t>
            </a:r>
            <a:r>
              <a:rPr lang="fr-FR" sz="3200" dirty="0" smtClean="0"/>
              <a:t> ou Asana pour mettre en place un </a:t>
            </a:r>
            <a:r>
              <a:rPr lang="fr-FR" sz="3200" dirty="0" err="1" smtClean="0"/>
              <a:t>workflow</a:t>
            </a:r>
            <a:r>
              <a:rPr lang="fr-FR" sz="3200" dirty="0" smtClean="0"/>
              <a:t> efficace en toute simplicité qui permette de travailler en équipe sur tous types de projets et garder un œil averti à tout moment sur l'avancement de chaque projet, les différentes tâches à accomplir et ne plus rien oublier.</a:t>
            </a:r>
          </a:p>
          <a:p>
            <a:pPr algn="just"/>
            <a:endParaRPr lang="fr-FR" sz="3200" dirty="0" smtClean="0"/>
          </a:p>
          <a:p>
            <a:pPr algn="just"/>
            <a:r>
              <a:rPr lang="fr-FR" sz="3200" dirty="0" smtClean="0"/>
              <a:t>L'utilisation de </a:t>
            </a:r>
            <a:r>
              <a:rPr lang="fr-FR" sz="3200" dirty="0" err="1" smtClean="0"/>
              <a:t>Trello</a:t>
            </a:r>
            <a:r>
              <a:rPr lang="fr-FR" sz="3200" dirty="0" smtClean="0"/>
              <a:t> ou Asana vous permettra de faire des économies et de gagner en productivité.</a:t>
            </a:r>
            <a:endParaRPr lang="fr-FR" sz="3200" dirty="0"/>
          </a:p>
        </p:txBody>
      </p:sp>
    </p:spTree>
    <p:extLst>
      <p:ext uri="{BB962C8B-B14F-4D97-AF65-F5344CB8AC3E}">
        <p14:creationId xmlns:p14="http://schemas.microsoft.com/office/powerpoint/2010/main" val="236421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7420" y="244181"/>
            <a:ext cx="10254558" cy="2387600"/>
          </a:xfrm>
        </p:spPr>
        <p:txBody>
          <a:bodyPr>
            <a:noAutofit/>
          </a:bodyPr>
          <a:lstStyle/>
          <a:p>
            <a:r>
              <a:rPr lang="fr-FR" sz="5400" b="1" dirty="0" smtClean="0"/>
              <a:t>À qui s'adresse cette formation ?</a:t>
            </a:r>
            <a:br>
              <a:rPr lang="fr-FR" sz="5400" b="1" dirty="0" smtClean="0"/>
            </a:br>
            <a:r>
              <a:rPr lang="fr-FR" sz="5400" b="1" dirty="0" smtClean="0"/>
              <a:t>Public :</a:t>
            </a:r>
            <a:br>
              <a:rPr lang="fr-FR" sz="5400" b="1" dirty="0" smtClean="0"/>
            </a:br>
            <a:endParaRPr lang="fr-FR" sz="5400" b="1" dirty="0"/>
          </a:p>
        </p:txBody>
      </p:sp>
      <p:sp>
        <p:nvSpPr>
          <p:cNvPr id="3" name="Sous-titre 2"/>
          <p:cNvSpPr>
            <a:spLocks noGrp="1"/>
          </p:cNvSpPr>
          <p:nvPr>
            <p:ph type="subTitle" idx="1"/>
          </p:nvPr>
        </p:nvSpPr>
        <p:spPr>
          <a:xfrm>
            <a:off x="1125647" y="2090110"/>
            <a:ext cx="10209291" cy="3939498"/>
          </a:xfrm>
        </p:spPr>
        <p:txBody>
          <a:bodyPr>
            <a:noAutofit/>
          </a:bodyPr>
          <a:lstStyle/>
          <a:p>
            <a:pPr algn="just"/>
            <a:r>
              <a:rPr lang="fr-FR" sz="3200" dirty="0" err="1" smtClean="0"/>
              <a:t>Trello</a:t>
            </a:r>
            <a:r>
              <a:rPr lang="fr-FR" sz="3200" dirty="0" smtClean="0"/>
              <a:t> ou Asana  sont des applications </a:t>
            </a:r>
            <a:r>
              <a:rPr lang="fr-FR" sz="3200" dirty="0"/>
              <a:t>qui se </a:t>
            </a:r>
            <a:r>
              <a:rPr lang="fr-FR" sz="3200" dirty="0" smtClean="0"/>
              <a:t>veulent </a:t>
            </a:r>
            <a:r>
              <a:rPr lang="fr-FR" sz="3200" dirty="0"/>
              <a:t>rapide et simple à prendre en main, tout en étant à la fois </a:t>
            </a:r>
            <a:r>
              <a:rPr lang="fr-FR" sz="3200" dirty="0" smtClean="0"/>
              <a:t>puissante.</a:t>
            </a:r>
          </a:p>
          <a:p>
            <a:pPr algn="just"/>
            <a:r>
              <a:rPr lang="fr-FR" sz="3200" dirty="0" smtClean="0"/>
              <a:t>Un </a:t>
            </a:r>
            <a:r>
              <a:rPr lang="fr-FR" sz="3200" dirty="0"/>
              <a:t>large panel de participants peut être concerné </a:t>
            </a:r>
            <a:r>
              <a:rPr lang="fr-FR" sz="3200" dirty="0" smtClean="0"/>
              <a:t>:</a:t>
            </a:r>
          </a:p>
          <a:p>
            <a:pPr algn="just"/>
            <a:r>
              <a:rPr lang="fr-FR" sz="3200" dirty="0" smtClean="0"/>
              <a:t> </a:t>
            </a:r>
            <a:endParaRPr lang="fr-FR" sz="3200" dirty="0"/>
          </a:p>
        </p:txBody>
      </p:sp>
    </p:spTree>
    <p:extLst>
      <p:ext uri="{BB962C8B-B14F-4D97-AF65-F5344CB8AC3E}">
        <p14:creationId xmlns:p14="http://schemas.microsoft.com/office/powerpoint/2010/main" val="37292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261" y="561315"/>
            <a:ext cx="10864159" cy="6001643"/>
          </a:xfrm>
          <a:prstGeom prst="rect">
            <a:avLst/>
          </a:prstGeom>
        </p:spPr>
        <p:txBody>
          <a:bodyPr wrap="square">
            <a:spAutoFit/>
          </a:bodyPr>
          <a:lstStyle/>
          <a:p>
            <a:pPr algn="just"/>
            <a:r>
              <a:rPr lang="fr-FR" sz="3200" dirty="0" smtClean="0"/>
              <a:t>Toute personne souhaitant améliorer sa gestion des tâches dans un cadre personnel ou professionnel, un entrepreneur qui voit son activité grossir et qui a besoin de mettre en place des </a:t>
            </a:r>
            <a:r>
              <a:rPr lang="fr-FR" sz="3200" dirty="0" err="1" smtClean="0"/>
              <a:t>workflows</a:t>
            </a:r>
            <a:r>
              <a:rPr lang="fr-FR" sz="3200" dirty="0" smtClean="0"/>
              <a:t> lui permettant d’avoir une vision claire de son entreprise, des personnes travaillant en équipe et qui ont besoin de travailler efficacement sans crouler sous de multiples emails.</a:t>
            </a:r>
          </a:p>
          <a:p>
            <a:pPr algn="just"/>
            <a:endParaRPr lang="fr-FR" sz="3200" dirty="0" smtClean="0"/>
          </a:p>
          <a:p>
            <a:pPr algn="just"/>
            <a:r>
              <a:rPr lang="fr-FR" sz="3200" dirty="0" smtClean="0"/>
              <a:t>Prérequis :</a:t>
            </a:r>
          </a:p>
          <a:p>
            <a:pPr algn="just"/>
            <a:r>
              <a:rPr lang="fr-FR" sz="3200" dirty="0" smtClean="0"/>
              <a:t>Pour suivre ce stage il est conseillé d'avoir les connaissances de bases de l’informatique et de l’Internet. Cette formation ne nécessite pas un niveau poussé en informatique pour être suivie.</a:t>
            </a:r>
            <a:endParaRPr lang="fr-FR" sz="3200" dirty="0"/>
          </a:p>
        </p:txBody>
      </p:sp>
    </p:spTree>
    <p:extLst>
      <p:ext uri="{BB962C8B-B14F-4D97-AF65-F5344CB8AC3E}">
        <p14:creationId xmlns:p14="http://schemas.microsoft.com/office/powerpoint/2010/main" val="14738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994" y="434566"/>
            <a:ext cx="10701196" cy="5669501"/>
          </a:xfrm>
          <a:prstGeom prst="rect">
            <a:avLst/>
          </a:prstGeom>
        </p:spPr>
        <p:txBody>
          <a:bodyPr wrap="square">
            <a:spAutoFit/>
          </a:bodyPr>
          <a:lstStyle/>
          <a:p>
            <a:pPr algn="just">
              <a:lnSpc>
                <a:spcPct val="107000"/>
              </a:lnSpc>
              <a:spcAft>
                <a:spcPts val="800"/>
              </a:spcAft>
            </a:pP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Il existe de nombreux outils de gestion de projet en ligne qui peuvent vous aider à planifier, suivre et développer les tâches et les activités d'un projet.</a:t>
            </a:r>
          </a:p>
          <a:p>
            <a:pPr algn="just">
              <a:lnSpc>
                <a:spcPct val="107000"/>
              </a:lnSpc>
              <a:spcAft>
                <a:spcPts val="800"/>
              </a:spcAft>
            </a:pPr>
            <a:r>
              <a:rPr lang="fr-FR" sz="32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Voici quelques exemples populaires :</a:t>
            </a:r>
          </a:p>
          <a:p>
            <a:pPr algn="just">
              <a:lnSpc>
                <a:spcPct val="107000"/>
              </a:lnSpc>
              <a:spcAft>
                <a:spcPts val="800"/>
              </a:spcAft>
            </a:pPr>
            <a:r>
              <a:rPr lang="fr-FR" sz="32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Asana </a:t>
            </a: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 une plateforme de gestion de projet qui vous permet de suivre les tâches, de collaborer avec votre équipe et de suivre l'avancement de votre projet.</a:t>
            </a:r>
          </a:p>
          <a:p>
            <a:pPr algn="just">
              <a:lnSpc>
                <a:spcPct val="107000"/>
              </a:lnSpc>
              <a:spcAft>
                <a:spcPts val="800"/>
              </a:spcAft>
            </a:pPr>
            <a:r>
              <a:rPr lang="fr-FR" sz="3200" b="1" dirty="0" err="1"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Trello</a:t>
            </a: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 : une plateforme de gestion de projet visuel qui utilise des "tableaux" et des "cartes" pour organiser et suivre les tâches et les activités.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88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235390"/>
            <a:ext cx="11018067" cy="6597447"/>
          </a:xfrm>
          <a:prstGeom prst="rect">
            <a:avLst/>
          </a:prstGeom>
        </p:spPr>
        <p:txBody>
          <a:bodyPr wrap="square">
            <a:spAutoFit/>
          </a:bodyPr>
          <a:lstStyle/>
          <a:p>
            <a:pPr algn="just">
              <a:lnSpc>
                <a:spcPct val="107000"/>
              </a:lnSpc>
              <a:spcAft>
                <a:spcPts val="800"/>
              </a:spcAft>
            </a:pPr>
            <a:r>
              <a:rPr lang="fr-FR" sz="3200" b="1" dirty="0" err="1"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Basecamp</a:t>
            </a: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 : une plateforme de gestion de projet qui offre une vue d'ensemble de toutes les tâches et activités de votre projet, ainsi que des outils de communication et de collaboration pour votre équipe.</a:t>
            </a:r>
          </a:p>
          <a:p>
            <a:pPr algn="just">
              <a:lnSpc>
                <a:spcPct val="107000"/>
              </a:lnSpc>
              <a:spcAft>
                <a:spcPts val="800"/>
              </a:spcAft>
            </a:pPr>
            <a:r>
              <a:rPr lang="fr-FR" sz="32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Microsoft Project </a:t>
            </a: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 un logiciel de gestion de projet qui vous permet de planifier, de suivre et de gérer les tâches et les activités de votre projet, ainsi que de gérer les ressources et les budgets.</a:t>
            </a:r>
          </a:p>
          <a:p>
            <a:pPr algn="just">
              <a:lnSpc>
                <a:spcPct val="107000"/>
              </a:lnSpc>
              <a:spcAft>
                <a:spcPts val="800"/>
              </a:spcAft>
            </a:pPr>
            <a:r>
              <a:rPr lang="fr-FR" sz="3200" b="1" dirty="0" err="1"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Podio</a:t>
            </a:r>
            <a:r>
              <a:rPr lang="fr-FR" sz="3200" dirty="0" smtClean="0">
                <a:effectLst/>
                <a:latin typeface="Calibri" panose="020F0502020204030204" pitchFamily="34" charset="0"/>
                <a:ea typeface="Calibri" panose="020F0502020204030204" pitchFamily="34" charset="0"/>
                <a:cs typeface="Times New Roman" panose="02020603050405020304" pitchFamily="18" charset="0"/>
              </a:rPr>
              <a:t> : une plateforme de gestion de projet qui vous permet de créer des espaces de travail personnalisés pour chaque projet et d'y inviter des membres de votre équipe. Il offre également des outils de communication et de collaboration.</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39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635" y="307818"/>
            <a:ext cx="10918479" cy="5552930"/>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Contenu du cours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une application Cloud</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Qu'est-ce que le </a:t>
            </a:r>
            <a:r>
              <a:rPr lang="fr-FR" sz="3200" dirty="0" err="1">
                <a:latin typeface="Calibri" panose="020F0502020204030204" pitchFamily="34" charset="0"/>
                <a:ea typeface="Calibri" panose="020F0502020204030204" pitchFamily="34" charset="0"/>
                <a:cs typeface="Times New Roman" panose="02020603050405020304" pitchFamily="18" charset="0"/>
              </a:rPr>
              <a:t>cloud</a:t>
            </a:r>
            <a:r>
              <a:rPr lang="fr-FR" sz="3200" dirty="0">
                <a:latin typeface="Calibri" panose="020F0502020204030204" pitchFamily="34" charset="0"/>
                <a:ea typeface="Calibri" panose="020F0502020204030204" pitchFamily="34" charset="0"/>
                <a:cs typeface="Times New Roman" panose="02020603050405020304" pitchFamily="18" charset="0"/>
              </a:rPr>
              <a:t> </a:t>
            </a:r>
            <a:r>
              <a:rPr lang="fr-FR" sz="3200" dirty="0" err="1">
                <a:latin typeface="Calibri" panose="020F0502020204030204" pitchFamily="34" charset="0"/>
                <a:ea typeface="Calibri" panose="020F0502020204030204" pitchFamily="34" charset="0"/>
                <a:cs typeface="Times New Roman" panose="02020603050405020304" pitchFamily="18" charset="0"/>
              </a:rPr>
              <a:t>computing</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Les multiples avantages d'utiliser une </a:t>
            </a:r>
            <a:r>
              <a:rPr lang="fr-FR" sz="3200" dirty="0" err="1">
                <a:latin typeface="Calibri" panose="020F0502020204030204" pitchFamily="34" charset="0"/>
                <a:ea typeface="Calibri" panose="020F0502020204030204" pitchFamily="34" charset="0"/>
                <a:cs typeface="Times New Roman" panose="02020603050405020304" pitchFamily="18" charset="0"/>
              </a:rPr>
              <a:t>app</a:t>
            </a:r>
            <a:r>
              <a:rPr lang="fr-FR" sz="3200" dirty="0">
                <a:latin typeface="Calibri" panose="020F0502020204030204" pitchFamily="34" charset="0"/>
                <a:ea typeface="Calibri" panose="020F0502020204030204" pitchFamily="34" charset="0"/>
                <a:cs typeface="Times New Roman" panose="02020603050405020304" pitchFamily="18" charset="0"/>
              </a:rPr>
              <a:t> </a:t>
            </a:r>
            <a:r>
              <a:rPr lang="fr-FR" sz="3200" dirty="0" err="1">
                <a:latin typeface="Calibri" panose="020F0502020204030204" pitchFamily="34" charset="0"/>
                <a:ea typeface="Calibri" panose="020F0502020204030204" pitchFamily="34" charset="0"/>
                <a:cs typeface="Times New Roman" panose="02020603050405020304" pitchFamily="18" charset="0"/>
              </a:rPr>
              <a:t>cloud</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Avantages par rapport aux applications traditionnelles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Avantage de simplicité par rapports aux applications de gestion de projets connus</a:t>
            </a:r>
          </a:p>
          <a:p>
            <a:pPr algn="just">
              <a:lnSpc>
                <a:spcPct val="107000"/>
              </a:lnSpc>
              <a:spcAft>
                <a:spcPts val="800"/>
              </a:spcAft>
            </a:pP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445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566" y="441965"/>
            <a:ext cx="11217244" cy="5025991"/>
          </a:xfrm>
          <a:prstGeom prst="rect">
            <a:avLst/>
          </a:prstGeom>
        </p:spPr>
        <p:txBody>
          <a:bodyPr wrap="square">
            <a:spAutoFit/>
          </a:bodyPr>
          <a:lstStyle/>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Points forts de l'application</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Différence entre le mode gratuit et le mode pro</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Utilisation dans un cadre personnel et professionnel</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Fonctionnement de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Inscription à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r>
              <a:rPr lang="fr-FR" sz="3200" dirty="0">
                <a:latin typeface="Calibri" panose="020F0502020204030204" pitchFamily="34" charset="0"/>
                <a:ea typeface="Calibri" panose="020F0502020204030204" pitchFamily="34" charset="0"/>
                <a:cs typeface="Times New Roman" panose="02020603050405020304" pitchFamily="18" charset="0"/>
              </a:rPr>
              <a:t>, prise en main</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Le fonctionnement par </a:t>
            </a:r>
            <a:r>
              <a:rPr lang="fr-FR" sz="3200" dirty="0" err="1">
                <a:latin typeface="Calibri" panose="020F0502020204030204" pitchFamily="34" charset="0"/>
                <a:ea typeface="Calibri" panose="020F0502020204030204" pitchFamily="34" charset="0"/>
                <a:cs typeface="Times New Roman" panose="02020603050405020304" pitchFamily="18" charset="0"/>
              </a:rPr>
              <a:t>boards</a:t>
            </a:r>
            <a:r>
              <a:rPr lang="fr-FR" sz="3200" dirty="0">
                <a:latin typeface="Calibri" panose="020F0502020204030204" pitchFamily="34" charset="0"/>
                <a:ea typeface="Calibri" panose="020F0502020204030204" pitchFamily="34" charset="0"/>
                <a:cs typeface="Times New Roman" panose="02020603050405020304" pitchFamily="18" charset="0"/>
              </a:rPr>
              <a:t> / Colonnes / </a:t>
            </a:r>
            <a:r>
              <a:rPr lang="fr-FR" sz="3200" dirty="0" err="1">
                <a:latin typeface="Calibri" panose="020F0502020204030204" pitchFamily="34" charset="0"/>
                <a:ea typeface="Calibri" panose="020F0502020204030204" pitchFamily="34" charset="0"/>
                <a:cs typeface="Times New Roman" panose="02020603050405020304" pitchFamily="18" charset="0"/>
              </a:rPr>
              <a:t>Cards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Création d'une </a:t>
            </a:r>
            <a:r>
              <a:rPr lang="fr-FR" sz="3200" dirty="0" err="1">
                <a:latin typeface="Calibri" panose="020F0502020204030204" pitchFamily="34" charset="0"/>
                <a:ea typeface="Calibri" panose="020F0502020204030204" pitchFamily="34" charset="0"/>
                <a:cs typeface="Times New Roman" panose="02020603050405020304" pitchFamily="18" charset="0"/>
              </a:rPr>
              <a:t>board</a:t>
            </a:r>
            <a:r>
              <a:rPr lang="fr-FR" sz="3200" dirty="0">
                <a:latin typeface="Calibri" panose="020F0502020204030204" pitchFamily="34" charset="0"/>
                <a:ea typeface="Calibri" panose="020F0502020204030204" pitchFamily="34" charset="0"/>
                <a:cs typeface="Times New Roman" panose="02020603050405020304" pitchFamily="18" charset="0"/>
              </a:rPr>
              <a:t>, découverte des fonctionnalités de base</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Exemples d'utilisation, étude de </a:t>
            </a:r>
            <a:r>
              <a:rPr lang="fr-FR" sz="3200" dirty="0" smtClean="0">
                <a:latin typeface="Calibri" panose="020F0502020204030204" pitchFamily="34" charset="0"/>
                <a:ea typeface="Calibri" panose="020F0502020204030204" pitchFamily="34" charset="0"/>
                <a:cs typeface="Times New Roman" panose="02020603050405020304" pitchFamily="18" charset="0"/>
              </a:rPr>
              <a:t>cas</a:t>
            </a:r>
            <a:endParaRPr lang="fr-FR"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93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63" y="208230"/>
            <a:ext cx="11398313" cy="6285054"/>
          </a:xfrm>
          <a:prstGeom prst="rect">
            <a:avLst/>
          </a:prstGeom>
        </p:spPr>
        <p:txBody>
          <a:bodyPr wrap="square">
            <a:spAutoFit/>
          </a:bodyPr>
          <a:lstStyle/>
          <a:p>
            <a:pPr algn="just">
              <a:lnSpc>
                <a:spcPct val="107000"/>
              </a:lnSpc>
              <a:spcAft>
                <a:spcPts val="800"/>
              </a:spcAft>
            </a:pPr>
            <a:r>
              <a:rPr lang="fr-FR" sz="3200" dirty="0" smtClean="0">
                <a:latin typeface="Calibri" panose="020F0502020204030204" pitchFamily="34" charset="0"/>
                <a:ea typeface="Calibri" panose="020F0502020204030204" pitchFamily="34" charset="0"/>
                <a:cs typeface="Times New Roman" panose="02020603050405020304" pitchFamily="18" charset="0"/>
              </a:rPr>
              <a:t>Approche </a:t>
            </a:r>
            <a:r>
              <a:rPr lang="fr-FR" sz="3200" dirty="0">
                <a:latin typeface="Calibri" panose="020F0502020204030204" pitchFamily="34" charset="0"/>
                <a:ea typeface="Calibri" panose="020F0502020204030204" pitchFamily="34" charset="0"/>
                <a:cs typeface="Times New Roman" panose="02020603050405020304" pitchFamily="18" charset="0"/>
              </a:rPr>
              <a:t>sur le travail collaboratif</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Découverte des fonctionnalités </a:t>
            </a:r>
            <a:r>
              <a:rPr lang="fr-FR" sz="3200" dirty="0" err="1">
                <a:latin typeface="Calibri" panose="020F0502020204030204" pitchFamily="34" charset="0"/>
                <a:ea typeface="Calibri" panose="020F0502020204030204" pitchFamily="34" charset="0"/>
                <a:cs typeface="Times New Roman" panose="02020603050405020304" pitchFamily="18" charset="0"/>
              </a:rPr>
              <a:t>Trello</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Glisser déposer des </a:t>
            </a:r>
            <a:r>
              <a:rPr lang="fr-FR" sz="3200" dirty="0" err="1">
                <a:latin typeface="Calibri" panose="020F0502020204030204" pitchFamily="34" charset="0"/>
                <a:ea typeface="Calibri" panose="020F0502020204030204" pitchFamily="34" charset="0"/>
                <a:cs typeface="Times New Roman" panose="02020603050405020304" pitchFamily="18" charset="0"/>
              </a:rPr>
              <a:t>cards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Utilisation des checklists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Ecrire une description sur une </a:t>
            </a:r>
            <a:r>
              <a:rPr lang="fr-FR" sz="3200" dirty="0" err="1">
                <a:latin typeface="Calibri" panose="020F0502020204030204" pitchFamily="34" charset="0"/>
                <a:ea typeface="Calibri" panose="020F0502020204030204" pitchFamily="34" charset="0"/>
                <a:cs typeface="Times New Roman" panose="02020603050405020304" pitchFamily="18" charset="0"/>
              </a:rPr>
              <a:t>card</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Ecrire des commentaires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Fichiers joints</a:t>
            </a: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Inviter un collègue à collaborer, le citer dans une </a:t>
            </a:r>
            <a:r>
              <a:rPr lang="fr-FR" sz="3200" dirty="0" err="1">
                <a:latin typeface="Calibri" panose="020F0502020204030204" pitchFamily="34" charset="0"/>
                <a:ea typeface="Calibri" panose="020F0502020204030204" pitchFamily="34" charset="0"/>
                <a:cs typeface="Times New Roman" panose="02020603050405020304" pitchFamily="18" charset="0"/>
              </a:rPr>
              <a:t>board</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3200" dirty="0">
                <a:latin typeface="Calibri" panose="020F0502020204030204" pitchFamily="34" charset="0"/>
                <a:ea typeface="Calibri" panose="020F0502020204030204" pitchFamily="34" charset="0"/>
                <a:cs typeface="Times New Roman" panose="02020603050405020304" pitchFamily="18" charset="0"/>
              </a:rPr>
              <a:t>Utilisation des labels</a:t>
            </a:r>
          </a:p>
          <a:p>
            <a:pPr algn="just">
              <a:lnSpc>
                <a:spcPct val="107000"/>
              </a:lnSpc>
              <a:spcAft>
                <a:spcPts val="800"/>
              </a:spcAft>
            </a:pP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747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864</Words>
  <Application>Microsoft Office PowerPoint</Application>
  <PresentationFormat>Grand écran</PresentationFormat>
  <Paragraphs>91</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Times New Roman</vt:lpstr>
      <vt:lpstr>Thème Office</vt:lpstr>
      <vt:lpstr>OUTILS DE GESTION DE PROJET EN LIGNE </vt:lpstr>
      <vt:lpstr>Présentation PowerPoint</vt:lpstr>
      <vt:lpstr>À qui s'adresse cette formation ? Public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DE GESTION DE PROJET EN LIGNE</dc:title>
  <dc:creator>HP</dc:creator>
  <cp:lastModifiedBy>HP</cp:lastModifiedBy>
  <cp:revision>6</cp:revision>
  <dcterms:created xsi:type="dcterms:W3CDTF">2023-01-04T08:32:24Z</dcterms:created>
  <dcterms:modified xsi:type="dcterms:W3CDTF">2023-01-06T16:24:28Z</dcterms:modified>
</cp:coreProperties>
</file>