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embeddedFontLst>
    <p:embeddedFont>
      <p:font typeface="Fraunces Extra Bold"/>
      <p:regular r:id="rId17"/>
    </p:embeddedFont>
    <p:embeddedFont>
      <p:font typeface="Fraunces Extra Bold"/>
      <p:regular r:id="rId18"/>
    </p:embeddedFont>
    <p:embeddedFont>
      <p:font typeface="Nobile"/>
      <p:regular r:id="rId19"/>
    </p:embeddedFont>
    <p:embeddedFont>
      <p:font typeface="Nobile"/>
      <p:regular r:id="rId20"/>
    </p:embeddedFont>
    <p:embeddedFont>
      <p:font typeface="Nobile"/>
      <p:regular r:id="rId21"/>
    </p:embeddedFont>
    <p:embeddedFont>
      <p:font typeface="Nobile"/>
      <p:regular r:id="rId22"/>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7" Type="http://schemas.openxmlformats.org/officeDocument/2006/relationships/font" Target="fonts/font1.fntdata"/><Relationship Id="rId18" Type="http://schemas.openxmlformats.org/officeDocument/2006/relationships/font" Target="fonts/font2.fntdata"/><Relationship Id="rId19" Type="http://schemas.openxmlformats.org/officeDocument/2006/relationships/font" Target="fonts/font3.fntdata"/><Relationship Id="rId20" Type="http://schemas.openxmlformats.org/officeDocument/2006/relationships/font" Target="fonts/font4.fntdata"/><Relationship Id="rId21" Type="http://schemas.openxmlformats.org/officeDocument/2006/relationships/font" Target="fonts/font5.fntdata"/><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1-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00000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00">
              <a:alpha val="80000"/>
            </a:srgbClr>
          </a:solidFill>
          <a:ln/>
        </p:spPr>
      </p:sp>
      <p:sp>
        <p:nvSpPr>
          <p:cNvPr id="4" name="Text 1"/>
          <p:cNvSpPr/>
          <p:nvPr/>
        </p:nvSpPr>
        <p:spPr>
          <a:xfrm>
            <a:off x="864037" y="2170509"/>
            <a:ext cx="12902327" cy="1543050"/>
          </a:xfrm>
          <a:prstGeom prst="rect">
            <a:avLst/>
          </a:prstGeom>
          <a:noFill/>
          <a:ln/>
        </p:spPr>
        <p:txBody>
          <a:bodyPr wrap="square" lIns="0" tIns="0" rIns="0" bIns="0" rtlCol="0" anchor="t"/>
          <a:lstStyle/>
          <a:p>
            <a:pPr algn="l" indent="0" marL="0">
              <a:lnSpc>
                <a:spcPts val="6050"/>
              </a:lnSpc>
              <a:buNone/>
            </a:pPr>
            <a:r>
              <a:rPr lang="en-US" sz="4850" b="1" dirty="0">
                <a:solidFill>
                  <a:srgbClr val="FFFFFF"/>
                </a:solidFill>
                <a:latin typeface="Fraunces Extra Bold" pitchFamily="34" charset="0"/>
                <a:ea typeface="Fraunces Extra Bold" pitchFamily="34" charset="-122"/>
                <a:cs typeface="Fraunces Extra Bold" pitchFamily="34" charset="-120"/>
              </a:rPr>
              <a:t>Credit Card Fraud Detection: Project Report</a:t>
            </a:r>
            <a:endParaRPr lang="en-US" sz="4850" dirty="0"/>
          </a:p>
        </p:txBody>
      </p:sp>
      <p:sp>
        <p:nvSpPr>
          <p:cNvPr id="5" name="Text 2"/>
          <p:cNvSpPr/>
          <p:nvPr/>
        </p:nvSpPr>
        <p:spPr>
          <a:xfrm>
            <a:off x="864037" y="4083844"/>
            <a:ext cx="12902327" cy="1975247"/>
          </a:xfrm>
          <a:prstGeom prst="rect">
            <a:avLst/>
          </a:prstGeom>
          <a:noFill/>
          <a:ln/>
        </p:spPr>
        <p:txBody>
          <a:bodyPr wrap="square" lIns="0" tIns="0" rIns="0" bIns="0" rtlCol="0" anchor="t"/>
          <a:lstStyle/>
          <a:p>
            <a:pPr algn="l" indent="0" marL="0">
              <a:lnSpc>
                <a:spcPts val="3100"/>
              </a:lnSpc>
              <a:buNone/>
            </a:pPr>
            <a:r>
              <a:rPr lang="en-US" sz="1900" dirty="0">
                <a:solidFill>
                  <a:srgbClr val="FFFFFF"/>
                </a:solidFill>
                <a:latin typeface="Nobile" pitchFamily="34" charset="0"/>
                <a:ea typeface="Nobile" pitchFamily="34" charset="-122"/>
                <a:cs typeface="Nobile" pitchFamily="34" charset="-120"/>
              </a:rPr>
              <a:t>This report presents a detailed account of a credit card fraud detection project using a well-known dataset of European credit card transactions. The document covers stages from data collection and cleaning, through exploratory data analysis, model training, and evaluation, to final documentation and submission. The focus lies on detecting imbalanced fraudulent transactions with multiple machine learning models and analyzing their performance.</a:t>
            </a:r>
            <a:endParaRPr lang="en-US" sz="19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864037" y="2130504"/>
            <a:ext cx="11701939" cy="771525"/>
          </a:xfrm>
          <a:prstGeom prst="rect">
            <a:avLst/>
          </a:prstGeom>
          <a:noFill/>
          <a:ln/>
        </p:spPr>
        <p:txBody>
          <a:bodyPr wrap="none" lIns="0" tIns="0" rIns="0" bIns="0" rtlCol="0" anchor="t"/>
          <a:lstStyle/>
          <a:p>
            <a:pPr algn="l" indent="0" marL="0">
              <a:lnSpc>
                <a:spcPts val="6050"/>
              </a:lnSpc>
              <a:buNone/>
            </a:pPr>
            <a:r>
              <a:rPr lang="en-US" sz="4850" b="1" dirty="0">
                <a:solidFill>
                  <a:srgbClr val="3B4540"/>
                </a:solidFill>
                <a:latin typeface="Fraunces Extra Bold" pitchFamily="34" charset="0"/>
                <a:ea typeface="Fraunces Extra Bold" pitchFamily="34" charset="-122"/>
                <a:cs typeface="Fraunces Extra Bold" pitchFamily="34" charset="-120"/>
              </a:rPr>
              <a:t>9. Final Submission (25th April 2025)</a:t>
            </a:r>
            <a:endParaRPr lang="en-US" sz="4850" dirty="0"/>
          </a:p>
        </p:txBody>
      </p:sp>
      <p:sp>
        <p:nvSpPr>
          <p:cNvPr id="3" name="Text 1"/>
          <p:cNvSpPr/>
          <p:nvPr/>
        </p:nvSpPr>
        <p:spPr>
          <a:xfrm>
            <a:off x="864037" y="3395782"/>
            <a:ext cx="12902327" cy="395049"/>
          </a:xfrm>
          <a:prstGeom prst="rect">
            <a:avLst/>
          </a:prstGeom>
          <a:noFill/>
          <a:ln/>
        </p:spPr>
        <p:txBody>
          <a:bodyPr wrap="none" lIns="0" tIns="0" rIns="0" bIns="0" rtlCol="0" anchor="t"/>
          <a:lstStyle/>
          <a:p>
            <a:pPr algn="l" indent="0" marL="0">
              <a:lnSpc>
                <a:spcPts val="3100"/>
              </a:lnSpc>
              <a:buNone/>
            </a:pPr>
            <a:r>
              <a:rPr lang="en-US" sz="1900" dirty="0">
                <a:solidFill>
                  <a:srgbClr val="405449"/>
                </a:solidFill>
                <a:latin typeface="Nobile" pitchFamily="34" charset="0"/>
                <a:ea typeface="Nobile" pitchFamily="34" charset="-122"/>
                <a:cs typeface="Nobile" pitchFamily="34" charset="-120"/>
              </a:rPr>
              <a:t>The submission package includes:</a:t>
            </a:r>
            <a:endParaRPr lang="en-US" sz="1900" dirty="0"/>
          </a:p>
        </p:txBody>
      </p:sp>
      <p:sp>
        <p:nvSpPr>
          <p:cNvPr id="4" name="Text 2"/>
          <p:cNvSpPr/>
          <p:nvPr/>
        </p:nvSpPr>
        <p:spPr>
          <a:xfrm>
            <a:off x="864037" y="4068485"/>
            <a:ext cx="12902327" cy="395049"/>
          </a:xfrm>
          <a:prstGeom prst="rect">
            <a:avLst/>
          </a:prstGeom>
          <a:noFill/>
          <a:ln/>
        </p:spPr>
        <p:txBody>
          <a:bodyPr wrap="none" lIns="0" tIns="0" rIns="0" bIns="0" rtlCol="0" anchor="t"/>
          <a:lstStyle/>
          <a:p>
            <a:pPr algn="l" marL="342900" indent="-342900">
              <a:lnSpc>
                <a:spcPts val="3100"/>
              </a:lnSpc>
              <a:buSzPct val="100000"/>
              <a:buChar char="•"/>
            </a:pPr>
            <a:r>
              <a:rPr lang="en-US" sz="1900" dirty="0">
                <a:solidFill>
                  <a:srgbClr val="405449"/>
                </a:solidFill>
                <a:latin typeface="Nobile" pitchFamily="34" charset="0"/>
                <a:ea typeface="Nobile" pitchFamily="34" charset="-122"/>
                <a:cs typeface="Nobile" pitchFamily="34" charset="-120"/>
              </a:rPr>
              <a:t>Cleaned and annotated Jupyter Notebook (.ipynb) with code and documentation</a:t>
            </a:r>
            <a:endParaRPr lang="en-US" sz="1900" dirty="0"/>
          </a:p>
        </p:txBody>
      </p:sp>
      <p:sp>
        <p:nvSpPr>
          <p:cNvPr id="5" name="Text 3"/>
          <p:cNvSpPr/>
          <p:nvPr/>
        </p:nvSpPr>
        <p:spPr>
          <a:xfrm>
            <a:off x="864037" y="4549854"/>
            <a:ext cx="12902327" cy="395049"/>
          </a:xfrm>
          <a:prstGeom prst="rect">
            <a:avLst/>
          </a:prstGeom>
          <a:noFill/>
          <a:ln/>
        </p:spPr>
        <p:txBody>
          <a:bodyPr wrap="none" lIns="0" tIns="0" rIns="0" bIns="0" rtlCol="0" anchor="t"/>
          <a:lstStyle/>
          <a:p>
            <a:pPr algn="l" marL="342900" indent="-342900">
              <a:lnSpc>
                <a:spcPts val="3100"/>
              </a:lnSpc>
              <a:buSzPct val="100000"/>
              <a:buChar char="•"/>
            </a:pPr>
            <a:r>
              <a:rPr lang="en-US" sz="1900" dirty="0">
                <a:solidFill>
                  <a:srgbClr val="405449"/>
                </a:solidFill>
                <a:latin typeface="Nobile" pitchFamily="34" charset="0"/>
                <a:ea typeface="Nobile" pitchFamily="34" charset="-122"/>
                <a:cs typeface="Nobile" pitchFamily="34" charset="-120"/>
              </a:rPr>
              <a:t>This comprehensive project report in .docx or .pdf format</a:t>
            </a:r>
            <a:endParaRPr lang="en-US" sz="1900" dirty="0"/>
          </a:p>
        </p:txBody>
      </p:sp>
      <p:sp>
        <p:nvSpPr>
          <p:cNvPr id="6" name="Text 4"/>
          <p:cNvSpPr/>
          <p:nvPr/>
        </p:nvSpPr>
        <p:spPr>
          <a:xfrm>
            <a:off x="864037" y="5031224"/>
            <a:ext cx="12902327" cy="395049"/>
          </a:xfrm>
          <a:prstGeom prst="rect">
            <a:avLst/>
          </a:prstGeom>
          <a:noFill/>
          <a:ln/>
        </p:spPr>
        <p:txBody>
          <a:bodyPr wrap="none" lIns="0" tIns="0" rIns="0" bIns="0" rtlCol="0" anchor="t"/>
          <a:lstStyle/>
          <a:p>
            <a:pPr algn="l" marL="342900" indent="-342900">
              <a:lnSpc>
                <a:spcPts val="3100"/>
              </a:lnSpc>
              <a:buSzPct val="100000"/>
              <a:buChar char="•"/>
            </a:pPr>
            <a:r>
              <a:rPr lang="en-US" sz="1900" dirty="0">
                <a:solidFill>
                  <a:srgbClr val="405449"/>
                </a:solidFill>
                <a:latin typeface="Nobile" pitchFamily="34" charset="0"/>
                <a:ea typeface="Nobile" pitchFamily="34" charset="-122"/>
                <a:cs typeface="Nobile" pitchFamily="34" charset="-120"/>
              </a:rPr>
              <a:t>Relevant data files (.csv) and any external dependencies necessary for execution</a:t>
            </a:r>
            <a:endParaRPr lang="en-US" sz="1900" dirty="0"/>
          </a:p>
        </p:txBody>
      </p:sp>
      <p:sp>
        <p:nvSpPr>
          <p:cNvPr id="7" name="Text 5"/>
          <p:cNvSpPr/>
          <p:nvPr/>
        </p:nvSpPr>
        <p:spPr>
          <a:xfrm>
            <a:off x="864037" y="5703927"/>
            <a:ext cx="12902327" cy="395049"/>
          </a:xfrm>
          <a:prstGeom prst="rect">
            <a:avLst/>
          </a:prstGeom>
          <a:noFill/>
          <a:ln/>
        </p:spPr>
        <p:txBody>
          <a:bodyPr wrap="none" lIns="0" tIns="0" rIns="0" bIns="0" rtlCol="0" anchor="t"/>
          <a:lstStyle/>
          <a:p>
            <a:pPr algn="l" indent="0" marL="0">
              <a:lnSpc>
                <a:spcPts val="3100"/>
              </a:lnSpc>
              <a:buNone/>
            </a:pPr>
            <a:r>
              <a:rPr lang="en-US" sz="1900" dirty="0">
                <a:solidFill>
                  <a:srgbClr val="405449"/>
                </a:solidFill>
                <a:latin typeface="Nobile" pitchFamily="34" charset="0"/>
                <a:ea typeface="Nobile" pitchFamily="34" charset="-122"/>
                <a:cs typeface="Nobile" pitchFamily="34" charset="-120"/>
              </a:rPr>
              <a:t>Maintaining well-documented deliverables supports review and future project scaling or auditing efforts.</a:t>
            </a:r>
            <a:endParaRPr lang="en-US"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4037" y="1686044"/>
            <a:ext cx="12902327" cy="1543050"/>
          </a:xfrm>
          <a:prstGeom prst="rect">
            <a:avLst/>
          </a:prstGeom>
          <a:noFill/>
          <a:ln/>
        </p:spPr>
        <p:txBody>
          <a:bodyPr wrap="square" lIns="0" tIns="0" rIns="0" bIns="0" rtlCol="0" anchor="t"/>
          <a:lstStyle/>
          <a:p>
            <a:pPr algn="l" indent="0" marL="0">
              <a:lnSpc>
                <a:spcPts val="6050"/>
              </a:lnSpc>
              <a:buNone/>
            </a:pPr>
            <a:r>
              <a:rPr lang="en-US" sz="4850" b="1" dirty="0">
                <a:solidFill>
                  <a:srgbClr val="3B4540"/>
                </a:solidFill>
                <a:latin typeface="Fraunces Extra Bold" pitchFamily="34" charset="0"/>
                <a:ea typeface="Fraunces Extra Bold" pitchFamily="34" charset="-122"/>
                <a:cs typeface="Fraunces Extra Bold" pitchFamily="34" charset="-120"/>
              </a:rPr>
              <a:t>1. Data Collection (27th–31st March 2025)</a:t>
            </a:r>
            <a:endParaRPr lang="en-US" sz="4850" dirty="0"/>
          </a:p>
        </p:txBody>
      </p:sp>
      <p:sp>
        <p:nvSpPr>
          <p:cNvPr id="3" name="Text 1"/>
          <p:cNvSpPr/>
          <p:nvPr/>
        </p:nvSpPr>
        <p:spPr>
          <a:xfrm>
            <a:off x="864037" y="3722846"/>
            <a:ext cx="12902327" cy="1185148"/>
          </a:xfrm>
          <a:prstGeom prst="rect">
            <a:avLst/>
          </a:prstGeom>
          <a:noFill/>
          <a:ln/>
        </p:spPr>
        <p:txBody>
          <a:bodyPr wrap="square" lIns="0" tIns="0" rIns="0" bIns="0" rtlCol="0" anchor="t"/>
          <a:lstStyle/>
          <a:p>
            <a:pPr algn="l" indent="0" marL="0">
              <a:lnSpc>
                <a:spcPts val="3100"/>
              </a:lnSpc>
              <a:buNone/>
            </a:pPr>
            <a:r>
              <a:rPr lang="en-US" sz="1900" dirty="0">
                <a:solidFill>
                  <a:srgbClr val="405449"/>
                </a:solidFill>
                <a:latin typeface="Nobile" pitchFamily="34" charset="0"/>
                <a:ea typeface="Nobile" pitchFamily="34" charset="-122"/>
                <a:cs typeface="Nobile" pitchFamily="34" charset="-120"/>
              </a:rPr>
              <a:t>The dataset originates from the Kaggle Credit Card Fraud Detection repository, featuring European card transactions from September 2013. It comprises 284,807 transaction records, of which only 492 represent fraudulent activities, evidencing a significant class imbalance problem.</a:t>
            </a:r>
            <a:endParaRPr lang="en-US" sz="1900" dirty="0"/>
          </a:p>
        </p:txBody>
      </p:sp>
      <p:sp>
        <p:nvSpPr>
          <p:cNvPr id="4" name="Text 2"/>
          <p:cNvSpPr/>
          <p:nvPr/>
        </p:nvSpPr>
        <p:spPr>
          <a:xfrm>
            <a:off x="864037" y="5185648"/>
            <a:ext cx="12902327" cy="395049"/>
          </a:xfrm>
          <a:prstGeom prst="rect">
            <a:avLst/>
          </a:prstGeom>
          <a:noFill/>
          <a:ln/>
        </p:spPr>
        <p:txBody>
          <a:bodyPr wrap="none" lIns="0" tIns="0" rIns="0" bIns="0" rtlCol="0" anchor="t"/>
          <a:lstStyle/>
          <a:p>
            <a:pPr algn="l" marL="342900" indent="-342900">
              <a:lnSpc>
                <a:spcPts val="3100"/>
              </a:lnSpc>
              <a:buSzPct val="100000"/>
              <a:buChar char="•"/>
            </a:pPr>
            <a:r>
              <a:rPr lang="en-US" sz="1900" dirty="0">
                <a:solidFill>
                  <a:srgbClr val="405449"/>
                </a:solidFill>
                <a:latin typeface="Nobile" pitchFamily="34" charset="0"/>
                <a:ea typeface="Nobile" pitchFamily="34" charset="-122"/>
                <a:cs typeface="Nobile" pitchFamily="34" charset="-120"/>
              </a:rPr>
              <a:t>File name: </a:t>
            </a:r>
            <a:pPr algn="l" indent="0" marL="0">
              <a:lnSpc>
                <a:spcPts val="3100"/>
              </a:lnSpc>
              <a:buNone/>
            </a:pPr>
            <a:r>
              <a:rPr lang="en-US" sz="1900" b="1" dirty="0">
                <a:solidFill>
                  <a:srgbClr val="405449"/>
                </a:solidFill>
                <a:latin typeface="Nobile" pitchFamily="34" charset="0"/>
                <a:ea typeface="Nobile" pitchFamily="34" charset="-122"/>
                <a:cs typeface="Nobile" pitchFamily="34" charset="-120"/>
              </a:rPr>
              <a:t>creditcard.csv</a:t>
            </a:r>
            <a:endParaRPr lang="en-US" sz="1900" dirty="0"/>
          </a:p>
        </p:txBody>
      </p:sp>
      <p:sp>
        <p:nvSpPr>
          <p:cNvPr id="5" name="Text 3"/>
          <p:cNvSpPr/>
          <p:nvPr/>
        </p:nvSpPr>
        <p:spPr>
          <a:xfrm>
            <a:off x="864037" y="5667018"/>
            <a:ext cx="12902327" cy="395049"/>
          </a:xfrm>
          <a:prstGeom prst="rect">
            <a:avLst/>
          </a:prstGeom>
          <a:noFill/>
          <a:ln/>
        </p:spPr>
        <p:txBody>
          <a:bodyPr wrap="none" lIns="0" tIns="0" rIns="0" bIns="0" rtlCol="0" anchor="t"/>
          <a:lstStyle/>
          <a:p>
            <a:pPr algn="l" marL="342900" indent="-342900">
              <a:lnSpc>
                <a:spcPts val="3100"/>
              </a:lnSpc>
              <a:buSzPct val="100000"/>
              <a:buChar char="•"/>
            </a:pPr>
            <a:r>
              <a:rPr lang="en-US" sz="1900" dirty="0">
                <a:solidFill>
                  <a:srgbClr val="405449"/>
                </a:solidFill>
                <a:latin typeface="Nobile" pitchFamily="34" charset="0"/>
                <a:ea typeface="Nobile" pitchFamily="34" charset="-122"/>
                <a:cs typeface="Nobile" pitchFamily="34" charset="-120"/>
              </a:rPr>
              <a:t>Features include: </a:t>
            </a:r>
            <a:pPr algn="l" indent="0" marL="0">
              <a:lnSpc>
                <a:spcPts val="3100"/>
              </a:lnSpc>
              <a:buNone/>
            </a:pPr>
            <a:r>
              <a:rPr lang="en-US" sz="1900" b="1" dirty="0">
                <a:solidFill>
                  <a:srgbClr val="405449"/>
                </a:solidFill>
                <a:latin typeface="Nobile" pitchFamily="34" charset="0"/>
                <a:ea typeface="Nobile" pitchFamily="34" charset="-122"/>
                <a:cs typeface="Nobile" pitchFamily="34" charset="-120"/>
              </a:rPr>
              <a:t>Time</a:t>
            </a:r>
            <a:pPr algn="l" indent="0" marL="0">
              <a:lnSpc>
                <a:spcPts val="3100"/>
              </a:lnSpc>
              <a:buNone/>
            </a:pPr>
            <a:r>
              <a:rPr lang="en-US" sz="1900" dirty="0">
                <a:solidFill>
                  <a:srgbClr val="405449"/>
                </a:solidFill>
                <a:latin typeface="Nobile" pitchFamily="34" charset="0"/>
                <a:ea typeface="Nobile" pitchFamily="34" charset="-122"/>
                <a:cs typeface="Nobile" pitchFamily="34" charset="-120"/>
              </a:rPr>
              <a:t>, </a:t>
            </a:r>
            <a:pPr algn="l" indent="0" marL="0">
              <a:lnSpc>
                <a:spcPts val="3100"/>
              </a:lnSpc>
              <a:buNone/>
            </a:pPr>
            <a:r>
              <a:rPr lang="en-US" sz="1900" b="1" dirty="0">
                <a:solidFill>
                  <a:srgbClr val="405449"/>
                </a:solidFill>
                <a:latin typeface="Nobile" pitchFamily="34" charset="0"/>
                <a:ea typeface="Nobile" pitchFamily="34" charset="-122"/>
                <a:cs typeface="Nobile" pitchFamily="34" charset="-120"/>
              </a:rPr>
              <a:t>Amount</a:t>
            </a:r>
            <a:pPr algn="l" indent="0" marL="0">
              <a:lnSpc>
                <a:spcPts val="3100"/>
              </a:lnSpc>
              <a:buNone/>
            </a:pPr>
            <a:r>
              <a:rPr lang="en-US" sz="1900" dirty="0">
                <a:solidFill>
                  <a:srgbClr val="405449"/>
                </a:solidFill>
                <a:latin typeface="Nobile" pitchFamily="34" charset="0"/>
                <a:ea typeface="Nobile" pitchFamily="34" charset="-122"/>
                <a:cs typeface="Nobile" pitchFamily="34" charset="-120"/>
              </a:rPr>
              <a:t>, anonymized principal components </a:t>
            </a:r>
            <a:pPr algn="l" indent="0" marL="0">
              <a:lnSpc>
                <a:spcPts val="3100"/>
              </a:lnSpc>
              <a:buNone/>
            </a:pPr>
            <a:r>
              <a:rPr lang="en-US" sz="1900" b="1" dirty="0">
                <a:solidFill>
                  <a:srgbClr val="405449"/>
                </a:solidFill>
                <a:latin typeface="Nobile" pitchFamily="34" charset="0"/>
                <a:ea typeface="Nobile" pitchFamily="34" charset="-122"/>
                <a:cs typeface="Nobile" pitchFamily="34" charset="-120"/>
              </a:rPr>
              <a:t>V1</a:t>
            </a:r>
            <a:pPr algn="l" indent="0" marL="0">
              <a:lnSpc>
                <a:spcPts val="3100"/>
              </a:lnSpc>
              <a:buNone/>
            </a:pPr>
            <a:r>
              <a:rPr lang="en-US" sz="1900" dirty="0">
                <a:solidFill>
                  <a:srgbClr val="405449"/>
                </a:solidFill>
                <a:latin typeface="Nobile" pitchFamily="34" charset="0"/>
                <a:ea typeface="Nobile" pitchFamily="34" charset="-122"/>
                <a:cs typeface="Nobile" pitchFamily="34" charset="-120"/>
              </a:rPr>
              <a:t> to </a:t>
            </a:r>
            <a:pPr algn="l" indent="0" marL="0">
              <a:lnSpc>
                <a:spcPts val="3100"/>
              </a:lnSpc>
              <a:buNone/>
            </a:pPr>
            <a:r>
              <a:rPr lang="en-US" sz="1900" b="1" dirty="0">
                <a:solidFill>
                  <a:srgbClr val="405449"/>
                </a:solidFill>
                <a:latin typeface="Nobile" pitchFamily="34" charset="0"/>
                <a:ea typeface="Nobile" pitchFamily="34" charset="-122"/>
                <a:cs typeface="Nobile" pitchFamily="34" charset="-120"/>
              </a:rPr>
              <a:t>V28</a:t>
            </a:r>
            <a:pPr algn="l" indent="0" marL="0">
              <a:lnSpc>
                <a:spcPts val="3100"/>
              </a:lnSpc>
              <a:buNone/>
            </a:pPr>
            <a:r>
              <a:rPr lang="en-US" sz="1900" dirty="0">
                <a:solidFill>
                  <a:srgbClr val="405449"/>
                </a:solidFill>
                <a:latin typeface="Nobile" pitchFamily="34" charset="0"/>
                <a:ea typeface="Nobile" pitchFamily="34" charset="-122"/>
                <a:cs typeface="Nobile" pitchFamily="34" charset="-120"/>
              </a:rPr>
              <a:t>, and </a:t>
            </a:r>
            <a:pPr algn="l" indent="0" marL="0">
              <a:lnSpc>
                <a:spcPts val="3100"/>
              </a:lnSpc>
              <a:buNone/>
            </a:pPr>
            <a:r>
              <a:rPr lang="en-US" sz="1900" b="1" dirty="0">
                <a:solidFill>
                  <a:srgbClr val="405449"/>
                </a:solidFill>
                <a:latin typeface="Nobile" pitchFamily="34" charset="0"/>
                <a:ea typeface="Nobile" pitchFamily="34" charset="-122"/>
                <a:cs typeface="Nobile" pitchFamily="34" charset="-120"/>
              </a:rPr>
              <a:t>Class</a:t>
            </a:r>
            <a:pPr algn="l" indent="0" marL="0">
              <a:lnSpc>
                <a:spcPts val="3100"/>
              </a:lnSpc>
              <a:buNone/>
            </a:pPr>
            <a:r>
              <a:rPr lang="en-US" sz="1900" dirty="0">
                <a:solidFill>
                  <a:srgbClr val="405449"/>
                </a:solidFill>
                <a:latin typeface="Nobile" pitchFamily="34" charset="0"/>
                <a:ea typeface="Nobile" pitchFamily="34" charset="-122"/>
                <a:cs typeface="Nobile" pitchFamily="34" charset="-120"/>
              </a:rPr>
              <a:t> label</a:t>
            </a:r>
            <a:endParaRPr lang="en-US" sz="1900" dirty="0"/>
          </a:p>
        </p:txBody>
      </p:sp>
      <p:sp>
        <p:nvSpPr>
          <p:cNvPr id="6" name="Text 4"/>
          <p:cNvSpPr/>
          <p:nvPr/>
        </p:nvSpPr>
        <p:spPr>
          <a:xfrm>
            <a:off x="864037" y="6148388"/>
            <a:ext cx="12902327" cy="395049"/>
          </a:xfrm>
          <a:prstGeom prst="rect">
            <a:avLst/>
          </a:prstGeom>
          <a:noFill/>
          <a:ln/>
        </p:spPr>
        <p:txBody>
          <a:bodyPr wrap="none" lIns="0" tIns="0" rIns="0" bIns="0" rtlCol="0" anchor="t"/>
          <a:lstStyle/>
          <a:p>
            <a:pPr algn="l" marL="342900" indent="-342900">
              <a:lnSpc>
                <a:spcPts val="3100"/>
              </a:lnSpc>
              <a:buSzPct val="100000"/>
              <a:buChar char="•"/>
            </a:pPr>
            <a:r>
              <a:rPr lang="en-US" sz="1900" dirty="0">
                <a:solidFill>
                  <a:srgbClr val="405449"/>
                </a:solidFill>
                <a:latin typeface="Nobile" pitchFamily="34" charset="0"/>
                <a:ea typeface="Nobile" pitchFamily="34" charset="-122"/>
                <a:cs typeface="Nobile" pitchFamily="34" charset="-120"/>
              </a:rPr>
              <a:t>Class indicates fraud status: 0 for legitimate and 1 for fraudulent transactions</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64037" y="1969889"/>
            <a:ext cx="12902327" cy="1543050"/>
          </a:xfrm>
          <a:prstGeom prst="rect">
            <a:avLst/>
          </a:prstGeom>
          <a:noFill/>
          <a:ln/>
        </p:spPr>
        <p:txBody>
          <a:bodyPr wrap="square" lIns="0" tIns="0" rIns="0" bIns="0" rtlCol="0" anchor="t"/>
          <a:lstStyle/>
          <a:p>
            <a:pPr algn="l" indent="0" marL="0">
              <a:lnSpc>
                <a:spcPts val="6050"/>
              </a:lnSpc>
              <a:buNone/>
            </a:pPr>
            <a:r>
              <a:rPr lang="en-US" sz="4850" b="1" dirty="0">
                <a:solidFill>
                  <a:srgbClr val="3B4540"/>
                </a:solidFill>
                <a:latin typeface="Fraunces Extra Bold" pitchFamily="34" charset="0"/>
                <a:ea typeface="Fraunces Extra Bold" pitchFamily="34" charset="-122"/>
                <a:cs typeface="Fraunces Extra Bold" pitchFamily="34" charset="-120"/>
              </a:rPr>
              <a:t>2. Data Preparation &amp; Cleaning (1st–5th April 2025)</a:t>
            </a:r>
            <a:endParaRPr lang="en-US" sz="4850" dirty="0"/>
          </a:p>
        </p:txBody>
      </p:sp>
      <p:sp>
        <p:nvSpPr>
          <p:cNvPr id="3" name="Text 1"/>
          <p:cNvSpPr/>
          <p:nvPr/>
        </p:nvSpPr>
        <p:spPr>
          <a:xfrm>
            <a:off x="864037" y="4006691"/>
            <a:ext cx="12902327" cy="790099"/>
          </a:xfrm>
          <a:prstGeom prst="rect">
            <a:avLst/>
          </a:prstGeom>
          <a:noFill/>
          <a:ln/>
        </p:spPr>
        <p:txBody>
          <a:bodyPr wrap="square" lIns="0" tIns="0" rIns="0" bIns="0" rtlCol="0" anchor="t"/>
          <a:lstStyle/>
          <a:p>
            <a:pPr algn="l" indent="0" marL="0">
              <a:lnSpc>
                <a:spcPts val="3100"/>
              </a:lnSpc>
              <a:buNone/>
            </a:pPr>
            <a:r>
              <a:rPr lang="en-US" sz="1900" dirty="0">
                <a:solidFill>
                  <a:srgbClr val="405449"/>
                </a:solidFill>
                <a:latin typeface="Nobile" pitchFamily="34" charset="0"/>
                <a:ea typeface="Nobile" pitchFamily="34" charset="-122"/>
                <a:cs typeface="Nobile" pitchFamily="34" charset="-120"/>
              </a:rPr>
              <a:t>Comprehensive data cleaning was performed to ensure data quality and consistency. The dataset was confirmed to be complete with no missing values upon checking with the .isnull().mean() method.</a:t>
            </a:r>
            <a:endParaRPr lang="en-US" sz="1900" dirty="0"/>
          </a:p>
        </p:txBody>
      </p:sp>
      <p:sp>
        <p:nvSpPr>
          <p:cNvPr id="4" name="Text 2"/>
          <p:cNvSpPr/>
          <p:nvPr/>
        </p:nvSpPr>
        <p:spPr>
          <a:xfrm>
            <a:off x="864037" y="5074444"/>
            <a:ext cx="12902327" cy="1185148"/>
          </a:xfrm>
          <a:prstGeom prst="rect">
            <a:avLst/>
          </a:prstGeom>
          <a:noFill/>
          <a:ln/>
        </p:spPr>
        <p:txBody>
          <a:bodyPr wrap="square" lIns="0" tIns="0" rIns="0" bIns="0" rtlCol="0" anchor="t"/>
          <a:lstStyle/>
          <a:p>
            <a:pPr algn="l" indent="0" marL="0">
              <a:lnSpc>
                <a:spcPts val="3100"/>
              </a:lnSpc>
              <a:buNone/>
            </a:pPr>
            <a:r>
              <a:rPr lang="en-US" sz="1900" dirty="0">
                <a:solidFill>
                  <a:srgbClr val="405449"/>
                </a:solidFill>
                <a:latin typeface="Nobile" pitchFamily="34" charset="0"/>
                <a:ea typeface="Nobile" pitchFamily="34" charset="-122"/>
                <a:cs typeface="Nobile" pitchFamily="34" charset="-120"/>
              </a:rPr>
              <a:t>Data structure and types were validated using the .info() function, ensuring all features are in appropriate formats for modeling. Statistical summaries generated by .describe() provided insight into the distributions and ranges of numeric features, guiding subsequent analysis.</a:t>
            </a:r>
            <a:endParaRPr lang="en-US"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64037" y="1633538"/>
            <a:ext cx="12902327" cy="1543050"/>
          </a:xfrm>
          <a:prstGeom prst="rect">
            <a:avLst/>
          </a:prstGeom>
          <a:noFill/>
          <a:ln/>
        </p:spPr>
        <p:txBody>
          <a:bodyPr wrap="square" lIns="0" tIns="0" rIns="0" bIns="0" rtlCol="0" anchor="t"/>
          <a:lstStyle/>
          <a:p>
            <a:pPr algn="l" indent="0" marL="0">
              <a:lnSpc>
                <a:spcPts val="6050"/>
              </a:lnSpc>
              <a:buNone/>
            </a:pPr>
            <a:r>
              <a:rPr lang="en-US" sz="4850" b="1" dirty="0">
                <a:solidFill>
                  <a:srgbClr val="3B4540"/>
                </a:solidFill>
                <a:latin typeface="Fraunces Extra Bold" pitchFamily="34" charset="0"/>
                <a:ea typeface="Fraunces Extra Bold" pitchFamily="34" charset="-122"/>
                <a:cs typeface="Fraunces Extra Bold" pitchFamily="34" charset="-120"/>
              </a:rPr>
              <a:t>3. Exploratory Data Analysis (EDA) (6th–9th April 2025)</a:t>
            </a:r>
            <a:endParaRPr lang="en-US" sz="4850" dirty="0"/>
          </a:p>
        </p:txBody>
      </p:sp>
      <p:sp>
        <p:nvSpPr>
          <p:cNvPr id="3" name="Text 1"/>
          <p:cNvSpPr/>
          <p:nvPr/>
        </p:nvSpPr>
        <p:spPr>
          <a:xfrm>
            <a:off x="864037" y="3670340"/>
            <a:ext cx="12902327" cy="790099"/>
          </a:xfrm>
          <a:prstGeom prst="rect">
            <a:avLst/>
          </a:prstGeom>
          <a:noFill/>
          <a:ln/>
        </p:spPr>
        <p:txBody>
          <a:bodyPr wrap="square" lIns="0" tIns="0" rIns="0" bIns="0" rtlCol="0" anchor="t"/>
          <a:lstStyle/>
          <a:p>
            <a:pPr algn="l" indent="0" marL="0">
              <a:lnSpc>
                <a:spcPts val="3100"/>
              </a:lnSpc>
              <a:buNone/>
            </a:pPr>
            <a:r>
              <a:rPr lang="en-US" sz="1900" dirty="0">
                <a:solidFill>
                  <a:srgbClr val="405449"/>
                </a:solidFill>
                <a:latin typeface="Nobile" pitchFamily="34" charset="0"/>
                <a:ea typeface="Nobile" pitchFamily="34" charset="-122"/>
                <a:cs typeface="Nobile" pitchFamily="34" charset="-120"/>
              </a:rPr>
              <a:t>Initial analysis focused on understanding transaction patterns and class imbalance. The number of fraudulent and non-fraudulent cases was quantified, affirming the dataset's skewness.</a:t>
            </a:r>
            <a:endParaRPr lang="en-US" sz="1900" dirty="0"/>
          </a:p>
        </p:txBody>
      </p:sp>
      <p:sp>
        <p:nvSpPr>
          <p:cNvPr id="4" name="Text 2"/>
          <p:cNvSpPr/>
          <p:nvPr/>
        </p:nvSpPr>
        <p:spPr>
          <a:xfrm>
            <a:off x="864037" y="4738092"/>
            <a:ext cx="12902327" cy="790099"/>
          </a:xfrm>
          <a:prstGeom prst="rect">
            <a:avLst/>
          </a:prstGeom>
          <a:noFill/>
          <a:ln/>
        </p:spPr>
        <p:txBody>
          <a:bodyPr wrap="square" lIns="0" tIns="0" rIns="0" bIns="0" rtlCol="0" anchor="t"/>
          <a:lstStyle/>
          <a:p>
            <a:pPr algn="l" indent="0" marL="0">
              <a:lnSpc>
                <a:spcPts val="3100"/>
              </a:lnSpc>
              <a:buNone/>
            </a:pPr>
            <a:r>
              <a:rPr lang="en-US" sz="1900" dirty="0">
                <a:solidFill>
                  <a:srgbClr val="405449"/>
                </a:solidFill>
                <a:latin typeface="Nobile" pitchFamily="34" charset="0"/>
                <a:ea typeface="Nobile" pitchFamily="34" charset="-122"/>
                <a:cs typeface="Nobile" pitchFamily="34" charset="-120"/>
              </a:rPr>
              <a:t>Distribution plots for </a:t>
            </a:r>
            <a:pPr algn="l" indent="0" marL="0">
              <a:lnSpc>
                <a:spcPts val="3100"/>
              </a:lnSpc>
              <a:buNone/>
            </a:pPr>
            <a:r>
              <a:rPr lang="en-US" sz="1900" b="1" dirty="0">
                <a:solidFill>
                  <a:srgbClr val="405449"/>
                </a:solidFill>
                <a:latin typeface="Nobile" pitchFamily="34" charset="0"/>
                <a:ea typeface="Nobile" pitchFamily="34" charset="-122"/>
                <a:cs typeface="Nobile" pitchFamily="34" charset="-120"/>
              </a:rPr>
              <a:t>Time</a:t>
            </a:r>
            <a:pPr algn="l" indent="0" marL="0">
              <a:lnSpc>
                <a:spcPts val="3100"/>
              </a:lnSpc>
              <a:buNone/>
            </a:pPr>
            <a:r>
              <a:rPr lang="en-US" sz="1900" dirty="0">
                <a:solidFill>
                  <a:srgbClr val="405449"/>
                </a:solidFill>
                <a:latin typeface="Nobile" pitchFamily="34" charset="0"/>
                <a:ea typeface="Nobile" pitchFamily="34" charset="-122"/>
                <a:cs typeface="Nobile" pitchFamily="34" charset="-120"/>
              </a:rPr>
              <a:t> and </a:t>
            </a:r>
            <a:pPr algn="l" indent="0" marL="0">
              <a:lnSpc>
                <a:spcPts val="3100"/>
              </a:lnSpc>
              <a:buNone/>
            </a:pPr>
            <a:r>
              <a:rPr lang="en-US" sz="1900" b="1" dirty="0">
                <a:solidFill>
                  <a:srgbClr val="405449"/>
                </a:solidFill>
                <a:latin typeface="Nobile" pitchFamily="34" charset="0"/>
                <a:ea typeface="Nobile" pitchFamily="34" charset="-122"/>
                <a:cs typeface="Nobile" pitchFamily="34" charset="-120"/>
              </a:rPr>
              <a:t>Amount</a:t>
            </a:r>
            <a:pPr algn="l" indent="0" marL="0">
              <a:lnSpc>
                <a:spcPts val="3100"/>
              </a:lnSpc>
              <a:buNone/>
            </a:pPr>
            <a:r>
              <a:rPr lang="en-US" sz="1900" dirty="0">
                <a:solidFill>
                  <a:srgbClr val="405449"/>
                </a:solidFill>
                <a:latin typeface="Nobile" pitchFamily="34" charset="0"/>
                <a:ea typeface="Nobile" pitchFamily="34" charset="-122"/>
                <a:cs typeface="Nobile" pitchFamily="34" charset="-120"/>
              </a:rPr>
              <a:t> variables were generated separately for fraud and non-fraud classes to identify any temporal or value-based anomalies.</a:t>
            </a:r>
            <a:endParaRPr lang="en-US" sz="1900" dirty="0"/>
          </a:p>
        </p:txBody>
      </p:sp>
      <p:sp>
        <p:nvSpPr>
          <p:cNvPr id="5" name="Text 3"/>
          <p:cNvSpPr/>
          <p:nvPr/>
        </p:nvSpPr>
        <p:spPr>
          <a:xfrm>
            <a:off x="864037" y="5805845"/>
            <a:ext cx="12902327" cy="790099"/>
          </a:xfrm>
          <a:prstGeom prst="rect">
            <a:avLst/>
          </a:prstGeom>
          <a:noFill/>
          <a:ln/>
        </p:spPr>
        <p:txBody>
          <a:bodyPr wrap="square" lIns="0" tIns="0" rIns="0" bIns="0" rtlCol="0" anchor="t"/>
          <a:lstStyle/>
          <a:p>
            <a:pPr algn="l" indent="0" marL="0">
              <a:lnSpc>
                <a:spcPts val="3100"/>
              </a:lnSpc>
              <a:buNone/>
            </a:pPr>
            <a:r>
              <a:rPr lang="en-US" sz="1900" dirty="0">
                <a:solidFill>
                  <a:srgbClr val="405449"/>
                </a:solidFill>
                <a:latin typeface="Nobile" pitchFamily="34" charset="0"/>
                <a:ea typeface="Nobile" pitchFamily="34" charset="-122"/>
                <a:cs typeface="Nobile" pitchFamily="34" charset="-120"/>
              </a:rPr>
              <a:t>A heatmap visualized correlations among anonymized features, aiding in feature relevance assessment. Visual inspection of </a:t>
            </a:r>
            <a:pPr algn="l" indent="0" marL="0">
              <a:lnSpc>
                <a:spcPts val="3100"/>
              </a:lnSpc>
              <a:buNone/>
            </a:pPr>
            <a:r>
              <a:rPr lang="en-US" sz="1900" b="1" dirty="0">
                <a:solidFill>
                  <a:srgbClr val="405449"/>
                </a:solidFill>
                <a:latin typeface="Nobile" pitchFamily="34" charset="0"/>
                <a:ea typeface="Nobile" pitchFamily="34" charset="-122"/>
                <a:cs typeface="Nobile" pitchFamily="34" charset="-120"/>
              </a:rPr>
              <a:t>Time</a:t>
            </a:r>
            <a:pPr algn="l" indent="0" marL="0">
              <a:lnSpc>
                <a:spcPts val="3100"/>
              </a:lnSpc>
              <a:buNone/>
            </a:pPr>
            <a:r>
              <a:rPr lang="en-US" sz="1900" dirty="0">
                <a:solidFill>
                  <a:srgbClr val="405449"/>
                </a:solidFill>
                <a:latin typeface="Nobile" pitchFamily="34" charset="0"/>
                <a:ea typeface="Nobile" pitchFamily="34" charset="-122"/>
                <a:cs typeface="Nobile" pitchFamily="34" charset="-120"/>
              </a:rPr>
              <a:t> versus </a:t>
            </a:r>
            <a:pPr algn="l" indent="0" marL="0">
              <a:lnSpc>
                <a:spcPts val="3100"/>
              </a:lnSpc>
              <a:buNone/>
            </a:pPr>
            <a:r>
              <a:rPr lang="en-US" sz="1900" b="1" dirty="0">
                <a:solidFill>
                  <a:srgbClr val="405449"/>
                </a:solidFill>
                <a:latin typeface="Nobile" pitchFamily="34" charset="0"/>
                <a:ea typeface="Nobile" pitchFamily="34" charset="-122"/>
                <a:cs typeface="Nobile" pitchFamily="34" charset="-120"/>
              </a:rPr>
              <a:t>Amount</a:t>
            </a:r>
            <a:pPr algn="l" indent="0" marL="0">
              <a:lnSpc>
                <a:spcPts val="3100"/>
              </a:lnSpc>
              <a:buNone/>
            </a:pPr>
            <a:r>
              <a:rPr lang="en-US" sz="1900" dirty="0">
                <a:solidFill>
                  <a:srgbClr val="405449"/>
                </a:solidFill>
                <a:latin typeface="Nobile" pitchFamily="34" charset="0"/>
                <a:ea typeface="Nobile" pitchFamily="34" charset="-122"/>
                <a:cs typeface="Nobile" pitchFamily="34" charset="-120"/>
              </a:rPr>
              <a:t> highlighted potential distinguishing patterns between classes.</a:t>
            </a:r>
            <a:endParaRPr lang="en-US" sz="1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64037" y="1831062"/>
            <a:ext cx="12902327" cy="1543050"/>
          </a:xfrm>
          <a:prstGeom prst="rect">
            <a:avLst/>
          </a:prstGeom>
          <a:noFill/>
          <a:ln/>
        </p:spPr>
        <p:txBody>
          <a:bodyPr wrap="square" lIns="0" tIns="0" rIns="0" bIns="0" rtlCol="0" anchor="t"/>
          <a:lstStyle/>
          <a:p>
            <a:pPr algn="l" indent="0" marL="0">
              <a:lnSpc>
                <a:spcPts val="6050"/>
              </a:lnSpc>
              <a:buNone/>
            </a:pPr>
            <a:r>
              <a:rPr lang="en-US" sz="4850" b="1" dirty="0">
                <a:solidFill>
                  <a:srgbClr val="3B4540"/>
                </a:solidFill>
                <a:latin typeface="Fraunces Extra Bold" pitchFamily="34" charset="0"/>
                <a:ea typeface="Fraunces Extra Bold" pitchFamily="34" charset="-122"/>
                <a:cs typeface="Fraunces Extra Bold" pitchFamily="34" charset="-120"/>
              </a:rPr>
              <a:t>4. Feature Engineering &amp; Selection (10th–12th April 2025)</a:t>
            </a:r>
            <a:endParaRPr lang="en-US" sz="4850" dirty="0"/>
          </a:p>
        </p:txBody>
      </p:sp>
      <p:sp>
        <p:nvSpPr>
          <p:cNvPr id="3" name="Text 1"/>
          <p:cNvSpPr/>
          <p:nvPr/>
        </p:nvSpPr>
        <p:spPr>
          <a:xfrm>
            <a:off x="864037" y="3867864"/>
            <a:ext cx="12902327" cy="395049"/>
          </a:xfrm>
          <a:prstGeom prst="rect">
            <a:avLst/>
          </a:prstGeom>
          <a:noFill/>
          <a:ln/>
        </p:spPr>
        <p:txBody>
          <a:bodyPr wrap="none" lIns="0" tIns="0" rIns="0" bIns="0" rtlCol="0" anchor="t"/>
          <a:lstStyle/>
          <a:p>
            <a:pPr algn="l" indent="0" marL="0">
              <a:lnSpc>
                <a:spcPts val="3100"/>
              </a:lnSpc>
              <a:buNone/>
            </a:pPr>
            <a:r>
              <a:rPr lang="en-US" sz="1900" dirty="0">
                <a:solidFill>
                  <a:srgbClr val="405449"/>
                </a:solidFill>
                <a:latin typeface="Nobile" pitchFamily="34" charset="0"/>
                <a:ea typeface="Nobile" pitchFamily="34" charset="-122"/>
                <a:cs typeface="Nobile" pitchFamily="34" charset="-120"/>
              </a:rPr>
              <a:t>No new features were engineered during this phase; the model training utilized existing dataset attributes.</a:t>
            </a:r>
            <a:endParaRPr lang="en-US" sz="1900" dirty="0"/>
          </a:p>
        </p:txBody>
      </p:sp>
      <p:sp>
        <p:nvSpPr>
          <p:cNvPr id="4" name="Text 2"/>
          <p:cNvSpPr/>
          <p:nvPr/>
        </p:nvSpPr>
        <p:spPr>
          <a:xfrm>
            <a:off x="864037" y="4540568"/>
            <a:ext cx="12902327" cy="790099"/>
          </a:xfrm>
          <a:prstGeom prst="rect">
            <a:avLst/>
          </a:prstGeom>
          <a:noFill/>
          <a:ln/>
        </p:spPr>
        <p:txBody>
          <a:bodyPr wrap="square" lIns="0" tIns="0" rIns="0" bIns="0" rtlCol="0" anchor="t"/>
          <a:lstStyle/>
          <a:p>
            <a:pPr algn="l" indent="0" marL="0">
              <a:lnSpc>
                <a:spcPts val="3100"/>
              </a:lnSpc>
              <a:buNone/>
            </a:pPr>
            <a:r>
              <a:rPr lang="en-US" sz="1900" dirty="0">
                <a:solidFill>
                  <a:srgbClr val="405449"/>
                </a:solidFill>
                <a:latin typeface="Nobile" pitchFamily="34" charset="0"/>
                <a:ea typeface="Nobile" pitchFamily="34" charset="-122"/>
                <a:cs typeface="Nobile" pitchFamily="34" charset="-120"/>
              </a:rPr>
              <a:t>All columns except the </a:t>
            </a:r>
            <a:pPr algn="l" indent="0" marL="0">
              <a:lnSpc>
                <a:spcPts val="3100"/>
              </a:lnSpc>
              <a:buNone/>
            </a:pPr>
            <a:r>
              <a:rPr lang="en-US" sz="1900" b="1" dirty="0">
                <a:solidFill>
                  <a:srgbClr val="405449"/>
                </a:solidFill>
                <a:latin typeface="Nobile" pitchFamily="34" charset="0"/>
                <a:ea typeface="Nobile" pitchFamily="34" charset="-122"/>
                <a:cs typeface="Nobile" pitchFamily="34" charset="-120"/>
              </a:rPr>
              <a:t>Class</a:t>
            </a:r>
            <a:pPr algn="l" indent="0" marL="0">
              <a:lnSpc>
                <a:spcPts val="3100"/>
              </a:lnSpc>
              <a:buNone/>
            </a:pPr>
            <a:r>
              <a:rPr lang="en-US" sz="1900" dirty="0">
                <a:solidFill>
                  <a:srgbClr val="405449"/>
                </a:solidFill>
                <a:latin typeface="Nobile" pitchFamily="34" charset="0"/>
                <a:ea typeface="Nobile" pitchFamily="34" charset="-122"/>
                <a:cs typeface="Nobile" pitchFamily="34" charset="-120"/>
              </a:rPr>
              <a:t> label were used as object features. The </a:t>
            </a:r>
            <a:pPr algn="l" indent="0" marL="0">
              <a:lnSpc>
                <a:spcPts val="3100"/>
              </a:lnSpc>
              <a:buNone/>
            </a:pPr>
            <a:r>
              <a:rPr lang="en-US" sz="1900" b="1" dirty="0">
                <a:solidFill>
                  <a:srgbClr val="405449"/>
                </a:solidFill>
                <a:latin typeface="Nobile" pitchFamily="34" charset="0"/>
                <a:ea typeface="Nobile" pitchFamily="34" charset="-122"/>
                <a:cs typeface="Nobile" pitchFamily="34" charset="-120"/>
              </a:rPr>
              <a:t>Class</a:t>
            </a:r>
            <a:pPr algn="l" indent="0" marL="0">
              <a:lnSpc>
                <a:spcPts val="3100"/>
              </a:lnSpc>
              <a:buNone/>
            </a:pPr>
            <a:r>
              <a:rPr lang="en-US" sz="1900" dirty="0">
                <a:solidFill>
                  <a:srgbClr val="405449"/>
                </a:solidFill>
                <a:latin typeface="Nobile" pitchFamily="34" charset="0"/>
                <a:ea typeface="Nobile" pitchFamily="34" charset="-122"/>
                <a:cs typeface="Nobile" pitchFamily="34" charset="-120"/>
              </a:rPr>
              <a:t> column served as the target variable during supervised learning, distinguishing between fraudulent and legitimate transactions.</a:t>
            </a:r>
            <a:endParaRPr lang="en-US" sz="1900" dirty="0"/>
          </a:p>
        </p:txBody>
      </p:sp>
      <p:sp>
        <p:nvSpPr>
          <p:cNvPr id="5" name="Text 3"/>
          <p:cNvSpPr/>
          <p:nvPr/>
        </p:nvSpPr>
        <p:spPr>
          <a:xfrm>
            <a:off x="864037" y="5608320"/>
            <a:ext cx="12902327" cy="790099"/>
          </a:xfrm>
          <a:prstGeom prst="rect">
            <a:avLst/>
          </a:prstGeom>
          <a:noFill/>
          <a:ln/>
        </p:spPr>
        <p:txBody>
          <a:bodyPr wrap="square" lIns="0" tIns="0" rIns="0" bIns="0" rtlCol="0" anchor="t"/>
          <a:lstStyle/>
          <a:p>
            <a:pPr algn="l" indent="0" marL="0">
              <a:lnSpc>
                <a:spcPts val="3100"/>
              </a:lnSpc>
              <a:buNone/>
            </a:pPr>
            <a:r>
              <a:rPr lang="en-US" sz="1900" dirty="0">
                <a:solidFill>
                  <a:srgbClr val="405449"/>
                </a:solidFill>
                <a:latin typeface="Nobile" pitchFamily="34" charset="0"/>
                <a:ea typeface="Nobile" pitchFamily="34" charset="-122"/>
                <a:cs typeface="Nobile" pitchFamily="34" charset="-120"/>
              </a:rPr>
              <a:t>This approach maintains dataset integrity and avoids introducing bias but may limit model's ability to capture hidden patterns without additional feature transformation or selection.</a:t>
            </a:r>
            <a:endParaRPr lang="en-US"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64037" y="1152168"/>
            <a:ext cx="12902327" cy="1543050"/>
          </a:xfrm>
          <a:prstGeom prst="rect">
            <a:avLst/>
          </a:prstGeom>
          <a:noFill/>
          <a:ln/>
        </p:spPr>
        <p:txBody>
          <a:bodyPr wrap="square" lIns="0" tIns="0" rIns="0" bIns="0" rtlCol="0" anchor="t"/>
          <a:lstStyle/>
          <a:p>
            <a:pPr algn="l" indent="0" marL="0">
              <a:lnSpc>
                <a:spcPts val="6050"/>
              </a:lnSpc>
              <a:buNone/>
            </a:pPr>
            <a:r>
              <a:rPr lang="en-US" sz="4850" b="1" dirty="0">
                <a:solidFill>
                  <a:srgbClr val="3B4540"/>
                </a:solidFill>
                <a:latin typeface="Fraunces Extra Bold" pitchFamily="34" charset="0"/>
                <a:ea typeface="Fraunces Extra Bold" pitchFamily="34" charset="-122"/>
                <a:cs typeface="Fraunces Extra Bold" pitchFamily="34" charset="-120"/>
              </a:rPr>
              <a:t>5. Model Selection &amp; Training (13th–17th April 2025)</a:t>
            </a:r>
            <a:endParaRPr lang="en-US" sz="4850" dirty="0"/>
          </a:p>
        </p:txBody>
      </p:sp>
      <p:sp>
        <p:nvSpPr>
          <p:cNvPr id="3" name="Text 1"/>
          <p:cNvSpPr/>
          <p:nvPr/>
        </p:nvSpPr>
        <p:spPr>
          <a:xfrm>
            <a:off x="864037" y="3188970"/>
            <a:ext cx="12902327" cy="395049"/>
          </a:xfrm>
          <a:prstGeom prst="rect">
            <a:avLst/>
          </a:prstGeom>
          <a:noFill/>
          <a:ln/>
        </p:spPr>
        <p:txBody>
          <a:bodyPr wrap="none" lIns="0" tIns="0" rIns="0" bIns="0" rtlCol="0" anchor="t"/>
          <a:lstStyle/>
          <a:p>
            <a:pPr algn="l" indent="0" marL="0">
              <a:lnSpc>
                <a:spcPts val="3100"/>
              </a:lnSpc>
              <a:buNone/>
            </a:pPr>
            <a:r>
              <a:rPr lang="en-US" sz="1900" dirty="0">
                <a:solidFill>
                  <a:srgbClr val="405449"/>
                </a:solidFill>
                <a:latin typeface="Nobile" pitchFamily="34" charset="0"/>
                <a:ea typeface="Nobile" pitchFamily="34" charset="-122"/>
                <a:cs typeface="Nobile" pitchFamily="34" charset="-120"/>
              </a:rPr>
              <a:t>Three supervised classification models were implemented to tackle fraud detection:</a:t>
            </a:r>
            <a:endParaRPr lang="en-US" sz="1900" dirty="0"/>
          </a:p>
        </p:txBody>
      </p:sp>
      <p:sp>
        <p:nvSpPr>
          <p:cNvPr id="4" name="Text 2"/>
          <p:cNvSpPr/>
          <p:nvPr/>
        </p:nvSpPr>
        <p:spPr>
          <a:xfrm>
            <a:off x="864037" y="3861673"/>
            <a:ext cx="12902327" cy="790099"/>
          </a:xfrm>
          <a:prstGeom prst="rect">
            <a:avLst/>
          </a:prstGeom>
          <a:noFill/>
          <a:ln/>
        </p:spPr>
        <p:txBody>
          <a:bodyPr wrap="square" lIns="0" tIns="0" rIns="0" bIns="0" rtlCol="0" anchor="t"/>
          <a:lstStyle/>
          <a:p>
            <a:pPr algn="l" marL="342900" indent="-342900">
              <a:lnSpc>
                <a:spcPts val="3100"/>
              </a:lnSpc>
              <a:buSzPct val="100000"/>
              <a:buFont typeface="+mj-lt"/>
              <a:buAutoNum type="arabicPeriod" startAt="1"/>
            </a:pPr>
            <a:r>
              <a:rPr lang="en-US" sz="1900" b="1" dirty="0">
                <a:solidFill>
                  <a:srgbClr val="405449"/>
                </a:solidFill>
                <a:latin typeface="Nobile" pitchFamily="34" charset="0"/>
                <a:ea typeface="Nobile" pitchFamily="34" charset="-122"/>
                <a:cs typeface="Nobile" pitchFamily="34" charset="-120"/>
              </a:rPr>
              <a:t>Random Forest Classifier</a:t>
            </a:r>
            <a:pPr algn="l" indent="0" marL="0">
              <a:lnSpc>
                <a:spcPts val="3100"/>
              </a:lnSpc>
              <a:buNone/>
            </a:pPr>
            <a:r>
              <a:rPr lang="en-US" sz="1900" dirty="0">
                <a:solidFill>
                  <a:srgbClr val="405449"/>
                </a:solidFill>
                <a:latin typeface="Nobile" pitchFamily="34" charset="0"/>
                <a:ea typeface="Nobile" pitchFamily="34" charset="-122"/>
                <a:cs typeface="Nobile" pitchFamily="34" charset="-120"/>
              </a:rPr>
              <a:t>: Utilized for its robustness and ensemble capabilities, trained on 70% of the data.</a:t>
            </a:r>
            <a:endParaRPr lang="en-US" sz="1900" dirty="0"/>
          </a:p>
        </p:txBody>
      </p:sp>
      <p:sp>
        <p:nvSpPr>
          <p:cNvPr id="5" name="Text 3"/>
          <p:cNvSpPr/>
          <p:nvPr/>
        </p:nvSpPr>
        <p:spPr>
          <a:xfrm>
            <a:off x="864037" y="4738092"/>
            <a:ext cx="12902327" cy="395049"/>
          </a:xfrm>
          <a:prstGeom prst="rect">
            <a:avLst/>
          </a:prstGeom>
          <a:noFill/>
          <a:ln/>
        </p:spPr>
        <p:txBody>
          <a:bodyPr wrap="none" lIns="0" tIns="0" rIns="0" bIns="0" rtlCol="0" anchor="t"/>
          <a:lstStyle/>
          <a:p>
            <a:pPr algn="l" marL="342900" indent="-342900">
              <a:lnSpc>
                <a:spcPts val="3100"/>
              </a:lnSpc>
              <a:buSzPct val="100000"/>
              <a:buFont typeface="+mj-lt"/>
              <a:buAutoNum type="arabicPeriod" startAt="2"/>
            </a:pPr>
            <a:r>
              <a:rPr lang="en-US" sz="1900" b="1" dirty="0">
                <a:solidFill>
                  <a:srgbClr val="405449"/>
                </a:solidFill>
                <a:latin typeface="Nobile" pitchFamily="34" charset="0"/>
                <a:ea typeface="Nobile" pitchFamily="34" charset="-122"/>
                <a:cs typeface="Nobile" pitchFamily="34" charset="-120"/>
              </a:rPr>
              <a:t>Logistic Regression</a:t>
            </a:r>
            <a:pPr algn="l" indent="0" marL="0">
              <a:lnSpc>
                <a:spcPts val="3100"/>
              </a:lnSpc>
              <a:buNone/>
            </a:pPr>
            <a:r>
              <a:rPr lang="en-US" sz="1900" dirty="0">
                <a:solidFill>
                  <a:srgbClr val="405449"/>
                </a:solidFill>
                <a:latin typeface="Nobile" pitchFamily="34" charset="0"/>
                <a:ea typeface="Nobile" pitchFamily="34" charset="-122"/>
                <a:cs typeface="Nobile" pitchFamily="34" charset="-120"/>
              </a:rPr>
              <a:t>: Applied with default parameters for baseline linear classification performance.</a:t>
            </a:r>
            <a:endParaRPr lang="en-US" sz="1900" dirty="0"/>
          </a:p>
        </p:txBody>
      </p:sp>
      <p:sp>
        <p:nvSpPr>
          <p:cNvPr id="6" name="Text 4"/>
          <p:cNvSpPr/>
          <p:nvPr/>
        </p:nvSpPr>
        <p:spPr>
          <a:xfrm>
            <a:off x="864037" y="5219462"/>
            <a:ext cx="12902327" cy="790099"/>
          </a:xfrm>
          <a:prstGeom prst="rect">
            <a:avLst/>
          </a:prstGeom>
          <a:noFill/>
          <a:ln/>
        </p:spPr>
        <p:txBody>
          <a:bodyPr wrap="square" lIns="0" tIns="0" rIns="0" bIns="0" rtlCol="0" anchor="t"/>
          <a:lstStyle/>
          <a:p>
            <a:pPr algn="l" marL="342900" indent="-342900">
              <a:lnSpc>
                <a:spcPts val="3100"/>
              </a:lnSpc>
              <a:buSzPct val="100000"/>
              <a:buFont typeface="+mj-lt"/>
              <a:buAutoNum type="arabicPeriod" startAt="3"/>
            </a:pPr>
            <a:r>
              <a:rPr lang="en-US" sz="1900" b="1" dirty="0">
                <a:solidFill>
                  <a:srgbClr val="405449"/>
                </a:solidFill>
                <a:latin typeface="Nobile" pitchFamily="34" charset="0"/>
                <a:ea typeface="Nobile" pitchFamily="34" charset="-122"/>
                <a:cs typeface="Nobile" pitchFamily="34" charset="-120"/>
              </a:rPr>
              <a:t>Decision Tree Classifier</a:t>
            </a:r>
            <a:pPr algn="l" indent="0" marL="0">
              <a:lnSpc>
                <a:spcPts val="3100"/>
              </a:lnSpc>
              <a:buNone/>
            </a:pPr>
            <a:r>
              <a:rPr lang="en-US" sz="1900" dirty="0">
                <a:solidFill>
                  <a:srgbClr val="405449"/>
                </a:solidFill>
                <a:latin typeface="Nobile" pitchFamily="34" charset="0"/>
                <a:ea typeface="Nobile" pitchFamily="34" charset="-122"/>
                <a:cs typeface="Nobile" pitchFamily="34" charset="-120"/>
              </a:rPr>
              <a:t>: Although description included LogisticRegression by mistake, the intention was to try a simpler tree-based model trained on 70% of samples.</a:t>
            </a:r>
            <a:endParaRPr lang="en-US" sz="1900" dirty="0"/>
          </a:p>
        </p:txBody>
      </p:sp>
      <p:sp>
        <p:nvSpPr>
          <p:cNvPr id="7" name="Text 5"/>
          <p:cNvSpPr/>
          <p:nvPr/>
        </p:nvSpPr>
        <p:spPr>
          <a:xfrm>
            <a:off x="864037" y="6287214"/>
            <a:ext cx="12902327" cy="790099"/>
          </a:xfrm>
          <a:prstGeom prst="rect">
            <a:avLst/>
          </a:prstGeom>
          <a:noFill/>
          <a:ln/>
        </p:spPr>
        <p:txBody>
          <a:bodyPr wrap="square" lIns="0" tIns="0" rIns="0" bIns="0" rtlCol="0" anchor="t"/>
          <a:lstStyle/>
          <a:p>
            <a:pPr algn="l" indent="0" marL="0">
              <a:lnSpc>
                <a:spcPts val="3100"/>
              </a:lnSpc>
              <a:buNone/>
            </a:pPr>
            <a:r>
              <a:rPr lang="en-US" sz="1900" dirty="0">
                <a:solidFill>
                  <a:srgbClr val="405449"/>
                </a:solidFill>
                <a:latin typeface="Nobile" pitchFamily="34" charset="0"/>
                <a:ea typeface="Nobile" pitchFamily="34" charset="-122"/>
                <a:cs typeface="Nobile" pitchFamily="34" charset="-120"/>
              </a:rPr>
              <a:t>The use of varied model types aimed to compare performance across ensemble, linear, and tree-based approaches.</a:t>
            </a:r>
            <a:endParaRPr lang="en-US"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864037" y="1633538"/>
            <a:ext cx="12902327" cy="1543050"/>
          </a:xfrm>
          <a:prstGeom prst="rect">
            <a:avLst/>
          </a:prstGeom>
          <a:noFill/>
          <a:ln/>
        </p:spPr>
        <p:txBody>
          <a:bodyPr wrap="square" lIns="0" tIns="0" rIns="0" bIns="0" rtlCol="0" anchor="t"/>
          <a:lstStyle/>
          <a:p>
            <a:pPr algn="l" indent="0" marL="0">
              <a:lnSpc>
                <a:spcPts val="6050"/>
              </a:lnSpc>
              <a:buNone/>
            </a:pPr>
            <a:r>
              <a:rPr lang="en-US" sz="4850" b="1" dirty="0">
                <a:solidFill>
                  <a:srgbClr val="3B4540"/>
                </a:solidFill>
                <a:latin typeface="Fraunces Extra Bold" pitchFamily="34" charset="0"/>
                <a:ea typeface="Fraunces Extra Bold" pitchFamily="34" charset="-122"/>
                <a:cs typeface="Fraunces Extra Bold" pitchFamily="34" charset="-120"/>
              </a:rPr>
              <a:t>6. Model Evaluation &amp; Optimization (18th–20th April 2025)</a:t>
            </a:r>
            <a:endParaRPr lang="en-US" sz="4850" dirty="0"/>
          </a:p>
        </p:txBody>
      </p:sp>
      <p:sp>
        <p:nvSpPr>
          <p:cNvPr id="3" name="Text 1"/>
          <p:cNvSpPr/>
          <p:nvPr/>
        </p:nvSpPr>
        <p:spPr>
          <a:xfrm>
            <a:off x="864037" y="3670340"/>
            <a:ext cx="12902327" cy="790099"/>
          </a:xfrm>
          <a:prstGeom prst="rect">
            <a:avLst/>
          </a:prstGeom>
          <a:noFill/>
          <a:ln/>
        </p:spPr>
        <p:txBody>
          <a:bodyPr wrap="square" lIns="0" tIns="0" rIns="0" bIns="0" rtlCol="0" anchor="t"/>
          <a:lstStyle/>
          <a:p>
            <a:pPr algn="l" indent="0" marL="0">
              <a:lnSpc>
                <a:spcPts val="3100"/>
              </a:lnSpc>
              <a:buNone/>
            </a:pPr>
            <a:r>
              <a:rPr lang="en-US" sz="1900" dirty="0">
                <a:solidFill>
                  <a:srgbClr val="405449"/>
                </a:solidFill>
                <a:latin typeface="Nobile" pitchFamily="34" charset="0"/>
                <a:ea typeface="Nobile" pitchFamily="34" charset="-122"/>
                <a:cs typeface="Nobile" pitchFamily="34" charset="-120"/>
              </a:rPr>
              <a:t>Model performance was primarily evaluated using accuracy, which showed approximately 90% accuracy for all three models.</a:t>
            </a:r>
            <a:endParaRPr lang="en-US" sz="1900" dirty="0"/>
          </a:p>
        </p:txBody>
      </p:sp>
      <p:sp>
        <p:nvSpPr>
          <p:cNvPr id="4" name="Text 2"/>
          <p:cNvSpPr/>
          <p:nvPr/>
        </p:nvSpPr>
        <p:spPr>
          <a:xfrm>
            <a:off x="864037" y="4738092"/>
            <a:ext cx="12902327" cy="790099"/>
          </a:xfrm>
          <a:prstGeom prst="rect">
            <a:avLst/>
          </a:prstGeom>
          <a:noFill/>
          <a:ln/>
        </p:spPr>
        <p:txBody>
          <a:bodyPr wrap="square" lIns="0" tIns="0" rIns="0" bIns="0" rtlCol="0" anchor="t"/>
          <a:lstStyle/>
          <a:p>
            <a:pPr algn="l" indent="0" marL="0">
              <a:lnSpc>
                <a:spcPts val="3100"/>
              </a:lnSpc>
              <a:buNone/>
            </a:pPr>
            <a:r>
              <a:rPr lang="en-US" sz="1900" dirty="0">
                <a:solidFill>
                  <a:srgbClr val="405449"/>
                </a:solidFill>
                <a:latin typeface="Nobile" pitchFamily="34" charset="0"/>
                <a:ea typeface="Nobile" pitchFamily="34" charset="-122"/>
                <a:cs typeface="Nobile" pitchFamily="34" charset="-120"/>
              </a:rPr>
              <a:t>However, this metric is insufficient for imbalanced data scenarios like fraud detection, where recall and precision are critical for identifying rare fraudulent transactions without excessive false alarms.</a:t>
            </a:r>
            <a:endParaRPr lang="en-US" sz="1900" dirty="0"/>
          </a:p>
        </p:txBody>
      </p:sp>
      <p:sp>
        <p:nvSpPr>
          <p:cNvPr id="5" name="Text 3"/>
          <p:cNvSpPr/>
          <p:nvPr/>
        </p:nvSpPr>
        <p:spPr>
          <a:xfrm>
            <a:off x="864037" y="5805845"/>
            <a:ext cx="12902327" cy="790099"/>
          </a:xfrm>
          <a:prstGeom prst="rect">
            <a:avLst/>
          </a:prstGeom>
          <a:noFill/>
          <a:ln/>
        </p:spPr>
        <p:txBody>
          <a:bodyPr wrap="square" lIns="0" tIns="0" rIns="0" bIns="0" rtlCol="0" anchor="t"/>
          <a:lstStyle/>
          <a:p>
            <a:pPr algn="l" indent="0" marL="0">
              <a:lnSpc>
                <a:spcPts val="3100"/>
              </a:lnSpc>
              <a:buNone/>
            </a:pPr>
            <a:r>
              <a:rPr lang="en-US" sz="1900" dirty="0">
                <a:solidFill>
                  <a:srgbClr val="405449"/>
                </a:solidFill>
                <a:latin typeface="Nobile" pitchFamily="34" charset="0"/>
                <a:ea typeface="Nobile" pitchFamily="34" charset="-122"/>
                <a:cs typeface="Nobile" pitchFamily="34" charset="-120"/>
              </a:rPr>
              <a:t>No formal calculations for precision, recall, or F1-score were conducted, highlighting an area for necessary improvement to refine model sensitivity and specificity.</a:t>
            </a:r>
            <a:endParaRPr lang="en-US"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64037" y="1831062"/>
            <a:ext cx="12902327" cy="1543050"/>
          </a:xfrm>
          <a:prstGeom prst="rect">
            <a:avLst/>
          </a:prstGeom>
          <a:noFill/>
          <a:ln/>
        </p:spPr>
        <p:txBody>
          <a:bodyPr wrap="square" lIns="0" tIns="0" rIns="0" bIns="0" rtlCol="0" anchor="t"/>
          <a:lstStyle/>
          <a:p>
            <a:pPr algn="l" indent="0" marL="0">
              <a:lnSpc>
                <a:spcPts val="6050"/>
              </a:lnSpc>
              <a:buNone/>
            </a:pPr>
            <a:r>
              <a:rPr lang="en-US" sz="4850" b="1" dirty="0">
                <a:solidFill>
                  <a:srgbClr val="3B4540"/>
                </a:solidFill>
                <a:latin typeface="Fraunces Extra Bold" pitchFamily="34" charset="0"/>
                <a:ea typeface="Fraunces Extra Bold" pitchFamily="34" charset="-122"/>
                <a:cs typeface="Fraunces Extra Bold" pitchFamily="34" charset="-120"/>
              </a:rPr>
              <a:t>7. Prediction &amp; Interpretation (21st–22nd April 2025)</a:t>
            </a:r>
            <a:endParaRPr lang="en-US" sz="4850" dirty="0"/>
          </a:p>
        </p:txBody>
      </p:sp>
      <p:sp>
        <p:nvSpPr>
          <p:cNvPr id="3" name="Text 1"/>
          <p:cNvSpPr/>
          <p:nvPr/>
        </p:nvSpPr>
        <p:spPr>
          <a:xfrm>
            <a:off x="864037" y="3867864"/>
            <a:ext cx="12902327" cy="395049"/>
          </a:xfrm>
          <a:prstGeom prst="rect">
            <a:avLst/>
          </a:prstGeom>
          <a:noFill/>
          <a:ln/>
        </p:spPr>
        <p:txBody>
          <a:bodyPr wrap="none" lIns="0" tIns="0" rIns="0" bIns="0" rtlCol="0" anchor="t"/>
          <a:lstStyle/>
          <a:p>
            <a:pPr algn="l" indent="0" marL="0">
              <a:lnSpc>
                <a:spcPts val="3100"/>
              </a:lnSpc>
              <a:buNone/>
            </a:pPr>
            <a:r>
              <a:rPr lang="en-US" sz="1900" dirty="0">
                <a:solidFill>
                  <a:srgbClr val="405449"/>
                </a:solidFill>
                <a:latin typeface="Nobile" pitchFamily="34" charset="0"/>
                <a:ea typeface="Nobile" pitchFamily="34" charset="-122"/>
                <a:cs typeface="Nobile" pitchFamily="34" charset="-120"/>
              </a:rPr>
              <a:t>Models produced sample predictions on test datasets with outputs inspected for logical consistency.</a:t>
            </a:r>
            <a:endParaRPr lang="en-US" sz="1900" dirty="0"/>
          </a:p>
        </p:txBody>
      </p:sp>
      <p:sp>
        <p:nvSpPr>
          <p:cNvPr id="4" name="Text 2"/>
          <p:cNvSpPr/>
          <p:nvPr/>
        </p:nvSpPr>
        <p:spPr>
          <a:xfrm>
            <a:off x="864037" y="4540568"/>
            <a:ext cx="12902327" cy="790099"/>
          </a:xfrm>
          <a:prstGeom prst="rect">
            <a:avLst/>
          </a:prstGeom>
          <a:noFill/>
          <a:ln/>
        </p:spPr>
        <p:txBody>
          <a:bodyPr wrap="square" lIns="0" tIns="0" rIns="0" bIns="0" rtlCol="0" anchor="t"/>
          <a:lstStyle/>
          <a:p>
            <a:pPr algn="l" indent="0" marL="0">
              <a:lnSpc>
                <a:spcPts val="3100"/>
              </a:lnSpc>
              <a:buNone/>
            </a:pPr>
            <a:r>
              <a:rPr lang="en-US" sz="1900" dirty="0">
                <a:solidFill>
                  <a:srgbClr val="405449"/>
                </a:solidFill>
                <a:latin typeface="Nobile" pitchFamily="34" charset="0"/>
                <a:ea typeface="Nobile" pitchFamily="34" charset="-122"/>
                <a:cs typeface="Nobile" pitchFamily="34" charset="-120"/>
              </a:rPr>
              <a:t>No advanced visualization or interpretability tools were applied to explain model decisions or highlight feature impact, which could aid understanding of fraud detection mechanisms.</a:t>
            </a:r>
            <a:endParaRPr lang="en-US" sz="1900" dirty="0"/>
          </a:p>
        </p:txBody>
      </p:sp>
      <p:sp>
        <p:nvSpPr>
          <p:cNvPr id="5" name="Text 3"/>
          <p:cNvSpPr/>
          <p:nvPr/>
        </p:nvSpPr>
        <p:spPr>
          <a:xfrm>
            <a:off x="864037" y="5608320"/>
            <a:ext cx="12902327" cy="790099"/>
          </a:xfrm>
          <a:prstGeom prst="rect">
            <a:avLst/>
          </a:prstGeom>
          <a:noFill/>
          <a:ln/>
        </p:spPr>
        <p:txBody>
          <a:bodyPr wrap="square" lIns="0" tIns="0" rIns="0" bIns="0" rtlCol="0" anchor="t"/>
          <a:lstStyle/>
          <a:p>
            <a:pPr algn="l" indent="0" marL="0">
              <a:lnSpc>
                <a:spcPts val="3100"/>
              </a:lnSpc>
              <a:buNone/>
            </a:pPr>
            <a:r>
              <a:rPr lang="en-US" sz="1900" dirty="0">
                <a:solidFill>
                  <a:srgbClr val="405449"/>
                </a:solidFill>
                <a:latin typeface="Nobile" pitchFamily="34" charset="0"/>
                <a:ea typeface="Nobile" pitchFamily="34" charset="-122"/>
                <a:cs typeface="Nobile" pitchFamily="34" charset="-120"/>
              </a:rPr>
              <a:t>Incorporating model explainability measures like SHAP or LIME is recommended for future iterations to enhance trust and operational deployment readiness.</a:t>
            </a:r>
            <a:endParaRPr lang="en-US"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864037" y="1633538"/>
            <a:ext cx="12902327" cy="1543050"/>
          </a:xfrm>
          <a:prstGeom prst="rect">
            <a:avLst/>
          </a:prstGeom>
          <a:noFill/>
          <a:ln/>
        </p:spPr>
        <p:txBody>
          <a:bodyPr wrap="square" lIns="0" tIns="0" rIns="0" bIns="0" rtlCol="0" anchor="t"/>
          <a:lstStyle/>
          <a:p>
            <a:pPr algn="l" indent="0" marL="0">
              <a:lnSpc>
                <a:spcPts val="6050"/>
              </a:lnSpc>
              <a:buNone/>
            </a:pPr>
            <a:r>
              <a:rPr lang="en-US" sz="4850" b="1" dirty="0">
                <a:solidFill>
                  <a:srgbClr val="3B4540"/>
                </a:solidFill>
                <a:latin typeface="Fraunces Extra Bold" pitchFamily="34" charset="0"/>
                <a:ea typeface="Fraunces Extra Bold" pitchFamily="34" charset="-122"/>
                <a:cs typeface="Fraunces Extra Bold" pitchFamily="34" charset="-120"/>
              </a:rPr>
              <a:t>8. Report Writing &amp; Documentation (23rd–24th April 2025)</a:t>
            </a:r>
            <a:endParaRPr lang="en-US" sz="4850" dirty="0"/>
          </a:p>
        </p:txBody>
      </p:sp>
      <p:sp>
        <p:nvSpPr>
          <p:cNvPr id="3" name="Text 1"/>
          <p:cNvSpPr/>
          <p:nvPr/>
        </p:nvSpPr>
        <p:spPr>
          <a:xfrm>
            <a:off x="864037" y="3670340"/>
            <a:ext cx="12902327" cy="790099"/>
          </a:xfrm>
          <a:prstGeom prst="rect">
            <a:avLst/>
          </a:prstGeom>
          <a:noFill/>
          <a:ln/>
        </p:spPr>
        <p:txBody>
          <a:bodyPr wrap="square" lIns="0" tIns="0" rIns="0" bIns="0" rtlCol="0" anchor="t"/>
          <a:lstStyle/>
          <a:p>
            <a:pPr algn="l" indent="0" marL="0">
              <a:lnSpc>
                <a:spcPts val="3100"/>
              </a:lnSpc>
              <a:buNone/>
            </a:pPr>
            <a:r>
              <a:rPr lang="en-US" sz="1900" dirty="0">
                <a:solidFill>
                  <a:srgbClr val="405449"/>
                </a:solidFill>
                <a:latin typeface="Nobile" pitchFamily="34" charset="0"/>
                <a:ea typeface="Nobile" pitchFamily="34" charset="-122"/>
                <a:cs typeface="Nobile" pitchFamily="34" charset="-120"/>
              </a:rPr>
              <a:t>This document consolidates the entire project workflow, encompassing data handling, modeling techniques, and findings.</a:t>
            </a:r>
            <a:endParaRPr lang="en-US" sz="1900" dirty="0"/>
          </a:p>
        </p:txBody>
      </p:sp>
      <p:sp>
        <p:nvSpPr>
          <p:cNvPr id="4" name="Text 2"/>
          <p:cNvSpPr/>
          <p:nvPr/>
        </p:nvSpPr>
        <p:spPr>
          <a:xfrm>
            <a:off x="864037" y="4738092"/>
            <a:ext cx="12902327" cy="790099"/>
          </a:xfrm>
          <a:prstGeom prst="rect">
            <a:avLst/>
          </a:prstGeom>
          <a:noFill/>
          <a:ln/>
        </p:spPr>
        <p:txBody>
          <a:bodyPr wrap="square" lIns="0" tIns="0" rIns="0" bIns="0" rtlCol="0" anchor="t"/>
          <a:lstStyle/>
          <a:p>
            <a:pPr algn="l" indent="0" marL="0">
              <a:lnSpc>
                <a:spcPts val="3100"/>
              </a:lnSpc>
              <a:buNone/>
            </a:pPr>
            <a:r>
              <a:rPr lang="en-US" sz="1900" dirty="0">
                <a:solidFill>
                  <a:srgbClr val="405449"/>
                </a:solidFill>
                <a:latin typeface="Nobile" pitchFamily="34" charset="0"/>
                <a:ea typeface="Nobile" pitchFamily="34" charset="-122"/>
                <a:cs typeface="Nobile" pitchFamily="34" charset="-120"/>
              </a:rPr>
              <a:t>The report also reflects on current limitations such as absence of advanced feature engineering and comprehensive evaluation metrics, providing a foundation for continued improvements.</a:t>
            </a:r>
            <a:endParaRPr lang="en-US" sz="1900" dirty="0"/>
          </a:p>
        </p:txBody>
      </p:sp>
      <p:sp>
        <p:nvSpPr>
          <p:cNvPr id="5" name="Text 3"/>
          <p:cNvSpPr/>
          <p:nvPr/>
        </p:nvSpPr>
        <p:spPr>
          <a:xfrm>
            <a:off x="864037" y="5805845"/>
            <a:ext cx="12902327" cy="790099"/>
          </a:xfrm>
          <a:prstGeom prst="rect">
            <a:avLst/>
          </a:prstGeom>
          <a:noFill/>
          <a:ln/>
        </p:spPr>
        <p:txBody>
          <a:bodyPr wrap="square" lIns="0" tIns="0" rIns="0" bIns="0" rtlCol="0" anchor="t"/>
          <a:lstStyle/>
          <a:p>
            <a:pPr algn="l" indent="0" marL="0">
              <a:lnSpc>
                <a:spcPts val="3100"/>
              </a:lnSpc>
              <a:buNone/>
            </a:pPr>
            <a:r>
              <a:rPr lang="en-US" sz="1900" dirty="0">
                <a:solidFill>
                  <a:srgbClr val="405449"/>
                </a:solidFill>
                <a:latin typeface="Nobile" pitchFamily="34" charset="0"/>
                <a:ea typeface="Nobile" pitchFamily="34" charset="-122"/>
                <a:cs typeface="Nobile" pitchFamily="34" charset="-120"/>
              </a:rPr>
              <a:t>Clear documentation ensures reproducibility and facilitates knowledge transfer among data scientists and engineering teams.</a:t>
            </a:r>
            <a:endParaRPr lang="en-US" sz="1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2025-04-23T04:49:25Z</dcterms:created>
  <dcterms:modified xsi:type="dcterms:W3CDTF">2025-04-23T04:49:25Z</dcterms:modified>
</cp:coreProperties>
</file>