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RobotoMono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72c15db7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72c15db7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672c15db7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672c15db7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72c15db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72c15db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72c15db7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672c15db7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 flipH="1">
            <a:off x="-1" y="3337641"/>
            <a:ext cx="9144000" cy="18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3" name="Google Shape;73;p1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indent="-317500" lvl="1" marL="91440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298450" lvl="2" marL="13716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indent="-298450" lvl="3" marL="18288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indent="-298450" lvl="4" marL="22860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indent="-298450" lvl="5" marL="27432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indent="-298450" lvl="6" marL="32004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indent="-298450" lvl="7" marL="36576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indent="-298450" lvl="8" marL="411480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22960" y="1757913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22960" y="707153"/>
            <a:ext cx="7543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513293" y="0"/>
            <a:ext cx="66306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76250" y="2351405"/>
            <a:ext cx="3665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181872" y="475406"/>
            <a:ext cx="44859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5113795" y="749674"/>
            <a:ext cx="0" cy="364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476250" y="2351405"/>
            <a:ext cx="409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655596" y="623465"/>
            <a:ext cx="30123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 showMasterSp="0">
  <p:cSld name="Content and Imag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flipH="1">
            <a:off x="116" y="0"/>
            <a:ext cx="8967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"/>
          <p:cNvSpPr/>
          <p:nvPr>
            <p:ph idx="2" type="pic"/>
          </p:nvPr>
        </p:nvSpPr>
        <p:spPr>
          <a:xfrm>
            <a:off x="4443413" y="475406"/>
            <a:ext cx="4224300" cy="41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822960" y="707152"/>
            <a:ext cx="3117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22960" y="1711243"/>
            <a:ext cx="31179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">
  <p:cSld name="Team 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1" y="2571750"/>
            <a:ext cx="91440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822959" y="1622498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7" name="Google Shape;47;p7"/>
          <p:cNvSpPr/>
          <p:nvPr>
            <p:ph idx="3" type="pic"/>
          </p:nvPr>
        </p:nvSpPr>
        <p:spPr>
          <a:xfrm>
            <a:off x="3494389" y="1622498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8" name="Google Shape;48;p7"/>
          <p:cNvSpPr/>
          <p:nvPr>
            <p:ph idx="4" type="pic"/>
          </p:nvPr>
        </p:nvSpPr>
        <p:spPr>
          <a:xfrm>
            <a:off x="6165820" y="1622498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22959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0" name="Google Shape;50;p7"/>
          <p:cNvSpPr txBox="1"/>
          <p:nvPr>
            <p:ph idx="5" type="body"/>
          </p:nvPr>
        </p:nvSpPr>
        <p:spPr>
          <a:xfrm>
            <a:off x="3500080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1" name="Google Shape;51;p7"/>
          <p:cNvSpPr txBox="1"/>
          <p:nvPr>
            <p:ph idx="6" type="body"/>
          </p:nvPr>
        </p:nvSpPr>
        <p:spPr>
          <a:xfrm>
            <a:off x="6177200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22960" y="9512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1" y="1285875"/>
            <a:ext cx="91440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4082903" y="962875"/>
            <a:ext cx="428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082903" y="1714500"/>
            <a:ext cx="42840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3878" y="473202"/>
            <a:ext cx="3441900" cy="4190100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idow">
  <p:cSld name="1_Title and Vidow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22960" y="1844802"/>
            <a:ext cx="7434000" cy="282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822960" y="707153"/>
            <a:ext cx="7543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8245187" y="0"/>
            <a:ext cx="898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476249" y="2945921"/>
            <a:ext cx="8191500" cy="174510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476251" y="473202"/>
            <a:ext cx="8191500" cy="24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822959" y="3223559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b="0"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22959" y="3910287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l6nSV4ncslJxtgoyPSqjof4FVVCWKTdz/view?usp=sharing" TargetMode="External"/><Relationship Id="rId4" Type="http://schemas.openxmlformats.org/officeDocument/2006/relationships/hyperlink" Target="https://www.lysator.liu.se/c/ANSI-C-grammar-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1969000" y="1480625"/>
            <a:ext cx="4941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Datum</a:t>
            </a:r>
            <a:endParaRPr b="1" sz="31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2045200" y="2090225"/>
            <a:ext cx="4941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 Analyzer</a:t>
            </a:r>
            <a:endParaRPr b="1" sz="44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 b="23515" l="17210" r="17575" t="21036"/>
          <a:stretch/>
        </p:blipFill>
        <p:spPr>
          <a:xfrm>
            <a:off x="3610813" y="3184775"/>
            <a:ext cx="1769975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Building Parse Tree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921300" y="1534675"/>
            <a:ext cx="7121400" cy="3342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>
                <a:solidFill>
                  <a:srgbClr val="434343"/>
                </a:solidFill>
              </a:rPr>
              <a:t>In the previous phase, we extracted the tokens from the input program. We pass these tokens into our syntax analyzer to get the parse tree.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 </a:t>
            </a:r>
            <a:endParaRPr b="1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>
                <a:solidFill>
                  <a:srgbClr val="434343"/>
                </a:solidFill>
              </a:rPr>
              <a:t>The parse tree is built using a grammar which ensures that the syntax is correct according to our language.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>
                <a:solidFill>
                  <a:srgbClr val="434343"/>
                </a:solidFill>
              </a:rPr>
              <a:t>The grammar is free of ambiguity and shift-reduce conflicts.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Building the Grammar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40300" y="1382275"/>
            <a:ext cx="7121400" cy="3342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The structure and flow of the grammar is as follows: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Assignment Statements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Variable declarations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Function declarations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 Statements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Loop Statements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Integration of all sections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Testing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40300" y="1382275"/>
            <a:ext cx="7121400" cy="3342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Testing was done with multiple meaningful codes.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Each </a:t>
            </a: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section of grammar was tested individually by trying out various possible cases.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Multiple syntactically incorrect codes were also used to test the grammar.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Demo for the Grammar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011300" y="1322600"/>
            <a:ext cx="7121400" cy="3342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https://drive.google.com/file/d/1l6nSV4ncslJxtgoyPSqjof4FVVCWKTdz/view?usp=sharing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https://github.com/ksananth4424/Datum/tree/main/parser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ANSI C Grammar: </a:t>
            </a:r>
            <a:r>
              <a:rPr b="1"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https://www.lysator.liu.se/c/ANSI-C-grammar-y.html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921300" y="30770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References used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921300" y="2086400"/>
            <a:ext cx="8520600" cy="60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Code Link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