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8" r:id="rId3"/>
    <p:sldId id="276" r:id="rId4"/>
    <p:sldId id="278" r:id="rId5"/>
    <p:sldId id="259" r:id="rId6"/>
    <p:sldId id="282" r:id="rId7"/>
    <p:sldId id="279" r:id="rId8"/>
    <p:sldId id="280" r:id="rId9"/>
    <p:sldId id="281" r:id="rId10"/>
    <p:sldId id="283" r:id="rId11"/>
    <p:sldId id="284"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65B8-A5EB-AD82-6CF8-C8116EC13F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ECB96E-E390-890E-F8AA-F88589837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678703-1AB1-2777-6B08-1A4CA71EA56E}"/>
              </a:ext>
            </a:extLst>
          </p:cNvPr>
          <p:cNvSpPr>
            <a:spLocks noGrp="1"/>
          </p:cNvSpPr>
          <p:nvPr>
            <p:ph type="dt" sz="half" idx="10"/>
          </p:nvPr>
        </p:nvSpPr>
        <p:spPr/>
        <p:txBody>
          <a:bodyPr/>
          <a:lstStyle/>
          <a:p>
            <a:fld id="{9AE51C5F-ABA9-4DAB-9819-14C3DD878372}" type="datetimeFigureOut">
              <a:rPr lang="en-IN" smtClean="0"/>
              <a:t>09-09-2024</a:t>
            </a:fld>
            <a:endParaRPr lang="en-IN"/>
          </a:p>
        </p:txBody>
      </p:sp>
      <p:sp>
        <p:nvSpPr>
          <p:cNvPr id="5" name="Footer Placeholder 4">
            <a:extLst>
              <a:ext uri="{FF2B5EF4-FFF2-40B4-BE49-F238E27FC236}">
                <a16:creationId xmlns:a16="http://schemas.microsoft.com/office/drawing/2014/main" id="{372F68A9-CEB9-0099-845A-5CF4BF420D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B792E-8A32-F166-1D36-0AC480D75292}"/>
              </a:ext>
            </a:extLst>
          </p:cNvPr>
          <p:cNvSpPr>
            <a:spLocks noGrp="1"/>
          </p:cNvSpPr>
          <p:nvPr>
            <p:ph type="sldNum" sz="quarter" idx="12"/>
          </p:nvPr>
        </p:nvSpPr>
        <p:spPr/>
        <p:txBody>
          <a:bodyPr/>
          <a:lstStyle/>
          <a:p>
            <a:fld id="{0EDA7015-2FA3-4F17-826D-F37542344BDF}" type="slidenum">
              <a:rPr lang="en-IN" smtClean="0"/>
              <a:t>‹#›</a:t>
            </a:fld>
            <a:endParaRPr lang="en-IN"/>
          </a:p>
        </p:txBody>
      </p:sp>
    </p:spTree>
    <p:extLst>
      <p:ext uri="{BB962C8B-B14F-4D97-AF65-F5344CB8AC3E}">
        <p14:creationId xmlns:p14="http://schemas.microsoft.com/office/powerpoint/2010/main" val="373459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1BBF-C360-5988-14E0-6A3F8042E5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A2E357-4FBC-3409-8C48-3EAEFBA1A9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EEEA63-D9ED-B3B9-23F0-BB925EA44006}"/>
              </a:ext>
            </a:extLst>
          </p:cNvPr>
          <p:cNvSpPr>
            <a:spLocks noGrp="1"/>
          </p:cNvSpPr>
          <p:nvPr>
            <p:ph type="dt" sz="half" idx="10"/>
          </p:nvPr>
        </p:nvSpPr>
        <p:spPr/>
        <p:txBody>
          <a:bodyPr/>
          <a:lstStyle/>
          <a:p>
            <a:fld id="{9AE51C5F-ABA9-4DAB-9819-14C3DD878372}" type="datetimeFigureOut">
              <a:rPr lang="en-IN" smtClean="0"/>
              <a:t>09-09-2024</a:t>
            </a:fld>
            <a:endParaRPr lang="en-IN"/>
          </a:p>
        </p:txBody>
      </p:sp>
      <p:sp>
        <p:nvSpPr>
          <p:cNvPr id="5" name="Footer Placeholder 4">
            <a:extLst>
              <a:ext uri="{FF2B5EF4-FFF2-40B4-BE49-F238E27FC236}">
                <a16:creationId xmlns:a16="http://schemas.microsoft.com/office/drawing/2014/main" id="{9E6F2815-CA0D-B9EB-2464-664794EDF1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A62E47-8949-9782-8F83-1D13262364CC}"/>
              </a:ext>
            </a:extLst>
          </p:cNvPr>
          <p:cNvSpPr>
            <a:spLocks noGrp="1"/>
          </p:cNvSpPr>
          <p:nvPr>
            <p:ph type="sldNum" sz="quarter" idx="12"/>
          </p:nvPr>
        </p:nvSpPr>
        <p:spPr/>
        <p:txBody>
          <a:bodyPr/>
          <a:lstStyle/>
          <a:p>
            <a:fld id="{0EDA7015-2FA3-4F17-826D-F37542344BDF}" type="slidenum">
              <a:rPr lang="en-IN" smtClean="0"/>
              <a:t>‹#›</a:t>
            </a:fld>
            <a:endParaRPr lang="en-IN"/>
          </a:p>
        </p:txBody>
      </p:sp>
    </p:spTree>
    <p:extLst>
      <p:ext uri="{BB962C8B-B14F-4D97-AF65-F5344CB8AC3E}">
        <p14:creationId xmlns:p14="http://schemas.microsoft.com/office/powerpoint/2010/main" val="26070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D0D390-4251-80EF-BBFA-B57DDFAD1F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9B99FA-3FA3-D0D6-662D-7B56254E57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14EF80-D7AE-3EBA-FE8B-16B694C5310A}"/>
              </a:ext>
            </a:extLst>
          </p:cNvPr>
          <p:cNvSpPr>
            <a:spLocks noGrp="1"/>
          </p:cNvSpPr>
          <p:nvPr>
            <p:ph type="dt" sz="half" idx="10"/>
          </p:nvPr>
        </p:nvSpPr>
        <p:spPr/>
        <p:txBody>
          <a:bodyPr/>
          <a:lstStyle/>
          <a:p>
            <a:fld id="{9AE51C5F-ABA9-4DAB-9819-14C3DD878372}" type="datetimeFigureOut">
              <a:rPr lang="en-IN" smtClean="0"/>
              <a:t>09-09-2024</a:t>
            </a:fld>
            <a:endParaRPr lang="en-IN"/>
          </a:p>
        </p:txBody>
      </p:sp>
      <p:sp>
        <p:nvSpPr>
          <p:cNvPr id="5" name="Footer Placeholder 4">
            <a:extLst>
              <a:ext uri="{FF2B5EF4-FFF2-40B4-BE49-F238E27FC236}">
                <a16:creationId xmlns:a16="http://schemas.microsoft.com/office/drawing/2014/main" id="{C6E4F13E-2EBB-2FB7-BAAD-2B9DF43541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E51CC0-44D7-AD66-E4ED-685411309700}"/>
              </a:ext>
            </a:extLst>
          </p:cNvPr>
          <p:cNvSpPr>
            <a:spLocks noGrp="1"/>
          </p:cNvSpPr>
          <p:nvPr>
            <p:ph type="sldNum" sz="quarter" idx="12"/>
          </p:nvPr>
        </p:nvSpPr>
        <p:spPr/>
        <p:txBody>
          <a:bodyPr/>
          <a:lstStyle/>
          <a:p>
            <a:fld id="{0EDA7015-2FA3-4F17-826D-F37542344BDF}" type="slidenum">
              <a:rPr lang="en-IN" smtClean="0"/>
              <a:t>‹#›</a:t>
            </a:fld>
            <a:endParaRPr lang="en-IN"/>
          </a:p>
        </p:txBody>
      </p:sp>
    </p:spTree>
    <p:extLst>
      <p:ext uri="{BB962C8B-B14F-4D97-AF65-F5344CB8AC3E}">
        <p14:creationId xmlns:p14="http://schemas.microsoft.com/office/powerpoint/2010/main" val="133216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3752-F7AA-6636-BF75-BBCD42A0FA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C9A9CB-EE4C-2A70-1CA1-433228056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0BC40E-5823-7226-308C-07B99FD71AE9}"/>
              </a:ext>
            </a:extLst>
          </p:cNvPr>
          <p:cNvSpPr>
            <a:spLocks noGrp="1"/>
          </p:cNvSpPr>
          <p:nvPr>
            <p:ph type="dt" sz="half" idx="10"/>
          </p:nvPr>
        </p:nvSpPr>
        <p:spPr/>
        <p:txBody>
          <a:bodyPr/>
          <a:lstStyle/>
          <a:p>
            <a:fld id="{9AE51C5F-ABA9-4DAB-9819-14C3DD878372}" type="datetimeFigureOut">
              <a:rPr lang="en-IN" smtClean="0"/>
              <a:t>09-09-2024</a:t>
            </a:fld>
            <a:endParaRPr lang="en-IN"/>
          </a:p>
        </p:txBody>
      </p:sp>
      <p:sp>
        <p:nvSpPr>
          <p:cNvPr id="5" name="Footer Placeholder 4">
            <a:extLst>
              <a:ext uri="{FF2B5EF4-FFF2-40B4-BE49-F238E27FC236}">
                <a16:creationId xmlns:a16="http://schemas.microsoft.com/office/drawing/2014/main" id="{86742EFB-AD36-598E-C63A-A4479C74C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06E95-6CCB-71E7-28BE-155783394E5B}"/>
              </a:ext>
            </a:extLst>
          </p:cNvPr>
          <p:cNvSpPr>
            <a:spLocks noGrp="1"/>
          </p:cNvSpPr>
          <p:nvPr>
            <p:ph type="sldNum" sz="quarter" idx="12"/>
          </p:nvPr>
        </p:nvSpPr>
        <p:spPr/>
        <p:txBody>
          <a:bodyPr/>
          <a:lstStyle/>
          <a:p>
            <a:fld id="{0EDA7015-2FA3-4F17-826D-F37542344BDF}" type="slidenum">
              <a:rPr lang="en-IN" smtClean="0"/>
              <a:t>‹#›</a:t>
            </a:fld>
            <a:endParaRPr lang="en-IN"/>
          </a:p>
        </p:txBody>
      </p:sp>
    </p:spTree>
    <p:extLst>
      <p:ext uri="{BB962C8B-B14F-4D97-AF65-F5344CB8AC3E}">
        <p14:creationId xmlns:p14="http://schemas.microsoft.com/office/powerpoint/2010/main" val="50278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A015-EEEC-4674-2455-C2F80D08F7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148629-B926-DAB5-FF54-3C895CBEA6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76CF03-25F0-753B-9998-FE5C28E033CC}"/>
              </a:ext>
            </a:extLst>
          </p:cNvPr>
          <p:cNvSpPr>
            <a:spLocks noGrp="1"/>
          </p:cNvSpPr>
          <p:nvPr>
            <p:ph type="dt" sz="half" idx="10"/>
          </p:nvPr>
        </p:nvSpPr>
        <p:spPr/>
        <p:txBody>
          <a:bodyPr/>
          <a:lstStyle/>
          <a:p>
            <a:fld id="{9AE51C5F-ABA9-4DAB-9819-14C3DD878372}" type="datetimeFigureOut">
              <a:rPr lang="en-IN" smtClean="0"/>
              <a:t>09-09-2024</a:t>
            </a:fld>
            <a:endParaRPr lang="en-IN"/>
          </a:p>
        </p:txBody>
      </p:sp>
      <p:sp>
        <p:nvSpPr>
          <p:cNvPr id="5" name="Footer Placeholder 4">
            <a:extLst>
              <a:ext uri="{FF2B5EF4-FFF2-40B4-BE49-F238E27FC236}">
                <a16:creationId xmlns:a16="http://schemas.microsoft.com/office/drawing/2014/main" id="{E54CFAF8-DEE6-E605-0207-79D1B35F3E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CDDFF-166E-A5CC-05C6-84B0AFC4C93B}"/>
              </a:ext>
            </a:extLst>
          </p:cNvPr>
          <p:cNvSpPr>
            <a:spLocks noGrp="1"/>
          </p:cNvSpPr>
          <p:nvPr>
            <p:ph type="sldNum" sz="quarter" idx="12"/>
          </p:nvPr>
        </p:nvSpPr>
        <p:spPr/>
        <p:txBody>
          <a:bodyPr/>
          <a:lstStyle/>
          <a:p>
            <a:fld id="{0EDA7015-2FA3-4F17-826D-F37542344BDF}" type="slidenum">
              <a:rPr lang="en-IN" smtClean="0"/>
              <a:t>‹#›</a:t>
            </a:fld>
            <a:endParaRPr lang="en-IN"/>
          </a:p>
        </p:txBody>
      </p:sp>
    </p:spTree>
    <p:extLst>
      <p:ext uri="{BB962C8B-B14F-4D97-AF65-F5344CB8AC3E}">
        <p14:creationId xmlns:p14="http://schemas.microsoft.com/office/powerpoint/2010/main" val="163731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3F5B-4B80-42C5-3A4E-843A406D81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CB145F-B2A0-F3A1-CC7A-F2FAF619A6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4BAA55-4682-4AE3-FE67-C3E43B73D9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F40269-C5D5-D24A-3B90-5CDE4CEFFBD3}"/>
              </a:ext>
            </a:extLst>
          </p:cNvPr>
          <p:cNvSpPr>
            <a:spLocks noGrp="1"/>
          </p:cNvSpPr>
          <p:nvPr>
            <p:ph type="dt" sz="half" idx="10"/>
          </p:nvPr>
        </p:nvSpPr>
        <p:spPr/>
        <p:txBody>
          <a:bodyPr/>
          <a:lstStyle/>
          <a:p>
            <a:fld id="{9AE51C5F-ABA9-4DAB-9819-14C3DD878372}" type="datetimeFigureOut">
              <a:rPr lang="en-IN" smtClean="0"/>
              <a:t>09-09-2024</a:t>
            </a:fld>
            <a:endParaRPr lang="en-IN"/>
          </a:p>
        </p:txBody>
      </p:sp>
      <p:sp>
        <p:nvSpPr>
          <p:cNvPr id="6" name="Footer Placeholder 5">
            <a:extLst>
              <a:ext uri="{FF2B5EF4-FFF2-40B4-BE49-F238E27FC236}">
                <a16:creationId xmlns:a16="http://schemas.microsoft.com/office/drawing/2014/main" id="{FE822B25-7299-1ED8-808A-281D63F6DD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020ED3-0F29-649D-5E11-27C440F8977E}"/>
              </a:ext>
            </a:extLst>
          </p:cNvPr>
          <p:cNvSpPr>
            <a:spLocks noGrp="1"/>
          </p:cNvSpPr>
          <p:nvPr>
            <p:ph type="sldNum" sz="quarter" idx="12"/>
          </p:nvPr>
        </p:nvSpPr>
        <p:spPr/>
        <p:txBody>
          <a:bodyPr/>
          <a:lstStyle/>
          <a:p>
            <a:fld id="{0EDA7015-2FA3-4F17-826D-F37542344BDF}" type="slidenum">
              <a:rPr lang="en-IN" smtClean="0"/>
              <a:t>‹#›</a:t>
            </a:fld>
            <a:endParaRPr lang="en-IN"/>
          </a:p>
        </p:txBody>
      </p:sp>
    </p:spTree>
    <p:extLst>
      <p:ext uri="{BB962C8B-B14F-4D97-AF65-F5344CB8AC3E}">
        <p14:creationId xmlns:p14="http://schemas.microsoft.com/office/powerpoint/2010/main" val="86184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AEB7-4FD1-473C-33CB-203A77A0ED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E7D060-F1A6-BB42-D03D-02C67955F4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86A60C-E24D-2A62-DEFB-B3EF1723D4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884325-12CA-D2D8-C0F3-5407ED93E7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058B4B-FD2C-61EC-DC6E-16E670382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C7D312-A78A-63CD-842E-B8325A16C82E}"/>
              </a:ext>
            </a:extLst>
          </p:cNvPr>
          <p:cNvSpPr>
            <a:spLocks noGrp="1"/>
          </p:cNvSpPr>
          <p:nvPr>
            <p:ph type="dt" sz="half" idx="10"/>
          </p:nvPr>
        </p:nvSpPr>
        <p:spPr/>
        <p:txBody>
          <a:bodyPr/>
          <a:lstStyle/>
          <a:p>
            <a:fld id="{9AE51C5F-ABA9-4DAB-9819-14C3DD878372}" type="datetimeFigureOut">
              <a:rPr lang="en-IN" smtClean="0"/>
              <a:t>09-09-2024</a:t>
            </a:fld>
            <a:endParaRPr lang="en-IN"/>
          </a:p>
        </p:txBody>
      </p:sp>
      <p:sp>
        <p:nvSpPr>
          <p:cNvPr id="8" name="Footer Placeholder 7">
            <a:extLst>
              <a:ext uri="{FF2B5EF4-FFF2-40B4-BE49-F238E27FC236}">
                <a16:creationId xmlns:a16="http://schemas.microsoft.com/office/drawing/2014/main" id="{7D17EE80-AB01-A489-C395-3677551469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A2F2CC-8C60-0DAA-47F0-F48638934297}"/>
              </a:ext>
            </a:extLst>
          </p:cNvPr>
          <p:cNvSpPr>
            <a:spLocks noGrp="1"/>
          </p:cNvSpPr>
          <p:nvPr>
            <p:ph type="sldNum" sz="quarter" idx="12"/>
          </p:nvPr>
        </p:nvSpPr>
        <p:spPr/>
        <p:txBody>
          <a:bodyPr/>
          <a:lstStyle/>
          <a:p>
            <a:fld id="{0EDA7015-2FA3-4F17-826D-F37542344BDF}" type="slidenum">
              <a:rPr lang="en-IN" smtClean="0"/>
              <a:t>‹#›</a:t>
            </a:fld>
            <a:endParaRPr lang="en-IN"/>
          </a:p>
        </p:txBody>
      </p:sp>
    </p:spTree>
    <p:extLst>
      <p:ext uri="{BB962C8B-B14F-4D97-AF65-F5344CB8AC3E}">
        <p14:creationId xmlns:p14="http://schemas.microsoft.com/office/powerpoint/2010/main" val="672077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9F63-5F7C-3761-929F-9E9D86A941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455E87-0639-5B54-86EE-BC93F58FF9AD}"/>
              </a:ext>
            </a:extLst>
          </p:cNvPr>
          <p:cNvSpPr>
            <a:spLocks noGrp="1"/>
          </p:cNvSpPr>
          <p:nvPr>
            <p:ph type="dt" sz="half" idx="10"/>
          </p:nvPr>
        </p:nvSpPr>
        <p:spPr/>
        <p:txBody>
          <a:bodyPr/>
          <a:lstStyle/>
          <a:p>
            <a:fld id="{9AE51C5F-ABA9-4DAB-9819-14C3DD878372}" type="datetimeFigureOut">
              <a:rPr lang="en-IN" smtClean="0"/>
              <a:t>09-09-2024</a:t>
            </a:fld>
            <a:endParaRPr lang="en-IN"/>
          </a:p>
        </p:txBody>
      </p:sp>
      <p:sp>
        <p:nvSpPr>
          <p:cNvPr id="4" name="Footer Placeholder 3">
            <a:extLst>
              <a:ext uri="{FF2B5EF4-FFF2-40B4-BE49-F238E27FC236}">
                <a16:creationId xmlns:a16="http://schemas.microsoft.com/office/drawing/2014/main" id="{6053F2AE-CF57-6678-1215-73C28047AB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9161F6-61C3-0B10-52DC-1796BED01C81}"/>
              </a:ext>
            </a:extLst>
          </p:cNvPr>
          <p:cNvSpPr>
            <a:spLocks noGrp="1"/>
          </p:cNvSpPr>
          <p:nvPr>
            <p:ph type="sldNum" sz="quarter" idx="12"/>
          </p:nvPr>
        </p:nvSpPr>
        <p:spPr/>
        <p:txBody>
          <a:bodyPr/>
          <a:lstStyle/>
          <a:p>
            <a:fld id="{0EDA7015-2FA3-4F17-826D-F37542344BDF}" type="slidenum">
              <a:rPr lang="en-IN" smtClean="0"/>
              <a:t>‹#›</a:t>
            </a:fld>
            <a:endParaRPr lang="en-IN"/>
          </a:p>
        </p:txBody>
      </p:sp>
    </p:spTree>
    <p:extLst>
      <p:ext uri="{BB962C8B-B14F-4D97-AF65-F5344CB8AC3E}">
        <p14:creationId xmlns:p14="http://schemas.microsoft.com/office/powerpoint/2010/main" val="475968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E4A8BC-C186-3AC9-B24F-3A1F4DFE0D25}"/>
              </a:ext>
            </a:extLst>
          </p:cNvPr>
          <p:cNvSpPr>
            <a:spLocks noGrp="1"/>
          </p:cNvSpPr>
          <p:nvPr>
            <p:ph type="dt" sz="half" idx="10"/>
          </p:nvPr>
        </p:nvSpPr>
        <p:spPr/>
        <p:txBody>
          <a:bodyPr/>
          <a:lstStyle/>
          <a:p>
            <a:fld id="{9AE51C5F-ABA9-4DAB-9819-14C3DD878372}" type="datetimeFigureOut">
              <a:rPr lang="en-IN" smtClean="0"/>
              <a:t>09-09-2024</a:t>
            </a:fld>
            <a:endParaRPr lang="en-IN"/>
          </a:p>
        </p:txBody>
      </p:sp>
      <p:sp>
        <p:nvSpPr>
          <p:cNvPr id="3" name="Footer Placeholder 2">
            <a:extLst>
              <a:ext uri="{FF2B5EF4-FFF2-40B4-BE49-F238E27FC236}">
                <a16:creationId xmlns:a16="http://schemas.microsoft.com/office/drawing/2014/main" id="{FF7E38E2-B6B2-1F1A-0016-FC4C65DFAF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04284A-ADDD-0BF7-2955-60904C1B1433}"/>
              </a:ext>
            </a:extLst>
          </p:cNvPr>
          <p:cNvSpPr>
            <a:spLocks noGrp="1"/>
          </p:cNvSpPr>
          <p:nvPr>
            <p:ph type="sldNum" sz="quarter" idx="12"/>
          </p:nvPr>
        </p:nvSpPr>
        <p:spPr/>
        <p:txBody>
          <a:bodyPr/>
          <a:lstStyle/>
          <a:p>
            <a:fld id="{0EDA7015-2FA3-4F17-826D-F37542344BDF}" type="slidenum">
              <a:rPr lang="en-IN" smtClean="0"/>
              <a:t>‹#›</a:t>
            </a:fld>
            <a:endParaRPr lang="en-IN"/>
          </a:p>
        </p:txBody>
      </p:sp>
    </p:spTree>
    <p:extLst>
      <p:ext uri="{BB962C8B-B14F-4D97-AF65-F5344CB8AC3E}">
        <p14:creationId xmlns:p14="http://schemas.microsoft.com/office/powerpoint/2010/main" val="386877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9163-1635-5FB8-94E6-182B80E92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E7FED0-9E4D-627D-0F32-9D6C38297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246959-CEC3-F758-0A4B-4013A3ECF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2ABAE-A8DC-AEFC-E49E-51C99A4E5832}"/>
              </a:ext>
            </a:extLst>
          </p:cNvPr>
          <p:cNvSpPr>
            <a:spLocks noGrp="1"/>
          </p:cNvSpPr>
          <p:nvPr>
            <p:ph type="dt" sz="half" idx="10"/>
          </p:nvPr>
        </p:nvSpPr>
        <p:spPr/>
        <p:txBody>
          <a:bodyPr/>
          <a:lstStyle/>
          <a:p>
            <a:fld id="{9AE51C5F-ABA9-4DAB-9819-14C3DD878372}" type="datetimeFigureOut">
              <a:rPr lang="en-IN" smtClean="0"/>
              <a:t>09-09-2024</a:t>
            </a:fld>
            <a:endParaRPr lang="en-IN"/>
          </a:p>
        </p:txBody>
      </p:sp>
      <p:sp>
        <p:nvSpPr>
          <p:cNvPr id="6" name="Footer Placeholder 5">
            <a:extLst>
              <a:ext uri="{FF2B5EF4-FFF2-40B4-BE49-F238E27FC236}">
                <a16:creationId xmlns:a16="http://schemas.microsoft.com/office/drawing/2014/main" id="{E3CB82C3-8812-89CC-5B21-A0E7A86B10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493FE8-47CC-88F2-9ABE-26B458AF1BD3}"/>
              </a:ext>
            </a:extLst>
          </p:cNvPr>
          <p:cNvSpPr>
            <a:spLocks noGrp="1"/>
          </p:cNvSpPr>
          <p:nvPr>
            <p:ph type="sldNum" sz="quarter" idx="12"/>
          </p:nvPr>
        </p:nvSpPr>
        <p:spPr/>
        <p:txBody>
          <a:bodyPr/>
          <a:lstStyle/>
          <a:p>
            <a:fld id="{0EDA7015-2FA3-4F17-826D-F37542344BDF}" type="slidenum">
              <a:rPr lang="en-IN" smtClean="0"/>
              <a:t>‹#›</a:t>
            </a:fld>
            <a:endParaRPr lang="en-IN"/>
          </a:p>
        </p:txBody>
      </p:sp>
    </p:spTree>
    <p:extLst>
      <p:ext uri="{BB962C8B-B14F-4D97-AF65-F5344CB8AC3E}">
        <p14:creationId xmlns:p14="http://schemas.microsoft.com/office/powerpoint/2010/main" val="163707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1DA6-5433-DD42-A771-473197390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2E55C3-C45F-A48B-7067-247C5A5D6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AE0DEC-3700-660D-9ADC-E87137D54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0BFA8-FB4B-7776-0A61-CA43EFD0067B}"/>
              </a:ext>
            </a:extLst>
          </p:cNvPr>
          <p:cNvSpPr>
            <a:spLocks noGrp="1"/>
          </p:cNvSpPr>
          <p:nvPr>
            <p:ph type="dt" sz="half" idx="10"/>
          </p:nvPr>
        </p:nvSpPr>
        <p:spPr/>
        <p:txBody>
          <a:bodyPr/>
          <a:lstStyle/>
          <a:p>
            <a:fld id="{9AE51C5F-ABA9-4DAB-9819-14C3DD878372}" type="datetimeFigureOut">
              <a:rPr lang="en-IN" smtClean="0"/>
              <a:t>09-09-2024</a:t>
            </a:fld>
            <a:endParaRPr lang="en-IN"/>
          </a:p>
        </p:txBody>
      </p:sp>
      <p:sp>
        <p:nvSpPr>
          <p:cNvPr id="6" name="Footer Placeholder 5">
            <a:extLst>
              <a:ext uri="{FF2B5EF4-FFF2-40B4-BE49-F238E27FC236}">
                <a16:creationId xmlns:a16="http://schemas.microsoft.com/office/drawing/2014/main" id="{EF212EA7-84A8-DFEE-CEFF-0DD7913FFA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EE2415-6A17-4690-AFE4-2693BEFD1BD1}"/>
              </a:ext>
            </a:extLst>
          </p:cNvPr>
          <p:cNvSpPr>
            <a:spLocks noGrp="1"/>
          </p:cNvSpPr>
          <p:nvPr>
            <p:ph type="sldNum" sz="quarter" idx="12"/>
          </p:nvPr>
        </p:nvSpPr>
        <p:spPr/>
        <p:txBody>
          <a:bodyPr/>
          <a:lstStyle/>
          <a:p>
            <a:fld id="{0EDA7015-2FA3-4F17-826D-F37542344BDF}" type="slidenum">
              <a:rPr lang="en-IN" smtClean="0"/>
              <a:t>‹#›</a:t>
            </a:fld>
            <a:endParaRPr lang="en-IN"/>
          </a:p>
        </p:txBody>
      </p:sp>
    </p:spTree>
    <p:extLst>
      <p:ext uri="{BB962C8B-B14F-4D97-AF65-F5344CB8AC3E}">
        <p14:creationId xmlns:p14="http://schemas.microsoft.com/office/powerpoint/2010/main" val="1496045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A7302E-68F1-2433-D269-A44419275F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33F35A-BB8E-6976-7C0F-24B6572F3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47A4E6-032D-4D2D-1B74-BB2B3DE357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51C5F-ABA9-4DAB-9819-14C3DD878372}" type="datetimeFigureOut">
              <a:rPr lang="en-IN" smtClean="0"/>
              <a:t>09-09-2024</a:t>
            </a:fld>
            <a:endParaRPr lang="en-IN"/>
          </a:p>
        </p:txBody>
      </p:sp>
      <p:sp>
        <p:nvSpPr>
          <p:cNvPr id="5" name="Footer Placeholder 4">
            <a:extLst>
              <a:ext uri="{FF2B5EF4-FFF2-40B4-BE49-F238E27FC236}">
                <a16:creationId xmlns:a16="http://schemas.microsoft.com/office/drawing/2014/main" id="{CBD4B04B-E89F-1D87-DCEA-26916998E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06C07F-442E-0D06-6175-A4587AF81C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A7015-2FA3-4F17-826D-F37542344BDF}" type="slidenum">
              <a:rPr lang="en-IN" smtClean="0"/>
              <a:t>‹#›</a:t>
            </a:fld>
            <a:endParaRPr lang="en-IN"/>
          </a:p>
        </p:txBody>
      </p:sp>
    </p:spTree>
    <p:extLst>
      <p:ext uri="{BB962C8B-B14F-4D97-AF65-F5344CB8AC3E}">
        <p14:creationId xmlns:p14="http://schemas.microsoft.com/office/powerpoint/2010/main" val="1337050941"/>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EB31-6101-EF9B-0A74-6A6B34223331}"/>
              </a:ext>
            </a:extLst>
          </p:cNvPr>
          <p:cNvSpPr>
            <a:spLocks noGrp="1"/>
          </p:cNvSpPr>
          <p:nvPr>
            <p:ph type="ctrTitle"/>
          </p:nvPr>
        </p:nvSpPr>
        <p:spPr/>
        <p:txBody>
          <a:bodyPr>
            <a:normAutofit/>
          </a:bodyPr>
          <a:lstStyle/>
          <a:p>
            <a:r>
              <a:rPr lang="en-US" sz="3600" dirty="0">
                <a:solidFill>
                  <a:srgbClr val="0070C0"/>
                </a:solidFill>
                <a:latin typeface="Calibri" panose="020F0502020204030204" pitchFamily="34" charset="0"/>
              </a:rPr>
              <a:t>Threat and app risk data analysis and classification</a:t>
            </a:r>
            <a:endParaRPr lang="en-IN" sz="3600" dirty="0">
              <a:solidFill>
                <a:srgbClr val="0070C0"/>
              </a:solidFill>
              <a:latin typeface="Calibri" panose="020F0502020204030204" pitchFamily="34" charset="0"/>
            </a:endParaRPr>
          </a:p>
        </p:txBody>
      </p:sp>
      <p:sp>
        <p:nvSpPr>
          <p:cNvPr id="3" name="Subtitle 2">
            <a:extLst>
              <a:ext uri="{FF2B5EF4-FFF2-40B4-BE49-F238E27FC236}">
                <a16:creationId xmlns:a16="http://schemas.microsoft.com/office/drawing/2014/main" id="{8B025D06-D5D5-F1D7-CF8F-C856944731CD}"/>
              </a:ext>
            </a:extLst>
          </p:cNvPr>
          <p:cNvSpPr>
            <a:spLocks noGrp="1"/>
          </p:cNvSpPr>
          <p:nvPr>
            <p:ph type="subTitle" idx="1"/>
          </p:nvPr>
        </p:nvSpPr>
        <p:spPr/>
        <p:txBody>
          <a:bodyPr>
            <a:normAutofit fontScale="85000" lnSpcReduction="20000"/>
          </a:bodyPr>
          <a:lstStyle/>
          <a:p>
            <a:r>
              <a:rPr lang="en-US" dirty="0"/>
              <a:t>							</a:t>
            </a:r>
          </a:p>
          <a:p>
            <a:endParaRPr lang="en-US" dirty="0"/>
          </a:p>
          <a:p>
            <a:endParaRPr lang="en-US" dirty="0"/>
          </a:p>
          <a:p>
            <a:r>
              <a:rPr lang="en-US" dirty="0"/>
              <a:t>															</a:t>
            </a:r>
            <a:r>
              <a:rPr lang="en-US" dirty="0">
                <a:solidFill>
                  <a:srgbClr val="0070C0"/>
                </a:solidFill>
              </a:rPr>
              <a:t>	Sandeep Kumar</a:t>
            </a:r>
            <a:endParaRPr lang="en-IN" dirty="0">
              <a:solidFill>
                <a:srgbClr val="0070C0"/>
              </a:solidFill>
            </a:endParaRPr>
          </a:p>
        </p:txBody>
      </p:sp>
    </p:spTree>
    <p:extLst>
      <p:ext uri="{BB962C8B-B14F-4D97-AF65-F5344CB8AC3E}">
        <p14:creationId xmlns:p14="http://schemas.microsoft.com/office/powerpoint/2010/main" val="1142193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1229-3111-B1DB-733E-CC097EFCBCB9}"/>
              </a:ext>
            </a:extLst>
          </p:cNvPr>
          <p:cNvSpPr>
            <a:spLocks noGrp="1"/>
          </p:cNvSpPr>
          <p:nvPr>
            <p:ph type="title"/>
          </p:nvPr>
        </p:nvSpPr>
        <p:spPr/>
        <p:txBody>
          <a:bodyPr>
            <a:normAutofit/>
          </a:bodyPr>
          <a:lstStyle/>
          <a:p>
            <a:r>
              <a:rPr lang="en-US" dirty="0">
                <a:solidFill>
                  <a:schemeClr val="accent5">
                    <a:lumMod val="75000"/>
                  </a:schemeClr>
                </a:solidFill>
              </a:rPr>
              <a:t>Model Development</a:t>
            </a:r>
            <a:endParaRPr lang="en-IN" dirty="0">
              <a:solidFill>
                <a:schemeClr val="accent5">
                  <a:lumMod val="75000"/>
                </a:schemeClr>
              </a:solidFill>
            </a:endParaRPr>
          </a:p>
        </p:txBody>
      </p:sp>
      <p:sp>
        <p:nvSpPr>
          <p:cNvPr id="4" name="Content Placeholder 3">
            <a:extLst>
              <a:ext uri="{FF2B5EF4-FFF2-40B4-BE49-F238E27FC236}">
                <a16:creationId xmlns:a16="http://schemas.microsoft.com/office/drawing/2014/main" id="{93E99315-0F1B-6C80-AD14-AF1538105503}"/>
              </a:ext>
            </a:extLst>
          </p:cNvPr>
          <p:cNvSpPr>
            <a:spLocks noGrp="1"/>
          </p:cNvSpPr>
          <p:nvPr>
            <p:ph idx="1"/>
          </p:nvPr>
        </p:nvSpPr>
        <p:spPr/>
        <p:txBody>
          <a:bodyPr>
            <a:normAutofit/>
          </a:bodyPr>
          <a:lstStyle/>
          <a:p>
            <a:pPr algn="l"/>
            <a:endParaRPr lang="en-IN" sz="1800" b="0" i="0" u="none" strike="noStrike" baseline="0" dirty="0">
              <a:solidFill>
                <a:srgbClr val="000000"/>
              </a:solidFill>
            </a:endParaRPr>
          </a:p>
          <a:p>
            <a:r>
              <a:rPr lang="en-IN" sz="1800" b="0" i="0" u="none" strike="noStrike" baseline="0" dirty="0">
                <a:solidFill>
                  <a:srgbClr val="0070C0"/>
                </a:solidFill>
              </a:rPr>
              <a:t>Decision Trees </a:t>
            </a:r>
          </a:p>
          <a:p>
            <a:r>
              <a:rPr lang="en-IN" sz="1800" b="0" i="0" u="none" strike="noStrike" baseline="0" dirty="0">
                <a:solidFill>
                  <a:srgbClr val="0070C0"/>
                </a:solidFill>
              </a:rPr>
              <a:t>Random Forest </a:t>
            </a:r>
          </a:p>
          <a:p>
            <a:endParaRPr lang="en-IN" sz="1800" dirty="0">
              <a:solidFill>
                <a:srgbClr val="000000"/>
              </a:solidFill>
            </a:endParaRPr>
          </a:p>
          <a:p>
            <a:endParaRPr lang="en-IN" sz="1800" b="0" i="0" u="none" strike="noStrike" baseline="0" dirty="0">
              <a:solidFill>
                <a:srgbClr val="000000"/>
              </a:solidFill>
            </a:endParaRPr>
          </a:p>
          <a:p>
            <a:endParaRPr lang="en-IN" sz="1800" b="0" i="0" u="none" strike="noStrike" baseline="0" dirty="0">
              <a:solidFill>
                <a:srgbClr val="000000"/>
              </a:solidFill>
            </a:endParaRPr>
          </a:p>
          <a:p>
            <a:pPr marL="0" indent="0" algn="l">
              <a:buNone/>
            </a:pPr>
            <a:r>
              <a:rPr lang="en-US" sz="1800" b="0" i="0" u="none" strike="noStrike" baseline="0" dirty="0">
                <a:solidFill>
                  <a:srgbClr val="1F1F1F"/>
                </a:solidFill>
                <a:latin typeface="CIDFont+F3"/>
              </a:rPr>
              <a:t>					</a:t>
            </a:r>
          </a:p>
          <a:p>
            <a:pPr marL="0" indent="0" algn="l">
              <a:buNone/>
            </a:pPr>
            <a:endParaRPr lang="en-US" sz="1800" dirty="0">
              <a:solidFill>
                <a:srgbClr val="1F1F1F"/>
              </a:solidFill>
              <a:latin typeface="CIDFont+F3"/>
            </a:endParaRPr>
          </a:p>
          <a:p>
            <a:pPr marL="0" indent="0" algn="l">
              <a:buNone/>
            </a:pPr>
            <a:r>
              <a:rPr lang="en-US" sz="1800" b="0" i="0" u="none" strike="noStrike" baseline="0" dirty="0">
                <a:solidFill>
                  <a:srgbClr val="1F1F1F"/>
                </a:solidFill>
                <a:latin typeface="CIDFont+F3"/>
              </a:rPr>
              <a:t>				</a:t>
            </a:r>
          </a:p>
          <a:p>
            <a:pPr marL="0" indent="0" algn="l">
              <a:buNone/>
            </a:pPr>
            <a:endParaRPr lang="en-US" sz="1800" b="0" i="0" u="none" strike="noStrike" baseline="0" dirty="0">
              <a:solidFill>
                <a:srgbClr val="1F1F1F"/>
              </a:solidFill>
              <a:latin typeface="CIDFont+F3"/>
            </a:endParaRPr>
          </a:p>
          <a:p>
            <a:pPr marL="0" indent="0" algn="l">
              <a:buNone/>
            </a:pPr>
            <a:endParaRPr lang="en-US" sz="180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p:txBody>
      </p:sp>
      <p:pic>
        <p:nvPicPr>
          <p:cNvPr id="6" name="Picture 5">
            <a:extLst>
              <a:ext uri="{FF2B5EF4-FFF2-40B4-BE49-F238E27FC236}">
                <a16:creationId xmlns:a16="http://schemas.microsoft.com/office/drawing/2014/main" id="{D1146377-0BFE-2C1C-4F71-983C06E9B34C}"/>
              </a:ext>
            </a:extLst>
          </p:cNvPr>
          <p:cNvPicPr>
            <a:picLocks noChangeAspect="1"/>
          </p:cNvPicPr>
          <p:nvPr/>
        </p:nvPicPr>
        <p:blipFill>
          <a:blip r:embed="rId2"/>
          <a:stretch>
            <a:fillRect/>
          </a:stretch>
        </p:blipFill>
        <p:spPr>
          <a:xfrm>
            <a:off x="953877" y="3140328"/>
            <a:ext cx="8888065" cy="2229161"/>
          </a:xfrm>
          <a:prstGeom prst="rect">
            <a:avLst/>
          </a:prstGeom>
        </p:spPr>
      </p:pic>
    </p:spTree>
    <p:extLst>
      <p:ext uri="{BB962C8B-B14F-4D97-AF65-F5344CB8AC3E}">
        <p14:creationId xmlns:p14="http://schemas.microsoft.com/office/powerpoint/2010/main" val="41009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1229-3111-B1DB-733E-CC097EFCBCB9}"/>
              </a:ext>
            </a:extLst>
          </p:cNvPr>
          <p:cNvSpPr>
            <a:spLocks noGrp="1"/>
          </p:cNvSpPr>
          <p:nvPr>
            <p:ph type="title"/>
          </p:nvPr>
        </p:nvSpPr>
        <p:spPr/>
        <p:txBody>
          <a:bodyPr>
            <a:normAutofit/>
          </a:bodyPr>
          <a:lstStyle/>
          <a:p>
            <a:r>
              <a:rPr lang="en-US" dirty="0">
                <a:solidFill>
                  <a:schemeClr val="accent5">
                    <a:lumMod val="75000"/>
                  </a:schemeClr>
                </a:solidFill>
              </a:rPr>
              <a:t>Conclusion</a:t>
            </a:r>
            <a:endParaRPr lang="en-IN" dirty="0">
              <a:solidFill>
                <a:schemeClr val="accent5">
                  <a:lumMod val="75000"/>
                </a:schemeClr>
              </a:solidFill>
            </a:endParaRPr>
          </a:p>
        </p:txBody>
      </p:sp>
      <p:sp>
        <p:nvSpPr>
          <p:cNvPr id="4" name="Content Placeholder 3">
            <a:extLst>
              <a:ext uri="{FF2B5EF4-FFF2-40B4-BE49-F238E27FC236}">
                <a16:creationId xmlns:a16="http://schemas.microsoft.com/office/drawing/2014/main" id="{93E99315-0F1B-6C80-AD14-AF1538105503}"/>
              </a:ext>
            </a:extLst>
          </p:cNvPr>
          <p:cNvSpPr>
            <a:spLocks noGrp="1"/>
          </p:cNvSpPr>
          <p:nvPr>
            <p:ph idx="1"/>
          </p:nvPr>
        </p:nvSpPr>
        <p:spPr/>
        <p:txBody>
          <a:bodyPr>
            <a:normAutofit/>
          </a:bodyPr>
          <a:lstStyle/>
          <a:p>
            <a:pPr algn="l"/>
            <a:endParaRPr lang="en-IN" sz="1800" b="0" i="0" u="none" strike="noStrike" baseline="0" dirty="0">
              <a:solidFill>
                <a:srgbClr val="0070C0"/>
              </a:solidFill>
            </a:endParaRPr>
          </a:p>
          <a:p>
            <a:r>
              <a:rPr lang="en-US" sz="1800" b="0" i="0" u="none" strike="noStrike" baseline="0" dirty="0">
                <a:solidFill>
                  <a:srgbClr val="0070C0"/>
                </a:solidFill>
              </a:rPr>
              <a:t>After Evaluating decision tree and Random Forest model when we compare metrices, it is recommended to use Random Forest model for malware detection. Its high recall ensures that most malware instances are correctly identified, while its strong precision indicates that predictions of malware are highly reliable. </a:t>
            </a:r>
          </a:p>
          <a:p>
            <a:r>
              <a:rPr lang="en-US" sz="1800" b="0" i="0" u="none" strike="noStrike" baseline="0" dirty="0">
                <a:solidFill>
                  <a:srgbClr val="0070C0"/>
                </a:solidFill>
              </a:rPr>
              <a:t>This model’s overall performance makes it the most suitable choice for accurately and effectively classifying apps in the given context. </a:t>
            </a:r>
            <a:endParaRPr lang="en-IN" sz="1800" dirty="0">
              <a:solidFill>
                <a:srgbClr val="0070C0"/>
              </a:solidFill>
            </a:endParaRPr>
          </a:p>
          <a:p>
            <a:endParaRPr lang="en-IN" sz="1800" b="0" i="0" u="none" strike="noStrike" baseline="0" dirty="0">
              <a:solidFill>
                <a:srgbClr val="000000"/>
              </a:solidFill>
            </a:endParaRPr>
          </a:p>
          <a:p>
            <a:endParaRPr lang="en-IN" sz="1800" b="0" i="0" u="none" strike="noStrike" baseline="0" dirty="0">
              <a:solidFill>
                <a:srgbClr val="000000"/>
              </a:solidFill>
            </a:endParaRPr>
          </a:p>
          <a:p>
            <a:pPr marL="0" indent="0" algn="l">
              <a:buNone/>
            </a:pPr>
            <a:r>
              <a:rPr lang="en-US" sz="1800" b="0" i="0" u="none" strike="noStrike" baseline="0" dirty="0">
                <a:solidFill>
                  <a:srgbClr val="1F1F1F"/>
                </a:solidFill>
                <a:latin typeface="CIDFont+F3"/>
              </a:rPr>
              <a:t>					</a:t>
            </a:r>
          </a:p>
          <a:p>
            <a:pPr marL="0" indent="0" algn="l">
              <a:buNone/>
            </a:pPr>
            <a:endParaRPr lang="en-US" sz="1800" dirty="0">
              <a:solidFill>
                <a:srgbClr val="1F1F1F"/>
              </a:solidFill>
              <a:latin typeface="CIDFont+F3"/>
            </a:endParaRPr>
          </a:p>
          <a:p>
            <a:pPr marL="0" indent="0" algn="l">
              <a:buNone/>
            </a:pPr>
            <a:r>
              <a:rPr lang="en-US" sz="1800" b="0" i="0" u="none" strike="noStrike" baseline="0" dirty="0">
                <a:solidFill>
                  <a:srgbClr val="1F1F1F"/>
                </a:solidFill>
                <a:latin typeface="CIDFont+F3"/>
              </a:rPr>
              <a:t>				</a:t>
            </a:r>
          </a:p>
          <a:p>
            <a:pPr marL="0" indent="0" algn="l">
              <a:buNone/>
            </a:pPr>
            <a:endParaRPr lang="en-US" sz="1800" b="0" i="0" u="none" strike="noStrike" baseline="0" dirty="0">
              <a:solidFill>
                <a:srgbClr val="1F1F1F"/>
              </a:solidFill>
              <a:latin typeface="CIDFont+F3"/>
            </a:endParaRPr>
          </a:p>
          <a:p>
            <a:pPr marL="0" indent="0" algn="l">
              <a:buNone/>
            </a:pPr>
            <a:endParaRPr lang="en-US" sz="180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p:txBody>
      </p:sp>
    </p:spTree>
    <p:extLst>
      <p:ext uri="{BB962C8B-B14F-4D97-AF65-F5344CB8AC3E}">
        <p14:creationId xmlns:p14="http://schemas.microsoft.com/office/powerpoint/2010/main" val="303794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09CFB-DF1A-E6F8-6A3F-6DD3D5F28062}"/>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r>
              <a:rPr lang="en-IN" dirty="0"/>
              <a:t>				</a:t>
            </a:r>
          </a:p>
          <a:p>
            <a:pPr marL="0" indent="0">
              <a:buNone/>
            </a:pPr>
            <a:r>
              <a:rPr lang="en-IN" dirty="0"/>
              <a:t>				</a:t>
            </a:r>
            <a:r>
              <a:rPr lang="en-IN" sz="4400" dirty="0">
                <a:solidFill>
                  <a:srgbClr val="0070C0"/>
                </a:solidFill>
              </a:rPr>
              <a:t>Thank You</a:t>
            </a:r>
          </a:p>
        </p:txBody>
      </p:sp>
    </p:spTree>
    <p:extLst>
      <p:ext uri="{BB962C8B-B14F-4D97-AF65-F5344CB8AC3E}">
        <p14:creationId xmlns:p14="http://schemas.microsoft.com/office/powerpoint/2010/main" val="421537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363A-6044-6524-B3FC-A536F0734A18}"/>
              </a:ext>
            </a:extLst>
          </p:cNvPr>
          <p:cNvSpPr>
            <a:spLocks noGrp="1"/>
          </p:cNvSpPr>
          <p:nvPr>
            <p:ph type="title"/>
          </p:nvPr>
        </p:nvSpPr>
        <p:spPr/>
        <p:txBody>
          <a:bodyPr/>
          <a:lstStyle/>
          <a:p>
            <a:r>
              <a:rPr lang="en-US" dirty="0">
                <a:solidFill>
                  <a:srgbClr val="0070C0"/>
                </a:solidFill>
              </a:rPr>
              <a:t>Business Problem</a:t>
            </a:r>
            <a:endParaRPr lang="en-IN" dirty="0">
              <a:solidFill>
                <a:srgbClr val="0070C0"/>
              </a:solidFill>
            </a:endParaRPr>
          </a:p>
        </p:txBody>
      </p:sp>
      <p:sp>
        <p:nvSpPr>
          <p:cNvPr id="3" name="Content Placeholder 2">
            <a:extLst>
              <a:ext uri="{FF2B5EF4-FFF2-40B4-BE49-F238E27FC236}">
                <a16:creationId xmlns:a16="http://schemas.microsoft.com/office/drawing/2014/main" id="{24AEFF67-0BCC-E5FB-47AD-67FDE4B96992}"/>
              </a:ext>
            </a:extLst>
          </p:cNvPr>
          <p:cNvSpPr>
            <a:spLocks noGrp="1"/>
          </p:cNvSpPr>
          <p:nvPr>
            <p:ph idx="1"/>
          </p:nvPr>
        </p:nvSpPr>
        <p:spPr/>
        <p:txBody>
          <a:bodyPr>
            <a:normAutofit/>
          </a:bodyPr>
          <a:lstStyle/>
          <a:p>
            <a:pPr marL="0" indent="0">
              <a:buNone/>
            </a:pPr>
            <a:r>
              <a:rPr lang="en-IN" dirty="0">
                <a:solidFill>
                  <a:srgbClr val="0070C0"/>
                </a:solidFill>
                <a:highlight>
                  <a:srgbClr val="FFFFFF"/>
                </a:highlight>
                <a:latin typeface="-apple-system"/>
              </a:rPr>
              <a:t>With the exponential growth of mobile and web applications, ensuring the security of these apps has become increasingly challenging. Applications can contain vulnerabilities that pose significant threats to user data and overall system integrity. Therefore, there is a critical need to develop methods to analyze and classify these threats and risks effectively.</a:t>
            </a:r>
          </a:p>
          <a:p>
            <a:pPr marL="0" indent="0">
              <a:buNone/>
            </a:pPr>
            <a:endParaRPr lang="en-US" dirty="0">
              <a:solidFill>
                <a:srgbClr val="0070C0"/>
              </a:solidFill>
              <a:highlight>
                <a:srgbClr val="FFFFFF"/>
              </a:highlight>
              <a:latin typeface="-apple-system"/>
            </a:endParaRPr>
          </a:p>
          <a:p>
            <a:pPr marL="0" indent="0">
              <a:buNone/>
            </a:pPr>
            <a:endParaRPr lang="en-IN" dirty="0"/>
          </a:p>
        </p:txBody>
      </p:sp>
    </p:spTree>
    <p:extLst>
      <p:ext uri="{BB962C8B-B14F-4D97-AF65-F5344CB8AC3E}">
        <p14:creationId xmlns:p14="http://schemas.microsoft.com/office/powerpoint/2010/main" val="1563324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363A-6044-6524-B3FC-A536F0734A18}"/>
              </a:ext>
            </a:extLst>
          </p:cNvPr>
          <p:cNvSpPr>
            <a:spLocks noGrp="1"/>
          </p:cNvSpPr>
          <p:nvPr>
            <p:ph type="title"/>
          </p:nvPr>
        </p:nvSpPr>
        <p:spPr/>
        <p:txBody>
          <a:bodyPr/>
          <a:lstStyle/>
          <a:p>
            <a:r>
              <a:rPr lang="en-IN" dirty="0">
                <a:solidFill>
                  <a:srgbClr val="0070C0"/>
                </a:solidFill>
              </a:rPr>
              <a:t>Objectives(Completed)</a:t>
            </a:r>
          </a:p>
        </p:txBody>
      </p:sp>
      <p:sp>
        <p:nvSpPr>
          <p:cNvPr id="3" name="Content Placeholder 2">
            <a:extLst>
              <a:ext uri="{FF2B5EF4-FFF2-40B4-BE49-F238E27FC236}">
                <a16:creationId xmlns:a16="http://schemas.microsoft.com/office/drawing/2014/main" id="{24AEFF67-0BCC-E5FB-47AD-67FDE4B96992}"/>
              </a:ext>
            </a:extLst>
          </p:cNvPr>
          <p:cNvSpPr>
            <a:spLocks noGrp="1"/>
          </p:cNvSpPr>
          <p:nvPr>
            <p:ph idx="1"/>
          </p:nvPr>
        </p:nvSpPr>
        <p:spPr/>
        <p:txBody>
          <a:bodyPr>
            <a:noAutofit/>
          </a:bodyPr>
          <a:lstStyle/>
          <a:p>
            <a:pPr marL="0" indent="0" algn="l">
              <a:buNone/>
            </a:pPr>
            <a:r>
              <a:rPr lang="en-US" b="0" i="0" u="none" strike="noStrike" baseline="0" dirty="0">
                <a:solidFill>
                  <a:schemeClr val="accent5">
                    <a:lumMod val="75000"/>
                  </a:schemeClr>
                </a:solidFill>
              </a:rPr>
              <a:t>1.</a:t>
            </a:r>
            <a:r>
              <a:rPr lang="en-US" b="1" i="0" u="none" strike="noStrike" baseline="0" dirty="0">
                <a:solidFill>
                  <a:schemeClr val="accent5">
                    <a:lumMod val="75000"/>
                  </a:schemeClr>
                </a:solidFill>
              </a:rPr>
              <a:t>Threat and Risk Analysis Research</a:t>
            </a:r>
            <a:r>
              <a:rPr lang="en-US" b="0" i="0" u="none" strike="noStrike" baseline="0" dirty="0">
                <a:solidFill>
                  <a:schemeClr val="accent5">
                    <a:lumMod val="75000"/>
                  </a:schemeClr>
                </a:solidFill>
              </a:rPr>
              <a:t>: Research Related to Threat and app risk</a:t>
            </a:r>
          </a:p>
          <a:p>
            <a:pPr marL="0" indent="0" algn="l">
              <a:buNone/>
            </a:pPr>
            <a:r>
              <a:rPr lang="en-US" dirty="0">
                <a:solidFill>
                  <a:schemeClr val="accent5">
                    <a:lumMod val="75000"/>
                  </a:schemeClr>
                </a:solidFill>
              </a:rPr>
              <a:t>2</a:t>
            </a:r>
            <a:r>
              <a:rPr lang="en-US" b="0" i="0" u="none" strike="noStrike" baseline="0" dirty="0">
                <a:solidFill>
                  <a:schemeClr val="accent5">
                    <a:lumMod val="75000"/>
                  </a:schemeClr>
                </a:solidFill>
              </a:rPr>
              <a:t>.</a:t>
            </a:r>
            <a:r>
              <a:rPr lang="en-US" b="1" i="0" u="none" strike="noStrike" baseline="0" dirty="0">
                <a:solidFill>
                  <a:schemeClr val="accent5">
                    <a:lumMod val="75000"/>
                  </a:schemeClr>
                </a:solidFill>
              </a:rPr>
              <a:t>Data Collection and Preprocessing</a:t>
            </a:r>
            <a:r>
              <a:rPr lang="en-US" b="0" i="0" u="none" strike="noStrike" baseline="0" dirty="0">
                <a:solidFill>
                  <a:schemeClr val="accent5">
                    <a:lumMod val="75000"/>
                  </a:schemeClr>
                </a:solidFill>
              </a:rPr>
              <a:t>: Analyze Data related to application threats and risks</a:t>
            </a:r>
          </a:p>
          <a:p>
            <a:pPr marL="0" indent="0" algn="l">
              <a:buNone/>
            </a:pPr>
            <a:r>
              <a:rPr lang="en-US" b="0" i="0" u="none" strike="noStrike" baseline="0" dirty="0">
                <a:solidFill>
                  <a:schemeClr val="accent5">
                    <a:lumMod val="75000"/>
                  </a:schemeClr>
                </a:solidFill>
              </a:rPr>
              <a:t>from diverse sources, including public databases</a:t>
            </a:r>
            <a:r>
              <a:rPr lang="en-US" dirty="0">
                <a:solidFill>
                  <a:schemeClr val="accent5">
                    <a:lumMod val="75000"/>
                  </a:schemeClr>
                </a:solidFill>
              </a:rPr>
              <a:t>.</a:t>
            </a:r>
            <a:endParaRPr lang="en-US" b="0" i="0" u="none" strike="noStrike" baseline="0" dirty="0">
              <a:solidFill>
                <a:schemeClr val="accent5">
                  <a:lumMod val="75000"/>
                </a:schemeClr>
              </a:solidFill>
            </a:endParaRPr>
          </a:p>
          <a:p>
            <a:pPr marL="0" indent="0" algn="l">
              <a:buNone/>
            </a:pPr>
            <a:r>
              <a:rPr lang="en-US" b="0" i="0" u="none" strike="noStrike" baseline="0" dirty="0">
                <a:solidFill>
                  <a:schemeClr val="accent5">
                    <a:lumMod val="75000"/>
                  </a:schemeClr>
                </a:solidFill>
              </a:rPr>
              <a:t>3: </a:t>
            </a:r>
            <a:r>
              <a:rPr lang="en-US" b="1" i="0" u="none" strike="noStrike" baseline="0" dirty="0">
                <a:solidFill>
                  <a:schemeClr val="accent5">
                    <a:lumMod val="75000"/>
                  </a:schemeClr>
                </a:solidFill>
              </a:rPr>
              <a:t>EDA </a:t>
            </a:r>
            <a:endParaRPr lang="en-IN" b="1" i="0" u="none" strike="noStrike" baseline="0" dirty="0">
              <a:solidFill>
                <a:schemeClr val="accent5">
                  <a:lumMod val="75000"/>
                </a:schemeClr>
              </a:solidFill>
            </a:endParaRPr>
          </a:p>
          <a:p>
            <a:pPr marL="0" indent="0" algn="l">
              <a:buNone/>
            </a:pPr>
            <a:r>
              <a:rPr lang="en-US" b="0" i="0" u="none" strike="noStrike" baseline="0" dirty="0">
                <a:solidFill>
                  <a:schemeClr val="accent5">
                    <a:lumMod val="75000"/>
                  </a:schemeClr>
                </a:solidFill>
              </a:rPr>
              <a:t>4: </a:t>
            </a:r>
            <a:r>
              <a:rPr lang="en-US" b="1" i="0" u="none" strike="noStrike" baseline="0" dirty="0">
                <a:solidFill>
                  <a:schemeClr val="accent5">
                    <a:lumMod val="75000"/>
                  </a:schemeClr>
                </a:solidFill>
              </a:rPr>
              <a:t>Feature Engineering: </a:t>
            </a:r>
            <a:r>
              <a:rPr lang="en-US" b="0" i="0" u="none" strike="noStrike" baseline="0" dirty="0">
                <a:solidFill>
                  <a:schemeClr val="accent5">
                    <a:lumMod val="75000"/>
                  </a:schemeClr>
                </a:solidFill>
              </a:rPr>
              <a:t>Identifying and extracting key features from the available dataset.</a:t>
            </a:r>
            <a:endParaRPr lang="en-IN" dirty="0">
              <a:solidFill>
                <a:schemeClr val="accent5">
                  <a:lumMod val="75000"/>
                </a:schemeClr>
              </a:solidFill>
            </a:endParaRPr>
          </a:p>
        </p:txBody>
      </p:sp>
    </p:spTree>
    <p:extLst>
      <p:ext uri="{BB962C8B-B14F-4D97-AF65-F5344CB8AC3E}">
        <p14:creationId xmlns:p14="http://schemas.microsoft.com/office/powerpoint/2010/main" val="6164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363A-6044-6524-B3FC-A536F0734A18}"/>
              </a:ext>
            </a:extLst>
          </p:cNvPr>
          <p:cNvSpPr>
            <a:spLocks noGrp="1"/>
          </p:cNvSpPr>
          <p:nvPr>
            <p:ph type="title"/>
          </p:nvPr>
        </p:nvSpPr>
        <p:spPr/>
        <p:txBody>
          <a:bodyPr/>
          <a:lstStyle/>
          <a:p>
            <a:r>
              <a:rPr lang="en-IN" dirty="0">
                <a:solidFill>
                  <a:srgbClr val="0070C0"/>
                </a:solidFill>
              </a:rPr>
              <a:t>Objectives(Completed)</a:t>
            </a:r>
          </a:p>
        </p:txBody>
      </p:sp>
      <p:sp>
        <p:nvSpPr>
          <p:cNvPr id="3" name="Content Placeholder 2">
            <a:extLst>
              <a:ext uri="{FF2B5EF4-FFF2-40B4-BE49-F238E27FC236}">
                <a16:creationId xmlns:a16="http://schemas.microsoft.com/office/drawing/2014/main" id="{24AEFF67-0BCC-E5FB-47AD-67FDE4B96992}"/>
              </a:ext>
            </a:extLst>
          </p:cNvPr>
          <p:cNvSpPr>
            <a:spLocks noGrp="1"/>
          </p:cNvSpPr>
          <p:nvPr>
            <p:ph idx="1"/>
          </p:nvPr>
        </p:nvSpPr>
        <p:spPr/>
        <p:txBody>
          <a:bodyPr>
            <a:noAutofit/>
          </a:bodyPr>
          <a:lstStyle/>
          <a:p>
            <a:pPr marL="0" indent="0" algn="l">
              <a:buNone/>
            </a:pPr>
            <a:r>
              <a:rPr lang="en-US" b="0" i="0" u="none" strike="noStrike" baseline="0" dirty="0">
                <a:solidFill>
                  <a:schemeClr val="accent5">
                    <a:lumMod val="75000"/>
                  </a:schemeClr>
                </a:solidFill>
              </a:rPr>
              <a:t>5. </a:t>
            </a:r>
            <a:r>
              <a:rPr lang="en-US" b="1" i="0" u="none" strike="noStrike" baseline="0" dirty="0">
                <a:solidFill>
                  <a:schemeClr val="accent5">
                    <a:lumMod val="75000"/>
                  </a:schemeClr>
                </a:solidFill>
              </a:rPr>
              <a:t>Model Development and Validation</a:t>
            </a:r>
            <a:r>
              <a:rPr lang="en-US" b="0" i="0" u="none" strike="noStrike" baseline="0" dirty="0">
                <a:solidFill>
                  <a:schemeClr val="accent5">
                    <a:lumMod val="75000"/>
                  </a:schemeClr>
                </a:solidFill>
              </a:rPr>
              <a:t>: Classification model to accurately identify threats </a:t>
            </a:r>
          </a:p>
          <a:p>
            <a:pPr marL="0" indent="0" algn="l">
              <a:buNone/>
            </a:pPr>
            <a:r>
              <a:rPr lang="en-US" b="0" i="0" u="none" strike="noStrike" baseline="0" dirty="0">
                <a:solidFill>
                  <a:schemeClr val="accent5">
                    <a:lumMod val="75000"/>
                  </a:schemeClr>
                </a:solidFill>
              </a:rPr>
              <a:t>6: </a:t>
            </a:r>
            <a:r>
              <a:rPr lang="en-US" b="1" i="0" u="none" strike="noStrike" baseline="0" dirty="0">
                <a:solidFill>
                  <a:schemeClr val="accent5">
                    <a:lumMod val="75000"/>
                  </a:schemeClr>
                </a:solidFill>
              </a:rPr>
              <a:t>Model Evaluation</a:t>
            </a:r>
            <a:r>
              <a:rPr lang="en-US" b="0" i="0" u="none" strike="noStrike" baseline="0" dirty="0">
                <a:solidFill>
                  <a:schemeClr val="accent5">
                    <a:lumMod val="75000"/>
                  </a:schemeClr>
                </a:solidFill>
              </a:rPr>
              <a:t>: Training the classification model and evaluating its performance</a:t>
            </a:r>
            <a:endParaRPr lang="en-IN" b="0" i="0" u="none" strike="noStrike" baseline="0" dirty="0">
              <a:solidFill>
                <a:schemeClr val="accent5">
                  <a:lumMod val="75000"/>
                </a:schemeClr>
              </a:solidFill>
            </a:endParaRPr>
          </a:p>
          <a:p>
            <a:pPr marL="0" indent="0" algn="l">
              <a:buNone/>
            </a:pPr>
            <a:r>
              <a:rPr lang="en-US" b="0" i="0" u="none" strike="noStrike" baseline="0" dirty="0">
                <a:solidFill>
                  <a:schemeClr val="accent5">
                    <a:lumMod val="75000"/>
                  </a:schemeClr>
                </a:solidFill>
              </a:rPr>
              <a:t>7: </a:t>
            </a:r>
            <a:r>
              <a:rPr lang="en-US" b="1" i="0" u="none" strike="noStrike" baseline="0" dirty="0">
                <a:solidFill>
                  <a:schemeClr val="accent5">
                    <a:lumMod val="75000"/>
                  </a:schemeClr>
                </a:solidFill>
              </a:rPr>
              <a:t>Analysis and Interpretation</a:t>
            </a:r>
            <a:r>
              <a:rPr lang="en-US" b="0" i="0" u="none" strike="noStrike" baseline="0" dirty="0">
                <a:solidFill>
                  <a:schemeClr val="accent5">
                    <a:lumMod val="75000"/>
                  </a:schemeClr>
                </a:solidFill>
              </a:rPr>
              <a:t>: Analyzing the results from the classification model</a:t>
            </a:r>
          </a:p>
          <a:p>
            <a:pPr marL="0" indent="0" algn="l">
              <a:buNone/>
            </a:pPr>
            <a:r>
              <a:rPr lang="en-US" b="0" i="0" u="none" strike="noStrike" baseline="0" dirty="0">
                <a:solidFill>
                  <a:schemeClr val="accent5">
                    <a:lumMod val="75000"/>
                  </a:schemeClr>
                </a:solidFill>
              </a:rPr>
              <a:t>8: </a:t>
            </a:r>
            <a:r>
              <a:rPr lang="en-US" b="1" i="0" u="none" strike="noStrike" baseline="0" dirty="0">
                <a:solidFill>
                  <a:schemeClr val="accent5">
                    <a:lumMod val="75000"/>
                  </a:schemeClr>
                </a:solidFill>
              </a:rPr>
              <a:t>Documentation and Reporting</a:t>
            </a:r>
            <a:r>
              <a:rPr lang="en-US" b="0" i="0" u="none" strike="noStrike" baseline="0" dirty="0">
                <a:solidFill>
                  <a:schemeClr val="accent5">
                    <a:lumMod val="75000"/>
                  </a:schemeClr>
                </a:solidFill>
              </a:rPr>
              <a:t>: Documenting the process,</a:t>
            </a:r>
          </a:p>
          <a:p>
            <a:pPr marL="0" indent="0" algn="l">
              <a:buNone/>
            </a:pPr>
            <a:r>
              <a:rPr lang="en-US" b="0" i="0" u="none" strike="noStrike" baseline="0" dirty="0">
                <a:solidFill>
                  <a:schemeClr val="accent5">
                    <a:lumMod val="75000"/>
                  </a:schemeClr>
                </a:solidFill>
              </a:rPr>
              <a:t>recommendations comprehensively. Preparing a detailed</a:t>
            </a:r>
          </a:p>
          <a:p>
            <a:pPr marL="0" indent="0" algn="l">
              <a:buNone/>
            </a:pPr>
            <a:r>
              <a:rPr lang="en-US" b="0" i="0" u="none" strike="noStrike" baseline="0" dirty="0">
                <a:solidFill>
                  <a:schemeClr val="accent5">
                    <a:lumMod val="75000"/>
                  </a:schemeClr>
                </a:solidFill>
              </a:rPr>
              <a:t>dissertation report.</a:t>
            </a:r>
            <a:endParaRPr lang="en-IN" dirty="0">
              <a:solidFill>
                <a:schemeClr val="accent5">
                  <a:lumMod val="75000"/>
                </a:schemeClr>
              </a:solidFill>
            </a:endParaRPr>
          </a:p>
        </p:txBody>
      </p:sp>
    </p:spTree>
    <p:extLst>
      <p:ext uri="{BB962C8B-B14F-4D97-AF65-F5344CB8AC3E}">
        <p14:creationId xmlns:p14="http://schemas.microsoft.com/office/powerpoint/2010/main" val="281532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1229-3111-B1DB-733E-CC097EFCBCB9}"/>
              </a:ext>
            </a:extLst>
          </p:cNvPr>
          <p:cNvSpPr>
            <a:spLocks noGrp="1"/>
          </p:cNvSpPr>
          <p:nvPr>
            <p:ph type="title"/>
          </p:nvPr>
        </p:nvSpPr>
        <p:spPr/>
        <p:txBody>
          <a:bodyPr/>
          <a:lstStyle/>
          <a:p>
            <a:r>
              <a:rPr lang="en-US" dirty="0">
                <a:solidFill>
                  <a:srgbClr val="0070C0"/>
                </a:solidFill>
              </a:rPr>
              <a:t>Data Sources</a:t>
            </a:r>
            <a:endParaRPr lang="en-IN" dirty="0">
              <a:solidFill>
                <a:srgbClr val="0070C0"/>
              </a:solidFill>
            </a:endParaRPr>
          </a:p>
        </p:txBody>
      </p:sp>
      <p:sp>
        <p:nvSpPr>
          <p:cNvPr id="7" name="TextBox 6">
            <a:extLst>
              <a:ext uri="{FF2B5EF4-FFF2-40B4-BE49-F238E27FC236}">
                <a16:creationId xmlns:a16="http://schemas.microsoft.com/office/drawing/2014/main" id="{3133BDF2-7BBC-5A03-A621-6B7C42CB8EB2}"/>
              </a:ext>
            </a:extLst>
          </p:cNvPr>
          <p:cNvSpPr txBox="1"/>
          <p:nvPr/>
        </p:nvSpPr>
        <p:spPr>
          <a:xfrm>
            <a:off x="678425" y="6308209"/>
            <a:ext cx="6096000" cy="253916"/>
          </a:xfrm>
          <a:prstGeom prst="rect">
            <a:avLst/>
          </a:prstGeom>
          <a:noFill/>
        </p:spPr>
        <p:txBody>
          <a:bodyPr wrap="square">
            <a:spAutoFit/>
          </a:bodyPr>
          <a:lstStyle/>
          <a:p>
            <a:r>
              <a:rPr lang="en-IN" sz="1050" b="0" i="0" u="none" strike="noStrike" baseline="0" dirty="0">
                <a:solidFill>
                  <a:srgbClr val="1F3863"/>
                </a:solidFill>
                <a:latin typeface="Calibri" panose="020F0502020204030204" pitchFamily="34" charset="0"/>
              </a:rPr>
              <a:t>* Images taken from databricks.com</a:t>
            </a:r>
            <a:endParaRPr lang="en-IN" sz="1050" dirty="0"/>
          </a:p>
        </p:txBody>
      </p:sp>
      <p:sp>
        <p:nvSpPr>
          <p:cNvPr id="4" name="Content Placeholder 3">
            <a:extLst>
              <a:ext uri="{FF2B5EF4-FFF2-40B4-BE49-F238E27FC236}">
                <a16:creationId xmlns:a16="http://schemas.microsoft.com/office/drawing/2014/main" id="{93E99315-0F1B-6C80-AD14-AF1538105503}"/>
              </a:ext>
            </a:extLst>
          </p:cNvPr>
          <p:cNvSpPr>
            <a:spLocks noGrp="1"/>
          </p:cNvSpPr>
          <p:nvPr>
            <p:ph idx="1"/>
          </p:nvPr>
        </p:nvSpPr>
        <p:spPr/>
        <p:txBody>
          <a:bodyPr>
            <a:normAutofit/>
          </a:bodyPr>
          <a:lstStyle/>
          <a:p>
            <a:pPr marL="0" indent="0" algn="l">
              <a:buNone/>
            </a:pPr>
            <a:r>
              <a:rPr lang="en-US" sz="2400" b="0" i="0" u="none" strike="noStrike" baseline="0" dirty="0">
                <a:solidFill>
                  <a:schemeClr val="accent5">
                    <a:lumMod val="75000"/>
                  </a:schemeClr>
                </a:solidFill>
              </a:rPr>
              <a:t>Data is collected from open-source data source.</a:t>
            </a:r>
          </a:p>
          <a:p>
            <a:pPr marL="0" indent="0" algn="l">
              <a:buNone/>
            </a:pPr>
            <a:r>
              <a:rPr lang="en-US" sz="2400" b="0" i="0" u="none" strike="noStrike" baseline="0" dirty="0">
                <a:solidFill>
                  <a:schemeClr val="accent5">
                    <a:lumMod val="75000"/>
                  </a:schemeClr>
                </a:solidFill>
              </a:rPr>
              <a:t>After carefully evaluating different data source below data source has been used.</a:t>
            </a:r>
          </a:p>
          <a:p>
            <a:pPr marL="0" indent="0" algn="l">
              <a:buNone/>
            </a:pPr>
            <a:r>
              <a:rPr lang="en-US" sz="2400" b="0" i="0" u="none" strike="noStrike" baseline="0" dirty="0">
                <a:solidFill>
                  <a:schemeClr val="accent5">
                    <a:lumMod val="75000"/>
                  </a:schemeClr>
                </a:solidFill>
              </a:rPr>
              <a:t>dataset contains 4465 instances and 241 attributes. The target attribute for classification is</a:t>
            </a:r>
          </a:p>
          <a:p>
            <a:pPr marL="0" indent="0" algn="l">
              <a:buNone/>
            </a:pPr>
            <a:r>
              <a:rPr lang="en-US" sz="2400" b="0" i="0" u="none" strike="noStrike" baseline="0" dirty="0">
                <a:solidFill>
                  <a:schemeClr val="accent5">
                    <a:lumMod val="75000"/>
                  </a:schemeClr>
                </a:solidFill>
              </a:rPr>
              <a:t>a category (malware vs good ware).</a:t>
            </a:r>
          </a:p>
          <a:p>
            <a:pPr marL="0" indent="0" algn="l">
              <a:buNone/>
            </a:pPr>
            <a:endParaRPr lang="en-US" sz="180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a:p>
            <a:pPr marL="0" indent="0" algn="l">
              <a:buNone/>
            </a:pPr>
            <a:endParaRPr lang="en-US" sz="180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p:txBody>
      </p:sp>
      <p:graphicFrame>
        <p:nvGraphicFramePr>
          <p:cNvPr id="8" name="Table 7">
            <a:extLst>
              <a:ext uri="{FF2B5EF4-FFF2-40B4-BE49-F238E27FC236}">
                <a16:creationId xmlns:a16="http://schemas.microsoft.com/office/drawing/2014/main" id="{356B7480-DF95-DC76-EE56-45E376E23B90}"/>
              </a:ext>
            </a:extLst>
          </p:cNvPr>
          <p:cNvGraphicFramePr>
            <a:graphicFrameLocks noGrp="1"/>
          </p:cNvGraphicFramePr>
          <p:nvPr>
            <p:extLst>
              <p:ext uri="{D42A27DB-BD31-4B8C-83A1-F6EECF244321}">
                <p14:modId xmlns:p14="http://schemas.microsoft.com/office/powerpoint/2010/main" val="1806864859"/>
              </p:ext>
            </p:extLst>
          </p:nvPr>
        </p:nvGraphicFramePr>
        <p:xfrm>
          <a:off x="1574799" y="4001294"/>
          <a:ext cx="8127999" cy="15544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652780062"/>
                    </a:ext>
                  </a:extLst>
                </a:gridCol>
                <a:gridCol w="2709333">
                  <a:extLst>
                    <a:ext uri="{9D8B030D-6E8A-4147-A177-3AD203B41FA5}">
                      <a16:colId xmlns:a16="http://schemas.microsoft.com/office/drawing/2014/main" val="4060650333"/>
                    </a:ext>
                  </a:extLst>
                </a:gridCol>
                <a:gridCol w="2709333">
                  <a:extLst>
                    <a:ext uri="{9D8B030D-6E8A-4147-A177-3AD203B41FA5}">
                      <a16:colId xmlns:a16="http://schemas.microsoft.com/office/drawing/2014/main" val="120113897"/>
                    </a:ext>
                  </a:extLst>
                </a:gridCol>
              </a:tblGrid>
              <a:tr h="370840">
                <a:tc>
                  <a:txBody>
                    <a:bodyPr/>
                    <a:lstStyle/>
                    <a:p>
                      <a:r>
                        <a:rPr lang="en-US" sz="1800" b="0" i="0" u="none" strike="noStrike" baseline="0" dirty="0">
                          <a:solidFill>
                            <a:srgbClr val="000000"/>
                          </a:solidFill>
                          <a:latin typeface="CIDFont+F3"/>
                        </a:rPr>
                        <a:t>Source Name </a:t>
                      </a:r>
                      <a:endParaRPr lang="en-IN" dirty="0"/>
                    </a:p>
                  </a:txBody>
                  <a:tcPr/>
                </a:tc>
                <a:tc>
                  <a:txBody>
                    <a:bodyPr/>
                    <a:lstStyle/>
                    <a:p>
                      <a:r>
                        <a:rPr lang="en-US" sz="1800" b="0" i="0" u="none" strike="noStrike" baseline="0" dirty="0">
                          <a:solidFill>
                            <a:srgbClr val="000000"/>
                          </a:solidFill>
                          <a:latin typeface="CIDFont+F3"/>
                        </a:rPr>
                        <a:t>Type of Data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latin typeface="CIDFont+F3"/>
                        </a:rPr>
                        <a:t>URL/Access Details</a:t>
                      </a:r>
                    </a:p>
                    <a:p>
                      <a:endParaRPr lang="en-IN" dirty="0"/>
                    </a:p>
                  </a:txBody>
                  <a:tcPr/>
                </a:tc>
                <a:extLst>
                  <a:ext uri="{0D108BD9-81ED-4DB2-BD59-A6C34878D82A}">
                    <a16:rowId xmlns:a16="http://schemas.microsoft.com/office/drawing/2014/main" val="2147138841"/>
                  </a:ext>
                </a:extLst>
              </a:tr>
              <a:tr h="370840">
                <a:tc>
                  <a:txBody>
                    <a:bodyPr/>
                    <a:lstStyle/>
                    <a:p>
                      <a:r>
                        <a:rPr lang="fr-FR" sz="1800" b="0" i="0" u="none" strike="noStrike" baseline="0" dirty="0">
                          <a:solidFill>
                            <a:srgbClr val="000000"/>
                          </a:solidFill>
                          <a:latin typeface="CIDFont+F3"/>
                        </a:rPr>
                        <a:t>Public, UCI </a:t>
                      </a:r>
                      <a:endParaRPr lang="en-IN" dirty="0"/>
                    </a:p>
                  </a:txBody>
                  <a:tcPr/>
                </a:tc>
                <a:tc>
                  <a:txBody>
                    <a:bodyPr/>
                    <a:lstStyle/>
                    <a:p>
                      <a:r>
                        <a:rPr lang="fr-FR" sz="1800" b="0" i="0" u="none" strike="noStrike" baseline="0" dirty="0">
                          <a:solidFill>
                            <a:srgbClr val="000000"/>
                          </a:solidFill>
                          <a:latin typeface="CIDFont+F4"/>
                        </a:rPr>
                        <a:t>CSV</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u="none" strike="noStrike" baseline="0" dirty="0">
                          <a:solidFill>
                            <a:srgbClr val="000000"/>
                          </a:solidFill>
                          <a:latin typeface="CIDFont+F4"/>
                        </a:rPr>
                        <a:t>https://archive.ics.uci.edu/dataset/813/tunadromd</a:t>
                      </a:r>
                      <a:endParaRPr lang="en-IN" dirty="0"/>
                    </a:p>
                    <a:p>
                      <a:endParaRPr lang="en-IN" dirty="0"/>
                    </a:p>
                  </a:txBody>
                  <a:tcPr/>
                </a:tc>
                <a:extLst>
                  <a:ext uri="{0D108BD9-81ED-4DB2-BD59-A6C34878D82A}">
                    <a16:rowId xmlns:a16="http://schemas.microsoft.com/office/drawing/2014/main" val="3132710481"/>
                  </a:ext>
                </a:extLst>
              </a:tr>
            </a:tbl>
          </a:graphicData>
        </a:graphic>
      </p:graphicFrame>
    </p:spTree>
    <p:extLst>
      <p:ext uri="{BB962C8B-B14F-4D97-AF65-F5344CB8AC3E}">
        <p14:creationId xmlns:p14="http://schemas.microsoft.com/office/powerpoint/2010/main" val="419746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1229-3111-B1DB-733E-CC097EFCBCB9}"/>
              </a:ext>
            </a:extLst>
          </p:cNvPr>
          <p:cNvSpPr>
            <a:spLocks noGrp="1"/>
          </p:cNvSpPr>
          <p:nvPr>
            <p:ph type="title"/>
          </p:nvPr>
        </p:nvSpPr>
        <p:spPr/>
        <p:txBody>
          <a:bodyPr/>
          <a:lstStyle/>
          <a:p>
            <a:r>
              <a:rPr lang="en-US" dirty="0">
                <a:solidFill>
                  <a:srgbClr val="0070C0"/>
                </a:solidFill>
              </a:rPr>
              <a:t>Data Sources</a:t>
            </a:r>
            <a:endParaRPr lang="en-IN" dirty="0">
              <a:solidFill>
                <a:srgbClr val="0070C0"/>
              </a:solidFill>
            </a:endParaRPr>
          </a:p>
        </p:txBody>
      </p:sp>
      <p:sp>
        <p:nvSpPr>
          <p:cNvPr id="7" name="TextBox 6">
            <a:extLst>
              <a:ext uri="{FF2B5EF4-FFF2-40B4-BE49-F238E27FC236}">
                <a16:creationId xmlns:a16="http://schemas.microsoft.com/office/drawing/2014/main" id="{3133BDF2-7BBC-5A03-A621-6B7C42CB8EB2}"/>
              </a:ext>
            </a:extLst>
          </p:cNvPr>
          <p:cNvSpPr txBox="1"/>
          <p:nvPr/>
        </p:nvSpPr>
        <p:spPr>
          <a:xfrm>
            <a:off x="678425" y="6308209"/>
            <a:ext cx="6096000" cy="253916"/>
          </a:xfrm>
          <a:prstGeom prst="rect">
            <a:avLst/>
          </a:prstGeom>
          <a:noFill/>
        </p:spPr>
        <p:txBody>
          <a:bodyPr wrap="square">
            <a:spAutoFit/>
          </a:bodyPr>
          <a:lstStyle/>
          <a:p>
            <a:r>
              <a:rPr lang="en-IN" sz="1050" b="0" i="0" u="none" strike="noStrike" baseline="0" dirty="0">
                <a:solidFill>
                  <a:srgbClr val="1F3863"/>
                </a:solidFill>
                <a:latin typeface="Calibri" panose="020F0502020204030204" pitchFamily="34" charset="0"/>
              </a:rPr>
              <a:t>* Images taken from databricks.com</a:t>
            </a:r>
            <a:endParaRPr lang="en-IN" sz="1050" dirty="0"/>
          </a:p>
        </p:txBody>
      </p:sp>
      <p:sp>
        <p:nvSpPr>
          <p:cNvPr id="4" name="Content Placeholder 3">
            <a:extLst>
              <a:ext uri="{FF2B5EF4-FFF2-40B4-BE49-F238E27FC236}">
                <a16:creationId xmlns:a16="http://schemas.microsoft.com/office/drawing/2014/main" id="{93E99315-0F1B-6C80-AD14-AF1538105503}"/>
              </a:ext>
            </a:extLst>
          </p:cNvPr>
          <p:cNvSpPr>
            <a:spLocks noGrp="1"/>
          </p:cNvSpPr>
          <p:nvPr>
            <p:ph idx="1"/>
          </p:nvPr>
        </p:nvSpPr>
        <p:spPr/>
        <p:txBody>
          <a:bodyPr>
            <a:normAutofit/>
          </a:bodyPr>
          <a:lstStyle/>
          <a:p>
            <a:pPr marL="0" indent="0" algn="l">
              <a:buNone/>
            </a:pPr>
            <a:r>
              <a:rPr lang="en-US" sz="2400" b="0" i="0" u="none" strike="noStrike" baseline="0" dirty="0">
                <a:solidFill>
                  <a:schemeClr val="accent5">
                    <a:lumMod val="75000"/>
                  </a:schemeClr>
                </a:solidFill>
              </a:rPr>
              <a:t>Data is collected from open-source data source.</a:t>
            </a:r>
          </a:p>
          <a:p>
            <a:pPr marL="0" indent="0" algn="l">
              <a:buNone/>
            </a:pPr>
            <a:r>
              <a:rPr lang="en-US" sz="2400" b="0" i="0" u="none" strike="noStrike" baseline="0" dirty="0">
                <a:solidFill>
                  <a:schemeClr val="accent5">
                    <a:lumMod val="75000"/>
                  </a:schemeClr>
                </a:solidFill>
              </a:rPr>
              <a:t>After carefully evaluating different data source below data source has been used.</a:t>
            </a:r>
          </a:p>
          <a:p>
            <a:pPr marL="0" indent="0" algn="l">
              <a:buNone/>
            </a:pPr>
            <a:r>
              <a:rPr lang="en-US" sz="2400" b="0" i="0" u="none" strike="noStrike" baseline="0" dirty="0">
                <a:solidFill>
                  <a:schemeClr val="accent5">
                    <a:lumMod val="75000"/>
                  </a:schemeClr>
                </a:solidFill>
              </a:rPr>
              <a:t>dataset contains 4465 instances and 241 attributes. The target attribute for classification is</a:t>
            </a:r>
          </a:p>
          <a:p>
            <a:pPr marL="0" indent="0" algn="l">
              <a:buNone/>
            </a:pPr>
            <a:r>
              <a:rPr lang="en-US" sz="2400" b="0" i="0" u="none" strike="noStrike" baseline="0" dirty="0">
                <a:solidFill>
                  <a:schemeClr val="accent5">
                    <a:lumMod val="75000"/>
                  </a:schemeClr>
                </a:solidFill>
              </a:rPr>
              <a:t>a category (malware vs good ware).</a:t>
            </a:r>
          </a:p>
          <a:p>
            <a:pPr marL="0" indent="0" algn="l">
              <a:buNone/>
            </a:pPr>
            <a:endParaRPr lang="en-US" sz="180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a:p>
            <a:pPr marL="0" indent="0" algn="l">
              <a:buNone/>
            </a:pPr>
            <a:endParaRPr lang="en-US" sz="180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p:txBody>
      </p:sp>
      <p:graphicFrame>
        <p:nvGraphicFramePr>
          <p:cNvPr id="8" name="Table 7">
            <a:extLst>
              <a:ext uri="{FF2B5EF4-FFF2-40B4-BE49-F238E27FC236}">
                <a16:creationId xmlns:a16="http://schemas.microsoft.com/office/drawing/2014/main" id="{356B7480-DF95-DC76-EE56-45E376E23B90}"/>
              </a:ext>
            </a:extLst>
          </p:cNvPr>
          <p:cNvGraphicFramePr>
            <a:graphicFrameLocks noGrp="1"/>
          </p:cNvGraphicFramePr>
          <p:nvPr/>
        </p:nvGraphicFramePr>
        <p:xfrm>
          <a:off x="1574799" y="4001294"/>
          <a:ext cx="8127999" cy="15544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652780062"/>
                    </a:ext>
                  </a:extLst>
                </a:gridCol>
                <a:gridCol w="2709333">
                  <a:extLst>
                    <a:ext uri="{9D8B030D-6E8A-4147-A177-3AD203B41FA5}">
                      <a16:colId xmlns:a16="http://schemas.microsoft.com/office/drawing/2014/main" val="4060650333"/>
                    </a:ext>
                  </a:extLst>
                </a:gridCol>
                <a:gridCol w="2709333">
                  <a:extLst>
                    <a:ext uri="{9D8B030D-6E8A-4147-A177-3AD203B41FA5}">
                      <a16:colId xmlns:a16="http://schemas.microsoft.com/office/drawing/2014/main" val="120113897"/>
                    </a:ext>
                  </a:extLst>
                </a:gridCol>
              </a:tblGrid>
              <a:tr h="370840">
                <a:tc>
                  <a:txBody>
                    <a:bodyPr/>
                    <a:lstStyle/>
                    <a:p>
                      <a:r>
                        <a:rPr lang="en-US" sz="1800" b="0" i="0" u="none" strike="noStrike" baseline="0" dirty="0">
                          <a:solidFill>
                            <a:srgbClr val="000000"/>
                          </a:solidFill>
                          <a:latin typeface="CIDFont+F3"/>
                        </a:rPr>
                        <a:t>Source Name </a:t>
                      </a:r>
                      <a:endParaRPr lang="en-IN" dirty="0"/>
                    </a:p>
                  </a:txBody>
                  <a:tcPr/>
                </a:tc>
                <a:tc>
                  <a:txBody>
                    <a:bodyPr/>
                    <a:lstStyle/>
                    <a:p>
                      <a:r>
                        <a:rPr lang="en-US" sz="1800" b="0" i="0" u="none" strike="noStrike" baseline="0" dirty="0">
                          <a:solidFill>
                            <a:srgbClr val="000000"/>
                          </a:solidFill>
                          <a:latin typeface="CIDFont+F3"/>
                        </a:rPr>
                        <a:t>Type of Data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latin typeface="CIDFont+F3"/>
                        </a:rPr>
                        <a:t>URL/Access Details</a:t>
                      </a:r>
                    </a:p>
                    <a:p>
                      <a:endParaRPr lang="en-IN" dirty="0"/>
                    </a:p>
                  </a:txBody>
                  <a:tcPr/>
                </a:tc>
                <a:extLst>
                  <a:ext uri="{0D108BD9-81ED-4DB2-BD59-A6C34878D82A}">
                    <a16:rowId xmlns:a16="http://schemas.microsoft.com/office/drawing/2014/main" val="2147138841"/>
                  </a:ext>
                </a:extLst>
              </a:tr>
              <a:tr h="370840">
                <a:tc>
                  <a:txBody>
                    <a:bodyPr/>
                    <a:lstStyle/>
                    <a:p>
                      <a:r>
                        <a:rPr lang="fr-FR" sz="1800" b="0" i="0" u="none" strike="noStrike" baseline="0" dirty="0">
                          <a:solidFill>
                            <a:srgbClr val="000000"/>
                          </a:solidFill>
                          <a:latin typeface="CIDFont+F3"/>
                        </a:rPr>
                        <a:t>Public, UCI </a:t>
                      </a:r>
                      <a:endParaRPr lang="en-IN" dirty="0"/>
                    </a:p>
                  </a:txBody>
                  <a:tcPr/>
                </a:tc>
                <a:tc>
                  <a:txBody>
                    <a:bodyPr/>
                    <a:lstStyle/>
                    <a:p>
                      <a:r>
                        <a:rPr lang="fr-FR" sz="1800" b="0" i="0" u="none" strike="noStrike" baseline="0" dirty="0">
                          <a:solidFill>
                            <a:srgbClr val="000000"/>
                          </a:solidFill>
                          <a:latin typeface="CIDFont+F4"/>
                        </a:rPr>
                        <a:t>CSV</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u="none" strike="noStrike" baseline="0" dirty="0">
                          <a:solidFill>
                            <a:srgbClr val="000000"/>
                          </a:solidFill>
                          <a:latin typeface="CIDFont+F4"/>
                        </a:rPr>
                        <a:t>https://archive.ics.uci.edu/dataset/813/tunadromd</a:t>
                      </a:r>
                      <a:endParaRPr lang="en-IN" dirty="0"/>
                    </a:p>
                    <a:p>
                      <a:endParaRPr lang="en-IN" dirty="0"/>
                    </a:p>
                  </a:txBody>
                  <a:tcPr/>
                </a:tc>
                <a:extLst>
                  <a:ext uri="{0D108BD9-81ED-4DB2-BD59-A6C34878D82A}">
                    <a16:rowId xmlns:a16="http://schemas.microsoft.com/office/drawing/2014/main" val="3132710481"/>
                  </a:ext>
                </a:extLst>
              </a:tr>
            </a:tbl>
          </a:graphicData>
        </a:graphic>
      </p:graphicFrame>
    </p:spTree>
    <p:extLst>
      <p:ext uri="{BB962C8B-B14F-4D97-AF65-F5344CB8AC3E}">
        <p14:creationId xmlns:p14="http://schemas.microsoft.com/office/powerpoint/2010/main" val="410720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1229-3111-B1DB-733E-CC097EFCBCB9}"/>
              </a:ext>
            </a:extLst>
          </p:cNvPr>
          <p:cNvSpPr>
            <a:spLocks noGrp="1"/>
          </p:cNvSpPr>
          <p:nvPr>
            <p:ph type="title"/>
          </p:nvPr>
        </p:nvSpPr>
        <p:spPr/>
        <p:txBody>
          <a:bodyPr>
            <a:normAutofit/>
          </a:bodyPr>
          <a:lstStyle/>
          <a:p>
            <a:r>
              <a:rPr lang="en-IN" b="0" i="0" u="none" strike="noStrike" baseline="0" dirty="0">
                <a:solidFill>
                  <a:schemeClr val="accent5">
                    <a:lumMod val="75000"/>
                  </a:schemeClr>
                </a:solidFill>
              </a:rPr>
              <a:t>Distribution of Target Variable</a:t>
            </a:r>
            <a:endParaRPr lang="en-IN" dirty="0">
              <a:solidFill>
                <a:schemeClr val="accent5">
                  <a:lumMod val="75000"/>
                </a:schemeClr>
              </a:solidFill>
            </a:endParaRPr>
          </a:p>
        </p:txBody>
      </p:sp>
      <p:sp>
        <p:nvSpPr>
          <p:cNvPr id="7" name="TextBox 6">
            <a:extLst>
              <a:ext uri="{FF2B5EF4-FFF2-40B4-BE49-F238E27FC236}">
                <a16:creationId xmlns:a16="http://schemas.microsoft.com/office/drawing/2014/main" id="{3133BDF2-7BBC-5A03-A621-6B7C42CB8EB2}"/>
              </a:ext>
            </a:extLst>
          </p:cNvPr>
          <p:cNvSpPr txBox="1"/>
          <p:nvPr/>
        </p:nvSpPr>
        <p:spPr>
          <a:xfrm>
            <a:off x="678425" y="6308209"/>
            <a:ext cx="6096000" cy="253916"/>
          </a:xfrm>
          <a:prstGeom prst="rect">
            <a:avLst/>
          </a:prstGeom>
          <a:noFill/>
        </p:spPr>
        <p:txBody>
          <a:bodyPr wrap="square">
            <a:spAutoFit/>
          </a:bodyPr>
          <a:lstStyle/>
          <a:p>
            <a:r>
              <a:rPr lang="en-IN" sz="1050" b="0" i="0" u="none" strike="noStrike" baseline="0" dirty="0">
                <a:solidFill>
                  <a:srgbClr val="1F3863"/>
                </a:solidFill>
                <a:latin typeface="Calibri" panose="020F0502020204030204" pitchFamily="34" charset="0"/>
              </a:rPr>
              <a:t>* Images taken from databricks.com</a:t>
            </a:r>
            <a:endParaRPr lang="en-IN" sz="1050" dirty="0"/>
          </a:p>
        </p:txBody>
      </p:sp>
      <p:sp>
        <p:nvSpPr>
          <p:cNvPr id="4" name="Content Placeholder 3">
            <a:extLst>
              <a:ext uri="{FF2B5EF4-FFF2-40B4-BE49-F238E27FC236}">
                <a16:creationId xmlns:a16="http://schemas.microsoft.com/office/drawing/2014/main" id="{93E99315-0F1B-6C80-AD14-AF1538105503}"/>
              </a:ext>
            </a:extLst>
          </p:cNvPr>
          <p:cNvSpPr>
            <a:spLocks noGrp="1"/>
          </p:cNvSpPr>
          <p:nvPr>
            <p:ph idx="1"/>
          </p:nvPr>
        </p:nvSpPr>
        <p:spPr/>
        <p:txBody>
          <a:bodyPr>
            <a:normAutofit/>
          </a:bodyPr>
          <a:lstStyle/>
          <a:p>
            <a:pPr marL="0" indent="0" algn="l">
              <a:buNone/>
            </a:pPr>
            <a:endParaRPr lang="en-US" sz="1800" b="0" i="0" u="none" strike="noStrike" baseline="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a:p>
            <a:pPr marL="0" indent="0" algn="l">
              <a:buNone/>
            </a:pPr>
            <a:endParaRPr lang="en-US" sz="180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p:txBody>
      </p:sp>
      <p:pic>
        <p:nvPicPr>
          <p:cNvPr id="5" name="Picture 4">
            <a:extLst>
              <a:ext uri="{FF2B5EF4-FFF2-40B4-BE49-F238E27FC236}">
                <a16:creationId xmlns:a16="http://schemas.microsoft.com/office/drawing/2014/main" id="{7F51DF08-E1DB-38C2-249A-4D4646B39352}"/>
              </a:ext>
            </a:extLst>
          </p:cNvPr>
          <p:cNvPicPr>
            <a:picLocks noChangeAspect="1"/>
          </p:cNvPicPr>
          <p:nvPr/>
        </p:nvPicPr>
        <p:blipFill>
          <a:blip r:embed="rId2"/>
          <a:stretch>
            <a:fillRect/>
          </a:stretch>
        </p:blipFill>
        <p:spPr>
          <a:xfrm>
            <a:off x="1665160" y="1555632"/>
            <a:ext cx="6954220" cy="4686954"/>
          </a:xfrm>
          <a:prstGeom prst="rect">
            <a:avLst/>
          </a:prstGeom>
        </p:spPr>
      </p:pic>
    </p:spTree>
    <p:extLst>
      <p:ext uri="{BB962C8B-B14F-4D97-AF65-F5344CB8AC3E}">
        <p14:creationId xmlns:p14="http://schemas.microsoft.com/office/powerpoint/2010/main" val="180662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1229-3111-B1DB-733E-CC097EFCBCB9}"/>
              </a:ext>
            </a:extLst>
          </p:cNvPr>
          <p:cNvSpPr>
            <a:spLocks noGrp="1"/>
          </p:cNvSpPr>
          <p:nvPr>
            <p:ph type="title"/>
          </p:nvPr>
        </p:nvSpPr>
        <p:spPr/>
        <p:txBody>
          <a:bodyPr>
            <a:normAutofit/>
          </a:bodyPr>
          <a:lstStyle/>
          <a:p>
            <a:r>
              <a:rPr lang="en-US" dirty="0">
                <a:solidFill>
                  <a:schemeClr val="accent5">
                    <a:lumMod val="75000"/>
                  </a:schemeClr>
                </a:solidFill>
              </a:rPr>
              <a:t>Feature Engineering</a:t>
            </a:r>
            <a:endParaRPr lang="en-IN" dirty="0">
              <a:solidFill>
                <a:schemeClr val="accent5">
                  <a:lumMod val="75000"/>
                </a:schemeClr>
              </a:solidFill>
            </a:endParaRPr>
          </a:p>
        </p:txBody>
      </p:sp>
      <p:sp>
        <p:nvSpPr>
          <p:cNvPr id="4" name="Content Placeholder 3">
            <a:extLst>
              <a:ext uri="{FF2B5EF4-FFF2-40B4-BE49-F238E27FC236}">
                <a16:creationId xmlns:a16="http://schemas.microsoft.com/office/drawing/2014/main" id="{93E99315-0F1B-6C80-AD14-AF1538105503}"/>
              </a:ext>
            </a:extLst>
          </p:cNvPr>
          <p:cNvSpPr>
            <a:spLocks noGrp="1"/>
          </p:cNvSpPr>
          <p:nvPr>
            <p:ph idx="1"/>
          </p:nvPr>
        </p:nvSpPr>
        <p:spPr/>
        <p:txBody>
          <a:bodyPr>
            <a:normAutofit/>
          </a:bodyPr>
          <a:lstStyle/>
          <a:p>
            <a:pPr marL="0" indent="0" algn="l">
              <a:buNone/>
            </a:pPr>
            <a:r>
              <a:rPr lang="en-IN" b="0" i="0" u="none" strike="noStrike" baseline="0" dirty="0">
                <a:solidFill>
                  <a:schemeClr val="accent5">
                    <a:lumMod val="75000"/>
                  </a:schemeClr>
                </a:solidFill>
              </a:rPr>
              <a:t>Mutual information gain</a:t>
            </a:r>
          </a:p>
          <a:p>
            <a:pPr marL="0" indent="0" algn="l">
              <a:buNone/>
            </a:pPr>
            <a:r>
              <a:rPr lang="en-US" sz="1800" b="0" i="0" u="none" strike="noStrike" baseline="0" dirty="0">
                <a:solidFill>
                  <a:srgbClr val="1F1F1F"/>
                </a:solidFill>
                <a:latin typeface="CIDFont+F3"/>
              </a:rPr>
              <a:t>						top feature by Mutual information gain</a:t>
            </a:r>
          </a:p>
          <a:p>
            <a:pPr marL="0" indent="0" algn="l">
              <a:buNone/>
            </a:pPr>
            <a:endParaRPr lang="en-US" sz="1800" b="0" i="0" u="none" strike="noStrike" baseline="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a:p>
            <a:pPr marL="0" indent="0" algn="l">
              <a:buNone/>
            </a:pPr>
            <a:endParaRPr lang="en-US" sz="180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p:txBody>
      </p:sp>
      <p:pic>
        <p:nvPicPr>
          <p:cNvPr id="6" name="Picture 5">
            <a:extLst>
              <a:ext uri="{FF2B5EF4-FFF2-40B4-BE49-F238E27FC236}">
                <a16:creationId xmlns:a16="http://schemas.microsoft.com/office/drawing/2014/main" id="{418CFA15-9DA3-7D93-5B46-EDBFEA7D4425}"/>
              </a:ext>
            </a:extLst>
          </p:cNvPr>
          <p:cNvPicPr>
            <a:picLocks noChangeAspect="1"/>
          </p:cNvPicPr>
          <p:nvPr/>
        </p:nvPicPr>
        <p:blipFill>
          <a:blip r:embed="rId2"/>
          <a:stretch>
            <a:fillRect/>
          </a:stretch>
        </p:blipFill>
        <p:spPr>
          <a:xfrm>
            <a:off x="2703871" y="2566480"/>
            <a:ext cx="7744132" cy="4458743"/>
          </a:xfrm>
          <a:prstGeom prst="rect">
            <a:avLst/>
          </a:prstGeom>
        </p:spPr>
      </p:pic>
    </p:spTree>
    <p:extLst>
      <p:ext uri="{BB962C8B-B14F-4D97-AF65-F5344CB8AC3E}">
        <p14:creationId xmlns:p14="http://schemas.microsoft.com/office/powerpoint/2010/main" val="2625523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1229-3111-B1DB-733E-CC097EFCBCB9}"/>
              </a:ext>
            </a:extLst>
          </p:cNvPr>
          <p:cNvSpPr>
            <a:spLocks noGrp="1"/>
          </p:cNvSpPr>
          <p:nvPr>
            <p:ph type="title"/>
          </p:nvPr>
        </p:nvSpPr>
        <p:spPr/>
        <p:txBody>
          <a:bodyPr>
            <a:normAutofit/>
          </a:bodyPr>
          <a:lstStyle/>
          <a:p>
            <a:r>
              <a:rPr lang="en-US" dirty="0">
                <a:solidFill>
                  <a:schemeClr val="accent5">
                    <a:lumMod val="75000"/>
                  </a:schemeClr>
                </a:solidFill>
              </a:rPr>
              <a:t>Feature Engineering</a:t>
            </a:r>
            <a:endParaRPr lang="en-IN" dirty="0">
              <a:solidFill>
                <a:schemeClr val="accent5">
                  <a:lumMod val="75000"/>
                </a:schemeClr>
              </a:solidFill>
            </a:endParaRPr>
          </a:p>
        </p:txBody>
      </p:sp>
      <p:sp>
        <p:nvSpPr>
          <p:cNvPr id="4" name="Content Placeholder 3">
            <a:extLst>
              <a:ext uri="{FF2B5EF4-FFF2-40B4-BE49-F238E27FC236}">
                <a16:creationId xmlns:a16="http://schemas.microsoft.com/office/drawing/2014/main" id="{93E99315-0F1B-6C80-AD14-AF1538105503}"/>
              </a:ext>
            </a:extLst>
          </p:cNvPr>
          <p:cNvSpPr>
            <a:spLocks noGrp="1"/>
          </p:cNvSpPr>
          <p:nvPr>
            <p:ph idx="1"/>
          </p:nvPr>
        </p:nvSpPr>
        <p:spPr/>
        <p:txBody>
          <a:bodyPr>
            <a:normAutofit/>
          </a:bodyPr>
          <a:lstStyle/>
          <a:p>
            <a:pPr marL="0" indent="0" algn="l">
              <a:buNone/>
            </a:pPr>
            <a:r>
              <a:rPr lang="en-IN" b="0" i="0" u="none" strike="noStrike" baseline="0" dirty="0">
                <a:solidFill>
                  <a:schemeClr val="accent5">
                    <a:lumMod val="75000"/>
                  </a:schemeClr>
                </a:solidFill>
              </a:rPr>
              <a:t>chi-square test</a:t>
            </a:r>
            <a:r>
              <a:rPr lang="en-US" b="0" i="0" u="none" strike="noStrike" baseline="0" dirty="0">
                <a:solidFill>
                  <a:srgbClr val="1F1F1F"/>
                </a:solidFill>
              </a:rPr>
              <a:t>	</a:t>
            </a:r>
            <a:r>
              <a:rPr lang="en-US" sz="1800" b="0" i="0" u="none" strike="noStrike" baseline="0" dirty="0">
                <a:solidFill>
                  <a:srgbClr val="1F1F1F"/>
                </a:solidFill>
                <a:latin typeface="CIDFont+F3"/>
              </a:rPr>
              <a:t>					</a:t>
            </a:r>
          </a:p>
          <a:p>
            <a:pPr marL="0" indent="0" algn="l">
              <a:buNone/>
            </a:pPr>
            <a:endParaRPr lang="en-US" sz="1800" dirty="0">
              <a:solidFill>
                <a:srgbClr val="1F1F1F"/>
              </a:solidFill>
              <a:latin typeface="CIDFont+F3"/>
            </a:endParaRPr>
          </a:p>
          <a:p>
            <a:pPr marL="0" indent="0" algn="l">
              <a:buNone/>
            </a:pPr>
            <a:r>
              <a:rPr lang="en-US" sz="1800" b="0" i="0" u="none" strike="noStrike" baseline="0" dirty="0">
                <a:solidFill>
                  <a:srgbClr val="1F1F1F"/>
                </a:solidFill>
                <a:latin typeface="CIDFont+F3"/>
              </a:rPr>
              <a:t>				</a:t>
            </a:r>
            <a:r>
              <a:rPr lang="en-IN" sz="1800" b="0" i="0" u="none" strike="noStrike" baseline="0" dirty="0">
                <a:solidFill>
                  <a:srgbClr val="1F1F1F"/>
                </a:solidFill>
                <a:latin typeface="CIDFont+F3"/>
              </a:rPr>
              <a:t>top feature by chi-square</a:t>
            </a:r>
            <a:endParaRPr lang="en-US" sz="1800" b="0" i="0" u="none" strike="noStrike" baseline="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a:p>
            <a:pPr marL="0" indent="0" algn="l">
              <a:buNone/>
            </a:pPr>
            <a:endParaRPr lang="en-US" sz="1800" dirty="0">
              <a:solidFill>
                <a:srgbClr val="1F1F1F"/>
              </a:solidFill>
              <a:latin typeface="CIDFont+F3"/>
            </a:endParaRPr>
          </a:p>
          <a:p>
            <a:pPr marL="0" indent="0" algn="l">
              <a:buNone/>
            </a:pPr>
            <a:endParaRPr lang="en-US" sz="1800" b="0" i="0" u="none" strike="noStrike" baseline="0" dirty="0">
              <a:solidFill>
                <a:srgbClr val="1F1F1F"/>
              </a:solidFill>
              <a:latin typeface="CIDFont+F3"/>
            </a:endParaRPr>
          </a:p>
        </p:txBody>
      </p:sp>
      <p:pic>
        <p:nvPicPr>
          <p:cNvPr id="5" name="Picture 4">
            <a:extLst>
              <a:ext uri="{FF2B5EF4-FFF2-40B4-BE49-F238E27FC236}">
                <a16:creationId xmlns:a16="http://schemas.microsoft.com/office/drawing/2014/main" id="{71BB4AD6-4997-1119-85DD-B7C13DA093A0}"/>
              </a:ext>
            </a:extLst>
          </p:cNvPr>
          <p:cNvPicPr>
            <a:picLocks noChangeAspect="1"/>
          </p:cNvPicPr>
          <p:nvPr/>
        </p:nvPicPr>
        <p:blipFill>
          <a:blip r:embed="rId2"/>
          <a:stretch>
            <a:fillRect/>
          </a:stretch>
        </p:blipFill>
        <p:spPr>
          <a:xfrm>
            <a:off x="2327937" y="3008670"/>
            <a:ext cx="7536125" cy="3738621"/>
          </a:xfrm>
          <a:prstGeom prst="rect">
            <a:avLst/>
          </a:prstGeom>
        </p:spPr>
      </p:pic>
    </p:spTree>
    <p:extLst>
      <p:ext uri="{BB962C8B-B14F-4D97-AF65-F5344CB8AC3E}">
        <p14:creationId xmlns:p14="http://schemas.microsoft.com/office/powerpoint/2010/main" val="370817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526</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Light</vt:lpstr>
      <vt:lpstr>CIDFont+F3</vt:lpstr>
      <vt:lpstr>CIDFont+F4</vt:lpstr>
      <vt:lpstr>Office Theme</vt:lpstr>
      <vt:lpstr>Threat and app risk data analysis and classification</vt:lpstr>
      <vt:lpstr>Business Problem</vt:lpstr>
      <vt:lpstr>Objectives(Completed)</vt:lpstr>
      <vt:lpstr>Objectives(Completed)</vt:lpstr>
      <vt:lpstr>Data Sources</vt:lpstr>
      <vt:lpstr>Data Sources</vt:lpstr>
      <vt:lpstr>Distribution of Target Variable</vt:lpstr>
      <vt:lpstr>Feature Engineering</vt:lpstr>
      <vt:lpstr>Feature Engineering</vt:lpstr>
      <vt:lpstr>Model Development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sandeep kumar</dc:creator>
  <cp:lastModifiedBy>sandeep kumar</cp:lastModifiedBy>
  <cp:revision>33</cp:revision>
  <dcterms:created xsi:type="dcterms:W3CDTF">2024-06-08T16:06:34Z</dcterms:created>
  <dcterms:modified xsi:type="dcterms:W3CDTF">2024-09-09T07:25:45Z</dcterms:modified>
</cp:coreProperties>
</file>