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EF1DCA-B9E5-4F14-9896-E2595476C62A}"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3CB6B-9CBC-41D0-9A71-14DC87A784B0}" type="slidenum">
              <a:rPr lang="en-US" smtClean="0"/>
              <a:t>‹#›</a:t>
            </a:fld>
            <a:endParaRPr lang="en-US"/>
          </a:p>
        </p:txBody>
      </p:sp>
    </p:spTree>
    <p:extLst>
      <p:ext uri="{BB962C8B-B14F-4D97-AF65-F5344CB8AC3E}">
        <p14:creationId xmlns:p14="http://schemas.microsoft.com/office/powerpoint/2010/main" val="3265355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EF1DCA-B9E5-4F14-9896-E2595476C62A}"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3CB6B-9CBC-41D0-9A71-14DC87A784B0}" type="slidenum">
              <a:rPr lang="en-US" smtClean="0"/>
              <a:t>‹#›</a:t>
            </a:fld>
            <a:endParaRPr lang="en-US"/>
          </a:p>
        </p:txBody>
      </p:sp>
    </p:spTree>
    <p:extLst>
      <p:ext uri="{BB962C8B-B14F-4D97-AF65-F5344CB8AC3E}">
        <p14:creationId xmlns:p14="http://schemas.microsoft.com/office/powerpoint/2010/main" val="3703136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EF1DCA-B9E5-4F14-9896-E2595476C62A}"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3CB6B-9CBC-41D0-9A71-14DC87A784B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35253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EF1DCA-B9E5-4F14-9896-E2595476C62A}"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3CB6B-9CBC-41D0-9A71-14DC87A784B0}" type="slidenum">
              <a:rPr lang="en-US" smtClean="0"/>
              <a:t>‹#›</a:t>
            </a:fld>
            <a:endParaRPr lang="en-US"/>
          </a:p>
        </p:txBody>
      </p:sp>
    </p:spTree>
    <p:extLst>
      <p:ext uri="{BB962C8B-B14F-4D97-AF65-F5344CB8AC3E}">
        <p14:creationId xmlns:p14="http://schemas.microsoft.com/office/powerpoint/2010/main" val="855926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EF1DCA-B9E5-4F14-9896-E2595476C62A}"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3CB6B-9CBC-41D0-9A71-14DC87A784B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3585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EF1DCA-B9E5-4F14-9896-E2595476C62A}"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3CB6B-9CBC-41D0-9A71-14DC87A784B0}" type="slidenum">
              <a:rPr lang="en-US" smtClean="0"/>
              <a:t>‹#›</a:t>
            </a:fld>
            <a:endParaRPr lang="en-US"/>
          </a:p>
        </p:txBody>
      </p:sp>
    </p:spTree>
    <p:extLst>
      <p:ext uri="{BB962C8B-B14F-4D97-AF65-F5344CB8AC3E}">
        <p14:creationId xmlns:p14="http://schemas.microsoft.com/office/powerpoint/2010/main" val="1184603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EF1DCA-B9E5-4F14-9896-E2595476C62A}"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3CB6B-9CBC-41D0-9A71-14DC87A784B0}" type="slidenum">
              <a:rPr lang="en-US" smtClean="0"/>
              <a:t>‹#›</a:t>
            </a:fld>
            <a:endParaRPr lang="en-US"/>
          </a:p>
        </p:txBody>
      </p:sp>
    </p:spTree>
    <p:extLst>
      <p:ext uri="{BB962C8B-B14F-4D97-AF65-F5344CB8AC3E}">
        <p14:creationId xmlns:p14="http://schemas.microsoft.com/office/powerpoint/2010/main" val="458090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EF1DCA-B9E5-4F14-9896-E2595476C62A}"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3CB6B-9CBC-41D0-9A71-14DC87A784B0}" type="slidenum">
              <a:rPr lang="en-US" smtClean="0"/>
              <a:t>‹#›</a:t>
            </a:fld>
            <a:endParaRPr lang="en-US"/>
          </a:p>
        </p:txBody>
      </p:sp>
    </p:spTree>
    <p:extLst>
      <p:ext uri="{BB962C8B-B14F-4D97-AF65-F5344CB8AC3E}">
        <p14:creationId xmlns:p14="http://schemas.microsoft.com/office/powerpoint/2010/main" val="2615545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EF1DCA-B9E5-4F14-9896-E2595476C62A}"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3CB6B-9CBC-41D0-9A71-14DC87A784B0}" type="slidenum">
              <a:rPr lang="en-US" smtClean="0"/>
              <a:t>‹#›</a:t>
            </a:fld>
            <a:endParaRPr lang="en-US"/>
          </a:p>
        </p:txBody>
      </p:sp>
    </p:spTree>
    <p:extLst>
      <p:ext uri="{BB962C8B-B14F-4D97-AF65-F5344CB8AC3E}">
        <p14:creationId xmlns:p14="http://schemas.microsoft.com/office/powerpoint/2010/main" val="3881932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EF1DCA-B9E5-4F14-9896-E2595476C62A}"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3CB6B-9CBC-41D0-9A71-14DC87A784B0}" type="slidenum">
              <a:rPr lang="en-US" smtClean="0"/>
              <a:t>‹#›</a:t>
            </a:fld>
            <a:endParaRPr lang="en-US"/>
          </a:p>
        </p:txBody>
      </p:sp>
    </p:spTree>
    <p:extLst>
      <p:ext uri="{BB962C8B-B14F-4D97-AF65-F5344CB8AC3E}">
        <p14:creationId xmlns:p14="http://schemas.microsoft.com/office/powerpoint/2010/main" val="214610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EF1DCA-B9E5-4F14-9896-E2595476C62A}" type="datetimeFigureOut">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B3CB6B-9CBC-41D0-9A71-14DC87A784B0}" type="slidenum">
              <a:rPr lang="en-US" smtClean="0"/>
              <a:t>‹#›</a:t>
            </a:fld>
            <a:endParaRPr lang="en-US"/>
          </a:p>
        </p:txBody>
      </p:sp>
    </p:spTree>
    <p:extLst>
      <p:ext uri="{BB962C8B-B14F-4D97-AF65-F5344CB8AC3E}">
        <p14:creationId xmlns:p14="http://schemas.microsoft.com/office/powerpoint/2010/main" val="2138531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EF1DCA-B9E5-4F14-9896-E2595476C62A}" type="datetimeFigureOut">
              <a:rPr lang="en-US" smtClean="0"/>
              <a:t>5/14/2025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B3CB6B-9CBC-41D0-9A71-14DC87A784B0}" type="slidenum">
              <a:rPr lang="en-US" smtClean="0"/>
              <a:t>‹#›</a:t>
            </a:fld>
            <a:endParaRPr lang="en-US"/>
          </a:p>
        </p:txBody>
      </p:sp>
    </p:spTree>
    <p:extLst>
      <p:ext uri="{BB962C8B-B14F-4D97-AF65-F5344CB8AC3E}">
        <p14:creationId xmlns:p14="http://schemas.microsoft.com/office/powerpoint/2010/main" val="206278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EF1DCA-B9E5-4F14-9896-E2595476C62A}" type="datetimeFigureOut">
              <a:rPr lang="en-US" smtClean="0"/>
              <a:t>5/14/2025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B3CB6B-9CBC-41D0-9A71-14DC87A784B0}" type="slidenum">
              <a:rPr lang="en-US" smtClean="0"/>
              <a:t>‹#›</a:t>
            </a:fld>
            <a:endParaRPr lang="en-US"/>
          </a:p>
        </p:txBody>
      </p:sp>
    </p:spTree>
    <p:extLst>
      <p:ext uri="{BB962C8B-B14F-4D97-AF65-F5344CB8AC3E}">
        <p14:creationId xmlns:p14="http://schemas.microsoft.com/office/powerpoint/2010/main" val="268302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F1DCA-B9E5-4F14-9896-E2595476C62A}" type="datetimeFigureOut">
              <a:rPr lang="en-US" smtClean="0"/>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B3CB6B-9CBC-41D0-9A71-14DC87A784B0}" type="slidenum">
              <a:rPr lang="en-US" smtClean="0"/>
              <a:t>‹#›</a:t>
            </a:fld>
            <a:endParaRPr lang="en-US"/>
          </a:p>
        </p:txBody>
      </p:sp>
    </p:spTree>
    <p:extLst>
      <p:ext uri="{BB962C8B-B14F-4D97-AF65-F5344CB8AC3E}">
        <p14:creationId xmlns:p14="http://schemas.microsoft.com/office/powerpoint/2010/main" val="141689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EF1DCA-B9E5-4F14-9896-E2595476C62A}" type="datetimeFigureOut">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B3CB6B-9CBC-41D0-9A71-14DC87A784B0}" type="slidenum">
              <a:rPr lang="en-US" smtClean="0"/>
              <a:t>‹#›</a:t>
            </a:fld>
            <a:endParaRPr lang="en-US"/>
          </a:p>
        </p:txBody>
      </p:sp>
    </p:spTree>
    <p:extLst>
      <p:ext uri="{BB962C8B-B14F-4D97-AF65-F5344CB8AC3E}">
        <p14:creationId xmlns:p14="http://schemas.microsoft.com/office/powerpoint/2010/main" val="2815042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B3CB6B-9CBC-41D0-9A71-14DC87A784B0}" type="slidenum">
              <a:rPr lang="en-US" smtClean="0"/>
              <a:t>‹#›</a:t>
            </a:fld>
            <a:endParaRPr lang="en-US"/>
          </a:p>
        </p:txBody>
      </p:sp>
      <p:sp>
        <p:nvSpPr>
          <p:cNvPr id="5" name="Date Placeholder 4"/>
          <p:cNvSpPr>
            <a:spLocks noGrp="1"/>
          </p:cNvSpPr>
          <p:nvPr>
            <p:ph type="dt" sz="half" idx="10"/>
          </p:nvPr>
        </p:nvSpPr>
        <p:spPr/>
        <p:txBody>
          <a:bodyPr/>
          <a:lstStyle/>
          <a:p>
            <a:fld id="{ADEF1DCA-B9E5-4F14-9896-E2595476C62A}" type="datetimeFigureOut">
              <a:rPr lang="en-US" smtClean="0"/>
              <a:t>5/14/2025</a:t>
            </a:fld>
            <a:endParaRPr lang="en-US"/>
          </a:p>
        </p:txBody>
      </p:sp>
    </p:spTree>
    <p:extLst>
      <p:ext uri="{BB962C8B-B14F-4D97-AF65-F5344CB8AC3E}">
        <p14:creationId xmlns:p14="http://schemas.microsoft.com/office/powerpoint/2010/main" val="1821934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EF1DCA-B9E5-4F14-9896-E2595476C62A}" type="datetimeFigureOut">
              <a:rPr lang="en-US" smtClean="0"/>
              <a:t>5/14/2025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B3CB6B-9CBC-41D0-9A71-14DC87A784B0}" type="slidenum">
              <a:rPr lang="en-US" smtClean="0"/>
              <a:t>‹#›</a:t>
            </a:fld>
            <a:endParaRPr lang="en-US"/>
          </a:p>
        </p:txBody>
      </p:sp>
    </p:spTree>
    <p:extLst>
      <p:ext uri="{BB962C8B-B14F-4D97-AF65-F5344CB8AC3E}">
        <p14:creationId xmlns:p14="http://schemas.microsoft.com/office/powerpoint/2010/main" val="415448113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feature-importance-with-random-fores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F48B9-A6DD-A44D-D988-CF704D157586}"/>
              </a:ext>
            </a:extLst>
          </p:cNvPr>
          <p:cNvSpPr>
            <a:spLocks noGrp="1"/>
          </p:cNvSpPr>
          <p:nvPr>
            <p:ph type="ctrTitle"/>
          </p:nvPr>
        </p:nvSpPr>
        <p:spPr>
          <a:xfrm>
            <a:off x="934065" y="2404534"/>
            <a:ext cx="8339938" cy="1646302"/>
          </a:xfrm>
        </p:spPr>
        <p:txBody>
          <a:bodyPr/>
          <a:lstStyle/>
          <a:p>
            <a:r>
              <a:rPr lang="en-US" dirty="0"/>
              <a:t>Using Machine Learning to Predict Loan Defaulters</a:t>
            </a:r>
          </a:p>
        </p:txBody>
      </p:sp>
      <p:sp>
        <p:nvSpPr>
          <p:cNvPr id="3" name="Subtitle 2">
            <a:extLst>
              <a:ext uri="{FF2B5EF4-FFF2-40B4-BE49-F238E27FC236}">
                <a16:creationId xmlns:a16="http://schemas.microsoft.com/office/drawing/2014/main" id="{5DF3D487-BCBA-7CC6-577B-D311B2F67AFC}"/>
              </a:ext>
            </a:extLst>
          </p:cNvPr>
          <p:cNvSpPr>
            <a:spLocks noGrp="1"/>
          </p:cNvSpPr>
          <p:nvPr>
            <p:ph type="subTitle" idx="1"/>
          </p:nvPr>
        </p:nvSpPr>
        <p:spPr>
          <a:xfrm>
            <a:off x="858138" y="4070446"/>
            <a:ext cx="7766936" cy="1096899"/>
          </a:xfrm>
        </p:spPr>
        <p:txBody>
          <a:bodyPr/>
          <a:lstStyle/>
          <a:p>
            <a:r>
              <a:rPr lang="en-US" dirty="0"/>
              <a:t>Created by Kevin Sandoval for the WGU Capstone Project</a:t>
            </a:r>
          </a:p>
        </p:txBody>
      </p:sp>
    </p:spTree>
    <p:extLst>
      <p:ext uri="{BB962C8B-B14F-4D97-AF65-F5344CB8AC3E}">
        <p14:creationId xmlns:p14="http://schemas.microsoft.com/office/powerpoint/2010/main" val="252551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74360-D724-2CAF-46BA-2853AD2CE3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60AE24-D071-C1CB-37CA-C8B45DAEF5F1}"/>
              </a:ext>
            </a:extLst>
          </p:cNvPr>
          <p:cNvSpPr>
            <a:spLocks noGrp="1"/>
          </p:cNvSpPr>
          <p:nvPr>
            <p:ph type="title"/>
          </p:nvPr>
        </p:nvSpPr>
        <p:spPr>
          <a:xfrm>
            <a:off x="677334" y="609600"/>
            <a:ext cx="8596668" cy="678426"/>
          </a:xfrm>
        </p:spPr>
        <p:txBody>
          <a:bodyPr>
            <a:normAutofit/>
          </a:bodyPr>
          <a:lstStyle/>
          <a:p>
            <a:pPr marR="0" indent="-182880"/>
            <a:r>
              <a:rPr lang="en-US" b="0" i="0" dirty="0">
                <a:solidFill>
                  <a:srgbClr val="333333"/>
                </a:solidFill>
                <a:effectLst/>
                <a:latin typeface="Lato" panose="020F0502020204030203" pitchFamily="34" charset="0"/>
              </a:rPr>
              <a:t>Sources</a:t>
            </a:r>
            <a:endParaRPr lang="en-US" dirty="0"/>
          </a:p>
        </p:txBody>
      </p:sp>
      <p:sp>
        <p:nvSpPr>
          <p:cNvPr id="3" name="Content Placeholder 2">
            <a:extLst>
              <a:ext uri="{FF2B5EF4-FFF2-40B4-BE49-F238E27FC236}">
                <a16:creationId xmlns:a16="http://schemas.microsoft.com/office/drawing/2014/main" id="{D680E123-7155-FA68-A101-4BC0EEC61932}"/>
              </a:ext>
            </a:extLst>
          </p:cNvPr>
          <p:cNvSpPr>
            <a:spLocks noGrp="1"/>
          </p:cNvSpPr>
          <p:nvPr>
            <p:ph idx="1"/>
          </p:nvPr>
        </p:nvSpPr>
        <p:spPr>
          <a:xfrm>
            <a:off x="677334" y="1288026"/>
            <a:ext cx="8596668" cy="3880773"/>
          </a:xfrm>
        </p:spPr>
        <p:txBody>
          <a:bodyPr>
            <a:normAutofit/>
          </a:bodyPr>
          <a:lstStyle/>
          <a:p>
            <a:pPr marL="0" marR="0">
              <a:lnSpc>
                <a:spcPct val="115000"/>
              </a:lnSpc>
              <a:spcAft>
                <a:spcPts val="800"/>
              </a:spcAft>
            </a:pPr>
            <a:r>
              <a:rPr lang="en-US" sz="1600" kern="100" dirty="0" err="1">
                <a:effectLst/>
                <a:ea typeface="Aptos" panose="020B0004020202020204" pitchFamily="34" charset="0"/>
                <a:cs typeface="Times New Roman" panose="02020603050405020304" pitchFamily="18" charset="0"/>
              </a:rPr>
              <a:t>GeeksforGeeks</a:t>
            </a:r>
            <a:r>
              <a:rPr lang="en-US" sz="1600" kern="100" dirty="0">
                <a:effectLst/>
                <a:ea typeface="Aptos" panose="020B0004020202020204" pitchFamily="34" charset="0"/>
                <a:cs typeface="Times New Roman" panose="02020603050405020304" pitchFamily="18" charset="0"/>
              </a:rPr>
              <a:t> (April 5</a:t>
            </a:r>
            <a:r>
              <a:rPr lang="en-US" sz="1600" kern="100" baseline="30000" dirty="0">
                <a:effectLst/>
                <a:ea typeface="Aptos" panose="020B0004020202020204" pitchFamily="34" charset="0"/>
                <a:cs typeface="Times New Roman" panose="02020603050405020304" pitchFamily="18" charset="0"/>
              </a:rPr>
              <a:t>th</a:t>
            </a:r>
            <a:r>
              <a:rPr lang="en-US" sz="1600" kern="100" dirty="0">
                <a:effectLst/>
                <a:ea typeface="Aptos" panose="020B0004020202020204" pitchFamily="34" charset="0"/>
                <a:cs typeface="Times New Roman" panose="02020603050405020304" pitchFamily="18" charset="0"/>
              </a:rPr>
              <a:t>, 2024) </a:t>
            </a:r>
            <a:r>
              <a:rPr lang="en-US" sz="1600" i="1" kern="100" dirty="0">
                <a:effectLst/>
                <a:ea typeface="Aptos" panose="020B0004020202020204" pitchFamily="34" charset="0"/>
                <a:cs typeface="Times New Roman" panose="02020603050405020304" pitchFamily="18" charset="0"/>
              </a:rPr>
              <a:t>Feature Importance with Random Forests </a:t>
            </a:r>
            <a:r>
              <a:rPr lang="en-US" sz="1600" kern="100" dirty="0">
                <a:effectLst/>
                <a:ea typeface="Aptos" panose="020B0004020202020204" pitchFamily="34" charset="0"/>
                <a:cs typeface="Times New Roman" panose="02020603050405020304" pitchFamily="18" charset="0"/>
              </a:rPr>
              <a:t>Retrieved May 6</a:t>
            </a:r>
            <a:r>
              <a:rPr lang="en-US" sz="1600" kern="100" baseline="30000" dirty="0">
                <a:effectLst/>
                <a:ea typeface="Aptos" panose="020B0004020202020204" pitchFamily="34" charset="0"/>
                <a:cs typeface="Times New Roman" panose="02020603050405020304" pitchFamily="18" charset="0"/>
              </a:rPr>
              <a:t>th</a:t>
            </a:r>
            <a:r>
              <a:rPr lang="en-US" sz="1600" kern="100" dirty="0">
                <a:effectLst/>
                <a:ea typeface="Aptos" panose="020B0004020202020204" pitchFamily="34" charset="0"/>
                <a:cs typeface="Times New Roman" panose="02020603050405020304" pitchFamily="18" charset="0"/>
              </a:rPr>
              <a:t>, 2024 From </a:t>
            </a:r>
            <a:r>
              <a:rPr lang="en-US" sz="1600" u="sng" kern="100" dirty="0">
                <a:solidFill>
                  <a:srgbClr val="467886"/>
                </a:solidFill>
                <a:effectLst/>
                <a:ea typeface="Aptos" panose="020B0004020202020204" pitchFamily="34" charset="0"/>
                <a:cs typeface="Times New Roman" panose="02020603050405020304" pitchFamily="18" charset="0"/>
                <a:hlinkClick r:id="rId2"/>
              </a:rPr>
              <a:t>https://www.geeksforgeeks.org/feature-importance-with-random-forests/</a:t>
            </a:r>
            <a:r>
              <a:rPr lang="en-US" sz="1600" kern="100" dirty="0">
                <a:effectLst/>
                <a:ea typeface="Aptos" panose="020B0004020202020204" pitchFamily="34" charset="0"/>
                <a:cs typeface="Times New Roman" panose="02020603050405020304" pitchFamily="18" charset="0"/>
              </a:rPr>
              <a:t> </a:t>
            </a:r>
          </a:p>
          <a:p>
            <a:r>
              <a:rPr lang="en-US" sz="1600" dirty="0"/>
              <a:t>WGU Course Material</a:t>
            </a:r>
          </a:p>
        </p:txBody>
      </p:sp>
    </p:spTree>
    <p:extLst>
      <p:ext uri="{BB962C8B-B14F-4D97-AF65-F5344CB8AC3E}">
        <p14:creationId xmlns:p14="http://schemas.microsoft.com/office/powerpoint/2010/main" val="3182958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59135-1997-FA39-F29D-6CE22192D957}"/>
              </a:ext>
            </a:extLst>
          </p:cNvPr>
          <p:cNvSpPr>
            <a:spLocks noGrp="1"/>
          </p:cNvSpPr>
          <p:nvPr>
            <p:ph type="title"/>
          </p:nvPr>
        </p:nvSpPr>
        <p:spPr>
          <a:xfrm>
            <a:off x="677334" y="609600"/>
            <a:ext cx="8596668" cy="1320800"/>
          </a:xfrm>
        </p:spPr>
        <p:txBody>
          <a:bodyPr anchor="t">
            <a:normAutofit/>
          </a:bodyPr>
          <a:lstStyle/>
          <a:p>
            <a:r>
              <a:rPr lang="en-US" dirty="0"/>
              <a:t>My Background</a:t>
            </a:r>
          </a:p>
        </p:txBody>
      </p:sp>
      <p:sp>
        <p:nvSpPr>
          <p:cNvPr id="3" name="Content Placeholder 2">
            <a:extLst>
              <a:ext uri="{FF2B5EF4-FFF2-40B4-BE49-F238E27FC236}">
                <a16:creationId xmlns:a16="http://schemas.microsoft.com/office/drawing/2014/main" id="{58AD67D8-ED00-AE02-3A6C-33A00F629666}"/>
              </a:ext>
            </a:extLst>
          </p:cNvPr>
          <p:cNvSpPr>
            <a:spLocks noGrp="1"/>
          </p:cNvSpPr>
          <p:nvPr>
            <p:ph idx="1"/>
          </p:nvPr>
        </p:nvSpPr>
        <p:spPr>
          <a:xfrm>
            <a:off x="4063160" y="2160589"/>
            <a:ext cx="5207839" cy="3880773"/>
          </a:xfrm>
        </p:spPr>
        <p:txBody>
          <a:bodyPr>
            <a:normAutofit/>
          </a:bodyPr>
          <a:lstStyle/>
          <a:p>
            <a:pPr>
              <a:lnSpc>
                <a:spcPct val="90000"/>
              </a:lnSpc>
            </a:pPr>
            <a:r>
              <a:rPr lang="en-US" dirty="0"/>
              <a:t>Born in Silver Spring, MD but grew up in San Diego, CA</a:t>
            </a:r>
          </a:p>
          <a:p>
            <a:pPr>
              <a:lnSpc>
                <a:spcPct val="90000"/>
              </a:lnSpc>
            </a:pPr>
            <a:r>
              <a:rPr lang="en-US" dirty="0"/>
              <a:t>Obtained Bachelors Degree in Mathematics and Statistics from University of California, Santa Barbara</a:t>
            </a:r>
          </a:p>
          <a:p>
            <a:pPr>
              <a:lnSpc>
                <a:spcPct val="90000"/>
              </a:lnSpc>
            </a:pPr>
            <a:r>
              <a:rPr lang="en-US" dirty="0"/>
              <a:t>Huge baseball fan with special love for the San Diego Padres</a:t>
            </a:r>
          </a:p>
          <a:p>
            <a:pPr>
              <a:lnSpc>
                <a:spcPct val="90000"/>
              </a:lnSpc>
            </a:pPr>
            <a:r>
              <a:rPr lang="en-US" dirty="0"/>
              <a:t>Love spending time with my girlfriend and our two cats*</a:t>
            </a:r>
          </a:p>
          <a:p>
            <a:pPr>
              <a:lnSpc>
                <a:spcPct val="90000"/>
              </a:lnSpc>
            </a:pPr>
            <a:r>
              <a:rPr lang="en-US" dirty="0"/>
              <a:t>Currently obtaining my Masters Degree in Data Analytics with an emphasis in Data Science</a:t>
            </a:r>
          </a:p>
        </p:txBody>
      </p:sp>
      <p:pic>
        <p:nvPicPr>
          <p:cNvPr id="5" name="Picture 4" descr="Two cats sitting on a cat tree&#10;&#10;AI-generated content may be incorrect.">
            <a:extLst>
              <a:ext uri="{FF2B5EF4-FFF2-40B4-BE49-F238E27FC236}">
                <a16:creationId xmlns:a16="http://schemas.microsoft.com/office/drawing/2014/main" id="{620EC01D-C2AE-4898-DBB5-B741FF390FFC}"/>
              </a:ext>
            </a:extLst>
          </p:cNvPr>
          <p:cNvPicPr>
            <a:picLocks noChangeAspect="1"/>
          </p:cNvPicPr>
          <p:nvPr/>
        </p:nvPicPr>
        <p:blipFill>
          <a:blip r:embed="rId2">
            <a:extLst>
              <a:ext uri="{28A0092B-C50C-407E-A947-70E740481C1C}">
                <a14:useLocalDpi xmlns:a14="http://schemas.microsoft.com/office/drawing/2010/main" val="0"/>
              </a:ext>
            </a:extLst>
          </a:blip>
          <a:srcRect r="1" b="4319"/>
          <a:stretch/>
        </p:blipFill>
        <p:spPr>
          <a:xfrm>
            <a:off x="677334" y="2159331"/>
            <a:ext cx="3144597" cy="3882362"/>
          </a:xfrm>
          <a:prstGeom prst="rect">
            <a:avLst/>
          </a:prstGeom>
        </p:spPr>
      </p:pic>
      <p:sp>
        <p:nvSpPr>
          <p:cNvPr id="6" name="TextBox 5">
            <a:extLst>
              <a:ext uri="{FF2B5EF4-FFF2-40B4-BE49-F238E27FC236}">
                <a16:creationId xmlns:a16="http://schemas.microsoft.com/office/drawing/2014/main" id="{A9B572C5-DE81-7409-C411-D3235326AAE8}"/>
              </a:ext>
            </a:extLst>
          </p:cNvPr>
          <p:cNvSpPr txBox="1"/>
          <p:nvPr/>
        </p:nvSpPr>
        <p:spPr>
          <a:xfrm>
            <a:off x="1022555" y="6041362"/>
            <a:ext cx="3144597" cy="307777"/>
          </a:xfrm>
          <a:prstGeom prst="rect">
            <a:avLst/>
          </a:prstGeom>
          <a:noFill/>
        </p:spPr>
        <p:txBody>
          <a:bodyPr wrap="square" rtlCol="0">
            <a:spAutoFit/>
          </a:bodyPr>
          <a:lstStyle/>
          <a:p>
            <a:r>
              <a:rPr lang="en-US" sz="1400" dirty="0"/>
              <a:t>*Freya(left) and Juno(right)</a:t>
            </a:r>
          </a:p>
        </p:txBody>
      </p:sp>
    </p:spTree>
    <p:extLst>
      <p:ext uri="{BB962C8B-B14F-4D97-AF65-F5344CB8AC3E}">
        <p14:creationId xmlns:p14="http://schemas.microsoft.com/office/powerpoint/2010/main" val="3307678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2E016-250F-8512-2D12-0FE88554682D}"/>
              </a:ext>
            </a:extLst>
          </p:cNvPr>
          <p:cNvSpPr>
            <a:spLocks noGrp="1"/>
          </p:cNvSpPr>
          <p:nvPr>
            <p:ph type="title"/>
          </p:nvPr>
        </p:nvSpPr>
        <p:spPr/>
        <p:txBody>
          <a:bodyPr/>
          <a:lstStyle/>
          <a:p>
            <a:r>
              <a:rPr lang="en-US" b="0" i="0" dirty="0">
                <a:solidFill>
                  <a:srgbClr val="333333"/>
                </a:solidFill>
                <a:effectLst/>
                <a:latin typeface="Lato" panose="020F0502020204030203" pitchFamily="34" charset="0"/>
              </a:rPr>
              <a:t>The Problem</a:t>
            </a:r>
            <a:endParaRPr lang="en-US" dirty="0"/>
          </a:p>
        </p:txBody>
      </p:sp>
      <p:sp>
        <p:nvSpPr>
          <p:cNvPr id="3" name="Content Placeholder 2">
            <a:extLst>
              <a:ext uri="{FF2B5EF4-FFF2-40B4-BE49-F238E27FC236}">
                <a16:creationId xmlns:a16="http://schemas.microsoft.com/office/drawing/2014/main" id="{1901745A-8DAB-432F-49A6-6EE598647F54}"/>
              </a:ext>
            </a:extLst>
          </p:cNvPr>
          <p:cNvSpPr>
            <a:spLocks noGrp="1"/>
          </p:cNvSpPr>
          <p:nvPr>
            <p:ph idx="1"/>
          </p:nvPr>
        </p:nvSpPr>
        <p:spPr>
          <a:xfrm>
            <a:off x="677334" y="1393673"/>
            <a:ext cx="8596668" cy="2126275"/>
          </a:xfrm>
        </p:spPr>
        <p:txBody>
          <a:bodyPr/>
          <a:lstStyle/>
          <a:p>
            <a:r>
              <a:rPr lang="en-US" dirty="0"/>
              <a:t>The problem we are attempting to solve is can we predict if a customer will default on their loans based on certain characteristics of each customer</a:t>
            </a:r>
          </a:p>
          <a:p>
            <a:r>
              <a:rPr lang="en-US" dirty="0"/>
              <a:t>The dataset contains unique customer related information, such as age, gender, or income</a:t>
            </a:r>
          </a:p>
          <a:p>
            <a:r>
              <a:rPr lang="en-US" dirty="0"/>
              <a:t>The dataset also contains unique customer information related to the company such as loan type, loan amount, and interest rate</a:t>
            </a:r>
          </a:p>
        </p:txBody>
      </p:sp>
      <p:sp>
        <p:nvSpPr>
          <p:cNvPr id="4" name="Title 1">
            <a:extLst>
              <a:ext uri="{FF2B5EF4-FFF2-40B4-BE49-F238E27FC236}">
                <a16:creationId xmlns:a16="http://schemas.microsoft.com/office/drawing/2014/main" id="{6AA0071E-467D-B4EC-B42A-38155472B05D}"/>
              </a:ext>
            </a:extLst>
          </p:cNvPr>
          <p:cNvSpPr txBox="1">
            <a:spLocks/>
          </p:cNvSpPr>
          <p:nvPr/>
        </p:nvSpPr>
        <p:spPr>
          <a:xfrm>
            <a:off x="677334" y="3812458"/>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333333"/>
                </a:solidFill>
                <a:latin typeface="Lato" panose="020F0502020204030203" pitchFamily="34" charset="0"/>
              </a:rPr>
              <a:t>The Hypothesis</a:t>
            </a:r>
            <a:endParaRPr lang="en-US" dirty="0"/>
          </a:p>
        </p:txBody>
      </p:sp>
      <p:sp>
        <p:nvSpPr>
          <p:cNvPr id="5" name="Content Placeholder 2">
            <a:extLst>
              <a:ext uri="{FF2B5EF4-FFF2-40B4-BE49-F238E27FC236}">
                <a16:creationId xmlns:a16="http://schemas.microsoft.com/office/drawing/2014/main" id="{17878E90-1FD4-4E36-3FB7-A15AEF7A4A61}"/>
              </a:ext>
            </a:extLst>
          </p:cNvPr>
          <p:cNvSpPr txBox="1">
            <a:spLocks/>
          </p:cNvSpPr>
          <p:nvPr/>
        </p:nvSpPr>
        <p:spPr>
          <a:xfrm>
            <a:off x="677334" y="4596531"/>
            <a:ext cx="8596668" cy="21262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800" dirty="0">
                <a:effectLst/>
                <a:latin typeface="Trebuchet MS" panose="020B0603020202020204" pitchFamily="34" charset="0"/>
                <a:ea typeface="Aptos" panose="020B0004020202020204" pitchFamily="34" charset="0"/>
              </a:rPr>
              <a:t>My hypothesis is there will be variables that, when used in a Random Forest Classifier model, will effectively predict loan defaulters. </a:t>
            </a:r>
            <a:endParaRPr lang="en-US" dirty="0">
              <a:latin typeface="Trebuchet MS" panose="020B0603020202020204" pitchFamily="34" charset="0"/>
            </a:endParaRPr>
          </a:p>
        </p:txBody>
      </p:sp>
    </p:spTree>
    <p:extLst>
      <p:ext uri="{BB962C8B-B14F-4D97-AF65-F5344CB8AC3E}">
        <p14:creationId xmlns:p14="http://schemas.microsoft.com/office/powerpoint/2010/main" val="70472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7C62-004D-13C2-6271-0A78E63A8EB6}"/>
              </a:ext>
            </a:extLst>
          </p:cNvPr>
          <p:cNvSpPr>
            <a:spLocks noGrp="1"/>
          </p:cNvSpPr>
          <p:nvPr>
            <p:ph type="title"/>
          </p:nvPr>
        </p:nvSpPr>
        <p:spPr/>
        <p:txBody>
          <a:bodyPr/>
          <a:lstStyle/>
          <a:p>
            <a:r>
              <a:rPr lang="en-US" b="0" i="0" dirty="0">
                <a:solidFill>
                  <a:srgbClr val="333333"/>
                </a:solidFill>
                <a:effectLst/>
                <a:latin typeface="Lato" panose="020F0502020204030203" pitchFamily="34" charset="0"/>
              </a:rPr>
              <a:t>   The Data Analysis Process</a:t>
            </a:r>
            <a:endParaRPr lang="en-US" dirty="0"/>
          </a:p>
        </p:txBody>
      </p:sp>
      <p:sp>
        <p:nvSpPr>
          <p:cNvPr id="3" name="Content Placeholder 2">
            <a:extLst>
              <a:ext uri="{FF2B5EF4-FFF2-40B4-BE49-F238E27FC236}">
                <a16:creationId xmlns:a16="http://schemas.microsoft.com/office/drawing/2014/main" id="{5A856606-8503-2306-EC30-2778FD4EA24D}"/>
              </a:ext>
            </a:extLst>
          </p:cNvPr>
          <p:cNvSpPr>
            <a:spLocks noGrp="1"/>
          </p:cNvSpPr>
          <p:nvPr>
            <p:ph idx="1"/>
          </p:nvPr>
        </p:nvSpPr>
        <p:spPr>
          <a:xfrm>
            <a:off x="677334" y="1488613"/>
            <a:ext cx="8596668" cy="3024393"/>
          </a:xfrm>
        </p:spPr>
        <p:txBody>
          <a:bodyPr/>
          <a:lstStyle/>
          <a:p>
            <a:r>
              <a:rPr lang="en-US" dirty="0"/>
              <a:t>Step 1: Preparing The Data</a:t>
            </a:r>
          </a:p>
          <a:p>
            <a:pPr lvl="1"/>
            <a:r>
              <a:rPr lang="en-US" dirty="0"/>
              <a:t>Checking for duplicates and missing values and treat the missing values found</a:t>
            </a:r>
          </a:p>
          <a:p>
            <a:pPr lvl="1"/>
            <a:r>
              <a:rPr lang="en-US" dirty="0"/>
              <a:t>Check for outliers and treat as needed</a:t>
            </a:r>
          </a:p>
          <a:p>
            <a:pPr lvl="1"/>
            <a:r>
              <a:rPr lang="en-US" dirty="0"/>
              <a:t>One-hot encode the categorical variables</a:t>
            </a:r>
          </a:p>
          <a:p>
            <a:pPr lvl="1"/>
            <a:r>
              <a:rPr lang="en-US" dirty="0"/>
              <a:t>Check for highly correlated variables</a:t>
            </a:r>
          </a:p>
          <a:p>
            <a:pPr lvl="1"/>
            <a:r>
              <a:rPr lang="en-US" dirty="0"/>
              <a:t>Drop unnecessary and non-beneficial columns</a:t>
            </a:r>
          </a:p>
          <a:p>
            <a:pPr lvl="1"/>
            <a:r>
              <a:rPr lang="en-US" dirty="0"/>
              <a:t>Export the new dataframe</a:t>
            </a:r>
          </a:p>
        </p:txBody>
      </p:sp>
      <p:sp>
        <p:nvSpPr>
          <p:cNvPr id="4" name="Content Placeholder 2">
            <a:extLst>
              <a:ext uri="{FF2B5EF4-FFF2-40B4-BE49-F238E27FC236}">
                <a16:creationId xmlns:a16="http://schemas.microsoft.com/office/drawing/2014/main" id="{5A3E42AC-4494-5D47-F259-2239A20FA471}"/>
              </a:ext>
            </a:extLst>
          </p:cNvPr>
          <p:cNvSpPr txBox="1">
            <a:spLocks/>
          </p:cNvSpPr>
          <p:nvPr/>
        </p:nvSpPr>
        <p:spPr>
          <a:xfrm>
            <a:off x="677334" y="4088914"/>
            <a:ext cx="8830460" cy="16773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Step 2: Analyzing The Data</a:t>
            </a:r>
          </a:p>
          <a:p>
            <a:pPr lvl="1"/>
            <a:r>
              <a:rPr lang="en-US" dirty="0"/>
              <a:t>Create training, validation, and test set splits</a:t>
            </a:r>
          </a:p>
          <a:p>
            <a:pPr lvl="1"/>
            <a:r>
              <a:rPr lang="en-US" dirty="0"/>
              <a:t>Create model using Random Forest Classifier</a:t>
            </a:r>
          </a:p>
          <a:p>
            <a:pPr lvl="1"/>
            <a:r>
              <a:rPr lang="en-US" dirty="0"/>
              <a:t>Evaluate feature importance and model effectiveness</a:t>
            </a:r>
          </a:p>
        </p:txBody>
      </p:sp>
    </p:spTree>
    <p:extLst>
      <p:ext uri="{BB962C8B-B14F-4D97-AF65-F5344CB8AC3E}">
        <p14:creationId xmlns:p14="http://schemas.microsoft.com/office/powerpoint/2010/main" val="2946275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54977-B1A0-6428-E810-979784C8564E}"/>
              </a:ext>
            </a:extLst>
          </p:cNvPr>
          <p:cNvSpPr>
            <a:spLocks noGrp="1"/>
          </p:cNvSpPr>
          <p:nvPr>
            <p:ph type="title"/>
          </p:nvPr>
        </p:nvSpPr>
        <p:spPr/>
        <p:txBody>
          <a:bodyPr/>
          <a:lstStyle/>
          <a:p>
            <a:r>
              <a:rPr lang="en-US" b="0" i="0" dirty="0">
                <a:solidFill>
                  <a:srgbClr val="333333"/>
                </a:solidFill>
                <a:effectLst/>
                <a:latin typeface="Lato" panose="020F0502020204030203" pitchFamily="34" charset="0"/>
              </a:rPr>
              <a:t>The Results</a:t>
            </a:r>
            <a:endParaRPr lang="en-US" dirty="0"/>
          </a:p>
        </p:txBody>
      </p:sp>
      <p:sp>
        <p:nvSpPr>
          <p:cNvPr id="3" name="Content Placeholder 2">
            <a:extLst>
              <a:ext uri="{FF2B5EF4-FFF2-40B4-BE49-F238E27FC236}">
                <a16:creationId xmlns:a16="http://schemas.microsoft.com/office/drawing/2014/main" id="{021C4D5C-1381-7DC3-D7A0-F4651FFA0DCB}"/>
              </a:ext>
            </a:extLst>
          </p:cNvPr>
          <p:cNvSpPr>
            <a:spLocks noGrp="1"/>
          </p:cNvSpPr>
          <p:nvPr>
            <p:ph idx="1"/>
          </p:nvPr>
        </p:nvSpPr>
        <p:spPr>
          <a:xfrm>
            <a:off x="677334" y="1488613"/>
            <a:ext cx="5507156" cy="3880773"/>
          </a:xfrm>
        </p:spPr>
        <p:txBody>
          <a:bodyPr/>
          <a:lstStyle/>
          <a:p>
            <a:r>
              <a:rPr lang="en-US" dirty="0"/>
              <a:t>The model was found to be around 86% accurate in predicting if a customer would default</a:t>
            </a:r>
          </a:p>
          <a:p>
            <a:r>
              <a:rPr lang="en-US" dirty="0"/>
              <a:t>Performed better at predicting non-defaulters</a:t>
            </a:r>
          </a:p>
          <a:p>
            <a:r>
              <a:rPr lang="en-US" dirty="0"/>
              <a:t>5 explanatory variables stood above the rest in terms of Gini Importance</a:t>
            </a:r>
          </a:p>
          <a:p>
            <a:pPr lvl="1"/>
            <a:r>
              <a:rPr lang="en-US" dirty="0"/>
              <a:t>Credit_type_EQUI</a:t>
            </a:r>
          </a:p>
          <a:p>
            <a:pPr lvl="1"/>
            <a:r>
              <a:rPr lang="en-US" dirty="0"/>
              <a:t>Property_value</a:t>
            </a:r>
          </a:p>
          <a:p>
            <a:pPr lvl="1"/>
            <a:r>
              <a:rPr lang="en-US" dirty="0"/>
              <a:t>Dtir1</a:t>
            </a:r>
          </a:p>
          <a:p>
            <a:pPr lvl="1"/>
            <a:r>
              <a:rPr lang="en-US" dirty="0"/>
              <a:t>Income</a:t>
            </a:r>
          </a:p>
          <a:p>
            <a:pPr lvl="1"/>
            <a:r>
              <a:rPr lang="en-US" dirty="0"/>
              <a:t>Credit_Score</a:t>
            </a:r>
          </a:p>
        </p:txBody>
      </p:sp>
      <p:pic>
        <p:nvPicPr>
          <p:cNvPr id="5" name="Picture 4">
            <a:extLst>
              <a:ext uri="{FF2B5EF4-FFF2-40B4-BE49-F238E27FC236}">
                <a16:creationId xmlns:a16="http://schemas.microsoft.com/office/drawing/2014/main" id="{2E9013D0-86D2-2268-63FC-6E5F9472DFFB}"/>
              </a:ext>
            </a:extLst>
          </p:cNvPr>
          <p:cNvPicPr>
            <a:picLocks noChangeAspect="1"/>
          </p:cNvPicPr>
          <p:nvPr/>
        </p:nvPicPr>
        <p:blipFill>
          <a:blip r:embed="rId2"/>
          <a:stretch>
            <a:fillRect/>
          </a:stretch>
        </p:blipFill>
        <p:spPr>
          <a:xfrm>
            <a:off x="6096000" y="753626"/>
            <a:ext cx="5368521" cy="2675373"/>
          </a:xfrm>
          <a:prstGeom prst="rect">
            <a:avLst/>
          </a:prstGeom>
        </p:spPr>
      </p:pic>
      <p:pic>
        <p:nvPicPr>
          <p:cNvPr id="7" name="Picture 6">
            <a:extLst>
              <a:ext uri="{FF2B5EF4-FFF2-40B4-BE49-F238E27FC236}">
                <a16:creationId xmlns:a16="http://schemas.microsoft.com/office/drawing/2014/main" id="{2B518D05-B1BD-B4C1-8FDE-34B0D98A87A6}"/>
              </a:ext>
            </a:extLst>
          </p:cNvPr>
          <p:cNvPicPr>
            <a:picLocks noChangeAspect="1"/>
          </p:cNvPicPr>
          <p:nvPr/>
        </p:nvPicPr>
        <p:blipFill>
          <a:blip r:embed="rId3"/>
          <a:stretch>
            <a:fillRect/>
          </a:stretch>
        </p:blipFill>
        <p:spPr>
          <a:xfrm>
            <a:off x="4094597" y="3929910"/>
            <a:ext cx="5048930" cy="1720829"/>
          </a:xfrm>
          <a:prstGeom prst="rect">
            <a:avLst/>
          </a:prstGeom>
        </p:spPr>
      </p:pic>
    </p:spTree>
    <p:extLst>
      <p:ext uri="{BB962C8B-B14F-4D97-AF65-F5344CB8AC3E}">
        <p14:creationId xmlns:p14="http://schemas.microsoft.com/office/powerpoint/2010/main" val="2879134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551A-999C-83BA-2694-1CA74CB9BFB3}"/>
              </a:ext>
            </a:extLst>
          </p:cNvPr>
          <p:cNvSpPr>
            <a:spLocks noGrp="1"/>
          </p:cNvSpPr>
          <p:nvPr>
            <p:ph type="title"/>
          </p:nvPr>
        </p:nvSpPr>
        <p:spPr/>
        <p:txBody>
          <a:bodyPr>
            <a:normAutofit fontScale="90000"/>
          </a:bodyPr>
          <a:lstStyle/>
          <a:p>
            <a:pPr marR="0" indent="-182880"/>
            <a:r>
              <a:rPr lang="en-US" b="0" i="0" dirty="0">
                <a:solidFill>
                  <a:srgbClr val="333333"/>
                </a:solidFill>
                <a:effectLst/>
                <a:latin typeface="Lato" panose="020F0502020204030203" pitchFamily="34" charset="0"/>
              </a:rPr>
              <a:t>Techniques and Limitations</a:t>
            </a:r>
            <a:br>
              <a:rPr lang="en-US" b="0" i="0" dirty="0">
                <a:solidFill>
                  <a:srgbClr val="333333"/>
                </a:solidFill>
                <a:effectLst/>
                <a:latin typeface="Lato" panose="020F0502020204030203" pitchFamily="34" charset="0"/>
              </a:rPr>
            </a:br>
            <a:br>
              <a:rPr lang="en-US" dirty="0"/>
            </a:br>
            <a:endParaRPr lang="en-US" dirty="0"/>
          </a:p>
        </p:txBody>
      </p:sp>
      <p:sp>
        <p:nvSpPr>
          <p:cNvPr id="3" name="Content Placeholder 2">
            <a:extLst>
              <a:ext uri="{FF2B5EF4-FFF2-40B4-BE49-F238E27FC236}">
                <a16:creationId xmlns:a16="http://schemas.microsoft.com/office/drawing/2014/main" id="{D7709944-6AFC-C437-827B-AD540F96F2A2}"/>
              </a:ext>
            </a:extLst>
          </p:cNvPr>
          <p:cNvSpPr>
            <a:spLocks noGrp="1"/>
          </p:cNvSpPr>
          <p:nvPr>
            <p:ph idx="1"/>
          </p:nvPr>
        </p:nvSpPr>
        <p:spPr>
          <a:xfrm>
            <a:off x="677334" y="1488613"/>
            <a:ext cx="8596668" cy="2021503"/>
          </a:xfrm>
        </p:spPr>
        <p:txBody>
          <a:bodyPr/>
          <a:lstStyle/>
          <a:p>
            <a:r>
              <a:rPr lang="en-US" dirty="0"/>
              <a:t>Techniques:</a:t>
            </a:r>
          </a:p>
          <a:p>
            <a:pPr lvl="1"/>
            <a:r>
              <a:rPr lang="en-US" dirty="0"/>
              <a:t>Dropped and imputed missing values and outliers</a:t>
            </a:r>
          </a:p>
          <a:p>
            <a:pPr lvl="1"/>
            <a:r>
              <a:rPr lang="en-US" dirty="0"/>
              <a:t>Used histograms, boxplots, and heatmaps for visualizations</a:t>
            </a:r>
          </a:p>
          <a:p>
            <a:pPr lvl="1"/>
            <a:r>
              <a:rPr lang="en-US" dirty="0"/>
              <a:t>One-hot encoded the categorical variables</a:t>
            </a:r>
          </a:p>
          <a:p>
            <a:pPr lvl="1"/>
            <a:r>
              <a:rPr lang="en-US" dirty="0"/>
              <a:t>Used the Random Forest Classifier for the model construction</a:t>
            </a:r>
          </a:p>
        </p:txBody>
      </p:sp>
      <p:sp>
        <p:nvSpPr>
          <p:cNvPr id="4" name="Content Placeholder 2">
            <a:extLst>
              <a:ext uri="{FF2B5EF4-FFF2-40B4-BE49-F238E27FC236}">
                <a16:creationId xmlns:a16="http://schemas.microsoft.com/office/drawing/2014/main" id="{21278740-3F9F-8DEA-460B-B92EF42CBACD}"/>
              </a:ext>
            </a:extLst>
          </p:cNvPr>
          <p:cNvSpPr txBox="1">
            <a:spLocks/>
          </p:cNvSpPr>
          <p:nvPr/>
        </p:nvSpPr>
        <p:spPr>
          <a:xfrm>
            <a:off x="677334" y="3433916"/>
            <a:ext cx="8596668" cy="202150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Their Limitations:</a:t>
            </a:r>
          </a:p>
          <a:p>
            <a:pPr lvl="1"/>
            <a:r>
              <a:rPr lang="en-US" dirty="0"/>
              <a:t>Dropping can reduce data quantity, and imputing can reduce quality</a:t>
            </a:r>
          </a:p>
          <a:p>
            <a:pPr lvl="1"/>
            <a:r>
              <a:rPr lang="en-US" dirty="0"/>
              <a:t>Helpful for context, but can be misleading if not properly labeled and understood</a:t>
            </a:r>
          </a:p>
          <a:p>
            <a:pPr lvl="1"/>
            <a:r>
              <a:rPr lang="en-US" dirty="0"/>
              <a:t>Makes it much harder to understand what a column represents</a:t>
            </a:r>
          </a:p>
          <a:p>
            <a:pPr lvl="1"/>
            <a:r>
              <a:rPr lang="en-US" dirty="0"/>
              <a:t> Can only take 0 and 1 as a response for categorical variables, so we must one-hot encode. It is robust but can suffer from a lack of good-quality data</a:t>
            </a:r>
          </a:p>
        </p:txBody>
      </p:sp>
    </p:spTree>
    <p:extLst>
      <p:ext uri="{BB962C8B-B14F-4D97-AF65-F5344CB8AC3E}">
        <p14:creationId xmlns:p14="http://schemas.microsoft.com/office/powerpoint/2010/main" val="76047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C575-7A25-CEF4-D1A0-12216BF2E179}"/>
              </a:ext>
            </a:extLst>
          </p:cNvPr>
          <p:cNvSpPr>
            <a:spLocks noGrp="1"/>
          </p:cNvSpPr>
          <p:nvPr>
            <p:ph type="title"/>
          </p:nvPr>
        </p:nvSpPr>
        <p:spPr>
          <a:xfrm>
            <a:off x="677334" y="737419"/>
            <a:ext cx="8596668" cy="825910"/>
          </a:xfrm>
        </p:spPr>
        <p:txBody>
          <a:bodyPr>
            <a:normAutofit fontScale="90000"/>
          </a:bodyPr>
          <a:lstStyle/>
          <a:p>
            <a:pPr marR="0" indent="-182880"/>
            <a:r>
              <a:rPr lang="en-US" b="0" i="0" dirty="0">
                <a:solidFill>
                  <a:srgbClr val="333333"/>
                </a:solidFill>
                <a:effectLst/>
                <a:latin typeface="Lato" panose="020F0502020204030203" pitchFamily="34" charset="0"/>
              </a:rPr>
              <a:t>Proposed Actions</a:t>
            </a:r>
            <a:br>
              <a:rPr lang="en-US" b="0" i="0" dirty="0">
                <a:solidFill>
                  <a:srgbClr val="333333"/>
                </a:solidFill>
                <a:effectLst/>
                <a:latin typeface="Lato" panose="020F0502020204030203" pitchFamily="34" charset="0"/>
              </a:rPr>
            </a:br>
            <a:br>
              <a:rPr lang="en-US" dirty="0"/>
            </a:br>
            <a:endParaRPr lang="en-US" dirty="0"/>
          </a:p>
        </p:txBody>
      </p:sp>
      <p:sp>
        <p:nvSpPr>
          <p:cNvPr id="3" name="Content Placeholder 2">
            <a:extLst>
              <a:ext uri="{FF2B5EF4-FFF2-40B4-BE49-F238E27FC236}">
                <a16:creationId xmlns:a16="http://schemas.microsoft.com/office/drawing/2014/main" id="{07AB0218-1CA7-46A1-EE5C-37D7BDB00A49}"/>
              </a:ext>
            </a:extLst>
          </p:cNvPr>
          <p:cNvSpPr>
            <a:spLocks noGrp="1"/>
          </p:cNvSpPr>
          <p:nvPr>
            <p:ph idx="1"/>
          </p:nvPr>
        </p:nvSpPr>
        <p:spPr>
          <a:xfrm>
            <a:off x="677334" y="1563329"/>
            <a:ext cx="8596668" cy="3880773"/>
          </a:xfrm>
        </p:spPr>
        <p:txBody>
          <a:bodyPr>
            <a:normAutofit/>
          </a:bodyPr>
          <a:lstStyle/>
          <a:p>
            <a:r>
              <a:rPr lang="en-US" sz="1600" dirty="0">
                <a:effectLst/>
                <a:ea typeface="Aptos" panose="020B0004020202020204" pitchFamily="34" charset="0"/>
              </a:rPr>
              <a:t>I recommend using this model to help predict customers who won’t default</a:t>
            </a:r>
          </a:p>
          <a:p>
            <a:r>
              <a:rPr lang="en-US" sz="1600" dirty="0">
                <a:effectLst/>
                <a:ea typeface="Aptos" panose="020B0004020202020204" pitchFamily="34" charset="0"/>
              </a:rPr>
              <a:t>find the missing data in the “</a:t>
            </a:r>
            <a:r>
              <a:rPr lang="en-US" sz="1600" dirty="0" err="1">
                <a:effectLst/>
                <a:ea typeface="Aptos" panose="020B0004020202020204" pitchFamily="34" charset="0"/>
              </a:rPr>
              <a:t>rate_of_interest</a:t>
            </a:r>
            <a:r>
              <a:rPr lang="en-US" sz="1600" dirty="0">
                <a:effectLst/>
                <a:ea typeface="Aptos" panose="020B0004020202020204" pitchFamily="34" charset="0"/>
              </a:rPr>
              <a:t>”, “</a:t>
            </a:r>
            <a:r>
              <a:rPr lang="en-US" sz="1600" dirty="0" err="1">
                <a:effectLst/>
                <a:ea typeface="Aptos" panose="020B0004020202020204" pitchFamily="34" charset="0"/>
              </a:rPr>
              <a:t>interest_rate_spread</a:t>
            </a:r>
            <a:r>
              <a:rPr lang="en-US" sz="1600" dirty="0">
                <a:effectLst/>
                <a:ea typeface="Aptos" panose="020B0004020202020204" pitchFamily="34" charset="0"/>
              </a:rPr>
              <a:t>”, and “</a:t>
            </a:r>
            <a:r>
              <a:rPr lang="en-US" sz="1600" dirty="0" err="1">
                <a:effectLst/>
                <a:ea typeface="Aptos" panose="020B0004020202020204" pitchFamily="34" charset="0"/>
              </a:rPr>
              <a:t>upfront_charges</a:t>
            </a:r>
            <a:r>
              <a:rPr lang="en-US" sz="1600" dirty="0">
                <a:effectLst/>
                <a:ea typeface="Aptos" panose="020B0004020202020204" pitchFamily="34" charset="0"/>
              </a:rPr>
              <a:t>” columns. This caused large issues in the dataset</a:t>
            </a:r>
          </a:p>
          <a:p>
            <a:r>
              <a:rPr lang="en-US" sz="1600" dirty="0">
                <a:effectLst/>
                <a:ea typeface="Aptos" panose="020B0004020202020204" pitchFamily="34" charset="0"/>
              </a:rPr>
              <a:t>My last recommendation would be to examine the top 5 variables regarding Gini Importance</a:t>
            </a:r>
          </a:p>
          <a:p>
            <a:r>
              <a:rPr lang="en-US" sz="1600" dirty="0"/>
              <a:t>Try and find customers who fit specific metrics that matter for the company based on the 5 most impactful variables </a:t>
            </a:r>
          </a:p>
        </p:txBody>
      </p:sp>
    </p:spTree>
    <p:extLst>
      <p:ext uri="{BB962C8B-B14F-4D97-AF65-F5344CB8AC3E}">
        <p14:creationId xmlns:p14="http://schemas.microsoft.com/office/powerpoint/2010/main" val="3702081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9FE0C-CBF0-87FE-35F1-2A05425D702D}"/>
              </a:ext>
            </a:extLst>
          </p:cNvPr>
          <p:cNvSpPr>
            <a:spLocks noGrp="1"/>
          </p:cNvSpPr>
          <p:nvPr>
            <p:ph type="title"/>
          </p:nvPr>
        </p:nvSpPr>
        <p:spPr>
          <a:xfrm>
            <a:off x="677334" y="609600"/>
            <a:ext cx="8596668" cy="678426"/>
          </a:xfrm>
        </p:spPr>
        <p:txBody>
          <a:bodyPr>
            <a:normAutofit fontScale="90000"/>
          </a:bodyPr>
          <a:lstStyle/>
          <a:p>
            <a:pPr marR="0" indent="-182880"/>
            <a:r>
              <a:rPr lang="en-US" b="0" i="0" dirty="0">
                <a:solidFill>
                  <a:srgbClr val="333333"/>
                </a:solidFill>
                <a:effectLst/>
                <a:latin typeface="Lato" panose="020F0502020204030203" pitchFamily="34" charset="0"/>
              </a:rPr>
              <a:t>Expected Benefits</a:t>
            </a:r>
            <a:br>
              <a:rPr lang="en-US" b="0" i="0" dirty="0">
                <a:solidFill>
                  <a:srgbClr val="333333"/>
                </a:solidFill>
                <a:effectLst/>
                <a:latin typeface="Lato" panose="020F0502020204030203" pitchFamily="34" charset="0"/>
              </a:rPr>
            </a:br>
            <a:br>
              <a:rPr lang="en-US" dirty="0"/>
            </a:br>
            <a:endParaRPr lang="en-US" dirty="0"/>
          </a:p>
        </p:txBody>
      </p:sp>
      <p:sp>
        <p:nvSpPr>
          <p:cNvPr id="3" name="Content Placeholder 2">
            <a:extLst>
              <a:ext uri="{FF2B5EF4-FFF2-40B4-BE49-F238E27FC236}">
                <a16:creationId xmlns:a16="http://schemas.microsoft.com/office/drawing/2014/main" id="{63C4C707-AA93-E851-1F94-62EE942014F3}"/>
              </a:ext>
            </a:extLst>
          </p:cNvPr>
          <p:cNvSpPr>
            <a:spLocks noGrp="1"/>
          </p:cNvSpPr>
          <p:nvPr>
            <p:ph idx="1"/>
          </p:nvPr>
        </p:nvSpPr>
        <p:spPr>
          <a:xfrm>
            <a:off x="677334" y="1288026"/>
            <a:ext cx="8596668" cy="3880773"/>
          </a:xfrm>
        </p:spPr>
        <p:txBody>
          <a:bodyPr/>
          <a:lstStyle/>
          <a:p>
            <a:r>
              <a:rPr lang="en-US" dirty="0"/>
              <a:t>Customers defaulting on loans is time-consuming for the company and takes longer to get their money back</a:t>
            </a:r>
          </a:p>
          <a:p>
            <a:r>
              <a:rPr lang="en-US" dirty="0"/>
              <a:t>Knowing who might default can allow the company to check in with the customer more often</a:t>
            </a:r>
          </a:p>
          <a:p>
            <a:r>
              <a:rPr lang="en-US" dirty="0"/>
              <a:t>Reducing defaulting should reduce time wasted and increase profits for the company</a:t>
            </a:r>
          </a:p>
          <a:p>
            <a:r>
              <a:rPr lang="en-US" dirty="0"/>
              <a:t>Shifting focus away from customers who are likely not to default to ones who are more likely to default could prevent them from doing so, or set in motion the steps to prepare if they do</a:t>
            </a:r>
          </a:p>
          <a:p>
            <a:r>
              <a:rPr lang="en-US" dirty="0"/>
              <a:t>Future customers could be accepted or denied based on their likelihood to default which would save the company time and money</a:t>
            </a:r>
          </a:p>
          <a:p>
            <a:endParaRPr lang="en-US" dirty="0"/>
          </a:p>
        </p:txBody>
      </p:sp>
    </p:spTree>
    <p:extLst>
      <p:ext uri="{BB962C8B-B14F-4D97-AF65-F5344CB8AC3E}">
        <p14:creationId xmlns:p14="http://schemas.microsoft.com/office/powerpoint/2010/main" val="1861558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35EE4-8BE9-7FC9-31E2-2DDD5D3D03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52FB53-73A2-F056-3262-E8BC97D34030}"/>
              </a:ext>
            </a:extLst>
          </p:cNvPr>
          <p:cNvSpPr>
            <a:spLocks noGrp="1"/>
          </p:cNvSpPr>
          <p:nvPr>
            <p:ph type="title"/>
          </p:nvPr>
        </p:nvSpPr>
        <p:spPr>
          <a:xfrm>
            <a:off x="677334" y="609600"/>
            <a:ext cx="8596668" cy="678426"/>
          </a:xfrm>
        </p:spPr>
        <p:txBody>
          <a:bodyPr>
            <a:normAutofit/>
          </a:bodyPr>
          <a:lstStyle/>
          <a:p>
            <a:pPr marR="0" indent="-182880"/>
            <a:r>
              <a:rPr lang="en-US" b="0" i="0" dirty="0">
                <a:solidFill>
                  <a:srgbClr val="333333"/>
                </a:solidFill>
                <a:effectLst/>
                <a:latin typeface="Lato" panose="020F0502020204030203" pitchFamily="34" charset="0"/>
              </a:rPr>
              <a:t>Conclusion</a:t>
            </a:r>
            <a:endParaRPr lang="en-US" dirty="0"/>
          </a:p>
        </p:txBody>
      </p:sp>
      <p:sp>
        <p:nvSpPr>
          <p:cNvPr id="3" name="Content Placeholder 2">
            <a:extLst>
              <a:ext uri="{FF2B5EF4-FFF2-40B4-BE49-F238E27FC236}">
                <a16:creationId xmlns:a16="http://schemas.microsoft.com/office/drawing/2014/main" id="{8B22509C-A4B2-9FB1-3B76-4D62639740B6}"/>
              </a:ext>
            </a:extLst>
          </p:cNvPr>
          <p:cNvSpPr>
            <a:spLocks noGrp="1"/>
          </p:cNvSpPr>
          <p:nvPr>
            <p:ph idx="1"/>
          </p:nvPr>
        </p:nvSpPr>
        <p:spPr>
          <a:xfrm>
            <a:off x="677334" y="1288026"/>
            <a:ext cx="8596668" cy="2566219"/>
          </a:xfrm>
        </p:spPr>
        <p:txBody>
          <a:bodyPr/>
          <a:lstStyle/>
          <a:p>
            <a:r>
              <a:rPr lang="en-US" dirty="0"/>
              <a:t>The model is effective at predicting customers who won’t default, which can be very beneficial for the company to know</a:t>
            </a:r>
          </a:p>
          <a:p>
            <a:r>
              <a:rPr lang="en-US" dirty="0"/>
              <a:t>There are some limitations, as the missing data posed some serious problems in the analysis</a:t>
            </a:r>
          </a:p>
          <a:p>
            <a:r>
              <a:rPr lang="en-US" dirty="0"/>
              <a:t>However, the model overall still performed appropriately despite needing to drop some columns</a:t>
            </a:r>
          </a:p>
          <a:p>
            <a:r>
              <a:rPr lang="en-US" dirty="0"/>
              <a:t>I would recommend implementing this model into the company’s production </a:t>
            </a:r>
          </a:p>
          <a:p>
            <a:endParaRPr lang="en-US" dirty="0"/>
          </a:p>
        </p:txBody>
      </p:sp>
      <p:sp>
        <p:nvSpPr>
          <p:cNvPr id="4" name="Title 1">
            <a:extLst>
              <a:ext uri="{FF2B5EF4-FFF2-40B4-BE49-F238E27FC236}">
                <a16:creationId xmlns:a16="http://schemas.microsoft.com/office/drawing/2014/main" id="{1A3F5C09-657C-B035-BF53-B0E2D24F2D82}"/>
              </a:ext>
            </a:extLst>
          </p:cNvPr>
          <p:cNvSpPr txBox="1">
            <a:spLocks/>
          </p:cNvSpPr>
          <p:nvPr/>
        </p:nvSpPr>
        <p:spPr>
          <a:xfrm>
            <a:off x="677334" y="4532671"/>
            <a:ext cx="8596668" cy="67842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indent="-182880"/>
            <a:r>
              <a:rPr lang="en-US" dirty="0">
                <a:solidFill>
                  <a:srgbClr val="333333"/>
                </a:solidFill>
                <a:latin typeface="Lato" panose="020F0502020204030203" pitchFamily="34" charset="0"/>
              </a:rPr>
              <a:t>Thanks for following along!</a:t>
            </a:r>
            <a:endParaRPr lang="en-US" dirty="0"/>
          </a:p>
        </p:txBody>
      </p:sp>
    </p:spTree>
    <p:extLst>
      <p:ext uri="{BB962C8B-B14F-4D97-AF65-F5344CB8AC3E}">
        <p14:creationId xmlns:p14="http://schemas.microsoft.com/office/powerpoint/2010/main" val="36147547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1031</TotalTime>
  <Words>707</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Lato</vt:lpstr>
      <vt:lpstr>Trebuchet MS</vt:lpstr>
      <vt:lpstr>Wingdings 3</vt:lpstr>
      <vt:lpstr>Facet</vt:lpstr>
      <vt:lpstr>Using Machine Learning to Predict Loan Defaulters</vt:lpstr>
      <vt:lpstr>My Background</vt:lpstr>
      <vt:lpstr>The Problem</vt:lpstr>
      <vt:lpstr>   The Data Analysis Process</vt:lpstr>
      <vt:lpstr>The Results</vt:lpstr>
      <vt:lpstr>Techniques and Limitations  </vt:lpstr>
      <vt:lpstr>Proposed Actions  </vt:lpstr>
      <vt:lpstr>Expected Benefits  </vt:lpstr>
      <vt:lpstr>Conclusion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Sandoval</dc:creator>
  <cp:lastModifiedBy>Kevin Sandoval</cp:lastModifiedBy>
  <cp:revision>14</cp:revision>
  <dcterms:created xsi:type="dcterms:W3CDTF">2025-05-12T18:43:54Z</dcterms:created>
  <dcterms:modified xsi:type="dcterms:W3CDTF">2025-05-14T19:11:52Z</dcterms:modified>
</cp:coreProperties>
</file>