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0ca1e05b5_0_2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0ca1e05b5_0_2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0ca1e05b5_0_26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0ca1e05b5_0_33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0ca1e05b5_0_3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0ca1e05b5_0_33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0ca1e05b5_0_4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0ca1e05b5_0_4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0ca1e05b5_0_4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0ca1e05b5_0_4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0ca1e05b5_0_4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0ca1e05b5_0_47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0ca1e05b5_0_5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0ca1e05b5_0_5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30ca1e05b5_0_54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0ca1e05b5_0_6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0ca1e05b5_0_6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30ca1e05b5_0_61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0ca1e05b5_0_6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0ca1e05b5_0_6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30ca1e05b5_0_68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0ca1e05b5_0_7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0ca1e05b5_0_7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30ca1e05b5_0_75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0ca1e05b5_0_8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0ca1e05b5_0_8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0ca1e05b5_0_82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ca1e05b5_2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ca1e05b5_2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30ca1e05b5_2_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0ca1e05b5_2_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0ca1e05b5_2_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0ca1e05b5_2_14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0ca1e05b5_0_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0ca1e05b5_0_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0ca1e05b5_0_2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0ca1e05b5_0_1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0ca1e05b5_0_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0ca1e05b5_0_1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0fae4a79e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0fae4a79e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0fae4a79e_0_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0ca1e05b5_0_89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0ca1e05b5_0_8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0ca1e05b5_0_89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ca1e05b5_0_18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0ca1e05b5_0_1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30ca1e05b5_0_18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b="649" l="0" r="0" t="33848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 showMasterSp="0">
  <p:cSld name="3_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b="647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/>
          <p:nvPr>
            <p:ph idx="2" type="dgm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showMasterSp="0">
  <p:cSld name="2_Title 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flipH="1" rot="10800000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b="1379" l="0" r="0" t="33085"/>
          <a:stretch/>
        </p:blipFill>
        <p:spPr>
          <a:xfrm flipH="1" rot="10800000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4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b="6701" l="0" r="0" t="67499"/>
          <a:stretch/>
        </p:blipFill>
        <p:spPr>
          <a:xfrm flipH="1" rot="10800000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16130" l="0" r="0" t="2462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b="1471" l="6613" r="80083" t="2065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20282" l="0" r="0" t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/>
          <p:nvPr>
            <p:ph idx="2" type="body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body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3" type="body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4" type="body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b="647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white">
  <p:cSld name="title only - whit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rect b="b" l="l" r="r" t="t"/>
              <a:pathLst>
                <a:path extrusionOk="0" h="120000" w="12000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rect b="b" l="l" r="r" t="t"/>
              <a:pathLst>
                <a:path extrusionOk="0" h="120000" w="12000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rect b="b" l="l" r="r" t="t"/>
              <a:pathLst>
                <a:path extrusionOk="0" h="120000" w="12000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rect b="b" l="l" r="r" t="t"/>
              <a:pathLst>
                <a:path extrusionOk="0" h="120000" w="12000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rect b="b" l="l" r="r" t="t"/>
              <a:pathLst>
                <a:path extrusionOk="0" h="120000" w="12000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rect b="b" l="l" r="r" t="t"/>
              <a:pathLst>
                <a:path extrusionOk="0" h="120000" w="12000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rect b="b" l="l" r="r" t="t"/>
              <a:pathLst>
                <a:path extrusionOk="0" h="120000" w="12000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rect b="b" l="l" r="r" t="t"/>
              <a:pathLst>
                <a:path extrusionOk="0" h="120000" w="12000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rect b="b" l="l" r="r" t="t"/>
              <a:pathLst>
                <a:path extrusionOk="0" h="120000" w="12000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rect b="b" l="l" r="r" t="t"/>
              <a:pathLst>
                <a:path extrusionOk="0" h="120000" w="12000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rect b="b" l="l" r="r" t="t"/>
              <a:pathLst>
                <a:path extrusionOk="0" h="120000" w="12000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rect b="b" l="l" r="r" t="t"/>
              <a:pathLst>
                <a:path extrusionOk="0" h="120000" w="12000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rect b="b" l="l" r="r" t="t"/>
              <a:pathLst>
                <a:path extrusionOk="0" h="120000" w="12000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rect b="b" l="l" r="r" t="t"/>
              <a:pathLst>
                <a:path extrusionOk="0" h="120000" w="12000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rect b="b" l="l" r="r" t="t"/>
              <a:pathLst>
                <a:path extrusionOk="0" h="120000" w="12000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rect b="b" l="l" r="r" t="t"/>
              <a:pathLst>
                <a:path extrusionOk="0" h="120000" w="12000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/>
              <a:t>E-Commerce Data Analysis Application</a:t>
            </a:r>
            <a:endParaRPr b="1" i="0" sz="4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Contributions by Jerry Scott, Kolby Lingerfelt, Jodi Mitchell, Keren Sangalaza and Devene Gayle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266800" y="0"/>
            <a:ext cx="717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Brazil’s Product Categories Over Time</a:t>
            </a:r>
            <a:endParaRPr/>
          </a:p>
        </p:txBody>
      </p:sp>
      <p:sp>
        <p:nvSpPr>
          <p:cNvPr id="287" name="Google Shape;287;p24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2086" l="-740" r="740" t="3054"/>
          <a:stretch/>
        </p:blipFill>
        <p:spPr>
          <a:xfrm>
            <a:off x="857051" y="1392350"/>
            <a:ext cx="7429882" cy="52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266800" y="0"/>
            <a:ext cx="717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France’s Product Categories Over Time</a:t>
            </a:r>
            <a:endParaRPr/>
          </a:p>
        </p:txBody>
      </p:sp>
      <p:sp>
        <p:nvSpPr>
          <p:cNvPr id="295" name="Google Shape;295;p25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857051" y="1392350"/>
            <a:ext cx="7429881" cy="52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141500" y="0"/>
            <a:ext cx="7245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Germany’s Product Categories Over Time</a:t>
            </a:r>
            <a:endParaRPr/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777" l="0" r="0" t="787"/>
          <a:stretch/>
        </p:blipFill>
        <p:spPr>
          <a:xfrm>
            <a:off x="857051" y="1392350"/>
            <a:ext cx="7429881" cy="5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141500" y="0"/>
            <a:ext cx="705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India’s Product Categories Over Time</a:t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 b="2024" l="0" r="0" t="2015"/>
          <a:stretch/>
        </p:blipFill>
        <p:spPr>
          <a:xfrm>
            <a:off x="857051" y="1392350"/>
            <a:ext cx="7429881" cy="5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141500" y="0"/>
            <a:ext cx="705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Italy’s Product Categories Over Time</a:t>
            </a:r>
            <a:endParaRPr/>
          </a:p>
        </p:txBody>
      </p:sp>
      <p:sp>
        <p:nvSpPr>
          <p:cNvPr id="319" name="Google Shape;319;p28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 b="0" l="455" r="445" t="0"/>
          <a:stretch/>
        </p:blipFill>
        <p:spPr>
          <a:xfrm>
            <a:off x="857051" y="1392350"/>
            <a:ext cx="7429882" cy="5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141500" y="0"/>
            <a:ext cx="705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Japan’s Product Categories Over Time</a:t>
            </a:r>
            <a:endParaRPr/>
          </a:p>
        </p:txBody>
      </p: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3">
            <a:alphaModFix/>
          </a:blip>
          <a:srcRect b="0" l="1343" r="1333" t="0"/>
          <a:stretch/>
        </p:blipFill>
        <p:spPr>
          <a:xfrm>
            <a:off x="857051" y="1392350"/>
            <a:ext cx="7429882" cy="52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141500" y="0"/>
            <a:ext cx="705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Mexico’s Product Categories Over Time</a:t>
            </a:r>
            <a:endParaRPr/>
          </a:p>
        </p:txBody>
      </p:sp>
      <p:sp>
        <p:nvSpPr>
          <p:cNvPr id="335" name="Google Shape;335;p3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 b="475" l="0" r="0" t="475"/>
          <a:stretch/>
        </p:blipFill>
        <p:spPr>
          <a:xfrm>
            <a:off x="857051" y="1392350"/>
            <a:ext cx="7429882" cy="52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141500" y="0"/>
            <a:ext cx="705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South Korea’s Product Categories Over Time</a:t>
            </a:r>
            <a:endParaRPr/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3">
            <a:alphaModFix/>
          </a:blip>
          <a:srcRect b="0" l="1018" r="1018" t="0"/>
          <a:stretch/>
        </p:blipFill>
        <p:spPr>
          <a:xfrm>
            <a:off x="857051" y="1392350"/>
            <a:ext cx="7429881" cy="52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141500" y="0"/>
            <a:ext cx="705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United State’s Product Categories Over Time</a:t>
            </a:r>
            <a:endParaRPr/>
          </a:p>
        </p:txBody>
      </p:sp>
      <p:sp>
        <p:nvSpPr>
          <p:cNvPr id="351" name="Google Shape;351;p32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3">
            <a:alphaModFix/>
          </a:blip>
          <a:srcRect b="1390" l="0" r="0" t="1399"/>
          <a:stretch/>
        </p:blipFill>
        <p:spPr>
          <a:xfrm>
            <a:off x="857051" y="1392350"/>
            <a:ext cx="7429882" cy="52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Project Description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Char char="★"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</a:rPr>
              <a:t>A Spark application. </a:t>
            </a:r>
            <a:endParaRPr sz="2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Char char="★"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</a:rPr>
              <a:t>This application will take in a generated CSV file of mock e-commerce data and will answer a series of analytical questions. </a:t>
            </a:r>
            <a:endParaRPr sz="2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Char char="★"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</a:rPr>
              <a:t>The processing of data uses Spark SQL. </a:t>
            </a:r>
            <a:endParaRPr sz="22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50"/>
              <a:buChar char="★"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</a:rPr>
              <a:t>Git and GitHub are used for version control management.</a:t>
            </a:r>
            <a:endParaRPr b="0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25" y="3761833"/>
            <a:ext cx="5727500" cy="26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 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380000" y="1481450"/>
            <a:ext cx="83841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 following </a:t>
            </a:r>
            <a:r>
              <a:rPr lang="en-US"/>
              <a:t>technologies</a:t>
            </a:r>
            <a:r>
              <a:rPr lang="en-US"/>
              <a:t> were implemented in our project: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Scala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Apache Spark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Spark SQL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Hadoop/HDFS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VSCode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Microsoft Excel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Google Sheets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400" y="4014675"/>
            <a:ext cx="3292225" cy="2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E-Commerce Data Structure and Information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380000" y="1481451"/>
            <a:ext cx="8384100" cy="5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structure for the data includes: OrderID, CustomerID, CustomerName, ProductID, ProductName, ProductCategory, PaymentType, Qty(Quantity), Price, DateTime, Country, City, WebsiteName, PaymentTransactionID, PaymentSuccessOrFailure, and PaymentFailureReason</a:t>
            </a:r>
            <a:endParaRPr/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Products Sold Per Country (PSPC)</a:t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295106" y="1472025"/>
            <a:ext cx="3516000" cy="4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560"/>
              </a:spcBef>
              <a:spcAft>
                <a:spcPts val="0"/>
              </a:spcAft>
              <a:buSzPts val="1300"/>
              <a:buChar char="➔"/>
            </a:pPr>
            <a:r>
              <a:rPr lang="en-US" sz="1300"/>
              <a:t>Most PSPC: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Brazil - Technology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China - Home Apps / Tech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France - Home Appliances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Germany - Technology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India - Technology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Italy - Technology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Japan - Home Appliances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Mexico - Home Appliances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South Korea - Technology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United States - Home Appliances</a:t>
            </a:r>
            <a:endParaRPr sz="1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560"/>
              </a:spcBef>
              <a:spcAft>
                <a:spcPts val="0"/>
              </a:spcAft>
              <a:buSzPts val="1200"/>
              <a:buChar char="➔"/>
            </a:pPr>
            <a:r>
              <a:rPr lang="en-US" sz="1200"/>
              <a:t>Least PSPC: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Brazil - Gardening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China - Gardening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France - Gardening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Germany - Clothing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India - Health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Italy - Clothing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Japan - Gardening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Mexico - Gardening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South Korea - Clothing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-US" sz="1200"/>
              <a:t>United States - Clothing</a:t>
            </a:r>
            <a:endParaRPr sz="1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3783" r="5480" t="0"/>
          <a:stretch/>
        </p:blipFill>
        <p:spPr>
          <a:xfrm>
            <a:off x="3584566" y="2007750"/>
            <a:ext cx="5503560" cy="3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380000" y="-4950"/>
            <a:ext cx="64779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Per Country (January - June)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 b="0" l="6453" r="6461" t="0"/>
          <a:stretch/>
        </p:blipFill>
        <p:spPr>
          <a:xfrm>
            <a:off x="1162584" y="1734175"/>
            <a:ext cx="6818841" cy="48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 b="592" l="0" r="0" t="602"/>
          <a:stretch/>
        </p:blipFill>
        <p:spPr>
          <a:xfrm>
            <a:off x="477863" y="1605550"/>
            <a:ext cx="8188275" cy="50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>
            <p:ph type="title"/>
          </p:nvPr>
        </p:nvSpPr>
        <p:spPr>
          <a:xfrm>
            <a:off x="72925" y="0"/>
            <a:ext cx="71199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Successful Sales (Per Country)</a:t>
            </a:r>
            <a:endParaRPr/>
          </a:p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1920" r="1582" t="4761"/>
          <a:stretch/>
        </p:blipFill>
        <p:spPr>
          <a:xfrm>
            <a:off x="477863" y="1940400"/>
            <a:ext cx="8188275" cy="50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/>
          <p:nvPr/>
        </p:nvSpPr>
        <p:spPr>
          <a:xfrm>
            <a:off x="2216650" y="1348950"/>
            <a:ext cx="6767700" cy="8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RED - United States</a:t>
            </a:r>
            <a:r>
              <a:rPr lang="en-US">
                <a:solidFill>
                  <a:schemeClr val="dk1"/>
                </a:solidFill>
              </a:rPr>
              <a:t>; </a:t>
            </a:r>
            <a:r>
              <a:rPr lang="en-US">
                <a:solidFill>
                  <a:srgbClr val="4A86E8"/>
                </a:solidFill>
              </a:rPr>
              <a:t>BLUE - China</a:t>
            </a:r>
            <a:r>
              <a:rPr lang="en-US">
                <a:solidFill>
                  <a:schemeClr val="dk1"/>
                </a:solidFill>
              </a:rPr>
              <a:t>;</a:t>
            </a:r>
            <a:r>
              <a:rPr lang="en-US">
                <a:solidFill>
                  <a:srgbClr val="6AA84F"/>
                </a:solidFill>
              </a:rPr>
              <a:t> </a:t>
            </a:r>
            <a:r>
              <a:rPr lang="en-US">
                <a:solidFill>
                  <a:srgbClr val="274E13"/>
                </a:solidFill>
              </a:rPr>
              <a:t>DARK GREEN - Brazil</a:t>
            </a:r>
            <a:r>
              <a:rPr lang="en-US">
                <a:solidFill>
                  <a:schemeClr val="dk1"/>
                </a:solidFill>
              </a:rPr>
              <a:t>; </a:t>
            </a:r>
            <a:r>
              <a:rPr lang="en-US">
                <a:solidFill>
                  <a:srgbClr val="9900FF"/>
                </a:solidFill>
              </a:rPr>
              <a:t>PURPLE - Germany</a:t>
            </a:r>
            <a:r>
              <a:rPr lang="en-US">
                <a:solidFill>
                  <a:schemeClr val="dk1"/>
                </a:solidFill>
              </a:rPr>
              <a:t>; </a:t>
            </a:r>
            <a:r>
              <a:rPr lang="en-US">
                <a:solidFill>
                  <a:schemeClr val="accent1"/>
                </a:solidFill>
              </a:rPr>
              <a:t>ORANGE - South Korea</a:t>
            </a:r>
            <a:r>
              <a:rPr lang="en-US">
                <a:solidFill>
                  <a:schemeClr val="dk1"/>
                </a:solidFill>
              </a:rPr>
              <a:t>; </a:t>
            </a:r>
            <a:r>
              <a:rPr lang="en-US">
                <a:solidFill>
                  <a:srgbClr val="783F04"/>
                </a:solidFill>
              </a:rPr>
              <a:t>BROWN - France</a:t>
            </a:r>
            <a:r>
              <a:rPr lang="en-US">
                <a:solidFill>
                  <a:schemeClr val="dk1"/>
                </a:solidFill>
              </a:rPr>
              <a:t>; BLACK - Italy; </a:t>
            </a:r>
            <a:r>
              <a:rPr lang="en-US">
                <a:solidFill>
                  <a:srgbClr val="888888"/>
                </a:solidFill>
              </a:rPr>
              <a:t>GREY - Japan</a:t>
            </a:r>
            <a:r>
              <a:rPr lang="en-US">
                <a:solidFill>
                  <a:schemeClr val="dk1"/>
                </a:solidFill>
              </a:rPr>
              <a:t>;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3C47D"/>
                </a:solidFill>
              </a:rPr>
              <a:t>LIGHT GREEN - Mexico; </a:t>
            </a:r>
            <a:r>
              <a:rPr lang="en-US">
                <a:solidFill>
                  <a:srgbClr val="FFFF00"/>
                </a:solidFill>
                <a:highlight>
                  <a:srgbClr val="888888"/>
                </a:highlight>
              </a:rPr>
              <a:t>YELLOW - India</a:t>
            </a:r>
            <a:r>
              <a:rPr lang="en-US">
                <a:solidFill>
                  <a:schemeClr val="dk1"/>
                </a:solidFill>
                <a:highlight>
                  <a:srgbClr val="888888"/>
                </a:highlight>
              </a:rPr>
              <a:t>;</a:t>
            </a:r>
            <a:r>
              <a:rPr lang="en-US">
                <a:solidFill>
                  <a:srgbClr val="93C47D"/>
                </a:solidFill>
                <a:highlight>
                  <a:srgbClr val="888888"/>
                </a:highlight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888888"/>
                </a:highlight>
              </a:rPr>
              <a:t>TURQUOISE - Rogue Data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370550" y="39750"/>
            <a:ext cx="64779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Traffic Per City (of All Given Data)</a:t>
            </a:r>
            <a:endParaRPr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266800" y="0"/>
            <a:ext cx="7176000" cy="12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Data: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 of China’s Product Categories Over Time</a:t>
            </a:r>
            <a:endParaRPr/>
          </a:p>
        </p:txBody>
      </p:sp>
      <p:sp>
        <p:nvSpPr>
          <p:cNvPr id="279" name="Google Shape;279;p23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3">
            <a:alphaModFix/>
          </a:blip>
          <a:srcRect b="1359" l="0" r="0" t="4866"/>
          <a:stretch/>
        </p:blipFill>
        <p:spPr>
          <a:xfrm>
            <a:off x="715075" y="1415000"/>
            <a:ext cx="7713849" cy="5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