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890265" cy="509114"/>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SANJAI KUMAR S</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6324600" y="3581400"/>
            <a:ext cx="3657600" cy="646331"/>
          </a:xfrm>
          <a:prstGeom prst="rect">
            <a:avLst/>
          </a:prstGeom>
          <a:noFill/>
        </p:spPr>
        <p:txBody>
          <a:bodyPr wrap="square" rtlCol="0">
            <a:spAutoFit/>
          </a:bodyPr>
          <a:lstStyle/>
          <a:p>
            <a:r>
              <a:rPr lang="en-IN" dirty="0"/>
              <a:t>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4" y="1695450"/>
            <a:ext cx="8391525" cy="42910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Image Classification with ANN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p:cNvSpPr txBox="1"/>
          <p:nvPr/>
        </p:nvSpPr>
        <p:spPr>
          <a:xfrm>
            <a:off x="739775" y="2286000"/>
            <a:ext cx="8258175" cy="2554545"/>
          </a:xfrm>
          <a:prstGeom prst="rect">
            <a:avLst/>
          </a:prstGeom>
          <a:noFill/>
        </p:spPr>
        <p:txBody>
          <a:bodyPr wrap="square" rtlCol="0">
            <a:spAutoFit/>
          </a:bodyPr>
          <a:lstStyle/>
          <a:p>
            <a:r>
              <a:rPr lang="en-US" sz="2000" dirty="0" smtClean="0"/>
              <a:t>Image Classification with Artificial Neural Networks (ANNs) involves training a model to assign labels to images based on their content. ANN models, particularly Convolutional Neural Networks (CNNs), are widely used for this task due to their ability to automatically learn relevant features from images. By collecting and preprocessing a dataset of labeled images, designing a suitable network architecture, training the model, and evaluating its performance, we can create a powerful image classification system</a:t>
            </a:r>
            <a:r>
              <a:rPr lang="en-US" dirty="0" smtClean="0"/>
              <a: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p:cNvSpPr txBox="1"/>
          <p:nvPr/>
        </p:nvSpPr>
        <p:spPr>
          <a:xfrm>
            <a:off x="2319337" y="1905000"/>
            <a:ext cx="7018593" cy="2523768"/>
          </a:xfrm>
          <a:prstGeom prst="rect">
            <a:avLst/>
          </a:prstGeom>
          <a:noFill/>
        </p:spPr>
        <p:txBody>
          <a:bodyPr wrap="square" rtlCol="0">
            <a:spAutoFit/>
          </a:bodyPr>
          <a:lstStyle/>
          <a:p>
            <a:r>
              <a:rPr lang="en-IN" sz="2000" spc="-10" dirty="0" smtClean="0"/>
              <a:t>PROBLEM</a:t>
            </a:r>
            <a:r>
              <a:rPr lang="en-IN" sz="2000" dirty="0"/>
              <a:t> </a:t>
            </a:r>
            <a:r>
              <a:rPr lang="en-IN" sz="2000" spc="-75" dirty="0" smtClean="0"/>
              <a:t>STATEMENT</a:t>
            </a:r>
          </a:p>
          <a:p>
            <a:r>
              <a:rPr lang="en-IN" sz="2000" spc="-10" dirty="0" smtClean="0"/>
              <a:t>PROJECT</a:t>
            </a:r>
            <a:r>
              <a:rPr lang="en-IN" sz="2000" dirty="0"/>
              <a:t> </a:t>
            </a:r>
            <a:r>
              <a:rPr lang="en-IN" sz="2000" spc="-10" dirty="0" smtClean="0"/>
              <a:t>OVERVIEW</a:t>
            </a:r>
          </a:p>
          <a:p>
            <a:r>
              <a:rPr lang="en-US" sz="2000" dirty="0" smtClean="0"/>
              <a:t>WHO</a:t>
            </a:r>
            <a:r>
              <a:rPr lang="en-US" sz="2000" spc="-245" dirty="0" smtClean="0"/>
              <a:t> </a:t>
            </a:r>
            <a:r>
              <a:rPr lang="en-US" sz="2000" dirty="0" smtClean="0"/>
              <a:t>ARE</a:t>
            </a:r>
            <a:r>
              <a:rPr lang="en-US" sz="2000" spc="-70" dirty="0" smtClean="0"/>
              <a:t> </a:t>
            </a:r>
            <a:r>
              <a:rPr lang="en-US" sz="2000" dirty="0" smtClean="0"/>
              <a:t>THE</a:t>
            </a:r>
            <a:r>
              <a:rPr lang="en-US" sz="2000" spc="-55" dirty="0" smtClean="0"/>
              <a:t> </a:t>
            </a:r>
            <a:r>
              <a:rPr lang="en-US" sz="2000" dirty="0" smtClean="0"/>
              <a:t>END</a:t>
            </a:r>
            <a:r>
              <a:rPr lang="en-US" sz="2000" spc="-70" dirty="0" smtClean="0"/>
              <a:t> </a:t>
            </a:r>
            <a:r>
              <a:rPr lang="en-US" sz="2000" spc="-10" dirty="0" smtClean="0"/>
              <a:t>USERS?</a:t>
            </a:r>
          </a:p>
          <a:p>
            <a:r>
              <a:rPr lang="en-US" sz="2000" dirty="0" smtClean="0"/>
              <a:t>YOUR</a:t>
            </a:r>
            <a:r>
              <a:rPr lang="en-US" sz="2000" spc="-95" dirty="0" smtClean="0"/>
              <a:t> </a:t>
            </a:r>
            <a:r>
              <a:rPr lang="en-US" sz="2000" spc="-10" dirty="0" smtClean="0"/>
              <a:t>SOLUTION</a:t>
            </a:r>
            <a:r>
              <a:rPr lang="en-US" sz="2000" spc="-345" dirty="0" smtClean="0"/>
              <a:t> </a:t>
            </a:r>
            <a:r>
              <a:rPr lang="en-US" sz="2000" dirty="0" smtClean="0"/>
              <a:t>AND</a:t>
            </a:r>
            <a:r>
              <a:rPr lang="en-US" sz="2000" spc="-20" dirty="0" smtClean="0"/>
              <a:t> </a:t>
            </a:r>
            <a:r>
              <a:rPr lang="en-US" sz="2000" dirty="0" smtClean="0"/>
              <a:t>ITS </a:t>
            </a:r>
            <a:r>
              <a:rPr lang="en-US" sz="2000" spc="-20" dirty="0" smtClean="0"/>
              <a:t>VALUE</a:t>
            </a:r>
            <a:r>
              <a:rPr lang="en-US" sz="2000" spc="-120" dirty="0" smtClean="0"/>
              <a:t> </a:t>
            </a:r>
            <a:r>
              <a:rPr lang="en-US" sz="2000" spc="-10" dirty="0" smtClean="0"/>
              <a:t>PROPOSITION</a:t>
            </a:r>
          </a:p>
          <a:p>
            <a:r>
              <a:rPr lang="en-US" sz="2000" dirty="0" smtClean="0"/>
              <a:t>THE</a:t>
            </a:r>
            <a:r>
              <a:rPr lang="en-US" sz="2000" spc="20" dirty="0" smtClean="0"/>
              <a:t> </a:t>
            </a:r>
            <a:r>
              <a:rPr lang="en-US" sz="2000" dirty="0" smtClean="0"/>
              <a:t>WOW</a:t>
            </a:r>
            <a:r>
              <a:rPr lang="en-US" sz="2000" spc="90" dirty="0" smtClean="0"/>
              <a:t> </a:t>
            </a:r>
            <a:r>
              <a:rPr lang="en-US" sz="2000" dirty="0" smtClean="0"/>
              <a:t>IN YOUR </a:t>
            </a:r>
            <a:r>
              <a:rPr lang="en-US" sz="2000" spc="-10" dirty="0" smtClean="0"/>
              <a:t>SOLUTION</a:t>
            </a:r>
          </a:p>
          <a:p>
            <a:r>
              <a:rPr lang="en-IN" sz="2000" spc="-10" dirty="0" smtClean="0"/>
              <a:t>MODELLING</a:t>
            </a:r>
          </a:p>
          <a:p>
            <a:r>
              <a:rPr lang="en-IN" sz="2000" spc="-60" dirty="0" smtClean="0"/>
              <a:t>RESULTS</a:t>
            </a:r>
            <a:endParaRPr lang="en-IN" sz="2000" spc="-75"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V="1">
            <a:off x="11277600" y="496212"/>
            <a:ext cx="314325" cy="22677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7248" y="685800"/>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1747837" y="1857375"/>
            <a:ext cx="6243638" cy="3477875"/>
          </a:xfrm>
          <a:prstGeom prst="rect">
            <a:avLst/>
          </a:prstGeom>
          <a:noFill/>
        </p:spPr>
        <p:txBody>
          <a:bodyPr wrap="square" rtlCol="0">
            <a:spAutoFit/>
          </a:bodyPr>
          <a:lstStyle/>
          <a:p>
            <a:r>
              <a:rPr lang="en-US" sz="2000" dirty="0"/>
              <a:t>Develop an image classification system using Artificial Neural Networks (ANNs) to categorize images into predefined classes</a:t>
            </a:r>
            <a:r>
              <a:rPr lang="en-US" sz="2000" dirty="0" smtClean="0"/>
              <a:t>.</a:t>
            </a:r>
          </a:p>
          <a:p>
            <a:endParaRPr lang="en-US" sz="2000" dirty="0"/>
          </a:p>
          <a:p>
            <a:r>
              <a:rPr lang="en-US" sz="2000" b="1" dirty="0"/>
              <a:t>Description:</a:t>
            </a:r>
            <a:endParaRPr lang="en-US" sz="2000" dirty="0"/>
          </a:p>
          <a:p>
            <a:r>
              <a:rPr lang="en-US" sz="2000" dirty="0"/>
              <a:t>Create a model that can automatically classify images into predefined categories. Given a dataset containing labeled images, the objective is to build an ANN-based system that accurately predicts the class of unseen images.</a:t>
            </a:r>
          </a:p>
          <a:p>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7348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382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1143000" y="2019300"/>
            <a:ext cx="7315200" cy="4524315"/>
          </a:xfrm>
          <a:prstGeom prst="rect">
            <a:avLst/>
          </a:prstGeom>
          <a:noFill/>
        </p:spPr>
        <p:txBody>
          <a:bodyPr wrap="square" rtlCol="0">
            <a:spAutoFit/>
          </a:bodyPr>
          <a:lstStyle/>
          <a:p>
            <a:r>
              <a:rPr lang="en-US" b="1" dirty="0"/>
              <a:t>Introduction:</a:t>
            </a:r>
            <a:r>
              <a:rPr lang="en-US" dirty="0"/>
              <a:t> The project aims to develop an image classification system using Artificial Neural Networks (ANNs). Image classification is a vital task in computer vision, with applications ranging from medical diagnosis to autonomous vehicles</a:t>
            </a:r>
            <a:r>
              <a:rPr lang="en-US" dirty="0" smtClean="0"/>
              <a:t>.</a:t>
            </a:r>
          </a:p>
          <a:p>
            <a:r>
              <a:rPr lang="en-US" b="1" dirty="0"/>
              <a:t>Approach:</a:t>
            </a:r>
            <a:endParaRPr lang="en-US" dirty="0"/>
          </a:p>
          <a:p>
            <a:r>
              <a:rPr lang="en-US" b="1" dirty="0"/>
              <a:t>Data Collection and Preprocessing:</a:t>
            </a:r>
            <a:r>
              <a:rPr lang="en-US" dirty="0"/>
              <a:t> Obtain a dataset of labeled images and preprocess them for model training.</a:t>
            </a:r>
          </a:p>
          <a:p>
            <a:r>
              <a:rPr lang="en-US" b="1" dirty="0"/>
              <a:t>Model Architecture:</a:t>
            </a:r>
            <a:r>
              <a:rPr lang="en-US" dirty="0"/>
              <a:t> Design an ANN architecture suitable for image classification, potentially utilizing CNNs for feature extraction.</a:t>
            </a:r>
          </a:p>
          <a:p>
            <a:r>
              <a:rPr lang="en-US" b="1" dirty="0"/>
              <a:t>Training:</a:t>
            </a:r>
            <a:r>
              <a:rPr lang="en-US" dirty="0"/>
              <a:t> Train the model on the labeled dataset using optimization techniques and </a:t>
            </a:r>
            <a:r>
              <a:rPr lang="en-US" dirty="0" err="1"/>
              <a:t>hyperparameter</a:t>
            </a:r>
            <a:r>
              <a:rPr lang="en-US" dirty="0"/>
              <a:t> tuning.</a:t>
            </a:r>
          </a:p>
          <a:p>
            <a:r>
              <a:rPr lang="en-US" b="1" dirty="0"/>
              <a:t>Evaluation:</a:t>
            </a:r>
            <a:r>
              <a:rPr lang="en-US" dirty="0"/>
              <a:t> Assess the model's performance using metrics such as accuracy, precision, and recall.</a:t>
            </a:r>
          </a:p>
          <a:p>
            <a:r>
              <a:rPr lang="en-US" b="1" dirty="0"/>
              <a:t>Deployment:</a:t>
            </a:r>
            <a:r>
              <a:rPr lang="en-US" dirty="0"/>
              <a:t> Deploy the trained model for real-world image classification tasks.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1524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smtClean="0"/>
              <a:t>WHO</a:t>
            </a:r>
            <a:r>
              <a:rPr sz="3200" spc="-245" dirty="0" smtClean="0"/>
              <a:t> </a:t>
            </a:r>
            <a:r>
              <a:rPr sz="3200" dirty="0" smtClean="0"/>
              <a:t>ARE</a:t>
            </a:r>
            <a:r>
              <a:rPr sz="3200" spc="-70" dirty="0" smtClean="0"/>
              <a:t> </a:t>
            </a:r>
            <a:r>
              <a:rPr sz="3200" dirty="0" smtClean="0"/>
              <a:t>THE</a:t>
            </a:r>
            <a:r>
              <a:rPr sz="3200" spc="-55" dirty="0" smtClean="0"/>
              <a:t> </a:t>
            </a:r>
            <a:r>
              <a:rPr sz="3200" dirty="0" smtClean="0"/>
              <a:t>END</a:t>
            </a:r>
            <a:r>
              <a:rPr sz="3200" spc="-70" dirty="0" smtClean="0"/>
              <a:t> </a:t>
            </a:r>
            <a:r>
              <a:rPr sz="3200" spc="-10" dirty="0" smtClean="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914400" y="936911"/>
            <a:ext cx="7010400" cy="5632311"/>
          </a:xfrm>
          <a:prstGeom prst="rect">
            <a:avLst/>
          </a:prstGeom>
          <a:noFill/>
        </p:spPr>
        <p:txBody>
          <a:bodyPr wrap="square" rtlCol="0">
            <a:spAutoFit/>
          </a:bodyPr>
          <a:lstStyle/>
          <a:p>
            <a:r>
              <a:rPr lang="en-US" dirty="0"/>
              <a:t>The end users of an Image Classification system with Artificial Neural Networks (ANNs) can include:</a:t>
            </a:r>
          </a:p>
          <a:p>
            <a:r>
              <a:rPr lang="en-US" b="1" dirty="0"/>
              <a:t>Researchers:</a:t>
            </a:r>
            <a:r>
              <a:rPr lang="en-US" dirty="0"/>
              <a:t> Engaged in computer vision, machine learning, and artificial intelligence research.</a:t>
            </a:r>
          </a:p>
          <a:p>
            <a:r>
              <a:rPr lang="en-US" b="1" dirty="0"/>
              <a:t>Industry Professionals:</a:t>
            </a:r>
            <a:r>
              <a:rPr lang="en-US" dirty="0"/>
              <a:t> Utilizing image classification for various applications such as healthcare, manufacturing, agriculture, and retail.</a:t>
            </a:r>
          </a:p>
          <a:p>
            <a:r>
              <a:rPr lang="en-US" b="1" dirty="0"/>
              <a:t>Software Developers:</a:t>
            </a:r>
            <a:r>
              <a:rPr lang="en-US" dirty="0"/>
              <a:t> Integrating image classification into software applications, mobile apps, or web platforms.</a:t>
            </a:r>
          </a:p>
          <a:p>
            <a:r>
              <a:rPr lang="en-US" b="1" dirty="0"/>
              <a:t>Data Scientists and Analysts:</a:t>
            </a:r>
            <a:r>
              <a:rPr lang="en-US" dirty="0"/>
              <a:t> Analyzing image data for insights and decision-making across different domains.</a:t>
            </a:r>
          </a:p>
          <a:p>
            <a:r>
              <a:rPr lang="en-US" b="1" dirty="0"/>
              <a:t>Medical Professionals:</a:t>
            </a:r>
            <a:r>
              <a:rPr lang="en-US" dirty="0"/>
              <a:t> Using image classification for diagnosing medical conditions based on medical imaging data.</a:t>
            </a:r>
          </a:p>
          <a:p>
            <a:r>
              <a:rPr lang="en-US" b="1" dirty="0"/>
              <a:t>Autonomous Systems:</a:t>
            </a:r>
            <a:r>
              <a:rPr lang="en-US" dirty="0"/>
              <a:t> Incorporating image classification for navigation and object recognition in autonomous vehicles, drones, and robots.</a:t>
            </a:r>
          </a:p>
          <a:p>
            <a:r>
              <a:rPr lang="en-US" dirty="0"/>
              <a:t>These end users interact with image classification systems to accomplish tasks, gain insights, or improve efficiency in their respective domains.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2895600" y="1766173"/>
            <a:ext cx="6305550" cy="4801314"/>
          </a:xfrm>
          <a:prstGeom prst="rect">
            <a:avLst/>
          </a:prstGeom>
          <a:noFill/>
        </p:spPr>
        <p:txBody>
          <a:bodyPr wrap="square" rtlCol="0">
            <a:spAutoFit/>
          </a:bodyPr>
          <a:lstStyle/>
          <a:p>
            <a:r>
              <a:rPr lang="en-US" b="1" dirty="0"/>
              <a:t>Solution Overview:</a:t>
            </a:r>
            <a:r>
              <a:rPr lang="en-US" dirty="0"/>
              <a:t> Our Image Classification system with Artificial Neural Networks (ANNs) provides a robust and accurate solution for categorizing images into predefined classes. Leveraging advanced deep learning techniques, our system offers unparalleled performance and reliability across various domains and applications.</a:t>
            </a:r>
          </a:p>
          <a:p>
            <a:r>
              <a:rPr lang="en-US" b="1" dirty="0"/>
              <a:t>Value Proposition:</a:t>
            </a:r>
            <a:endParaRPr lang="en-US" dirty="0"/>
          </a:p>
          <a:p>
            <a:r>
              <a:rPr lang="en-US" b="1" dirty="0"/>
              <a:t>High Accuracy:</a:t>
            </a:r>
            <a:r>
              <a:rPr lang="en-US" dirty="0"/>
              <a:t> Our solution employs state-of-the-art ANN architectures, ensuring precise classification of images with minimal errors. This high level of accuracy enhances decision-making and operational efficiency for end users.</a:t>
            </a:r>
          </a:p>
          <a:p>
            <a:r>
              <a:rPr lang="en-US" b="1" dirty="0"/>
              <a:t>Efficiency:</a:t>
            </a:r>
            <a:r>
              <a:rPr lang="en-US" dirty="0"/>
              <a:t> With optimized algorithms and model architectures, our system delivers fast and efficient image classification, enabling rapid processing of large datasets. This efficiency streamlines workflows and reduces processing times, resulting in increased productivity.</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p:cNvSpPr txBox="1"/>
          <p:nvPr/>
        </p:nvSpPr>
        <p:spPr>
          <a:xfrm>
            <a:off x="785878" y="1371600"/>
            <a:ext cx="6694170" cy="1754326"/>
          </a:xfrm>
          <a:prstGeom prst="rect">
            <a:avLst/>
          </a:prstGeom>
          <a:noFill/>
        </p:spPr>
        <p:txBody>
          <a:bodyPr wrap="square" rtlCol="0">
            <a:spAutoFit/>
          </a:bodyPr>
          <a:lstStyle/>
          <a:p>
            <a:r>
              <a:rPr lang="en-US" dirty="0" smtClean="0"/>
              <a:t>Our Image Classification solution astounds with its state-of-the-art accuracy, lightning-fast performance, and unrivaled scalability. Users are wowed by its intuitive integration, insightful analytics, and cost-effective excellence, making it a standout choice for organizations seeking to unlock the full potential of their image data with confidence and ease.</a:t>
            </a:r>
            <a:endParaRPr lang="en-IN" dirty="0"/>
          </a:p>
        </p:txBody>
      </p:sp>
      <p:sp>
        <p:nvSpPr>
          <p:cNvPr id="11" name="TextBox 10"/>
          <p:cNvSpPr txBox="1"/>
          <p:nvPr/>
        </p:nvSpPr>
        <p:spPr>
          <a:xfrm>
            <a:off x="2533650" y="3733800"/>
            <a:ext cx="5695950" cy="2031325"/>
          </a:xfrm>
          <a:prstGeom prst="rect">
            <a:avLst/>
          </a:prstGeom>
          <a:noFill/>
        </p:spPr>
        <p:txBody>
          <a:bodyPr wrap="square" rtlCol="0">
            <a:spAutoFit/>
          </a:bodyPr>
          <a:lstStyle/>
          <a:p>
            <a:r>
              <a:rPr lang="en-US" dirty="0" smtClean="0"/>
              <a:t>Our Image Classification solution delivers cutting-edge accuracy, blazing speed, and seamless scalability. With intuitive integration, insightful analytics, and cost-effective excellence, it empowers organizations to harness the full potential of their image data, driving innovation and decision-making with unprecedented efficiency and confidence.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90792" y="38100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p:cNvSpPr txBox="1"/>
          <p:nvPr/>
        </p:nvSpPr>
        <p:spPr>
          <a:xfrm>
            <a:off x="548470" y="1738247"/>
            <a:ext cx="6324600" cy="2031325"/>
          </a:xfrm>
          <a:prstGeom prst="rect">
            <a:avLst/>
          </a:prstGeom>
          <a:noFill/>
        </p:spPr>
        <p:txBody>
          <a:bodyPr wrap="square" rtlCol="0">
            <a:spAutoFit/>
          </a:bodyPr>
          <a:lstStyle/>
          <a:p>
            <a:r>
              <a:rPr lang="en-US" dirty="0" smtClean="0"/>
              <a:t>Our modeling approach combines state-of-the-art Convolutional Neural Networks (CNNs) with innovative optimization techniques to achieve superior performance. By fine-tuning </a:t>
            </a:r>
            <a:r>
              <a:rPr lang="en-US" dirty="0" err="1" smtClean="0"/>
              <a:t>hyperparameters</a:t>
            </a:r>
            <a:r>
              <a:rPr lang="en-US" dirty="0" smtClean="0"/>
              <a:t> and leveraging transfer learning, we optimize model architectures for specific image classification tasks, ensuring robustness, efficiency, and scalability across diverse datasets and applications.</a:t>
            </a:r>
            <a:endParaRPr lang="en-IN" dirty="0"/>
          </a:p>
        </p:txBody>
      </p:sp>
      <p:sp>
        <p:nvSpPr>
          <p:cNvPr id="11" name="TextBox 10"/>
          <p:cNvSpPr txBox="1"/>
          <p:nvPr/>
        </p:nvSpPr>
        <p:spPr>
          <a:xfrm>
            <a:off x="990600" y="3807243"/>
            <a:ext cx="8138330" cy="2862322"/>
          </a:xfrm>
          <a:prstGeom prst="rect">
            <a:avLst/>
          </a:prstGeom>
          <a:noFill/>
        </p:spPr>
        <p:txBody>
          <a:bodyPr wrap="square" rtlCol="0">
            <a:spAutoFit/>
          </a:bodyPr>
          <a:lstStyle/>
          <a:p>
            <a:r>
              <a:rPr lang="en-US" dirty="0" smtClean="0"/>
              <a:t>In our modeling process, we meticulously select and fine-tune the architecture of Convolutional Neural Networks (CNNs), tailoring them to the specific requirements of image classification tasks. Leveraging advanced techniques such as data augmentation and regularization, we enhance the model's ability to generalize and make accurate predictions on unseen data. Additionally, we employ transfer learning to leverage pre-trained models and adapt them to our specific domain, saving valuable time and computational resources while achieving top-tier performance. Through rigorous experimentation and validation, we continually refine our models to achieve state-of-the-art results, ensuring that they meet and exceed the expectations of our users.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TotalTime>
  <Words>895</Words>
  <Application>Microsoft Office PowerPoint</Application>
  <PresentationFormat>Custom</PresentationFormat>
  <Paragraphs>67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Image Classification with ANN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cp:revision>
  <dcterms:created xsi:type="dcterms:W3CDTF">2024-04-04T10:36:30Z</dcterms:created>
  <dcterms:modified xsi:type="dcterms:W3CDTF">2024-04-04T11:09:00Z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