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256" r:id="rId2"/>
    <p:sldId id="257" r:id="rId3"/>
    <p:sldId id="258" r:id="rId4"/>
    <p:sldId id="259" r:id="rId5"/>
    <p:sldId id="269" r:id="rId6"/>
    <p:sldId id="270" r:id="rId7"/>
    <p:sldId id="260" r:id="rId8"/>
    <p:sldId id="261" r:id="rId9"/>
    <p:sldId id="262" r:id="rId10"/>
    <p:sldId id="263" r:id="rId11"/>
    <p:sldId id="264" r:id="rId12"/>
    <p:sldId id="271" r:id="rId13"/>
    <p:sldId id="272" r:id="rId14"/>
    <p:sldId id="26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164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131919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4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4323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38858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9021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0714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308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9409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996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954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102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2319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6525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0"/>
              </a:spcBef>
              <a:buClr>
                <a:schemeClr val="dk1"/>
              </a:buClr>
              <a:buSzPct val="100000"/>
              <a:buNone/>
              <a:defRPr sz="1800">
                <a:solidFill>
                  <a:schemeClr val="dk1"/>
                </a:solidFill>
              </a:defRPr>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s6475.wordpress.com/2016-sp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esseract-oc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cdn.elie.net/publications/text-based-captcha-strengths-and-weaknesses.pdf" TargetMode="External"/><Relationship Id="rId5" Type="http://schemas.openxmlformats.org/officeDocument/2006/relationships/hyperlink" Target="http://www.robindavid.fr/opencv-tutorial/cracking-basic-captchas-with-opencv.html" TargetMode="External"/><Relationship Id="rId4" Type="http://schemas.openxmlformats.org/officeDocument/2006/relationships/hyperlink" Target="https://pypi.python.org/pypi/pytesseract/0.1"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sankaran6/captch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65899"/>
            <a:ext cx="7772400" cy="2477400"/>
          </a:xfrm>
          <a:prstGeom prst="rect">
            <a:avLst/>
          </a:prstGeom>
        </p:spPr>
        <p:txBody>
          <a:bodyPr lIns="91425" tIns="91425" rIns="91425" bIns="91425" anchor="b" anchorCtr="0">
            <a:noAutofit/>
          </a:bodyPr>
          <a:lstStyle/>
          <a:p>
            <a:pPr lvl="0" rtl="0">
              <a:spcBef>
                <a:spcPts val="0"/>
              </a:spcBef>
              <a:buNone/>
            </a:pPr>
            <a:r>
              <a:rPr lang="en" sz="3600" dirty="0"/>
              <a:t>Comp Photography </a:t>
            </a:r>
          </a:p>
          <a:p>
            <a:pPr lvl="0"/>
            <a:r>
              <a:rPr lang="en" sz="3600" dirty="0"/>
              <a:t>(Spring 2016)</a:t>
            </a:r>
            <a:endParaRPr lang="en" sz="3600" dirty="0"/>
          </a:p>
          <a:p>
            <a:pPr lvl="0">
              <a:spcBef>
                <a:spcPts val="0"/>
              </a:spcBef>
              <a:buNone/>
            </a:pPr>
            <a:r>
              <a:rPr lang="en" sz="3600" dirty="0"/>
              <a:t>Final Project</a:t>
            </a:r>
          </a:p>
        </p:txBody>
      </p:sp>
      <p:sp>
        <p:nvSpPr>
          <p:cNvPr id="35" name="Shape 35"/>
          <p:cNvSpPr txBox="1">
            <a:spLocks noGrp="1"/>
          </p:cNvSpPr>
          <p:nvPr>
            <p:ph type="subTitle" idx="1"/>
          </p:nvPr>
        </p:nvSpPr>
        <p:spPr>
          <a:xfrm>
            <a:off x="685800" y="2840048"/>
            <a:ext cx="7772400" cy="1123500"/>
          </a:xfrm>
          <a:prstGeom prst="rect">
            <a:avLst/>
          </a:prstGeom>
        </p:spPr>
        <p:txBody>
          <a:bodyPr lIns="91425" tIns="91425" rIns="91425" bIns="91425" anchor="t" anchorCtr="0">
            <a:noAutofit/>
          </a:bodyPr>
          <a:lstStyle/>
          <a:p>
            <a:pPr lvl="0" rtl="0">
              <a:spcBef>
                <a:spcPts val="0"/>
              </a:spcBef>
              <a:buNone/>
            </a:pPr>
            <a:r>
              <a:rPr lang="en-US" dirty="0" smtClean="0"/>
              <a:t>K</a:t>
            </a:r>
            <a:r>
              <a:rPr lang="en" dirty="0" smtClean="0"/>
              <a:t>arthiksundar sankaran</a:t>
            </a:r>
          </a:p>
          <a:p>
            <a:pPr lvl="0" rtl="0">
              <a:spcBef>
                <a:spcPts val="0"/>
              </a:spcBef>
              <a:buNone/>
            </a:pPr>
            <a:r>
              <a:rPr lang="en" dirty="0" smtClean="0"/>
              <a:t>ksankaran6@gatech.edu</a:t>
            </a:r>
            <a:endParaRPr lang="en" dirty="0"/>
          </a:p>
        </p:txBody>
      </p:sp>
      <p:sp>
        <p:nvSpPr>
          <p:cNvPr id="36" name="Shape 36"/>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37" name="Shape 37"/>
          <p:cNvSpPr txBox="1"/>
          <p:nvPr/>
        </p:nvSpPr>
        <p:spPr>
          <a:xfrm>
            <a:off x="5504400" y="4907875"/>
            <a:ext cx="3639599" cy="199500"/>
          </a:xfrm>
          <a:prstGeom prst="rect">
            <a:avLst/>
          </a:prstGeom>
          <a:noFill/>
          <a:ln>
            <a:noFill/>
          </a:ln>
        </p:spPr>
        <p:txBody>
          <a:bodyPr lIns="91425" tIns="91425" rIns="91425" bIns="91425" anchor="ctr" anchorCtr="0">
            <a:noAutofit/>
          </a:bodyPr>
          <a:lstStyle/>
          <a:p>
            <a:pPr lvl="0" algn="r" rtl="0">
              <a:spcBef>
                <a:spcPts val="0"/>
              </a:spcBef>
              <a:buNone/>
            </a:pPr>
            <a:r>
              <a:rPr lang="en" sz="1100" u="sng">
                <a:solidFill>
                  <a:schemeClr val="hlink"/>
                </a:solidFill>
                <a:hlinkClick r:id="rId3"/>
              </a:rPr>
              <a:t>https://cs6475.wordpress.com/2016-spring/</a:t>
            </a:r>
          </a:p>
          <a:p>
            <a:pPr lvl="0" algn="r" rtl="0">
              <a:spcBef>
                <a:spcPts val="0"/>
              </a:spcBef>
              <a:buNone/>
            </a:pPr>
            <a:endParaRPr sz="11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What did not work? Why?</a:t>
            </a:r>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533400" marR="0" lvl="0" indent="-457200" algn="l" rtl="0">
              <a:lnSpc>
                <a:spcPct val="100000"/>
              </a:lnSpc>
              <a:spcBef>
                <a:spcPts val="600"/>
              </a:spcBef>
              <a:spcAft>
                <a:spcPts val="0"/>
              </a:spcAft>
              <a:buClr>
                <a:schemeClr val="dk1"/>
              </a:buClr>
              <a:buSzPct val="100000"/>
              <a:buFont typeface="+mj-lt"/>
              <a:buAutoNum type="arabicPeriod"/>
            </a:pPr>
            <a:r>
              <a:rPr lang="en" sz="2400" dirty="0" smtClean="0">
                <a:solidFill>
                  <a:schemeClr val="dk1"/>
                </a:solidFill>
              </a:rPr>
              <a:t>Coming with a generic pipeline for breaking captchas is still a work in progress. </a:t>
            </a:r>
            <a:endParaRPr lang="en" sz="2400" dirty="0">
              <a:solidFill>
                <a:schemeClr val="dk1"/>
              </a:solidFill>
            </a:endParaRPr>
          </a:p>
          <a:p>
            <a:pPr marL="533400" marR="0" lvl="0" indent="-457200" algn="l" rtl="0">
              <a:lnSpc>
                <a:spcPct val="100000"/>
              </a:lnSpc>
              <a:spcBef>
                <a:spcPts val="600"/>
              </a:spcBef>
              <a:spcAft>
                <a:spcPts val="0"/>
              </a:spcAft>
              <a:buClr>
                <a:schemeClr val="dk1"/>
              </a:buClr>
              <a:buSzPct val="100000"/>
              <a:buFont typeface="+mj-lt"/>
              <a:buAutoNum type="arabicPeriod"/>
            </a:pPr>
            <a:r>
              <a:rPr lang="en" sz="2400" dirty="0" smtClean="0">
                <a:solidFill>
                  <a:schemeClr val="dk1"/>
                </a:solidFill>
              </a:rPr>
              <a:t>Dialation and errosion tends to smooth out sharp edges leading to issues like S getting identified as 5 etc., I am looking at options like edge detection using something like Canny edge detector to preseve the contours while infilling (healing broken parts). </a:t>
            </a:r>
          </a:p>
          <a:p>
            <a:pPr marL="533400" marR="0" lvl="0" indent="-457200" algn="l" rtl="0">
              <a:lnSpc>
                <a:spcPct val="100000"/>
              </a:lnSpc>
              <a:spcBef>
                <a:spcPts val="600"/>
              </a:spcBef>
              <a:spcAft>
                <a:spcPts val="0"/>
              </a:spcAft>
              <a:buClr>
                <a:schemeClr val="dk1"/>
              </a:buClr>
              <a:buSzPct val="100000"/>
              <a:buFont typeface="+mj-lt"/>
              <a:buAutoNum type="arabicPeriod"/>
            </a:pPr>
            <a:endParaRPr lang="en" sz="2400" dirty="0">
              <a:solidFill>
                <a:schemeClr val="dk1"/>
              </a:solidFill>
            </a:endParaRPr>
          </a:p>
        </p:txBody>
      </p:sp>
      <p:sp>
        <p:nvSpPr>
          <p:cNvPr id="98" name="Shape 98"/>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smtClean="0"/>
              <a:t>Captchas Used</a:t>
            </a:r>
            <a:endParaRPr lang="en" dirty="0"/>
          </a:p>
        </p:txBody>
      </p:sp>
      <p:sp>
        <p:nvSpPr>
          <p:cNvPr id="105" name="Shape 105"/>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3" name="Picture 2"/>
          <p:cNvPicPr>
            <a:picLocks noChangeAspect="1"/>
          </p:cNvPicPr>
          <p:nvPr/>
        </p:nvPicPr>
        <p:blipFill>
          <a:blip r:embed="rId3"/>
          <a:stretch>
            <a:fillRect/>
          </a:stretch>
        </p:blipFill>
        <p:spPr>
          <a:xfrm>
            <a:off x="1504814" y="1177672"/>
            <a:ext cx="6289358" cy="3652108"/>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Processed Captchas</a:t>
            </a:r>
            <a:endParaRPr lang="en-US" dirty="0"/>
          </a:p>
        </p:txBody>
      </p:sp>
      <p:pic>
        <p:nvPicPr>
          <p:cNvPr id="4" name="Picture 3"/>
          <p:cNvPicPr>
            <a:picLocks noChangeAspect="1"/>
          </p:cNvPicPr>
          <p:nvPr/>
        </p:nvPicPr>
        <p:blipFill>
          <a:blip r:embed="rId2"/>
          <a:stretch>
            <a:fillRect/>
          </a:stretch>
        </p:blipFill>
        <p:spPr>
          <a:xfrm>
            <a:off x="1014549" y="1248301"/>
            <a:ext cx="6156960" cy="3507476"/>
          </a:xfrm>
          <a:prstGeom prst="rect">
            <a:avLst/>
          </a:prstGeom>
        </p:spPr>
      </p:pic>
    </p:spTree>
    <p:extLst>
      <p:ext uri="{BB962C8B-B14F-4D97-AF65-F5344CB8AC3E}">
        <p14:creationId xmlns:p14="http://schemas.microsoft.com/office/powerpoint/2010/main" val="256752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comparison</a:t>
            </a:r>
            <a:endParaRPr lang="en-US" dirty="0"/>
          </a:p>
        </p:txBody>
      </p:sp>
      <p:pic>
        <p:nvPicPr>
          <p:cNvPr id="4" name="Picture 3"/>
          <p:cNvPicPr>
            <a:picLocks noChangeAspect="1"/>
          </p:cNvPicPr>
          <p:nvPr/>
        </p:nvPicPr>
        <p:blipFill>
          <a:blip r:embed="rId2"/>
          <a:stretch>
            <a:fillRect/>
          </a:stretch>
        </p:blipFill>
        <p:spPr>
          <a:xfrm>
            <a:off x="1805940" y="1063378"/>
            <a:ext cx="5410200" cy="3819525"/>
          </a:xfrm>
          <a:prstGeom prst="rect">
            <a:avLst/>
          </a:prstGeom>
        </p:spPr>
      </p:pic>
    </p:spTree>
    <p:extLst>
      <p:ext uri="{BB962C8B-B14F-4D97-AF65-F5344CB8AC3E}">
        <p14:creationId xmlns:p14="http://schemas.microsoft.com/office/powerpoint/2010/main" val="190897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dirty="0" smtClean="0"/>
              <a:t>Other captchas tried</a:t>
            </a:r>
            <a:endParaRPr lang="en" dirty="0"/>
          </a:p>
        </p:txBody>
      </p:sp>
      <p:sp>
        <p:nvSpPr>
          <p:cNvPr id="111" name="Shape 11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US" sz="2400" dirty="0" smtClean="0">
                <a:solidFill>
                  <a:schemeClr val="dk1"/>
                </a:solidFill>
              </a:rPr>
              <a:t>A second type of captcha was also tried with similar results as the one shown above. </a:t>
            </a:r>
            <a:endParaRPr lang="en" sz="2400" dirty="0">
              <a:solidFill>
                <a:schemeClr val="dk1"/>
              </a:solidFill>
            </a:endParaRPr>
          </a:p>
          <a:p>
            <a:pPr lvl="1"/>
            <a:endParaRPr dirty="0"/>
          </a:p>
        </p:txBody>
      </p:sp>
      <p:sp>
        <p:nvSpPr>
          <p:cNvPr id="112" name="Shape 11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pic>
        <p:nvPicPr>
          <p:cNvPr id="2" name="Picture 1"/>
          <p:cNvPicPr>
            <a:picLocks noChangeAspect="1"/>
          </p:cNvPicPr>
          <p:nvPr/>
        </p:nvPicPr>
        <p:blipFill>
          <a:blip r:embed="rId3"/>
          <a:stretch>
            <a:fillRect/>
          </a:stretch>
        </p:blipFill>
        <p:spPr>
          <a:xfrm>
            <a:off x="521970" y="2048621"/>
            <a:ext cx="5905500" cy="2995204"/>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References / Pointers</a:t>
            </a:r>
          </a:p>
        </p:txBody>
      </p:sp>
      <p:sp>
        <p:nvSpPr>
          <p:cNvPr id="118" name="Shape 11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indent="-381000">
              <a:buClr>
                <a:schemeClr val="dk1"/>
              </a:buClr>
            </a:pPr>
            <a:r>
              <a:rPr lang="en-US" sz="2400" dirty="0" smtClean="0"/>
              <a:t>tesseract-</a:t>
            </a:r>
            <a:r>
              <a:rPr lang="en-US" sz="2400" dirty="0" err="1" smtClean="0"/>
              <a:t>ocr</a:t>
            </a:r>
            <a:r>
              <a:rPr lang="en" sz="2400" dirty="0">
                <a:solidFill>
                  <a:schemeClr val="dk1"/>
                </a:solidFill>
              </a:rPr>
              <a:t> </a:t>
            </a:r>
            <a:r>
              <a:rPr lang="en" sz="2400" dirty="0" smtClean="0">
                <a:solidFill>
                  <a:schemeClr val="dk1"/>
                </a:solidFill>
              </a:rPr>
              <a:t>- </a:t>
            </a:r>
            <a:r>
              <a:rPr lang="en-US" sz="2400" dirty="0">
                <a:solidFill>
                  <a:schemeClr val="dk1"/>
                </a:solidFill>
                <a:hlinkClick r:id="rId3"/>
              </a:rPr>
              <a:t>https://</a:t>
            </a:r>
            <a:r>
              <a:rPr lang="en-US" sz="2400" dirty="0" smtClean="0">
                <a:solidFill>
                  <a:schemeClr val="dk1"/>
                </a:solidFill>
                <a:hlinkClick r:id="rId3"/>
              </a:rPr>
              <a:t>github.com/tesseract-ocr</a:t>
            </a:r>
            <a:endParaRPr lang="en-US" sz="2400" dirty="0" smtClean="0">
              <a:solidFill>
                <a:schemeClr val="dk1"/>
              </a:solidFill>
            </a:endParaRPr>
          </a:p>
          <a:p>
            <a:pPr marL="457200" indent="-381000">
              <a:buClr>
                <a:schemeClr val="dk1"/>
              </a:buClr>
            </a:pPr>
            <a:r>
              <a:rPr lang="en-US" sz="2400" dirty="0" err="1" smtClean="0">
                <a:solidFill>
                  <a:schemeClr val="dk1"/>
                </a:solidFill>
              </a:rPr>
              <a:t>PyTesseract</a:t>
            </a:r>
            <a:r>
              <a:rPr lang="en-US" sz="2400" dirty="0">
                <a:solidFill>
                  <a:schemeClr val="dk1"/>
                </a:solidFill>
              </a:rPr>
              <a:t> - </a:t>
            </a:r>
            <a:r>
              <a:rPr lang="en-US" sz="2400" dirty="0">
                <a:solidFill>
                  <a:schemeClr val="dk1"/>
                </a:solidFill>
                <a:hlinkClick r:id="rId4"/>
              </a:rPr>
              <a:t>https://</a:t>
            </a:r>
            <a:r>
              <a:rPr lang="en-US" sz="2400" dirty="0" smtClean="0">
                <a:solidFill>
                  <a:schemeClr val="dk1"/>
                </a:solidFill>
                <a:hlinkClick r:id="rId4"/>
              </a:rPr>
              <a:t>pypi.python.org/pypi/pytesseract/0.1</a:t>
            </a:r>
            <a:endParaRPr lang="en-US" sz="2400" dirty="0" smtClean="0">
              <a:solidFill>
                <a:schemeClr val="dk1"/>
              </a:solidFill>
            </a:endParaRPr>
          </a:p>
          <a:p>
            <a:pPr marL="457200" indent="-381000">
              <a:buClr>
                <a:schemeClr val="dk1"/>
              </a:buClr>
            </a:pPr>
            <a:r>
              <a:rPr lang="en-US" sz="2400" dirty="0" smtClean="0">
                <a:solidFill>
                  <a:schemeClr val="dk1"/>
                </a:solidFill>
              </a:rPr>
              <a:t>Captchas -  From different att.com properties</a:t>
            </a:r>
          </a:p>
          <a:p>
            <a:pPr marL="457200" indent="-381000">
              <a:buClr>
                <a:schemeClr val="dk1"/>
              </a:buClr>
            </a:pPr>
            <a:r>
              <a:rPr lang="en-US" sz="2400" dirty="0" smtClean="0">
                <a:solidFill>
                  <a:schemeClr val="dk1"/>
                </a:solidFill>
              </a:rPr>
              <a:t>Robin </a:t>
            </a:r>
            <a:r>
              <a:rPr lang="en-US" sz="2400" dirty="0" err="1" smtClean="0">
                <a:solidFill>
                  <a:schemeClr val="dk1"/>
                </a:solidFill>
              </a:rPr>
              <a:t>Davids</a:t>
            </a:r>
            <a:r>
              <a:rPr lang="en-US" sz="2400" dirty="0">
                <a:solidFill>
                  <a:schemeClr val="dk1"/>
                </a:solidFill>
              </a:rPr>
              <a:t> blog - </a:t>
            </a:r>
            <a:r>
              <a:rPr lang="en-US" sz="2400" dirty="0">
                <a:solidFill>
                  <a:schemeClr val="dk1"/>
                </a:solidFill>
                <a:hlinkClick r:id="rId5"/>
              </a:rPr>
              <a:t>http://</a:t>
            </a:r>
            <a:r>
              <a:rPr lang="en-US" sz="2400" dirty="0" smtClean="0">
                <a:solidFill>
                  <a:schemeClr val="dk1"/>
                </a:solidFill>
                <a:hlinkClick r:id="rId5"/>
              </a:rPr>
              <a:t>www.robindavid.fr/opencv-tutorial/cracking-basic-captchas-with-opencv.html</a:t>
            </a:r>
            <a:r>
              <a:rPr lang="en-US" sz="2400" dirty="0" smtClean="0">
                <a:solidFill>
                  <a:schemeClr val="dk1"/>
                </a:solidFill>
              </a:rPr>
              <a:t> </a:t>
            </a:r>
          </a:p>
          <a:p>
            <a:pPr marL="457200" indent="-381000">
              <a:buClr>
                <a:schemeClr val="dk1"/>
              </a:buClr>
            </a:pPr>
            <a:r>
              <a:rPr lang="en-US" sz="2400" u="sng" dirty="0" smtClean="0">
                <a:hlinkClick r:id="rId6"/>
              </a:rPr>
              <a:t>https</a:t>
            </a:r>
            <a:r>
              <a:rPr lang="en-US" sz="2400" u="sng" dirty="0">
                <a:hlinkClick r:id="rId6"/>
              </a:rPr>
              <a:t>://cdn.elie.net/publications/text-based-captcha-strengths-and-weaknesses.pdf</a:t>
            </a:r>
            <a:endParaRPr lang="en-US" sz="2400" dirty="0"/>
          </a:p>
          <a:p>
            <a:pPr marL="457200" indent="-381000">
              <a:buClr>
                <a:schemeClr val="dk1"/>
              </a:buClr>
            </a:pPr>
            <a:endParaRPr lang="en-US" sz="2400" dirty="0" smtClean="0">
              <a:solidFill>
                <a:schemeClr val="dk1"/>
              </a:solidFill>
            </a:endParaRPr>
          </a:p>
          <a:p>
            <a:pPr marL="457200" indent="-381000">
              <a:buClr>
                <a:schemeClr val="dk1"/>
              </a:buClr>
            </a:pPr>
            <a:endParaRPr lang="en-US" sz="2400" dirty="0" smtClean="0">
              <a:solidFill>
                <a:schemeClr val="dk1"/>
              </a:solidFill>
            </a:endParaRPr>
          </a:p>
          <a:p>
            <a:pPr marL="457200" indent="-381000">
              <a:buClr>
                <a:schemeClr val="dk1"/>
              </a:buClr>
            </a:pPr>
            <a:endParaRPr lang="en-US" sz="2400" dirty="0"/>
          </a:p>
        </p:txBody>
      </p:sp>
      <p:sp>
        <p:nvSpPr>
          <p:cNvPr id="119" name="Shape 119"/>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Team</a:t>
            </a:r>
          </a:p>
        </p:txBody>
      </p:sp>
      <p:sp>
        <p:nvSpPr>
          <p:cNvPr id="125" name="Shape 12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pPr>
            <a:r>
              <a:rPr lang="en" sz="2400" dirty="0" smtClean="0">
                <a:solidFill>
                  <a:schemeClr val="dk1"/>
                </a:solidFill>
              </a:rPr>
              <a:t>Karthik Sankaran – Individual project.</a:t>
            </a:r>
            <a:endParaRPr lang="en" sz="2400" dirty="0">
              <a:solidFill>
                <a:schemeClr val="dk1"/>
              </a:solidFill>
            </a:endParaRPr>
          </a:p>
        </p:txBody>
      </p:sp>
      <p:sp>
        <p:nvSpPr>
          <p:cNvPr id="126" name="Shape 126"/>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subTitle" idx="1"/>
          </p:nvPr>
        </p:nvSpPr>
        <p:spPr>
          <a:xfrm>
            <a:off x="685800" y="1520627"/>
            <a:ext cx="7772400" cy="3199200"/>
          </a:xfrm>
          <a:prstGeom prst="rect">
            <a:avLst/>
          </a:prstGeom>
        </p:spPr>
        <p:txBody>
          <a:bodyPr lIns="91425" tIns="91425" rIns="91425" bIns="91425" anchor="t" anchorCtr="0">
            <a:noAutofit/>
          </a:bodyPr>
          <a:lstStyle/>
          <a:p>
            <a:pPr lvl="0" rtl="0">
              <a:spcBef>
                <a:spcPts val="0"/>
              </a:spcBef>
              <a:buNone/>
            </a:pPr>
            <a:r>
              <a:rPr lang="en" sz="2000" dirty="0" smtClean="0"/>
              <a:t>Test Captcha’s resistance to being read by OCR software using computational Photography techniques</a:t>
            </a:r>
            <a:endParaRPr lang="en" sz="2000" dirty="0"/>
          </a:p>
        </p:txBody>
      </p:sp>
      <p:sp>
        <p:nvSpPr>
          <p:cNvPr id="43" name="Shape 43"/>
          <p:cNvSpPr txBox="1">
            <a:spLocks noGrp="1"/>
          </p:cNvSpPr>
          <p:nvPr>
            <p:ph type="ctrTitle"/>
          </p:nvPr>
        </p:nvSpPr>
        <p:spPr>
          <a:xfrm>
            <a:off x="619325" y="311992"/>
            <a:ext cx="7772400" cy="1159799"/>
          </a:xfrm>
          <a:prstGeom prst="rect">
            <a:avLst/>
          </a:prstGeom>
        </p:spPr>
        <p:txBody>
          <a:bodyPr lIns="91425" tIns="91425" rIns="91425" bIns="91425" anchor="b" anchorCtr="0">
            <a:noAutofit/>
          </a:bodyPr>
          <a:lstStyle/>
          <a:p>
            <a:pPr lvl="0" rtl="0">
              <a:spcBef>
                <a:spcPts val="0"/>
              </a:spcBef>
              <a:buNone/>
            </a:pPr>
            <a:r>
              <a:rPr lang="en" dirty="0" smtClean="0"/>
              <a:t>Captcha Stregth Tester</a:t>
            </a:r>
            <a:endParaRPr lang="en" dirty="0"/>
          </a:p>
        </p:txBody>
      </p:sp>
      <p:sp>
        <p:nvSpPr>
          <p:cNvPr id="44" name="Shape 4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US" sz="1800" dirty="0"/>
              <a:t>When providing services online one of the biggest problems facing web service providers is the use of automated robots to submit forms. In many cases this is done by unwelcome users for nefarious purposes. </a:t>
            </a:r>
            <a:endParaRPr lang="en-US" sz="1800" dirty="0" smtClean="0"/>
          </a:p>
          <a:p>
            <a:endParaRPr lang="en-US" sz="1800" dirty="0"/>
          </a:p>
          <a:p>
            <a:r>
              <a:rPr lang="en-US" sz="1800" dirty="0"/>
              <a:t>One of the commonly used methods to distinguish between human and robot visitors is the use of Captchas, the goal of this project is to test the strength of captchas against attacks using computational photography techniques to improve OCR accuracy.</a:t>
            </a:r>
          </a:p>
          <a:p>
            <a:endParaRPr lang="en-US" sz="1800" dirty="0" smtClean="0"/>
          </a:p>
          <a:p>
            <a:r>
              <a:rPr lang="en-US" sz="1800" dirty="0" smtClean="0"/>
              <a:t>The </a:t>
            </a:r>
            <a:r>
              <a:rPr lang="en-US" sz="1800" dirty="0"/>
              <a:t>ultimate goal is to build Captchas that are highly resistant to common computational photography techniques and make OCR difficult. This project is motivated by real need at work where automated robots are causing great deal of financial loss.</a:t>
            </a:r>
          </a:p>
        </p:txBody>
      </p:sp>
      <p:sp>
        <p:nvSpPr>
          <p:cNvPr id="50" name="Shape 5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r>
              <a:rPr lang="en" dirty="0" smtClean="0"/>
              <a:t>Goal : Captcha </a:t>
            </a:r>
            <a:r>
              <a:rPr lang="en" dirty="0"/>
              <a:t>Stregth </a:t>
            </a:r>
            <a:r>
              <a:rPr lang="en" dirty="0" smtClean="0"/>
              <a:t>Testing</a:t>
            </a:r>
            <a:endParaRPr lang="en" dirty="0"/>
          </a:p>
        </p:txBody>
      </p:sp>
      <p:sp>
        <p:nvSpPr>
          <p:cNvPr id="51" name="Shape 5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3" name="Rectangle 2"/>
          <p:cNvSpPr/>
          <p:nvPr/>
        </p:nvSpPr>
        <p:spPr>
          <a:xfrm>
            <a:off x="327547" y="1043501"/>
            <a:ext cx="3957849" cy="2169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hape 57"/>
          <p:cNvSpPr txBox="1">
            <a:spLocks noGrp="1"/>
          </p:cNvSpPr>
          <p:nvPr>
            <p:ph type="body" idx="1"/>
          </p:nvPr>
        </p:nvSpPr>
        <p:spPr>
          <a:xfrm>
            <a:off x="910900" y="611800"/>
            <a:ext cx="2475600" cy="431700"/>
          </a:xfrm>
          <a:prstGeom prst="rect">
            <a:avLst/>
          </a:prstGeom>
        </p:spPr>
        <p:txBody>
          <a:bodyPr lIns="91425" tIns="91425" rIns="91425" bIns="91425" anchor="t" anchorCtr="0">
            <a:noAutofit/>
          </a:bodyPr>
          <a:lstStyle/>
          <a:p>
            <a:pPr lvl="0" rtl="0">
              <a:spcBef>
                <a:spcPts val="0"/>
              </a:spcBef>
              <a:buNone/>
            </a:pPr>
            <a:r>
              <a:rPr lang="en"/>
              <a:t>Input</a:t>
            </a:r>
          </a:p>
          <a:p>
            <a:pPr lvl="0" rtl="0">
              <a:spcBef>
                <a:spcPts val="0"/>
              </a:spcBef>
              <a:buNone/>
            </a:pPr>
            <a:endParaRPr/>
          </a:p>
        </p:txBody>
      </p:sp>
      <p:sp>
        <p:nvSpPr>
          <p:cNvPr id="58" name="Shape 58"/>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59" name="Shape 59"/>
          <p:cNvSpPr txBox="1">
            <a:spLocks noGrp="1"/>
          </p:cNvSpPr>
          <p:nvPr>
            <p:ph type="body" idx="1"/>
          </p:nvPr>
        </p:nvSpPr>
        <p:spPr>
          <a:xfrm>
            <a:off x="5517100" y="611812"/>
            <a:ext cx="2475600" cy="431700"/>
          </a:xfrm>
          <a:prstGeom prst="rect">
            <a:avLst/>
          </a:prstGeom>
        </p:spPr>
        <p:txBody>
          <a:bodyPr lIns="91425" tIns="91425" rIns="91425" bIns="91425" anchor="t" anchorCtr="0">
            <a:noAutofit/>
          </a:bodyPr>
          <a:lstStyle/>
          <a:p>
            <a:pPr lvl="0" rtl="0">
              <a:spcBef>
                <a:spcPts val="0"/>
              </a:spcBef>
              <a:buNone/>
            </a:pPr>
            <a:r>
              <a:rPr lang="en"/>
              <a:t>Output</a:t>
            </a:r>
          </a:p>
          <a:p>
            <a:pPr lvl="0" rtl="0">
              <a:spcBef>
                <a:spcPts val="0"/>
              </a:spcBef>
              <a:buNone/>
            </a:pPr>
            <a:endParaRPr/>
          </a:p>
        </p:txBody>
      </p:sp>
      <p:sp>
        <p:nvSpPr>
          <p:cNvPr id="61" name="Shape 61"/>
          <p:cNvSpPr txBox="1"/>
          <p:nvPr/>
        </p:nvSpPr>
        <p:spPr>
          <a:xfrm>
            <a:off x="1287975" y="0"/>
            <a:ext cx="6248700" cy="558300"/>
          </a:xfrm>
          <a:prstGeom prst="rect">
            <a:avLst/>
          </a:prstGeom>
          <a:noFill/>
          <a:ln>
            <a:noFill/>
          </a:ln>
        </p:spPr>
        <p:txBody>
          <a:bodyPr lIns="91425" tIns="91425" rIns="91425" bIns="91425" anchor="t" anchorCtr="0">
            <a:noAutofit/>
          </a:bodyPr>
          <a:lstStyle/>
          <a:p>
            <a:pPr lvl="0" algn="ctr">
              <a:spcBef>
                <a:spcPts val="0"/>
              </a:spcBef>
              <a:buNone/>
            </a:pPr>
            <a:r>
              <a:rPr lang="en" dirty="0" smtClean="0"/>
              <a:t>Captcha manipulation to make easier reading by OCR sofware</a:t>
            </a:r>
            <a:endParaRPr lang="e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699" y="1587335"/>
            <a:ext cx="1428750" cy="476250"/>
          </a:xfrm>
          <a:prstGeom prst="rect">
            <a:avLst/>
          </a:prstGeom>
        </p:spPr>
      </p:pic>
      <p:sp>
        <p:nvSpPr>
          <p:cNvPr id="4" name="Rectangle 3"/>
          <p:cNvSpPr/>
          <p:nvPr/>
        </p:nvSpPr>
        <p:spPr>
          <a:xfrm>
            <a:off x="4960962" y="1027956"/>
            <a:ext cx="3787253" cy="2185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858" y="1587335"/>
            <a:ext cx="1428750" cy="476250"/>
          </a:xfrm>
          <a:prstGeom prst="rect">
            <a:avLst/>
          </a:prstGeom>
        </p:spPr>
      </p:pic>
      <p:sp>
        <p:nvSpPr>
          <p:cNvPr id="7" name="TextBox 6"/>
          <p:cNvSpPr txBox="1"/>
          <p:nvPr/>
        </p:nvSpPr>
        <p:spPr>
          <a:xfrm>
            <a:off x="444722" y="3492193"/>
            <a:ext cx="8195480" cy="1107996"/>
          </a:xfrm>
          <a:prstGeom prst="rect">
            <a:avLst/>
          </a:prstGeom>
          <a:noFill/>
        </p:spPr>
        <p:txBody>
          <a:bodyPr wrap="square" rtlCol="0">
            <a:spAutoFit/>
          </a:bodyPr>
          <a:lstStyle/>
          <a:p>
            <a:r>
              <a:rPr lang="en-US" sz="1100" dirty="0" smtClean="0"/>
              <a:t>Current pipeline (generic) produces these images and has been overall better with an average success rate of 62% correctly identified letters and 16% success rate on exact match. Which is quiet good considering websites allow multiple tries for Captchas.</a:t>
            </a:r>
          </a:p>
          <a:p>
            <a:r>
              <a:rPr lang="en-US" sz="1100" dirty="0" smtClean="0"/>
              <a:t>Output can be tailored to be much less jagged in the edges by adjusting parameters but the settings used  now produced the best success rate overall for all the 50 images I tested with. Some pipeline improvements need to be made to make the image edges smoother while increasing OCR accuracy.</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1895" y="2472109"/>
            <a:ext cx="1428750" cy="47625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9858" y="2380991"/>
            <a:ext cx="1428571" cy="476190"/>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Generic transformations to clarify text</a:t>
            </a:r>
            <a:endParaRPr lang="en-US" sz="3200" dirty="0"/>
          </a:p>
        </p:txBody>
      </p:sp>
      <p:pic>
        <p:nvPicPr>
          <p:cNvPr id="3" name="Picture 2"/>
          <p:cNvPicPr>
            <a:picLocks noChangeAspect="1"/>
          </p:cNvPicPr>
          <p:nvPr/>
        </p:nvPicPr>
        <p:blipFill>
          <a:blip r:embed="rId2"/>
          <a:stretch>
            <a:fillRect/>
          </a:stretch>
        </p:blipFill>
        <p:spPr>
          <a:xfrm>
            <a:off x="700373" y="1246485"/>
            <a:ext cx="7351808" cy="2902150"/>
          </a:xfrm>
          <a:prstGeom prst="rect">
            <a:avLst/>
          </a:prstGeom>
        </p:spPr>
      </p:pic>
    </p:spTree>
    <p:extLst>
      <p:ext uri="{BB962C8B-B14F-4D97-AF65-F5344CB8AC3E}">
        <p14:creationId xmlns:p14="http://schemas.microsoft.com/office/powerpoint/2010/main" val="197178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TextBox 2"/>
          <p:cNvSpPr txBox="1"/>
          <p:nvPr/>
        </p:nvSpPr>
        <p:spPr>
          <a:xfrm>
            <a:off x="818866" y="1528549"/>
            <a:ext cx="7151427" cy="338554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As part of this project I found that individual captchas can be easily broken by adjusting the pipeline or the different parameters used for masking, smoothing, dilating or etching.</a:t>
            </a:r>
          </a:p>
          <a:p>
            <a:pPr marL="285750" indent="-285750">
              <a:buFont typeface="Arial" panose="020B0604020202020204" pitchFamily="34" charset="0"/>
              <a:buChar char="•"/>
            </a:pPr>
            <a:r>
              <a:rPr lang="en-US" sz="2000" dirty="0" smtClean="0"/>
              <a:t>The Major challenge is to come up with one generic pipeline that can break all captchas.</a:t>
            </a:r>
          </a:p>
          <a:p>
            <a:pPr marL="285750" indent="-285750">
              <a:buFont typeface="Arial" panose="020B0604020202020204" pitchFamily="34" charset="0"/>
              <a:buChar char="•"/>
            </a:pPr>
            <a:r>
              <a:rPr lang="en-US" sz="2000" dirty="0" smtClean="0"/>
              <a:t>Depending on the complexity of the captcha generator what works for one image may not work for another, Visualization using </a:t>
            </a:r>
            <a:r>
              <a:rPr lang="en-US" sz="2000" dirty="0" err="1" smtClean="0"/>
              <a:t>pyplot</a:t>
            </a:r>
            <a:r>
              <a:rPr lang="en-US" sz="2000" dirty="0" smtClean="0"/>
              <a:t> of the steps helped coming up with a better pipeline.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4725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Showcase your pipeline</a:t>
            </a:r>
          </a:p>
        </p:txBody>
      </p:sp>
      <p:sp>
        <p:nvSpPr>
          <p:cNvPr id="67" name="Shape 6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
        <p:nvSpPr>
          <p:cNvPr id="68" name="Shape 68"/>
          <p:cNvSpPr/>
          <p:nvPr/>
        </p:nvSpPr>
        <p:spPr>
          <a:xfrm>
            <a:off x="756150" y="1653575"/>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dirty="0"/>
              <a:t>Input</a:t>
            </a:r>
          </a:p>
        </p:txBody>
      </p:sp>
      <p:sp>
        <p:nvSpPr>
          <p:cNvPr id="69" name="Shape 69"/>
          <p:cNvSpPr/>
          <p:nvPr/>
        </p:nvSpPr>
        <p:spPr>
          <a:xfrm>
            <a:off x="2072115" y="1652521"/>
            <a:ext cx="1075001"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Read As Grayscale</a:t>
            </a:r>
            <a:endParaRPr lang="en" dirty="0"/>
          </a:p>
        </p:txBody>
      </p:sp>
      <p:sp>
        <p:nvSpPr>
          <p:cNvPr id="70" name="Shape 70"/>
          <p:cNvSpPr/>
          <p:nvPr/>
        </p:nvSpPr>
        <p:spPr>
          <a:xfrm>
            <a:off x="5227290" y="1678647"/>
            <a:ext cx="1073333"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Interpolate to increase size by 6 times</a:t>
            </a:r>
            <a:endParaRPr lang="en" dirty="0"/>
          </a:p>
        </p:txBody>
      </p:sp>
      <p:sp>
        <p:nvSpPr>
          <p:cNvPr id="71" name="Shape 71"/>
          <p:cNvSpPr/>
          <p:nvPr/>
        </p:nvSpPr>
        <p:spPr>
          <a:xfrm>
            <a:off x="6763999" y="1678647"/>
            <a:ext cx="969211"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Smooth Gaussian Blur</a:t>
            </a:r>
            <a:endParaRPr lang="en" dirty="0"/>
          </a:p>
        </p:txBody>
      </p:sp>
      <p:sp>
        <p:nvSpPr>
          <p:cNvPr id="72" name="Shape 72"/>
          <p:cNvSpPr/>
          <p:nvPr/>
        </p:nvSpPr>
        <p:spPr>
          <a:xfrm>
            <a:off x="6799954" y="2955499"/>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Dialate to heal cuts</a:t>
            </a:r>
            <a:endParaRPr lang="en" dirty="0"/>
          </a:p>
        </p:txBody>
      </p:sp>
      <p:cxnSp>
        <p:nvCxnSpPr>
          <p:cNvPr id="73" name="Shape 73"/>
          <p:cNvCxnSpPr>
            <a:stCxn id="68" idx="3"/>
            <a:endCxn id="69" idx="1"/>
          </p:cNvCxnSpPr>
          <p:nvPr/>
        </p:nvCxnSpPr>
        <p:spPr>
          <a:xfrm flipV="1">
            <a:off x="1653450" y="2081221"/>
            <a:ext cx="418665" cy="1054"/>
          </a:xfrm>
          <a:prstGeom prst="straightConnector1">
            <a:avLst/>
          </a:prstGeom>
          <a:noFill/>
          <a:ln w="19050" cap="flat" cmpd="sng">
            <a:solidFill>
              <a:schemeClr val="dk2"/>
            </a:solidFill>
            <a:prstDash val="solid"/>
            <a:round/>
            <a:headEnd type="none" w="lg" len="lg"/>
            <a:tailEnd type="triangle" w="lg" len="lg"/>
          </a:ln>
        </p:spPr>
      </p:cxnSp>
      <p:cxnSp>
        <p:nvCxnSpPr>
          <p:cNvPr id="74" name="Shape 74"/>
          <p:cNvCxnSpPr>
            <a:endCxn id="34" idx="1"/>
          </p:cNvCxnSpPr>
          <p:nvPr/>
        </p:nvCxnSpPr>
        <p:spPr>
          <a:xfrm>
            <a:off x="3147116" y="2080035"/>
            <a:ext cx="323504" cy="8338"/>
          </a:xfrm>
          <a:prstGeom prst="straightConnector1">
            <a:avLst/>
          </a:prstGeom>
          <a:noFill/>
          <a:ln w="19050" cap="flat" cmpd="sng">
            <a:solidFill>
              <a:schemeClr val="dk2"/>
            </a:solidFill>
            <a:prstDash val="solid"/>
            <a:round/>
            <a:headEnd type="none" w="lg" len="lg"/>
            <a:tailEnd type="triangle" w="lg" len="lg"/>
          </a:ln>
        </p:spPr>
      </p:cxnSp>
      <p:cxnSp>
        <p:nvCxnSpPr>
          <p:cNvPr id="75" name="Shape 75"/>
          <p:cNvCxnSpPr>
            <a:stCxn id="70" idx="3"/>
            <a:endCxn id="71" idx="1"/>
          </p:cNvCxnSpPr>
          <p:nvPr/>
        </p:nvCxnSpPr>
        <p:spPr>
          <a:xfrm>
            <a:off x="6300623" y="2107347"/>
            <a:ext cx="463376" cy="0"/>
          </a:xfrm>
          <a:prstGeom prst="straightConnector1">
            <a:avLst/>
          </a:prstGeom>
          <a:noFill/>
          <a:ln w="19050" cap="flat" cmpd="sng">
            <a:solidFill>
              <a:schemeClr val="dk2"/>
            </a:solidFill>
            <a:prstDash val="solid"/>
            <a:round/>
            <a:headEnd type="none" w="lg" len="lg"/>
            <a:tailEnd type="triangle" w="lg" len="lg"/>
          </a:ln>
        </p:spPr>
      </p:cxnSp>
      <p:cxnSp>
        <p:nvCxnSpPr>
          <p:cNvPr id="76" name="Shape 76"/>
          <p:cNvCxnSpPr>
            <a:stCxn id="71" idx="2"/>
            <a:endCxn id="72" idx="0"/>
          </p:cNvCxnSpPr>
          <p:nvPr/>
        </p:nvCxnSpPr>
        <p:spPr>
          <a:xfrm flipH="1">
            <a:off x="7248604" y="2536047"/>
            <a:ext cx="1" cy="419452"/>
          </a:xfrm>
          <a:prstGeom prst="straightConnector1">
            <a:avLst/>
          </a:prstGeom>
          <a:noFill/>
          <a:ln w="19050" cap="flat" cmpd="sng">
            <a:solidFill>
              <a:schemeClr val="dk2"/>
            </a:solidFill>
            <a:prstDash val="solid"/>
            <a:round/>
            <a:headEnd type="none" w="lg" len="lg"/>
            <a:tailEnd type="triangle" w="lg" len="lg"/>
          </a:ln>
        </p:spPr>
      </p:cxnSp>
      <p:sp>
        <p:nvSpPr>
          <p:cNvPr id="17" name="Shape 72"/>
          <p:cNvSpPr/>
          <p:nvPr/>
        </p:nvSpPr>
        <p:spPr>
          <a:xfrm>
            <a:off x="5459374" y="2955499"/>
            <a:ext cx="897300"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smtClean="0"/>
              <a:t>Etch to retain </a:t>
            </a:r>
          </a:p>
          <a:p>
            <a:pPr lvl="0" algn="ctr" rtl="0">
              <a:spcBef>
                <a:spcPts val="0"/>
              </a:spcBef>
              <a:buNone/>
            </a:pPr>
            <a:r>
              <a:rPr lang="en" dirty="0" smtClean="0"/>
              <a:t>definition</a:t>
            </a:r>
            <a:endParaRPr lang="en" dirty="0"/>
          </a:p>
        </p:txBody>
      </p:sp>
      <p:sp>
        <p:nvSpPr>
          <p:cNvPr id="18" name="Shape 72"/>
          <p:cNvSpPr/>
          <p:nvPr/>
        </p:nvSpPr>
        <p:spPr>
          <a:xfrm>
            <a:off x="3508712" y="2955499"/>
            <a:ext cx="998815"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r>
              <a:rPr lang="en-US" dirty="0" smtClean="0"/>
              <a:t>Threshold to convert to B/W image</a:t>
            </a:r>
            <a:endParaRPr lang="en" dirty="0"/>
          </a:p>
        </p:txBody>
      </p:sp>
      <p:cxnSp>
        <p:nvCxnSpPr>
          <p:cNvPr id="24" name="Shape 75"/>
          <p:cNvCxnSpPr>
            <a:stCxn id="72" idx="1"/>
            <a:endCxn id="17" idx="3"/>
          </p:cNvCxnSpPr>
          <p:nvPr/>
        </p:nvCxnSpPr>
        <p:spPr>
          <a:xfrm flipH="1">
            <a:off x="6356674" y="3384199"/>
            <a:ext cx="443280" cy="0"/>
          </a:xfrm>
          <a:prstGeom prst="straightConnector1">
            <a:avLst/>
          </a:prstGeom>
          <a:noFill/>
          <a:ln w="19050" cap="flat" cmpd="sng">
            <a:solidFill>
              <a:schemeClr val="dk2"/>
            </a:solidFill>
            <a:prstDash val="solid"/>
            <a:round/>
            <a:headEnd type="none" w="lg" len="lg"/>
            <a:tailEnd type="triangle" w="lg" len="lg"/>
          </a:ln>
        </p:spPr>
      </p:cxnSp>
      <p:cxnSp>
        <p:nvCxnSpPr>
          <p:cNvPr id="28" name="Shape 75"/>
          <p:cNvCxnSpPr>
            <a:stCxn id="17" idx="1"/>
            <a:endCxn id="18" idx="3"/>
          </p:cNvCxnSpPr>
          <p:nvPr/>
        </p:nvCxnSpPr>
        <p:spPr>
          <a:xfrm flipH="1">
            <a:off x="4507527" y="3384199"/>
            <a:ext cx="951847" cy="0"/>
          </a:xfrm>
          <a:prstGeom prst="straightConnector1">
            <a:avLst/>
          </a:prstGeom>
          <a:noFill/>
          <a:ln w="19050" cap="flat" cmpd="sng">
            <a:solidFill>
              <a:schemeClr val="dk2"/>
            </a:solidFill>
            <a:prstDash val="solid"/>
            <a:round/>
            <a:headEnd type="none" w="lg" len="lg"/>
            <a:tailEnd type="triangle" w="lg" len="lg"/>
          </a:ln>
        </p:spPr>
      </p:cxnSp>
      <p:cxnSp>
        <p:nvCxnSpPr>
          <p:cNvPr id="14" name="Elbow Connector 13"/>
          <p:cNvCxnSpPr>
            <a:stCxn id="72" idx="2"/>
            <a:endCxn id="17" idx="2"/>
          </p:cNvCxnSpPr>
          <p:nvPr/>
        </p:nvCxnSpPr>
        <p:spPr>
          <a:xfrm rot="5400000">
            <a:off x="6578314" y="3142609"/>
            <a:ext cx="12700" cy="134058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Shape 69"/>
          <p:cNvSpPr/>
          <p:nvPr/>
        </p:nvSpPr>
        <p:spPr>
          <a:xfrm>
            <a:off x="3470620" y="1659673"/>
            <a:ext cx="1075001"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100" dirty="0" smtClean="0"/>
              <a:t>Apply any Mask to reduce bakground noise</a:t>
            </a:r>
            <a:endParaRPr lang="en" sz="1100" dirty="0"/>
          </a:p>
        </p:txBody>
      </p:sp>
      <p:cxnSp>
        <p:nvCxnSpPr>
          <p:cNvPr id="36" name="Shape 74"/>
          <p:cNvCxnSpPr>
            <a:endCxn id="70" idx="1"/>
          </p:cNvCxnSpPr>
          <p:nvPr/>
        </p:nvCxnSpPr>
        <p:spPr>
          <a:xfrm>
            <a:off x="4582234" y="2107347"/>
            <a:ext cx="645056" cy="0"/>
          </a:xfrm>
          <a:prstGeom prst="straightConnector1">
            <a:avLst/>
          </a:prstGeom>
          <a:noFill/>
          <a:ln w="19050" cap="flat" cmpd="sng">
            <a:solidFill>
              <a:schemeClr val="dk2"/>
            </a:solidFill>
            <a:prstDash val="solid"/>
            <a:round/>
            <a:headEnd type="none" w="lg" len="lg"/>
            <a:tailEnd type="triangle" w="lg" len="lg"/>
          </a:ln>
        </p:spPr>
      </p:cxnSp>
      <p:sp>
        <p:nvSpPr>
          <p:cNvPr id="39" name="Shape 72"/>
          <p:cNvSpPr/>
          <p:nvPr/>
        </p:nvSpPr>
        <p:spPr>
          <a:xfrm>
            <a:off x="1785258" y="2955499"/>
            <a:ext cx="1117864" cy="8574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r>
              <a:rPr lang="en-US" dirty="0" smtClean="0"/>
              <a:t>Send to OCR for recognition</a:t>
            </a:r>
            <a:endParaRPr lang="en" dirty="0"/>
          </a:p>
        </p:txBody>
      </p:sp>
      <p:cxnSp>
        <p:nvCxnSpPr>
          <p:cNvPr id="40" name="Shape 75"/>
          <p:cNvCxnSpPr>
            <a:stCxn id="18" idx="1"/>
          </p:cNvCxnSpPr>
          <p:nvPr/>
        </p:nvCxnSpPr>
        <p:spPr>
          <a:xfrm flipH="1" flipV="1">
            <a:off x="2903122" y="3352407"/>
            <a:ext cx="605590" cy="31792"/>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What is the best way to see your project?</a:t>
            </a:r>
          </a:p>
        </p:txBody>
      </p:sp>
      <p:sp>
        <p:nvSpPr>
          <p:cNvPr id="83" name="Shape 8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381000" algn="l" rtl="0">
              <a:lnSpc>
                <a:spcPct val="100000"/>
              </a:lnSpc>
              <a:spcBef>
                <a:spcPts val="600"/>
              </a:spcBef>
              <a:spcAft>
                <a:spcPts val="0"/>
              </a:spcAft>
              <a:buClr>
                <a:schemeClr val="dk1"/>
              </a:buClr>
              <a:buSzPct val="100000"/>
              <a:buFont typeface="Arial"/>
            </a:pPr>
            <a:r>
              <a:rPr lang="en" sz="2400" dirty="0" smtClean="0">
                <a:solidFill>
                  <a:schemeClr val="dk1"/>
                </a:solidFill>
              </a:rPr>
              <a:t>Code is here:</a:t>
            </a:r>
          </a:p>
          <a:p>
            <a:pPr marL="457200" lvl="0" indent="-381000">
              <a:spcBef>
                <a:spcPts val="600"/>
              </a:spcBef>
              <a:buClr>
                <a:schemeClr val="dk1"/>
              </a:buClr>
              <a:buFont typeface="Arial"/>
            </a:pPr>
            <a:r>
              <a:rPr lang="en-US" sz="2400" dirty="0">
                <a:solidFill>
                  <a:schemeClr val="dk1"/>
                </a:solidFill>
                <a:hlinkClick r:id="rId3"/>
              </a:rPr>
              <a:t>https://</a:t>
            </a:r>
            <a:r>
              <a:rPr lang="en-US" sz="2400" dirty="0" smtClean="0">
                <a:solidFill>
                  <a:schemeClr val="dk1"/>
                </a:solidFill>
                <a:hlinkClick r:id="rId3"/>
              </a:rPr>
              <a:t>github.com/ksankaran6/captcha</a:t>
            </a:r>
            <a:r>
              <a:rPr lang="en-US" sz="2400" dirty="0" smtClean="0">
                <a:solidFill>
                  <a:schemeClr val="dk1"/>
                </a:solidFill>
              </a:rPr>
              <a:t> </a:t>
            </a:r>
            <a:endParaRPr lang="en" sz="2400" dirty="0" smtClean="0">
              <a:solidFill>
                <a:schemeClr val="dk1"/>
              </a:solidFill>
            </a:endParaRPr>
          </a:p>
          <a:p>
            <a:pPr marL="457200" marR="0" lvl="0" indent="-381000" algn="l" rtl="0">
              <a:lnSpc>
                <a:spcPct val="100000"/>
              </a:lnSpc>
              <a:spcBef>
                <a:spcPts val="600"/>
              </a:spcBef>
              <a:spcAft>
                <a:spcPts val="0"/>
              </a:spcAft>
              <a:buClr>
                <a:schemeClr val="dk1"/>
              </a:buClr>
              <a:buSzPct val="100000"/>
              <a:buFont typeface="Arial"/>
            </a:pPr>
            <a:endParaRPr lang="en" sz="2400" dirty="0">
              <a:solidFill>
                <a:schemeClr val="dk1"/>
              </a:solidFill>
            </a:endParaRPr>
          </a:p>
          <a:p>
            <a:pPr marL="457200" marR="0" lvl="0" indent="-381000" algn="l" rtl="0">
              <a:lnSpc>
                <a:spcPct val="100000"/>
              </a:lnSpc>
              <a:spcBef>
                <a:spcPts val="600"/>
              </a:spcBef>
              <a:spcAft>
                <a:spcPts val="0"/>
              </a:spcAft>
              <a:buClr>
                <a:schemeClr val="dk1"/>
              </a:buClr>
              <a:buSzPct val="100000"/>
              <a:buFont typeface="Arial"/>
            </a:pPr>
            <a:r>
              <a:rPr lang="en" sz="2400" dirty="0" smtClean="0">
                <a:solidFill>
                  <a:schemeClr val="dk1"/>
                </a:solidFill>
              </a:rPr>
              <a:t>Rest of the details are in the powerpoint.</a:t>
            </a:r>
            <a:endParaRPr lang="en" sz="2400" dirty="0">
              <a:solidFill>
                <a:schemeClr val="dk1"/>
              </a:solidFill>
            </a:endParaRPr>
          </a:p>
        </p:txBody>
      </p:sp>
      <p:sp>
        <p:nvSpPr>
          <p:cNvPr id="84" name="Shape 84"/>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What worked</a:t>
            </a:r>
          </a:p>
        </p:txBody>
      </p:sp>
      <p:sp>
        <p:nvSpPr>
          <p:cNvPr id="90" name="Shape 9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381000" algn="l" rtl="0">
              <a:lnSpc>
                <a:spcPct val="100000"/>
              </a:lnSpc>
              <a:spcBef>
                <a:spcPts val="600"/>
              </a:spcBef>
              <a:spcAft>
                <a:spcPts val="0"/>
              </a:spcAft>
              <a:buClr>
                <a:schemeClr val="dk1"/>
              </a:buClr>
              <a:buSzPct val="100000"/>
              <a:buFont typeface="Arial" panose="020B0604020202020204" pitchFamily="34" charset="0"/>
              <a:buChar char="•"/>
            </a:pPr>
            <a:r>
              <a:rPr lang="en" sz="1800" dirty="0" smtClean="0">
                <a:solidFill>
                  <a:schemeClr val="dk1"/>
                </a:solidFill>
              </a:rPr>
              <a:t>Breaking individual captcha’s was easily done using the techniques learned in this course. </a:t>
            </a:r>
            <a:r>
              <a:rPr lang="en" sz="1800" dirty="0" smtClean="0">
                <a:solidFill>
                  <a:schemeClr val="dk1"/>
                </a:solidFill>
              </a:rPr>
              <a:t>In most cases if a single captcha was attacked by specifically tailoring the pipeline – I was able to crack the captcha. </a:t>
            </a:r>
          </a:p>
          <a:p>
            <a:pPr marL="457200" marR="0" lvl="0" indent="-381000" algn="l" rtl="0">
              <a:lnSpc>
                <a:spcPct val="100000"/>
              </a:lnSpc>
              <a:spcBef>
                <a:spcPts val="600"/>
              </a:spcBef>
              <a:spcAft>
                <a:spcPts val="0"/>
              </a:spcAft>
              <a:buClr>
                <a:schemeClr val="dk1"/>
              </a:buClr>
              <a:buSzPct val="100000"/>
              <a:buFont typeface="Arial" panose="020B0604020202020204" pitchFamily="34" charset="0"/>
              <a:buChar char="•"/>
            </a:pPr>
            <a:r>
              <a:rPr lang="en" sz="1800" dirty="0" smtClean="0">
                <a:solidFill>
                  <a:schemeClr val="dk1"/>
                </a:solidFill>
              </a:rPr>
              <a:t>OCR errors due to background noise introduced were easily eliminated using masking techiques learn in the class.</a:t>
            </a:r>
          </a:p>
          <a:p>
            <a:pPr marL="457200" marR="0" lvl="0" indent="-381000" algn="l" rtl="0">
              <a:lnSpc>
                <a:spcPct val="100000"/>
              </a:lnSpc>
              <a:spcBef>
                <a:spcPts val="600"/>
              </a:spcBef>
              <a:spcAft>
                <a:spcPts val="0"/>
              </a:spcAft>
              <a:buClr>
                <a:schemeClr val="dk1"/>
              </a:buClr>
              <a:buSzPct val="100000"/>
              <a:buFont typeface="Arial" panose="020B0604020202020204" pitchFamily="34" charset="0"/>
              <a:buChar char="•"/>
            </a:pPr>
            <a:r>
              <a:rPr lang="en" sz="1800" dirty="0" smtClean="0">
                <a:solidFill>
                  <a:schemeClr val="dk1"/>
                </a:solidFill>
              </a:rPr>
              <a:t>Thresholding and other mechanisms eliminated issues due to color variations.</a:t>
            </a:r>
          </a:p>
          <a:p>
            <a:pPr marL="457200" marR="0" lvl="0" indent="-381000" algn="l" rtl="0">
              <a:lnSpc>
                <a:spcPct val="100000"/>
              </a:lnSpc>
              <a:spcBef>
                <a:spcPts val="600"/>
              </a:spcBef>
              <a:spcAft>
                <a:spcPts val="0"/>
              </a:spcAft>
              <a:buClr>
                <a:schemeClr val="dk1"/>
              </a:buClr>
              <a:buSzPct val="100000"/>
              <a:buFont typeface="Arial" panose="020B0604020202020204" pitchFamily="34" charset="0"/>
              <a:buChar char="•"/>
            </a:pPr>
            <a:r>
              <a:rPr lang="en-US" sz="1800" dirty="0" smtClean="0">
                <a:solidFill>
                  <a:schemeClr val="dk1"/>
                </a:solidFill>
              </a:rPr>
              <a:t>S</a:t>
            </a:r>
            <a:r>
              <a:rPr lang="en" sz="1800" dirty="0" smtClean="0">
                <a:solidFill>
                  <a:schemeClr val="dk1"/>
                </a:solidFill>
              </a:rPr>
              <a:t>mall cuts in the images were cured using smoothing (Gaussian and other) techniques to heal the cuts. OpenCV Morphology was also helpful in filling the gaps leading to better OCR results.</a:t>
            </a:r>
          </a:p>
          <a:p>
            <a:pPr marL="457200" marR="0" lvl="0" indent="-381000" algn="l" rtl="0">
              <a:lnSpc>
                <a:spcPct val="100000"/>
              </a:lnSpc>
              <a:spcBef>
                <a:spcPts val="600"/>
              </a:spcBef>
              <a:spcAft>
                <a:spcPts val="0"/>
              </a:spcAft>
              <a:buClr>
                <a:schemeClr val="dk1"/>
              </a:buClr>
              <a:buSzPct val="100000"/>
              <a:buFont typeface="Arial" panose="020B0604020202020204" pitchFamily="34" charset="0"/>
              <a:buChar char="•"/>
            </a:pPr>
            <a:endParaRPr lang="en" sz="2400" dirty="0">
              <a:solidFill>
                <a:schemeClr val="dk1"/>
              </a:solidFill>
            </a:endParaRPr>
          </a:p>
        </p:txBody>
      </p:sp>
      <p:sp>
        <p:nvSpPr>
          <p:cNvPr id="91" name="Shape 9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Computational Photography @ GT</a:t>
            </a:r>
          </a:p>
        </p:txBody>
      </p:sp>
    </p:spTree>
  </p:cSld>
  <p:clrMapOvr>
    <a:masterClrMapping/>
  </p:clrMapOvr>
  <p:transition spd="slow">
    <p:cut/>
  </p:transition>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704</Words>
  <Application>Microsoft Office PowerPoint</Application>
  <PresentationFormat>On-screen Show (16:9)</PresentationFormat>
  <Paragraphs>74</Paragraphs>
  <Slides>16</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light-gradient</vt:lpstr>
      <vt:lpstr>Comp Photography  (Spring 2016) Final Project</vt:lpstr>
      <vt:lpstr>Captcha Stregth Tester</vt:lpstr>
      <vt:lpstr>Goal : Captcha Stregth Testing</vt:lpstr>
      <vt:lpstr>PowerPoint Presentation</vt:lpstr>
      <vt:lpstr>Generic transformations to clarify text</vt:lpstr>
      <vt:lpstr>The Challenge</vt:lpstr>
      <vt:lpstr>Showcase your pipeline</vt:lpstr>
      <vt:lpstr>What is the best way to see your project?</vt:lpstr>
      <vt:lpstr>What worked</vt:lpstr>
      <vt:lpstr>What did not work? Why?</vt:lpstr>
      <vt:lpstr>Captchas Used</vt:lpstr>
      <vt:lpstr>Processed Captchas</vt:lpstr>
      <vt:lpstr>Results comparison</vt:lpstr>
      <vt:lpstr>Other captchas tried</vt:lpstr>
      <vt:lpstr>References / Pointers</vt:lpstr>
      <vt:lpstr>Team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Photography  (TERM YEAR) Final Project</dc:title>
  <dc:creator>SANKARAN, KARTHIKSUNDAR</dc:creator>
  <cp:lastModifiedBy>SANKARAN, KARTHIKSUNDAR</cp:lastModifiedBy>
  <cp:revision>14</cp:revision>
  <dcterms:modified xsi:type="dcterms:W3CDTF">2016-04-25T18:30:00Z</dcterms:modified>
</cp:coreProperties>
</file>