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sldIdLst>
    <p:sldId id="256" r:id="rId2"/>
    <p:sldId id="259" r:id="rId3"/>
    <p:sldId id="280" r:id="rId4"/>
    <p:sldId id="257" r:id="rId5"/>
    <p:sldId id="260" r:id="rId6"/>
    <p:sldId id="258" r:id="rId7"/>
    <p:sldId id="271" r:id="rId8"/>
    <p:sldId id="272" r:id="rId9"/>
    <p:sldId id="279" r:id="rId10"/>
    <p:sldId id="273" r:id="rId11"/>
    <p:sldId id="261" r:id="rId12"/>
    <p:sldId id="262" r:id="rId13"/>
    <p:sldId id="263" r:id="rId14"/>
    <p:sldId id="270" r:id="rId15"/>
    <p:sldId id="274" r:id="rId16"/>
    <p:sldId id="264" r:id="rId17"/>
    <p:sldId id="265" r:id="rId18"/>
    <p:sldId id="266" r:id="rId19"/>
    <p:sldId id="267" r:id="rId20"/>
    <p:sldId id="278" r:id="rId21"/>
    <p:sldId id="268" r:id="rId22"/>
    <p:sldId id="276" r:id="rId23"/>
    <p:sldId id="277" r:id="rId24"/>
    <p:sldId id="281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7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4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5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63BE7D-B9C7-42CC-BEFD-51A78F07AE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D04F-B736-4598-A31C-85C11A67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5940"/>
            <a:ext cx="9144000" cy="1033983"/>
          </a:xfrm>
        </p:spPr>
        <p:txBody>
          <a:bodyPr>
            <a:normAutofit/>
          </a:bodyPr>
          <a:lstStyle/>
          <a:p>
            <a:r>
              <a:rPr lang="en-US" b="1" dirty="0"/>
              <a:t>U.S. International Trade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40F8-C183-443D-BD1D-626F583A4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133599"/>
          </a:xfrm>
        </p:spPr>
        <p:txBody>
          <a:bodyPr numCol="1">
            <a:normAutofit/>
          </a:bodyPr>
          <a:lstStyle/>
          <a:p>
            <a:r>
              <a:rPr lang="en-US" sz="1800" b="1" dirty="0"/>
              <a:t>Team Cool Kids</a:t>
            </a:r>
          </a:p>
          <a:p>
            <a:r>
              <a:rPr lang="en-US" sz="1800" dirty="0" err="1"/>
              <a:t>Dinh</a:t>
            </a:r>
            <a:r>
              <a:rPr lang="en-US" sz="1800" dirty="0"/>
              <a:t> </a:t>
            </a:r>
            <a:r>
              <a:rPr lang="en-US" sz="1800" dirty="0" err="1"/>
              <a:t>Vuong</a:t>
            </a:r>
            <a:endParaRPr lang="en-US" sz="1800" dirty="0"/>
          </a:p>
          <a:p>
            <a:r>
              <a:rPr lang="en-US" sz="1800" dirty="0" err="1"/>
              <a:t>Kash</a:t>
            </a:r>
            <a:r>
              <a:rPr lang="en-US" sz="1800" dirty="0"/>
              <a:t> Santos</a:t>
            </a:r>
          </a:p>
          <a:p>
            <a:r>
              <a:rPr lang="en-US" sz="1800" dirty="0"/>
              <a:t>Emma Kong</a:t>
            </a:r>
          </a:p>
          <a:p>
            <a:r>
              <a:rPr lang="en-US" sz="1800" dirty="0"/>
              <a:t>Eugene Miao</a:t>
            </a:r>
          </a:p>
        </p:txBody>
      </p:sp>
    </p:spTree>
    <p:extLst>
      <p:ext uri="{BB962C8B-B14F-4D97-AF65-F5344CB8AC3E}">
        <p14:creationId xmlns:p14="http://schemas.microsoft.com/office/powerpoint/2010/main" val="254497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F64E-A99C-4A85-AB10-E3D99514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45122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Exported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3CD99-19E1-4455-984F-1DE3A54C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16" y="663819"/>
            <a:ext cx="9545516" cy="5335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6ABEF4-39E7-4F10-948C-8C5B21F47D2D}"/>
              </a:ext>
            </a:extLst>
          </p:cNvPr>
          <p:cNvSpPr txBox="1"/>
          <p:nvPr/>
        </p:nvSpPr>
        <p:spPr>
          <a:xfrm>
            <a:off x="2646485" y="6101724"/>
            <a:ext cx="954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Export</a:t>
            </a:r>
            <a:r>
              <a:rPr lang="en-US" dirty="0"/>
              <a:t>: </a:t>
            </a:r>
            <a:r>
              <a:rPr lang="en-US" dirty="0" err="1"/>
              <a:t>Organisation</a:t>
            </a:r>
            <a:r>
              <a:rPr lang="en-US" dirty="0"/>
              <a:t> for Economic Co-operation and Development - $1,013,515,710,030.00</a:t>
            </a:r>
          </a:p>
          <a:p>
            <a:r>
              <a:rPr lang="en-US" b="1" dirty="0"/>
              <a:t>Min Export </a:t>
            </a:r>
            <a:r>
              <a:rPr lang="en-US" dirty="0"/>
              <a:t>: PITCAIRN ISLANDS - $1,431.00</a:t>
            </a:r>
          </a:p>
        </p:txBody>
      </p:sp>
    </p:spTree>
    <p:extLst>
      <p:ext uri="{BB962C8B-B14F-4D97-AF65-F5344CB8AC3E}">
        <p14:creationId xmlns:p14="http://schemas.microsoft.com/office/powerpoint/2010/main" val="296391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680D-3883-41C9-9329-B0A796F8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51692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Exported Hi-Tech Product?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C7C14-6892-4DB0-8477-41F790CE0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01" y="908539"/>
            <a:ext cx="10006237" cy="5386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AC679-C131-4D19-A3FC-5F6C73CE1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03" y="908538"/>
            <a:ext cx="10006236" cy="53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667E-6021-405B-A60B-CCA3D0EB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93431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Exported “Aerospace” Product?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5D489-A8E2-4713-A65C-D926E09B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1037494"/>
            <a:ext cx="10333648" cy="4999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7B56D4-6314-4117-BBAA-60948AFEA515}"/>
              </a:ext>
            </a:extLst>
          </p:cNvPr>
          <p:cNvSpPr/>
          <p:nvPr/>
        </p:nvSpPr>
        <p:spPr>
          <a:xfrm>
            <a:off x="2057399" y="3140893"/>
            <a:ext cx="3947745" cy="85883"/>
          </a:xfrm>
          <a:prstGeom prst="rect">
            <a:avLst/>
          </a:prstGeom>
          <a:solidFill>
            <a:srgbClr val="FF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AD3B-A195-4D9D-BFE4-F65CA411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81353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Aerospace Product by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934FB-2B99-4C02-A265-C938CBF2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03" y="1031630"/>
            <a:ext cx="10513305" cy="45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9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865A-CE60-43FC-A694-9F730C9E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14301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Comparison of top 5 Aerospace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C1F04-C4D9-4DAC-A555-4E319B678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4" y="1179261"/>
            <a:ext cx="10485510" cy="4562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24FF9-1B2A-4D6C-B957-08664D97F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4" y="1179261"/>
            <a:ext cx="10485510" cy="4562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5DC93-9AAF-451F-8157-6F3496E266A3}"/>
              </a:ext>
            </a:extLst>
          </p:cNvPr>
          <p:cNvSpPr txBox="1"/>
          <p:nvPr/>
        </p:nvSpPr>
        <p:spPr>
          <a:xfrm>
            <a:off x="8393985" y="3574072"/>
            <a:ext cx="1766515" cy="66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Lowest: January</a:t>
            </a:r>
          </a:p>
          <a:p>
            <a:r>
              <a:rPr lang="en-US" dirty="0"/>
              <a:t>Highest: March</a:t>
            </a:r>
          </a:p>
        </p:txBody>
      </p:sp>
    </p:spTree>
    <p:extLst>
      <p:ext uri="{BB962C8B-B14F-4D97-AF65-F5344CB8AC3E}">
        <p14:creationId xmlns:p14="http://schemas.microsoft.com/office/powerpoint/2010/main" val="159801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C1B-2A5C-4615-939A-CC6C4A07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09951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Imported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57645-DFB7-4117-98AD-D65123F0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14" y="681327"/>
            <a:ext cx="9445624" cy="5279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29778-FC1F-4184-810E-8BF9D406ED9A}"/>
              </a:ext>
            </a:extLst>
          </p:cNvPr>
          <p:cNvSpPr txBox="1"/>
          <p:nvPr/>
        </p:nvSpPr>
        <p:spPr>
          <a:xfrm>
            <a:off x="3261943" y="6110518"/>
            <a:ext cx="672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Import: </a:t>
            </a:r>
            <a:r>
              <a:rPr lang="en-US" dirty="0"/>
              <a:t>Asia-Pacific Economic Cooperation -$45,199,652,863.00 </a:t>
            </a:r>
          </a:p>
          <a:p>
            <a:r>
              <a:rPr lang="en-US" b="1" dirty="0"/>
              <a:t>Min Import: </a:t>
            </a:r>
            <a:r>
              <a:rPr lang="en-US" dirty="0"/>
              <a:t>Western Sahara - $266.00</a:t>
            </a:r>
          </a:p>
        </p:txBody>
      </p:sp>
    </p:spTree>
    <p:extLst>
      <p:ext uri="{BB962C8B-B14F-4D97-AF65-F5344CB8AC3E}">
        <p14:creationId xmlns:p14="http://schemas.microsoft.com/office/powerpoint/2010/main" val="47549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43B4-E685-4D4A-86D4-6FC3599E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604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Imported Hi-Tech Product?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DCB3F-DDC5-40CF-A58C-28AFCE11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63" y="896815"/>
            <a:ext cx="9979779" cy="526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7C8101-9084-495B-9018-9298C3620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68" y="921019"/>
            <a:ext cx="10018713" cy="539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5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43E6-CF95-4EE9-BCD3-32C69042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671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Imported “Information &amp; Communication”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A4F73-CA6E-4054-B5B3-89DDA822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1" y="1655882"/>
            <a:ext cx="10223423" cy="4438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A51420-F39E-43A1-B1DB-15C71E63DC52}"/>
              </a:ext>
            </a:extLst>
          </p:cNvPr>
          <p:cNvSpPr/>
          <p:nvPr/>
        </p:nvSpPr>
        <p:spPr>
          <a:xfrm>
            <a:off x="3015761" y="2233245"/>
            <a:ext cx="2901459" cy="117077"/>
          </a:xfrm>
          <a:prstGeom prst="rect">
            <a:avLst/>
          </a:prstGeom>
          <a:solidFill>
            <a:srgbClr val="FF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145A-50D4-428C-8ECC-7A83C3B9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02223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Information &amp; Communication by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694B3-71D0-43E9-9798-3BF8B8FC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56" y="1233852"/>
            <a:ext cx="10497127" cy="4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C0E1-B931-433C-866D-4723EBFD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84641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Comparison of Top 5 Info &amp; Comm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EC8A6-6502-491A-A92F-38F89ED7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2"/>
          <a:stretch/>
        </p:blipFill>
        <p:spPr>
          <a:xfrm>
            <a:off x="1484311" y="1272577"/>
            <a:ext cx="10464297" cy="456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A2ECC-2A2F-4CC0-9728-133AA3AF7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272577"/>
            <a:ext cx="10464297" cy="4565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26CC-688E-46CD-B0AB-4ABC276F91E7}"/>
              </a:ext>
            </a:extLst>
          </p:cNvPr>
          <p:cNvSpPr txBox="1"/>
          <p:nvPr/>
        </p:nvSpPr>
        <p:spPr>
          <a:xfrm>
            <a:off x="8051964" y="3569207"/>
            <a:ext cx="209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Lowest: February</a:t>
            </a:r>
          </a:p>
          <a:p>
            <a:r>
              <a:rPr lang="en-US" dirty="0"/>
              <a:t>Highest: November</a:t>
            </a:r>
          </a:p>
        </p:txBody>
      </p:sp>
    </p:spTree>
    <p:extLst>
      <p:ext uri="{BB962C8B-B14F-4D97-AF65-F5344CB8AC3E}">
        <p14:creationId xmlns:p14="http://schemas.microsoft.com/office/powerpoint/2010/main" val="20050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CCDA-695F-4937-9A98-CF72C9E0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D9E5-3BBB-4CCB-83D1-D819FA1B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6364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the USA, what is the most imported and exported product?</a:t>
            </a:r>
          </a:p>
          <a:p>
            <a:pPr marL="0" indent="0" algn="ctr">
              <a:buNone/>
            </a:pPr>
            <a:r>
              <a:rPr lang="en-US" dirty="0"/>
              <a:t>When is the peak season for import and export?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What kinds of factors can affect those seasonality and trading volume?</a:t>
            </a:r>
          </a:p>
        </p:txBody>
      </p:sp>
    </p:spTree>
    <p:extLst>
      <p:ext uri="{BB962C8B-B14F-4D97-AF65-F5344CB8AC3E}">
        <p14:creationId xmlns:p14="http://schemas.microsoft.com/office/powerpoint/2010/main" val="153590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B602-E79E-4811-85D0-FC6E3FCD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4013695"/>
            <a:ext cx="8930747" cy="860399"/>
          </a:xfrm>
        </p:spPr>
        <p:txBody>
          <a:bodyPr>
            <a:normAutofit/>
          </a:bodyPr>
          <a:lstStyle/>
          <a:p>
            <a:r>
              <a:rPr lang="en-US" dirty="0"/>
              <a:t>Challenges &amp; Difficulties</a:t>
            </a:r>
          </a:p>
        </p:txBody>
      </p:sp>
    </p:spTree>
    <p:extLst>
      <p:ext uri="{BB962C8B-B14F-4D97-AF65-F5344CB8AC3E}">
        <p14:creationId xmlns:p14="http://schemas.microsoft.com/office/powerpoint/2010/main" val="2553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E58C-DE13-4E6C-8C57-C9D13C00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1353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Data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96CE-A79E-4DB9-8663-4614CB1E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9993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 MUCH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Initially wanted to check products by continent &amp; country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Long wait times to pull from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Difficulty identifying/matching products by Product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Product Classification Systems (2,4,6,8,10 digit codes)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Domain unknown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Various backgrounds – none involving trade or economics</a:t>
            </a:r>
          </a:p>
        </p:txBody>
      </p:sp>
    </p:spTree>
    <p:extLst>
      <p:ext uri="{BB962C8B-B14F-4D97-AF65-F5344CB8AC3E}">
        <p14:creationId xmlns:p14="http://schemas.microsoft.com/office/powerpoint/2010/main" val="155889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A1A7-3770-4ED5-8C91-93C5DD27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81357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Volume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80289-E7C6-4320-921D-DF6CBCC3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50" y="4436760"/>
            <a:ext cx="8176847" cy="1261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B113C-5020-49D4-93AF-97E35964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50" y="1232403"/>
            <a:ext cx="10505573" cy="279851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ECB36DD-0C0D-47C0-8BAA-712B810DE297}"/>
              </a:ext>
            </a:extLst>
          </p:cNvPr>
          <p:cNvSpPr/>
          <p:nvPr/>
        </p:nvSpPr>
        <p:spPr>
          <a:xfrm>
            <a:off x="1572870" y="5324217"/>
            <a:ext cx="1916162" cy="42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E628-F19C-4713-AE7F-7BC7497A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1101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Complicated codes </a:t>
            </a:r>
            <a:br>
              <a:rPr lang="en-US" dirty="0"/>
            </a:br>
            <a:r>
              <a:rPr lang="en-US" dirty="0"/>
              <a:t>(Even after the optimization)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93D06A-20D8-4119-843B-2972F5B81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4" y="1462451"/>
            <a:ext cx="9662745" cy="49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1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8071-E6BF-4CA0-ABCF-2F8E85B0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1545"/>
            <a:ext cx="10018713" cy="17525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15A5-9C8E-4DE0-B6D9-2735DDD9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13082"/>
            <a:ext cx="10018713" cy="42437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most imported and exported product?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 – Cellular Radiotelephones for PCR (APEC)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Export – Civilian Aircraft, Engines, Equipment, and Parts (OECD)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is the peak season for import and export?</a:t>
            </a:r>
          </a:p>
          <a:p>
            <a:pPr lvl="1"/>
            <a:r>
              <a:rPr lang="en-US" dirty="0"/>
              <a:t>Import – November (Autumn)</a:t>
            </a:r>
          </a:p>
          <a:p>
            <a:pPr lvl="1"/>
            <a:r>
              <a:rPr lang="en-US" dirty="0"/>
              <a:t>Export – March (Spring, 1</a:t>
            </a:r>
            <a:r>
              <a:rPr lang="en-US" baseline="30000" dirty="0"/>
              <a:t>st</a:t>
            </a:r>
            <a:r>
              <a:rPr lang="en-US" dirty="0"/>
              <a:t> quarter of the year)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kinds of factors can affect those seasonality and trading volume?</a:t>
            </a:r>
          </a:p>
          <a:p>
            <a:pPr lvl="1"/>
            <a:r>
              <a:rPr lang="en-US" dirty="0"/>
              <a:t>Speculation – Weather, Trade Agreements</a:t>
            </a:r>
          </a:p>
          <a:p>
            <a:pPr lvl="1"/>
            <a:r>
              <a:rPr lang="en-US" dirty="0"/>
              <a:t>Further Analysis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0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BE67-4D48-404E-B4EB-6AEAF809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31885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16AB-B2F6-4803-A48C-70EF6799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4839"/>
            <a:ext cx="10018713" cy="40063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Too much data = Future Potential</a:t>
            </a:r>
          </a:p>
          <a:p>
            <a:r>
              <a:rPr lang="en-US" dirty="0"/>
              <a:t>Seasonal Influences</a:t>
            </a:r>
          </a:p>
          <a:p>
            <a:pPr lvl="1"/>
            <a:r>
              <a:rPr lang="en-US" dirty="0"/>
              <a:t>Expanding the time frame</a:t>
            </a:r>
          </a:p>
          <a:p>
            <a:r>
              <a:rPr lang="en-US" dirty="0"/>
              <a:t>Linking imports/exports with specific company announcements</a:t>
            </a:r>
          </a:p>
          <a:p>
            <a:pPr lvl="1"/>
            <a:r>
              <a:rPr lang="en-US" dirty="0"/>
              <a:t>e.g. Apple iPhone, Western Digital SSD</a:t>
            </a:r>
          </a:p>
          <a:p>
            <a:r>
              <a:rPr lang="en-US" dirty="0"/>
              <a:t>Different Parameters available</a:t>
            </a:r>
          </a:p>
          <a:p>
            <a:pPr lvl="1"/>
            <a:r>
              <a:rPr lang="en-US" dirty="0"/>
              <a:t>Further Analysis at a State &amp; City level</a:t>
            </a:r>
          </a:p>
          <a:p>
            <a:pPr lvl="1"/>
            <a:r>
              <a:rPr lang="en-US" dirty="0"/>
              <a:t>Method of Transportation</a:t>
            </a:r>
          </a:p>
          <a:p>
            <a:pPr lvl="1"/>
            <a:r>
              <a:rPr lang="en-US" dirty="0"/>
              <a:t>Identify which parts of the US import/export a particular product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3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C6CBE-F87F-425F-A316-1C966637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1480039"/>
            <a:ext cx="8930747" cy="2110382"/>
          </a:xfrm>
        </p:spPr>
        <p:txBody>
          <a:bodyPr>
            <a:normAutofit/>
          </a:bodyPr>
          <a:lstStyle/>
          <a:p>
            <a:r>
              <a:rPr lang="en-US" dirty="0"/>
              <a:t>Understanding the API and Data</a:t>
            </a:r>
            <a:br>
              <a:rPr lang="en-US" dirty="0"/>
            </a:br>
            <a:r>
              <a:rPr lang="en-US" sz="2000" dirty="0"/>
              <a:t>Domain for International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743B-B79D-4156-BCBE-6A1614C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BE6D-6DDC-43DD-BAE8-4C23135C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7931"/>
            <a:ext cx="10018713" cy="45895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Census.gov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 There are 9 API Endpoints to request different type of dataset.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i="1" dirty="0"/>
              <a:t>https://api.census.gov/data/timeseries/intltrade/exports/[dataset]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i="1" dirty="0"/>
              <a:t>https://api.census.gov/data/timeseries/intltrade/imports/[dataset]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 Census provides well-documented guideline for the user.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i="1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76 parameters for import</a:t>
            </a:r>
          </a:p>
          <a:p>
            <a:pPr lvl="1"/>
            <a:r>
              <a:rPr lang="en-US" dirty="0"/>
              <a:t>56 parameters for export</a:t>
            </a:r>
          </a:p>
          <a:p>
            <a:pPr lvl="1"/>
            <a:r>
              <a:rPr lang="en-US" dirty="0"/>
              <a:t>Most of parameters are limited to use for specific endpoint</a:t>
            </a:r>
          </a:p>
          <a:p>
            <a:pPr lvl="1"/>
            <a:endParaRPr lang="en-US" dirty="0"/>
          </a:p>
          <a:p>
            <a:r>
              <a:rPr lang="en-US" dirty="0"/>
              <a:t>Time Frame</a:t>
            </a:r>
          </a:p>
          <a:p>
            <a:pPr lvl="1"/>
            <a:r>
              <a:rPr lang="en-US" dirty="0"/>
              <a:t>It ranges from 2003 January till 2018 March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0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C379-C6B2-4C22-B9FF-B0A4CA77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AC4B-F788-4D3E-86AB-B0869087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Product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Harmonized System (HS)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North American Industry Classification System (NAICS)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Advanced Technology Code (Hi-Tech)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Department of Agriculture Code (USDA)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Standard International Trade Classification (SITC)</a:t>
            </a:r>
          </a:p>
          <a:p>
            <a:r>
              <a:rPr lang="en-US" dirty="0"/>
              <a:t>Product Description</a:t>
            </a:r>
          </a:p>
          <a:p>
            <a:r>
              <a:rPr lang="en-US" dirty="0"/>
              <a:t>Total Value by Month/Year</a:t>
            </a:r>
          </a:p>
          <a:p>
            <a:r>
              <a:rPr lang="en-US" dirty="0"/>
              <a:t>Timeframe (Month/Year)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1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FAA0-D7D2-4F67-AC91-CC11B5E6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Country Groupings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83B0-09F8-49B5-BC93-E7B14B4D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for Economic Cooperation and Development (OECD)</a:t>
            </a:r>
          </a:p>
          <a:p>
            <a:pPr lvl="1"/>
            <a:r>
              <a:rPr lang="en-US" dirty="0"/>
              <a:t>37 countries</a:t>
            </a:r>
          </a:p>
          <a:p>
            <a:r>
              <a:rPr lang="en-US" dirty="0"/>
              <a:t>Asia-Pacific Economic Cooperation (APEC)</a:t>
            </a:r>
          </a:p>
          <a:p>
            <a:pPr lvl="1"/>
            <a:r>
              <a:rPr lang="en-US" dirty="0"/>
              <a:t>21 countries</a:t>
            </a:r>
          </a:p>
        </p:txBody>
      </p:sp>
    </p:spTree>
    <p:extLst>
      <p:ext uri="{BB962C8B-B14F-4D97-AF65-F5344CB8AC3E}">
        <p14:creationId xmlns:p14="http://schemas.microsoft.com/office/powerpoint/2010/main" val="103354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A1A7-3770-4ED5-8C91-93C5DD27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178" y="-295564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Data Makeover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2377C-4D44-4BE8-B67B-3A6EEB4FBFBC}"/>
              </a:ext>
            </a:extLst>
          </p:cNvPr>
          <p:cNvSpPr txBox="1"/>
          <p:nvPr/>
        </p:nvSpPr>
        <p:spPr>
          <a:xfrm>
            <a:off x="5741379" y="6171683"/>
            <a:ext cx="931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BC745-6945-4D78-A9DF-2FF0D0F1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2" y="1149545"/>
            <a:ext cx="10522179" cy="292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4C54C1-C1E2-410F-AB6A-77951BDD2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27" y="1662078"/>
            <a:ext cx="9056346" cy="31023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012995-FCA8-4D41-802F-7B6FAB6FB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9" y="4987085"/>
            <a:ext cx="9056346" cy="11963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E99757B-6EB8-4B51-AE5E-D168045F5111}"/>
              </a:ext>
            </a:extLst>
          </p:cNvPr>
          <p:cNvSpPr/>
          <p:nvPr/>
        </p:nvSpPr>
        <p:spPr>
          <a:xfrm>
            <a:off x="5203604" y="1122998"/>
            <a:ext cx="1160584" cy="3456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06FB28-7229-45BE-B2E6-B7DA4751A838}"/>
              </a:ext>
            </a:extLst>
          </p:cNvPr>
          <p:cNvSpPr/>
          <p:nvPr/>
        </p:nvSpPr>
        <p:spPr>
          <a:xfrm>
            <a:off x="1399442" y="1831405"/>
            <a:ext cx="610777" cy="2431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4530D-D399-4C06-8C9B-743D7BCDE440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10219" y="1389401"/>
            <a:ext cx="3273958" cy="563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47BB77-3077-4A7D-883D-C1E8C6A3BC8E}"/>
              </a:ext>
            </a:extLst>
          </p:cNvPr>
          <p:cNvSpPr/>
          <p:nvPr/>
        </p:nvSpPr>
        <p:spPr>
          <a:xfrm>
            <a:off x="4385628" y="3842238"/>
            <a:ext cx="2542710" cy="36888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9BF3BE-8D69-41DF-9A62-F00D1B150135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555967" y="1430512"/>
            <a:ext cx="1202172" cy="24657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932C8A-3ADD-4DF4-BE49-4F519EB7718A}"/>
              </a:ext>
            </a:extLst>
          </p:cNvPr>
          <p:cNvSpPr/>
          <p:nvPr/>
        </p:nvSpPr>
        <p:spPr>
          <a:xfrm>
            <a:off x="7512024" y="1122472"/>
            <a:ext cx="1160584" cy="34562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10F71B-9831-4527-8CF3-44527F1BFB19}"/>
              </a:ext>
            </a:extLst>
          </p:cNvPr>
          <p:cNvSpPr/>
          <p:nvPr/>
        </p:nvSpPr>
        <p:spPr>
          <a:xfrm>
            <a:off x="9118861" y="1776221"/>
            <a:ext cx="800098" cy="2983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641BB-080F-4246-9072-10657FB68EEB}"/>
              </a:ext>
            </a:extLst>
          </p:cNvPr>
          <p:cNvSpPr/>
          <p:nvPr/>
        </p:nvSpPr>
        <p:spPr>
          <a:xfrm>
            <a:off x="10396749" y="1116943"/>
            <a:ext cx="955579" cy="34562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515AEB-2442-4854-A871-2A9433A91478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9918960" y="1411950"/>
            <a:ext cx="617730" cy="51391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765633E-F090-4BA4-B456-288F77EF5C6A}"/>
              </a:ext>
            </a:extLst>
          </p:cNvPr>
          <p:cNvSpPr/>
          <p:nvPr/>
        </p:nvSpPr>
        <p:spPr>
          <a:xfrm>
            <a:off x="4679594" y="4999768"/>
            <a:ext cx="2160820" cy="36888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A5E61-C160-480B-94B1-58608A0F9C36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6840414" y="1478906"/>
            <a:ext cx="957008" cy="370530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8B9-9B20-4407-BFA6-C4F928F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19" y="-298937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Data Makeover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82D3B-E1C6-4097-AE51-019D7CB13EE5}"/>
              </a:ext>
            </a:extLst>
          </p:cNvPr>
          <p:cNvSpPr txBox="1"/>
          <p:nvPr/>
        </p:nvSpPr>
        <p:spPr>
          <a:xfrm>
            <a:off x="5521569" y="6311900"/>
            <a:ext cx="80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20608-FDC9-4DDF-8666-EFC43948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33" y="999391"/>
            <a:ext cx="8526780" cy="3726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20840-F1F9-4FCF-B265-7CE3DB739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33" y="4873865"/>
            <a:ext cx="84963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2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7701E-6072-4460-8EBE-F493BF4C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Census International Trading 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6CA8D-0CB9-45C6-AC7A-281324687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Hitech products in 2017</a:t>
            </a:r>
          </a:p>
        </p:txBody>
      </p:sp>
    </p:spTree>
    <p:extLst>
      <p:ext uri="{BB962C8B-B14F-4D97-AF65-F5344CB8AC3E}">
        <p14:creationId xmlns:p14="http://schemas.microsoft.com/office/powerpoint/2010/main" val="35317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945</TotalTime>
  <Words>533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Corbel</vt:lpstr>
      <vt:lpstr>Courier New</vt:lpstr>
      <vt:lpstr>Parallax</vt:lpstr>
      <vt:lpstr>U.S. International Trade</vt:lpstr>
      <vt:lpstr>Question</vt:lpstr>
      <vt:lpstr>Understanding the API and Data Domain for International Trade</vt:lpstr>
      <vt:lpstr>Database</vt:lpstr>
      <vt:lpstr>Understanding the Data</vt:lpstr>
      <vt:lpstr>Country Groupings</vt:lpstr>
      <vt:lpstr>Data Makeover</vt:lpstr>
      <vt:lpstr>Data Makeover</vt:lpstr>
      <vt:lpstr>Census International Trading  Data Analysis</vt:lpstr>
      <vt:lpstr>Exported Products</vt:lpstr>
      <vt:lpstr>Highest Exported Hi-Tech Product?</vt:lpstr>
      <vt:lpstr>Highest Exported “Aerospace” Product?</vt:lpstr>
      <vt:lpstr>Aerospace Product by Month</vt:lpstr>
      <vt:lpstr>Comparison of top 5 Aerospace Products</vt:lpstr>
      <vt:lpstr>Imported Products</vt:lpstr>
      <vt:lpstr>Highest Imported Hi-Tech Product?</vt:lpstr>
      <vt:lpstr>Highest Imported “Information &amp; Communication” Product</vt:lpstr>
      <vt:lpstr>Information &amp; Communication by Month</vt:lpstr>
      <vt:lpstr>Comparison of Top 5 Info &amp; Comm Products</vt:lpstr>
      <vt:lpstr>Challenges &amp; Difficulties</vt:lpstr>
      <vt:lpstr>Data Limitation</vt:lpstr>
      <vt:lpstr>Volume of data</vt:lpstr>
      <vt:lpstr>Complicated codes  (Even after the optimization)</vt:lpstr>
      <vt:lpstr>Conclusion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Exports &amp; Imports</dc:title>
  <dc:creator>eugen</dc:creator>
  <cp:lastModifiedBy>eugen</cp:lastModifiedBy>
  <cp:revision>134</cp:revision>
  <dcterms:created xsi:type="dcterms:W3CDTF">2018-06-20T01:50:35Z</dcterms:created>
  <dcterms:modified xsi:type="dcterms:W3CDTF">2018-06-22T03:27:27Z</dcterms:modified>
</cp:coreProperties>
</file>