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  <p:sldMasterId id="2147484365" r:id="rId2"/>
    <p:sldMasterId id="2147484420" r:id="rId3"/>
    <p:sldMasterId id="2147484508" r:id="rId4"/>
  </p:sldMasterIdLst>
  <p:notesMasterIdLst>
    <p:notesMasterId r:id="rId13"/>
  </p:notesMasterIdLst>
  <p:handoutMasterIdLst>
    <p:handoutMasterId r:id="rId14"/>
  </p:handoutMasterIdLst>
  <p:sldIdLst>
    <p:sldId id="1624" r:id="rId5"/>
    <p:sldId id="1629" r:id="rId6"/>
    <p:sldId id="1633" r:id="rId7"/>
    <p:sldId id="1632" r:id="rId8"/>
    <p:sldId id="1631" r:id="rId9"/>
    <p:sldId id="1630" r:id="rId10"/>
    <p:sldId id="1641" r:id="rId11"/>
    <p:sldId id="1640" r:id="rId12"/>
  </p:sldIdLst>
  <p:sldSz cx="9144000" cy="5143500" type="screen16x9"/>
  <p:notesSz cx="7010400" cy="9296400"/>
  <p:defaultTextStyle>
    <a:defPPr>
      <a:defRPr lang="en-US"/>
    </a:defPPr>
    <a:lvl1pPr marL="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06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12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1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2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17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771621ED-13E0-2242-9C09-D28E6943D0A5}">
          <p14:sldIdLst>
            <p14:sldId id="1624"/>
            <p14:sldId id="1629"/>
            <p14:sldId id="1633"/>
            <p14:sldId id="1632"/>
            <p14:sldId id="1631"/>
            <p14:sldId id="1630"/>
            <p14:sldId id="1641"/>
            <p14:sldId id="1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92">
          <p15:clr>
            <a:srgbClr val="A4A3A4"/>
          </p15:clr>
        </p15:guide>
        <p15:guide id="2" orient="horz" pos="842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orient="horz" pos="2281">
          <p15:clr>
            <a:srgbClr val="A4A3A4"/>
          </p15:clr>
        </p15:guide>
        <p15:guide id="5" orient="horz" pos="2776">
          <p15:clr>
            <a:srgbClr val="A4A3A4"/>
          </p15:clr>
        </p15:guide>
        <p15:guide id="6" orient="horz" pos="648">
          <p15:clr>
            <a:srgbClr val="A4A3A4"/>
          </p15:clr>
        </p15:guide>
        <p15:guide id="7" orient="horz" pos="173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PATWARD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EB4"/>
    <a:srgbClr val="F8E5DD"/>
    <a:srgbClr val="74D9F0"/>
    <a:srgbClr val="CDE9EC"/>
    <a:srgbClr val="C9EAEF"/>
    <a:srgbClr val="BDF2FE"/>
    <a:srgbClr val="CCEF9C"/>
    <a:srgbClr val="2ACBE7"/>
    <a:srgbClr val="68EE28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72440" autoAdjust="0"/>
  </p:normalViewPr>
  <p:slideViewPr>
    <p:cSldViewPr snapToGrid="0">
      <p:cViewPr varScale="1">
        <p:scale>
          <a:sx n="82" d="100"/>
          <a:sy n="82" d="100"/>
        </p:scale>
        <p:origin x="1598" y="67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-191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6224"/>
    </p:cViewPr>
  </p:sorterViewPr>
  <p:notesViewPr>
    <p:cSldViewPr snapToGrid="0" snapToObjects="1">
      <p:cViewPr>
        <p:scale>
          <a:sx n="165" d="100"/>
          <a:sy n="165" d="100"/>
        </p:scale>
        <p:origin x="1568" y="-8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r>
              <a:rPr lang="en-US" sz="1000"/>
              <a:t>Oracle Cloud at Customer Launch, Steve Daheb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r>
              <a:rPr lang="en-US" sz="1000"/>
              <a:t>Delivered March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669632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r>
              <a:rPr lang="en-US" sz="1000"/>
              <a:t>Copyright 2016 Oracle Corporation.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883442" y="8829967"/>
            <a:ext cx="1125336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r>
              <a:rPr lang="en-US" sz="1000" dirty="0"/>
              <a:t>Page </a:t>
            </a:r>
            <a:fld id="{AECABB6E-EB62-4D88-B3E7-408903A4E4B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000"/>
            </a:lvl1pPr>
          </a:lstStyle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000"/>
            </a:lvl1pPr>
          </a:lstStyle>
          <a:p>
            <a:r>
              <a:rPr lang="en-US"/>
              <a:t>Delivered March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338138"/>
            <a:ext cx="6351588" cy="357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8286" y="4108805"/>
            <a:ext cx="6691803" cy="4498032"/>
          </a:xfrm>
          <a:prstGeom prst="rect">
            <a:avLst/>
          </a:prstGeom>
        </p:spPr>
        <p:txBody>
          <a:bodyPr vert="horz" lIns="94045" tIns="47023" rIns="94045" bIns="4702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3412" rtl="0" eaLnBrk="1" latinLnBrk="0" hangingPunct="1">
      <a:spcBef>
        <a:spcPts val="600"/>
      </a:spcBef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88925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577850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625475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914400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3517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r>
              <a:rPr lang="en-US" baseline="0" dirty="0"/>
              <a:t>Introduce yourself – Your Journey, your passion –tech/non-tech</a:t>
            </a:r>
          </a:p>
          <a:p>
            <a:r>
              <a:rPr lang="en-US" baseline="0" dirty="0"/>
              <a:t>Get into the Role of a Solutions Engineer presenting to customers that are only barely aware of cloud computing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are going to explain why Oracle is the most complete cloud</a:t>
            </a:r>
          </a:p>
          <a:p>
            <a:pPr marL="0" marR="0" lvl="0" indent="0" algn="l" defTabSz="91341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Suggestion: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=M-muLK1i-OA to get a better understanding of what Oracle offers –so you can talk to slides that follow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3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cloud service that a lot of cloud vendors  </a:t>
            </a:r>
          </a:p>
        </p:txBody>
      </p:sp>
    </p:spTree>
    <p:extLst>
      <p:ext uri="{BB962C8B-B14F-4D97-AF65-F5344CB8AC3E}">
        <p14:creationId xmlns:p14="http://schemas.microsoft.com/office/powerpoint/2010/main" val="24357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4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Platform as a Service layer: Oracle offers the broadest range of PaaS services in the industry that enables developers, IT professionals, and business leaders to develop, extend, and secure applications that leverage advanced analytics.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5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Software as a Service layer: Oracle offers the most integrated, complete Cloud suite of SaaS applications, enabling customers to modernize their business using the latest technologies such as artificial intelligence and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is Data as a Service layer.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Cloud provides data from a wide variety of Oracle and third-party sources that customers can leverage for deeper insights into their clients to enable modern marketing campaigns.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Using links above, review information about Oracle’s Autonomous Database – </a:t>
            </a:r>
          </a:p>
          <a:p>
            <a:r>
              <a:rPr lang="en-US" dirty="0"/>
              <a:t>2. Build a slide to communicate what is an Autonomous Database and why is the best course of action for a customer looking to store data in the cloud.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Delivered March 2016</a:t>
            </a:r>
          </a:p>
        </p:txBody>
      </p:sp>
    </p:spTree>
    <p:extLst>
      <p:ext uri="{BB962C8B-B14F-4D97-AF65-F5344CB8AC3E}">
        <p14:creationId xmlns:p14="http://schemas.microsoft.com/office/powerpoint/2010/main" val="41012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CE3E4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45293" y="81366"/>
            <a:ext cx="8853413" cy="4759559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 r="17569" b="6494"/>
          <a:stretch/>
        </p:blipFill>
        <p:spPr>
          <a:xfrm rot="5400000" flipH="1">
            <a:off x="6786037" y="-692420"/>
            <a:ext cx="1398293" cy="3050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/>
          <a:stretch/>
        </p:blipFill>
        <p:spPr>
          <a:xfrm rot="16200000">
            <a:off x="794321" y="-549556"/>
            <a:ext cx="2225110" cy="3612251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5" name="Rectangle 14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29" name="Picture 28" descr="Oracle logo in white on red staging backgroun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38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5" y="1030308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83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JE Launch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C55C7B-5E5C-D447-9BFF-07422F49C101}" type="datetime1">
              <a:rPr lang="mr-IN" smtClean="0"/>
              <a:pPr/>
              <a:t>15-10-2018</a:t>
            </a:fld>
            <a:endParaRPr lang="mr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1" y="4917186"/>
            <a:ext cx="2027399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Oracle Internal/Restricted/Highly Restricted</a:t>
            </a:r>
          </a:p>
        </p:txBody>
      </p:sp>
      <p:pic>
        <p:nvPicPr>
          <p:cNvPr id="8" name="Picture 7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554832"/>
            <a:ext cx="7202776" cy="11025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5" y="2572089"/>
            <a:ext cx="2898547" cy="18856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1714500"/>
            <a:ext cx="7202776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chemeClr val="bg1"/>
                </a:solidFill>
              </a:rPr>
              <a:t>Copyright © 2017, Oracle and/or its affiliates. All rights reserved.  |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1" y="390085"/>
            <a:ext cx="1621051" cy="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6" y="113299"/>
            <a:ext cx="9005812" cy="4736522"/>
          </a:xfrm>
          <a:prstGeom prst="rect">
            <a:avLst/>
          </a:prstGeom>
        </p:spPr>
      </p:pic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1030308"/>
            <a:ext cx="8346072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-214" y="0"/>
            <a:ext cx="9144431" cy="5143500"/>
            <a:chOff x="-287" y="0"/>
            <a:chExt cx="12189399" cy="6858000"/>
          </a:xfrm>
          <a:solidFill>
            <a:srgbClr val="D8E1E6"/>
          </a:solidFill>
        </p:grpSpPr>
        <p:sp>
          <p:nvSpPr>
            <p:cNvPr id="10" name="Rectangle 9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</p:grpSp>
      <p:pic>
        <p:nvPicPr>
          <p:cNvPr id="14" name="Picture 13" descr="Oracle logo in white on red staging backgroun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C83C-F076-8647-B801-E4E22196B57D}" type="datetime1">
              <a:rPr lang="en-US"/>
              <a:pPr/>
              <a:t>10/15/2018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2" y="4917186"/>
            <a:ext cx="2057936" cy="137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Oracle Internal/Restricted/Highly Restricted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rgbClr val="58595B"/>
                </a:solidFill>
              </a:rPr>
              <a:t>Copyright © 2017,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113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O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7" y="86589"/>
            <a:ext cx="9005812" cy="47365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lIns="182884" tIns="91443" rIns="182884" bIns="91443"/>
          <a:lstStyle>
            <a:lvl1pPr defTabSz="342730" fontAlgn="auto">
              <a:spcBef>
                <a:spcPts val="0"/>
              </a:spcBef>
              <a:spcAft>
                <a:spcPts val="0"/>
              </a:spcAft>
              <a:defRPr sz="675"/>
            </a:lvl1pPr>
          </a:lstStyle>
          <a:p>
            <a:r>
              <a:rPr lang="en-US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219" y="4939604"/>
            <a:ext cx="93801" cy="92333"/>
          </a:xfr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23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1"/>
            <a:ext cx="1219171" cy="445769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vert="horz" wrap="none" lIns="137163" tIns="68582" rIns="137163" bIns="68582" rtlCol="0" anchor="ctr" anchorCtr="0">
            <a:noAutofit/>
          </a:bodyPr>
          <a:lstStyle>
            <a:defPPr>
              <a:defRPr lang="en-US"/>
            </a:defPPr>
            <a:lvl1pPr marL="0" algn="l" defTabSz="456973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sz="675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54219" y="4939604"/>
            <a:ext cx="93801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uk-UA" sz="638" smtClean="0"/>
              <a:pPr/>
              <a:t>‹#›</a:t>
            </a:fld>
            <a:endParaRPr lang="uk-UA" sz="638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4" y="4917186"/>
            <a:ext cx="2400926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129642885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10/15/2018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2D36-0E43-C64D-B6C6-29DC083BC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41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56" y="165796"/>
            <a:ext cx="8347075" cy="34855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99258" y="545392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70" y="1133215"/>
            <a:ext cx="8347065" cy="3324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5BC8-DC4D-CA43-A5BA-6F750C1D116E}" type="slidenum">
              <a:rPr lang="en-US">
                <a:solidFill>
                  <a:srgbClr val="5F5F5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141990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9020639" y="-1"/>
            <a:ext cx="141988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4804664"/>
            <a:ext cx="9143999" cy="331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0"/>
            <a:ext cx="9052560" cy="1391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pic>
        <p:nvPicPr>
          <p:cNvPr id="19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8346073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467" y="1143001"/>
            <a:ext cx="8347065" cy="3314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76237" y="4871108"/>
            <a:ext cx="4008638" cy="2186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2017</a:t>
            </a:r>
            <a:r>
              <a:rPr lang="en-US" sz="7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and/or its affiliates. All rights reserved.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Oracle Confidential. Internal Use Only.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1526" y="4896085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522" r:id="rId2"/>
    <p:sldLayoutId id="2147484564" r:id="rId3"/>
    <p:sldLayoutId id="2147484579" r:id="rId4"/>
    <p:sldLayoutId id="2147484744" r:id="rId5"/>
    <p:sldLayoutId id="214748474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629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3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4" orient="horz" pos="41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943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4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27" name="Oracle red badge logo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98465" y="4697556"/>
            <a:ext cx="12176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603" y="304800"/>
            <a:ext cx="8347075" cy="666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603" y="1143000"/>
            <a:ext cx="8347075" cy="3314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2654" y="4916497"/>
            <a:ext cx="920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2630" y="4916497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2016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4954" y="4916497"/>
            <a:ext cx="1874838" cy="1381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09068"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90" y="4916497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906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ransition spd="med">
    <p:fade/>
  </p:transition>
  <p:hf hdr="0" ftr="0" dt="0"/>
  <p:txStyles>
    <p:titleStyle>
      <a:lvl1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44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88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319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755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66" indent="-167266" algn="l" defTabSz="678523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78" indent="-167266" algn="l" defTabSz="67852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828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225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663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51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985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34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709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7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63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4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32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405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91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74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6545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solidFill>
                  <a:srgbClr val="5F5F5F"/>
                </a:solidFill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F5F5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autonomous-database/featur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1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Cloud &amp; Autonomous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XXXX</a:t>
            </a:r>
          </a:p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Solution Engineer, Oracle</a:t>
            </a:r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3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57074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Infrastructure-as-a-Service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pPr>
              <a:lnSpc>
                <a:spcPct val="90000"/>
              </a:lnSpc>
            </a:pPr>
            <a:r>
              <a:rPr lang="en-US" dirty="0"/>
              <a:t>Hardware and software that powers it all – servers, storage, networks, operating systems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IAAS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7" name="Group 5"/>
          <p:cNvGrpSpPr/>
          <p:nvPr/>
        </p:nvGrpSpPr>
        <p:grpSpPr bwMode="gray">
          <a:xfrm>
            <a:off x="4989079" y="946388"/>
            <a:ext cx="3046247" cy="2696925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4" name="Rectangle 23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100000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2028" y="3384029"/>
            <a:ext cx="618344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0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81673" y="1022981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3" name="Rectangle 32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442027" y="2788171"/>
            <a:ext cx="539646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Platform-as-a-Servic</a:t>
            </a:r>
            <a:r>
              <a:rPr lang="en-US" altLang="zh-TW" sz="2700" b="1" dirty="0"/>
              <a:t>e</a:t>
            </a:r>
          </a:p>
          <a:p>
            <a:pPr>
              <a:lnSpc>
                <a:spcPct val="90000"/>
              </a:lnSpc>
            </a:pPr>
            <a:endParaRPr lang="en-US" altLang="zh-TW" sz="2700" b="1" dirty="0"/>
          </a:p>
          <a:p>
            <a:pPr>
              <a:lnSpc>
                <a:spcPct val="90000"/>
              </a:lnSpc>
            </a:pPr>
            <a:r>
              <a:rPr lang="en-US" dirty="0"/>
              <a:t>Set of tools and services designed to make coding and deploying those applications quick and efficient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PAAS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3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5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1665" y="1061505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8" name="Rectangle 27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442028" y="2102372"/>
            <a:ext cx="494675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Software-as-a-Service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r>
              <a:rPr lang="en-US" dirty="0"/>
              <a:t>Applications are designed for end-users, delivered over the web</a:t>
            </a:r>
            <a:endParaRPr lang="en-US" sz="2100" dirty="0">
              <a:solidFill>
                <a:schemeClr val="tx1">
                  <a:lumMod val="50000"/>
                </a:schemeClr>
              </a:solidFill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SAAS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SAAS is  good for the organization&gt;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23" name="TextBox 22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Data-as-a-Service</a:t>
            </a:r>
          </a:p>
          <a:p>
            <a:pPr>
              <a:tabLst>
                <a:tab pos="2912269" algn="l"/>
              </a:tabLst>
            </a:pP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Data Cloud provides data from a wide variety of Oracle and third-party sources that customers can leverage for deeper insights into their clients to enable modern marketing campaigns.</a:t>
            </a: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2233" y="1106794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2" name="Rectangle 31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430785" y="1495271"/>
            <a:ext cx="460947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30E0-8BDF-4DD0-8D05-B8215ACE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Autonomous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0A101-70CF-423E-AEB5-3B63F66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7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D2B8D-E953-4A8F-9375-A4E71CFBAA7E}"/>
              </a:ext>
            </a:extLst>
          </p:cNvPr>
          <p:cNvSpPr/>
          <p:nvPr/>
        </p:nvSpPr>
        <p:spPr>
          <a:xfrm>
            <a:off x="2286000" y="224858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https://www.oracle.com/database/autonomous-database.html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https://www.oracle.com/database/autonomous-database/feature.html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CC6E1-2386-4FE8-B19F-271A21047796}"/>
              </a:ext>
            </a:extLst>
          </p:cNvPr>
          <p:cNvSpPr/>
          <p:nvPr/>
        </p:nvSpPr>
        <p:spPr>
          <a:xfrm rot="3104277">
            <a:off x="5508378" y="1463708"/>
            <a:ext cx="3890866" cy="914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BUILD A SLIDE</a:t>
            </a:r>
          </a:p>
        </p:txBody>
      </p:sp>
    </p:spTree>
    <p:extLst>
      <p:ext uri="{BB962C8B-B14F-4D97-AF65-F5344CB8AC3E}">
        <p14:creationId xmlns:p14="http://schemas.microsoft.com/office/powerpoint/2010/main" val="18061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8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loud Days Template_BW_V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Days Template_BW_V1.potx" id="{0D54323A-2E3B-4F66-9CB3-01814D7074F5}" vid="{B7400241-5A67-42C7-93F7-39673BB4136F}"/>
    </a:ext>
  </a:extLst>
</a:theme>
</file>

<file path=ppt/theme/theme2.xml><?xml version="1.0" encoding="utf-8"?>
<a:theme xmlns:a="http://schemas.openxmlformats.org/drawingml/2006/main" name="15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3.xml><?xml version="1.0" encoding="utf-8"?>
<a:theme xmlns:a="http://schemas.openxmlformats.org/drawingml/2006/main" name="16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4.xml><?xml version="1.0" encoding="utf-8"?>
<a:theme xmlns:a="http://schemas.openxmlformats.org/drawingml/2006/main" name="17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5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74062</TotalTime>
  <Words>660</Words>
  <Application>Microsoft Office PowerPoint</Application>
  <PresentationFormat>On-screen Show (16:9)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新細明體</vt:lpstr>
      <vt:lpstr>Arial</vt:lpstr>
      <vt:lpstr>Calibri</vt:lpstr>
      <vt:lpstr>Mangal</vt:lpstr>
      <vt:lpstr>1_Cloud Days Template_BW_V1</vt:lpstr>
      <vt:lpstr>15_Oracle_16x9_2014_521</vt:lpstr>
      <vt:lpstr>16_Oracle_16x9_2014_521</vt:lpstr>
      <vt:lpstr>17_Oracle_16x9_2014_521</vt:lpstr>
      <vt:lpstr>Cloud &amp; Autonomous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Oracle Autonomous Database</vt:lpstr>
      <vt:lpstr>Questions?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FY18 Strategy</dc:title>
  <dc:creator>MBKUMAR</dc:creator>
  <cp:lastModifiedBy>moe khan</cp:lastModifiedBy>
  <cp:revision>3592</cp:revision>
  <cp:lastPrinted>2017-10-24T17:33:58Z</cp:lastPrinted>
  <dcterms:created xsi:type="dcterms:W3CDTF">2012-05-31T20:53:14Z</dcterms:created>
  <dcterms:modified xsi:type="dcterms:W3CDTF">2018-10-15T21:10:04Z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CNT2536855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http://content.oracle.com/content/idcplg</vt:lpwstr>
  </property>
  <property fmtid="{D5CDD505-2E9C-101B-9397-08002B2CF9AE}" pid="5" name="DISdUser">
    <vt:lpwstr>anonymous</vt:lpwstr>
  </property>
  <property fmtid="{D5CDD505-2E9C-101B-9397-08002B2CF9AE}" pid="6" name="DISdID">
    <vt:lpwstr>6399714</vt:lpwstr>
  </property>
  <property fmtid="{D5CDD505-2E9C-101B-9397-08002B2CF9AE}" pid="7" name="DISidcName">
    <vt:lpwstr>sites_contrib_prod</vt:lpwstr>
  </property>
  <property fmtid="{D5CDD505-2E9C-101B-9397-08002B2CF9AE}" pid="8" name="DISTaskPaneUrl">
    <vt:lpwstr>http://content.oracle.com/content/idcplg?IdcService=DESKTOP_DOC_INFO&amp;dDocName=CNT2536855&amp;dID=6399714&amp;ClientControlled=DocMan,taskpane&amp;coreContentOnly=1</vt:lpwstr>
  </property>
</Properties>
</file>