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9397c645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9397c6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06d1b9d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06d1b9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06d1b9de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06d1b9d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9397c6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9397c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9397c64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9397c6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9397c64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9397c6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9397c645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9397c64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a1daa57c888f7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4a1daa57c888f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397c64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9397c6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9397c64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9397c6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d1b9d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d1b9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06d1b9de_1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06d1b9de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4a1daa57c888f7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4a1daa57c888f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d1b9de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d1b9d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9397c64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9397c6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d1b9de_1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d1b9de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4a1daa57c888f7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4a1daa57c888f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4a1daa57c888f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4a1daa57c888f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06d1b9de_1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06d1b9d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2240400" y="1051547"/>
            <a:ext cx="7711200" cy="26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CA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Iterated Prisoner’s Dilemma: Can We Improve?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524000" y="4364030"/>
            <a:ext cx="91440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CA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Kolby Sarson</a:t>
            </a:r>
            <a:r>
              <a:rPr lang="en-CA" sz="2200"/>
              <a:t>,</a:t>
            </a:r>
            <a:r>
              <a:rPr lang="en-CA"/>
              <a:t> </a:t>
            </a:r>
            <a:r>
              <a:rPr b="0" i="0" lang="en-CA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Joel Rorseth</a:t>
            </a:r>
            <a:r>
              <a:rPr lang="en-CA" sz="2220"/>
              <a:t>, </a:t>
            </a:r>
            <a:r>
              <a:rPr b="0" i="0" lang="en-CA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Melanson</a:t>
            </a:r>
            <a:r>
              <a:rPr lang="en-CA" sz="2220"/>
              <a:t>, </a:t>
            </a:r>
            <a:r>
              <a:rPr b="0" i="0" lang="en-CA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Bianchi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Hill Climbing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838200" y="1328275"/>
            <a:ext cx="10515600" cy="56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E599"/>
                </a:solidFill>
              </a:rPr>
              <a:t>Initialize a random sequence</a:t>
            </a:r>
            <a:r>
              <a:rPr lang="en-CA" sz="1800"/>
              <a:t> of C/D, of size </a:t>
            </a:r>
            <a:r>
              <a:rPr lang="en-CA" sz="1800">
                <a:solidFill>
                  <a:srgbClr val="EA9999"/>
                </a:solidFill>
              </a:rPr>
              <a:t>n</a:t>
            </a:r>
            <a:endParaRPr sz="18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Initialize the </a:t>
            </a:r>
            <a:r>
              <a:rPr i="1" lang="en-CA" sz="1800">
                <a:solidFill>
                  <a:srgbClr val="FFE599"/>
                </a:solidFill>
              </a:rPr>
              <a:t>current node</a:t>
            </a:r>
            <a:r>
              <a:rPr i="1" lang="en-CA" sz="1800"/>
              <a:t>, </a:t>
            </a:r>
            <a:r>
              <a:rPr lang="en-CA" sz="1800"/>
              <a:t>defined as the most fit sequence in a given iteration, </a:t>
            </a:r>
            <a:r>
              <a:rPr lang="en-CA" sz="1800">
                <a:solidFill>
                  <a:srgbClr val="FFE599"/>
                </a:solidFill>
              </a:rPr>
              <a:t>equal to this sequence</a:t>
            </a:r>
            <a:endParaRPr sz="18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CA" sz="1800"/>
              <a:t>REPEAT :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	Generate all </a:t>
            </a:r>
            <a:r>
              <a:rPr lang="en-CA" sz="1800">
                <a:solidFill>
                  <a:srgbClr val="FFE599"/>
                </a:solidFill>
              </a:rPr>
              <a:t>successors</a:t>
            </a:r>
            <a:r>
              <a:rPr lang="en-CA" sz="1800"/>
              <a:t>, defined as any sequence differing by exactly one element in sequence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	Determine </a:t>
            </a:r>
            <a:r>
              <a:rPr i="1" lang="en-CA" sz="1800">
                <a:solidFill>
                  <a:srgbClr val="FFE599"/>
                </a:solidFill>
              </a:rPr>
              <a:t>next node</a:t>
            </a:r>
            <a:r>
              <a:rPr lang="en-CA" sz="1800"/>
              <a:t>, which is the most fit </a:t>
            </a:r>
            <a:r>
              <a:rPr lang="en-CA" sz="1800">
                <a:solidFill>
                  <a:srgbClr val="FFE599"/>
                </a:solidFill>
              </a:rPr>
              <a:t>(highest scoring) sequence</a:t>
            </a:r>
            <a:r>
              <a:rPr lang="en-CA" sz="1800"/>
              <a:t> of all successors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	</a:t>
            </a:r>
            <a:r>
              <a:rPr b="1" lang="en-CA" sz="1800"/>
              <a:t>IF</a:t>
            </a:r>
            <a:r>
              <a:rPr lang="en-CA" sz="1800"/>
              <a:t> (</a:t>
            </a:r>
            <a:r>
              <a:rPr i="1" lang="en-CA" sz="1800"/>
              <a:t>next node</a:t>
            </a:r>
            <a:r>
              <a:rPr lang="en-CA" sz="1800"/>
              <a:t> is has a </a:t>
            </a:r>
            <a:r>
              <a:rPr lang="en-CA" sz="1800">
                <a:solidFill>
                  <a:srgbClr val="FFE599"/>
                </a:solidFill>
              </a:rPr>
              <a:t>strictly larger score</a:t>
            </a:r>
            <a:r>
              <a:rPr lang="en-CA" sz="1800"/>
              <a:t> than </a:t>
            </a:r>
            <a:r>
              <a:rPr i="1" lang="en-CA" sz="1800"/>
              <a:t>current node </a:t>
            </a:r>
            <a:r>
              <a:rPr lang="en-CA" sz="1800"/>
              <a:t>):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		</a:t>
            </a:r>
            <a:r>
              <a:rPr i="1" lang="en-CA" sz="1800"/>
              <a:t>current node</a:t>
            </a:r>
            <a:r>
              <a:rPr lang="en-CA" sz="1800"/>
              <a:t> is set equal to </a:t>
            </a:r>
            <a:r>
              <a:rPr i="1" lang="en-CA" sz="1800"/>
              <a:t>next node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	</a:t>
            </a:r>
            <a:r>
              <a:rPr b="1" lang="en-CA" sz="1800"/>
              <a:t>ELSE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CA" sz="1800"/>
              <a:t>		Return </a:t>
            </a:r>
            <a:r>
              <a:rPr i="1" lang="en-CA" sz="1800"/>
              <a:t>current node</a:t>
            </a:r>
            <a:r>
              <a:rPr lang="en-CA" sz="1800"/>
              <a:t>, the final </a:t>
            </a:r>
            <a:r>
              <a:rPr lang="en-CA" sz="1800">
                <a:solidFill>
                  <a:srgbClr val="FFE599"/>
                </a:solidFill>
              </a:rPr>
              <a:t>best sequence</a:t>
            </a:r>
            <a:r>
              <a:rPr lang="en-CA" sz="1800"/>
              <a:t> determined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Search Strategy #2 - Genetic Algorithm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838200" y="1371600"/>
            <a:ext cx="10515600" cy="542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FFE599"/>
              </a:buClr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Initial Population</a:t>
            </a:r>
            <a:endParaRPr>
              <a:solidFill>
                <a:srgbClr val="FFE5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Collection of randomly generated sequences of 'C'/'D's, fixed size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Fitness Evaluation</a:t>
            </a:r>
            <a:endParaRPr>
              <a:solidFill>
                <a:srgbClr val="FFE5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Sequence fitness is simply score </a:t>
            </a:r>
            <a:r>
              <a:rPr lang="en-CA" sz="1400"/>
              <a:t>[1]</a:t>
            </a:r>
            <a:r>
              <a:rPr lang="en-CA"/>
              <a:t> when played against known strategy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Selection</a:t>
            </a:r>
            <a:endParaRPr>
              <a:solidFill>
                <a:srgbClr val="FFE5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Use a weighted random selection process that favours fit parents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Crossover</a:t>
            </a:r>
            <a:endParaRPr>
              <a:solidFill>
                <a:srgbClr val="FFE5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One child produced for every two selected parents by crossing over at a random point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Mutation</a:t>
            </a:r>
            <a:endParaRPr>
              <a:solidFill>
                <a:srgbClr val="FFE599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Varied probability of flipping 'D'/'C' at any given index in new children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CA" sz="1200"/>
              <a:t>[1] - Axelrod, R. (1980). Effective Choice in the Prisoner's Dilemma. The Journal of Conflict Resolution, 24(1), 3-25. Retrieved from http://www.jstor.org/stable/173932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Genetic Algorithm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838200" y="1328275"/>
            <a:ext cx="10515600" cy="56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/>
              <a:t>Randomly generate</a:t>
            </a:r>
            <a:r>
              <a:rPr lang="en-CA" sz="1800"/>
              <a:t> a random initial population of size </a:t>
            </a:r>
            <a:r>
              <a:rPr i="1" lang="en-CA" sz="1800">
                <a:solidFill>
                  <a:srgbClr val="EA9999"/>
                </a:solidFill>
              </a:rPr>
              <a:t>s</a:t>
            </a:r>
            <a:endParaRPr sz="18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CA" sz="1800"/>
              <a:t>REPEAT</a:t>
            </a:r>
            <a:r>
              <a:rPr lang="en-CA" sz="1800"/>
              <a:t> (for each generation </a:t>
            </a:r>
            <a:r>
              <a:rPr i="1" lang="en-CA" sz="1800">
                <a:solidFill>
                  <a:srgbClr val="EA9999"/>
                </a:solidFill>
              </a:rPr>
              <a:t>g</a:t>
            </a:r>
            <a:r>
              <a:rPr lang="en-CA" sz="1800"/>
              <a:t>):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Score each sequence in the population, initialize next generation wit</a:t>
            </a:r>
            <a:r>
              <a:rPr lang="en-CA" sz="1800">
                <a:solidFill>
                  <a:srgbClr val="FFFFFF"/>
                </a:solidFill>
              </a:rPr>
              <a:t>h top </a:t>
            </a:r>
            <a:r>
              <a:rPr i="1" lang="en-CA" sz="1800">
                <a:solidFill>
                  <a:srgbClr val="FFFFFF"/>
                </a:solidFill>
              </a:rPr>
              <a:t>n</a:t>
            </a:r>
            <a:r>
              <a:rPr lang="en-CA" sz="1800">
                <a:solidFill>
                  <a:srgbClr val="FFFFFF"/>
                </a:solidFill>
              </a:rPr>
              <a:t> sequences (Elitist)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For the remaining (</a:t>
            </a:r>
            <a:r>
              <a:rPr lang="en-CA" sz="1800">
                <a:solidFill>
                  <a:srgbClr val="EA9999"/>
                </a:solidFill>
              </a:rPr>
              <a:t>s</a:t>
            </a:r>
            <a:r>
              <a:rPr lang="en-CA" sz="1800"/>
              <a:t> - </a:t>
            </a:r>
            <a:r>
              <a:rPr lang="en-CA" sz="1800">
                <a:solidFill>
                  <a:srgbClr val="EA9999"/>
                </a:solidFill>
              </a:rPr>
              <a:t>n</a:t>
            </a:r>
            <a:r>
              <a:rPr lang="en-CA" sz="1800"/>
              <a:t>) sequences:</a:t>
            </a:r>
            <a:endParaRPr sz="1800"/>
          </a:p>
          <a:p>
            <a:pPr indent="4572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E599"/>
                </a:solidFill>
              </a:rPr>
              <a:t>Selection:</a:t>
            </a:r>
            <a:r>
              <a:rPr lang="en-CA" sz="1800"/>
              <a:t> Select two parents, proportionally likely to be fit sequences</a:t>
            </a:r>
            <a:endParaRPr sz="1800"/>
          </a:p>
          <a:p>
            <a:pPr indent="4572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E599"/>
                </a:solidFill>
              </a:rPr>
              <a:t>Crossover:</a:t>
            </a:r>
            <a:r>
              <a:rPr lang="en-CA" sz="1800"/>
              <a:t> Form new child sequence by combining parent sequences about random index</a:t>
            </a:r>
            <a:endParaRPr sz="1800"/>
          </a:p>
          <a:p>
            <a:pPr indent="4572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E599"/>
                </a:solidFill>
              </a:rPr>
              <a:t>Mutation:</a:t>
            </a:r>
            <a:r>
              <a:rPr lang="en-CA" sz="1800"/>
              <a:t> Consider for each element in sequence, flipping 'C'/'D' with probability </a:t>
            </a:r>
            <a:r>
              <a:rPr i="1" lang="en-CA" sz="1800">
                <a:solidFill>
                  <a:srgbClr val="EA9999"/>
                </a:solidFill>
              </a:rPr>
              <a:t>p</a:t>
            </a:r>
            <a:endParaRPr sz="1800">
              <a:solidFill>
                <a:srgbClr val="EA9999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Add child sequence to the next generation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CA" sz="1800"/>
              <a:t>Population is replaced with next generation, </a:t>
            </a:r>
            <a:r>
              <a:rPr lang="en-CA" sz="1800">
                <a:solidFill>
                  <a:srgbClr val="FFFFFF"/>
                </a:solidFill>
              </a:rPr>
              <a:t>this population is evaluated to </a:t>
            </a:r>
            <a:r>
              <a:rPr lang="en-CA" sz="1800"/>
              <a:t>find most fit sequence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E599"/>
                </a:solidFill>
              </a:rPr>
              <a:t>GA:</a:t>
            </a:r>
            <a:r>
              <a:rPr lang="en-CA" sz="1800"/>
              <a:t> </a:t>
            </a:r>
            <a:r>
              <a:rPr lang="en-CA" sz="1800"/>
              <a:t>Population size = # generations = 100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Mutation probability = 0.015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* Scores averaged over 10 games</a:t>
            </a:r>
            <a:endParaRPr sz="12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6756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26000" y="5644975"/>
            <a:ext cx="111360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/>
              <a:t>Identical simulation parameters to last slide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/>
              <a:t>Hill Climber performs better at times due to ordering defined by </a:t>
            </a:r>
            <a:r>
              <a:rPr lang="en-CA">
                <a:solidFill>
                  <a:srgbClr val="FFE599"/>
                </a:solidFill>
              </a:rPr>
              <a:t>successor</a:t>
            </a:r>
            <a:r>
              <a:rPr lang="en-CA"/>
              <a:t> function 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6096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Genetic Algorithm: Fitness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Given player sequence (genome), opponent genome can be determined by its definition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Axelrod scoring applied to score the player, evaluating move by move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Fitness heuristic aims to </a:t>
            </a:r>
            <a:r>
              <a:rPr lang="en-CA">
                <a:solidFill>
                  <a:srgbClr val="FFE599"/>
                </a:solidFill>
              </a:rPr>
              <a:t>maximize the player score</a:t>
            </a:r>
            <a:endParaRPr>
              <a:solidFill>
                <a:srgbClr val="FFE5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Comparison such as hamming distance would be poor, since matching opponents moves is never </a:t>
            </a:r>
            <a:r>
              <a:rPr lang="en-CA"/>
              <a:t>necessarily</a:t>
            </a:r>
            <a:r>
              <a:rPr lang="en-CA"/>
              <a:t> beneficial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Genetic Algorithm: Generations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Elitism was used successfully to boost eventual fitness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Elitism sustains a small number of only the most fit members of population, between generations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Elitism simulates memory depth for our purposes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The top n sequences from the current generation are saved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Memory depth greater than 1 paired with elitism would cause </a:t>
            </a:r>
            <a:r>
              <a:rPr lang="en-CA"/>
              <a:t>redundancy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This allows fit sequences to remain to spawn similar children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Remaining new member of each generation are generated using standard selection, crossover, and mutation techniques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Current State of Our GA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Our GA is currently not producing the maximum score that it could be producing assuming a STFT opponent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We </a:t>
            </a:r>
            <a:r>
              <a:rPr lang="en-CA"/>
              <a:t>hypothesized</a:t>
            </a:r>
            <a:r>
              <a:rPr lang="en-CA"/>
              <a:t> that this was due to the GA vs STFT match becoming stuck in an infinite loop of defecting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After doing some research </a:t>
            </a:r>
            <a:r>
              <a:rPr lang="en-CA" sz="1800"/>
              <a:t>[1]</a:t>
            </a:r>
            <a:r>
              <a:rPr lang="en-CA"/>
              <a:t>, and running multiple tests, we were able to confirm this hypothesis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In order to counteract this defection loop, our algorithm would need to access the past matches against its opponent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Doing this would transition our algorithm away from being genetic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838200" y="5890650"/>
            <a:ext cx="10515600" cy="78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None/>
            </a:pPr>
            <a:r>
              <a:rPr lang="en-CA" sz="1800"/>
              <a:t>[1] - </a:t>
            </a:r>
            <a:r>
              <a:rPr lang="en-CA" sz="1800"/>
              <a:t>Bendor, J. &amp; Swistak, P. The evolution of norms. </a:t>
            </a:r>
            <a:r>
              <a:rPr i="1" lang="en-CA" sz="1800"/>
              <a:t>Am. J. Social. </a:t>
            </a:r>
            <a:r>
              <a:rPr lang="en-CA" sz="1800"/>
              <a:t>1943-1545 (2001)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26000" y="5644975"/>
            <a:ext cx="104349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E599"/>
                </a:solidFill>
              </a:rPr>
              <a:t>GA:</a:t>
            </a:r>
            <a:r>
              <a:rPr lang="en-CA" sz="1800"/>
              <a:t> Population size = # generations = 100, game size = 50 moves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* Scores averaged over 10 games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/>
              <a:t>GA performance against </a:t>
            </a:r>
            <a:r>
              <a:rPr lang="en-CA">
                <a:solidFill>
                  <a:srgbClr val="FFE599"/>
                </a:solidFill>
              </a:rPr>
              <a:t>STFT</a:t>
            </a:r>
            <a:r>
              <a:rPr lang="en-CA"/>
              <a:t> opponent is </a:t>
            </a:r>
            <a:r>
              <a:rPr lang="en-CA">
                <a:solidFill>
                  <a:srgbClr val="FFE599"/>
                </a:solidFill>
              </a:rPr>
              <a:t>positively correlated with mutation probability</a:t>
            </a:r>
            <a:r>
              <a:rPr lang="en-CA">
                <a:solidFill>
                  <a:srgbClr val="FFFFFF"/>
                </a:solidFill>
              </a:rPr>
              <a:t>, but not normally for other strategies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3861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26000" y="5644975"/>
            <a:ext cx="108210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E599"/>
                </a:solidFill>
              </a:rPr>
              <a:t>GA:</a:t>
            </a:r>
            <a:r>
              <a:rPr lang="en-CA" sz="1800"/>
              <a:t> # generations = 5, game size = 50 moves, mutation probability = 0.015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* Scores averaged over 10 games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/>
              <a:t>With few generations, large population size yields more possible optimal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3708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Compare </a:t>
            </a:r>
            <a:r>
              <a:rPr lang="en-CA">
                <a:solidFill>
                  <a:srgbClr val="FFE599"/>
                </a:solidFill>
              </a:rPr>
              <a:t>common known strategies</a:t>
            </a:r>
            <a:r>
              <a:rPr lang="en-CA"/>
              <a:t> to determine which is the most effective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Design and implement </a:t>
            </a:r>
            <a:r>
              <a:rPr lang="en-CA">
                <a:solidFill>
                  <a:srgbClr val="FFE599"/>
                </a:solidFill>
              </a:rPr>
              <a:t>artificially intelligent algorithms</a:t>
            </a:r>
            <a:r>
              <a:rPr lang="en-CA"/>
              <a:t> that can generate an optimal strategy when competing against the common strategies selected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Compare</a:t>
            </a:r>
            <a:r>
              <a:rPr lang="en-CA"/>
              <a:t> the ability of our artificially intelligent algorithms to produce effective strategies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Each of Hill Climbing and Genetic Algorithms have certain situations in which they outperform each other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GA appear to outperform HC Algorithms more often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Genetic Algorithms are largely sensitive to their mutation rate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Seen when competing against STFT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The “best” sequence against an opponent is dynamic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The selected opponents are also intelligent agents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</a:t>
            </a:r>
            <a:r>
              <a:rPr lang="en-CA"/>
              <a:t>he opponent’s sequence acted dynamically against our algorithms, which led to the “best” sequence being dynamic as well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Algorithms/Strategies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Search Algorithms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CA"/>
              <a:t>Hill Climbing Algorithm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CA"/>
              <a:t>Genetic Algorithm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06400" lvl="0" marL="457200" rtl="0" algn="l"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Strategies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CA"/>
              <a:t>Tit for Tat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CA"/>
              <a:t>Tit for 2 Tat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CA"/>
              <a:t>Suspicious Tit for Tat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5067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Comparison of Known Strategies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Axelrod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Python library designed to simulate IPD and strategies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Simulation of both individual games, and tournaments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Can include any number of different strategies in a given simulation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Ran simulations for TFT, TF2T and STFT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Used the results to determine which strategy was the most effective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Setup: Scoring Method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rPr lang="en-CA"/>
              <a:t>Robert Axelrod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838" y="2070425"/>
            <a:ext cx="41243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We Did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Determined the most effective common strategy using Axelrod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Designed both a genetic and hill climbing algorithm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Designed a program that could pit our algorithms against the strategies previously mentioned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Ran numerous experiments with multiple variations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Strategies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TFT and TF2T can both be seen as trusting strategies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They will never fall into an infinite loop of defection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STFT is </a:t>
            </a:r>
            <a:r>
              <a:rPr lang="en-CA"/>
              <a:t>susceptible</a:t>
            </a:r>
            <a:r>
              <a:rPr lang="en-CA"/>
              <a:t> to this loop as it is not considered trusting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TFT works best when its opponent will try to maximize its score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When TFT is pinned against a random opponent, it will sink to its opponent’s level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TFT is not the best strategy for this scenario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Axelrod Results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838200" y="1245075"/>
            <a:ext cx="5043000" cy="46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Shared the same score: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TFT vs TF2T 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TFT vs TFT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TF2T vs TF2T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STFT vs TF2T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STFT always wins by 5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STFT vs STFT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Ties but always lowest score since it always defects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TFT vs STFT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Ties but slightly lower score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5pts/2turns rather than the max of 6pts/2turns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800" y="1432775"/>
            <a:ext cx="5043000" cy="44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6310950" y="5948425"/>
            <a:ext cx="5043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Payoff Table between TFT, TF2T and STFT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838200" y="408450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Search Strategy #1 - Hill Climbing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838200" y="1597025"/>
            <a:ext cx="10515600" cy="4972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FFE599"/>
              </a:buClr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Initial State</a:t>
            </a:r>
            <a:endParaRPr>
              <a:solidFill>
                <a:srgbClr val="FFE5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Randomly generate 'C'/'D' sequence, hope for good relative placement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Successor Function</a:t>
            </a:r>
            <a:endParaRPr>
              <a:solidFill>
                <a:srgbClr val="FFE5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Determine all successors, defined as sequences with one differing element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For sequence of size </a:t>
            </a:r>
            <a:r>
              <a:rPr i="1" lang="en-CA"/>
              <a:t>n</a:t>
            </a:r>
            <a:r>
              <a:rPr lang="en-CA"/>
              <a:t>, there exists </a:t>
            </a:r>
            <a:r>
              <a:rPr i="1" lang="en-CA"/>
              <a:t>n</a:t>
            </a:r>
            <a:r>
              <a:rPr lang="en-CA"/>
              <a:t> successors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Fitness Function</a:t>
            </a:r>
            <a:endParaRPr>
              <a:solidFill>
                <a:srgbClr val="FFE5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Scoring metric used is score, defined by R. Axelrod </a:t>
            </a:r>
            <a:r>
              <a:rPr lang="en-CA" sz="1400"/>
              <a:t>[1]</a:t>
            </a:r>
            <a:r>
              <a:rPr lang="en-CA"/>
              <a:t>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Char char="•"/>
            </a:pPr>
            <a:r>
              <a:rPr lang="en-CA">
                <a:solidFill>
                  <a:srgbClr val="FFE599"/>
                </a:solidFill>
              </a:rPr>
              <a:t>Traversal</a:t>
            </a:r>
            <a:endParaRPr>
              <a:solidFill>
                <a:srgbClr val="FFE5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Traverse to </a:t>
            </a:r>
            <a:r>
              <a:rPr i="1" lang="en-CA"/>
              <a:t>most fit</a:t>
            </a:r>
            <a:r>
              <a:rPr lang="en-CA"/>
              <a:t> successor repeatedly, until no successor yields improved score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Obviously prone to </a:t>
            </a:r>
            <a:r>
              <a:rPr lang="en-CA">
                <a:solidFill>
                  <a:srgbClr val="FF0000"/>
                </a:solidFill>
              </a:rPr>
              <a:t>local maxima</a:t>
            </a:r>
            <a:r>
              <a:rPr lang="en-CA"/>
              <a:t>, although cycles are avoided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CA" sz="1200"/>
              <a:t>[1] - Axelrod, R. (1980). Effective Choice in the Prisoner's Dilemma. The Journal of Conflict Resolution, 24(1), 3-25. Retrieved from http://www.jstor.org/stable/173932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