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439" r:id="rId2"/>
    <p:sldId id="403" r:id="rId3"/>
    <p:sldId id="448" r:id="rId4"/>
    <p:sldId id="413" r:id="rId5"/>
    <p:sldId id="509" r:id="rId6"/>
    <p:sldId id="510" r:id="rId7"/>
    <p:sldId id="515" r:id="rId8"/>
    <p:sldId id="511" r:id="rId9"/>
    <p:sldId id="512" r:id="rId10"/>
    <p:sldId id="513" r:id="rId11"/>
    <p:sldId id="514" r:id="rId12"/>
    <p:sldId id="447" r:id="rId13"/>
    <p:sldId id="516" r:id="rId14"/>
    <p:sldId id="517" r:id="rId15"/>
    <p:sldId id="518" r:id="rId16"/>
    <p:sldId id="519" r:id="rId17"/>
    <p:sldId id="520" r:id="rId18"/>
    <p:sldId id="541" r:id="rId19"/>
    <p:sldId id="542" r:id="rId20"/>
    <p:sldId id="539" r:id="rId21"/>
    <p:sldId id="537" r:id="rId22"/>
    <p:sldId id="538" r:id="rId23"/>
    <p:sldId id="540" r:id="rId24"/>
    <p:sldId id="409" r:id="rId25"/>
    <p:sldId id="528" r:id="rId26"/>
    <p:sldId id="529" r:id="rId27"/>
    <p:sldId id="530" r:id="rId28"/>
    <p:sldId id="531" r:id="rId29"/>
    <p:sldId id="507" r:id="rId30"/>
    <p:sldId id="533" r:id="rId31"/>
    <p:sldId id="532" r:id="rId32"/>
    <p:sldId id="534" r:id="rId33"/>
    <p:sldId id="536" r:id="rId34"/>
    <p:sldId id="455" r:id="rId35"/>
    <p:sldId id="508" r:id="rId3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1230" y="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reen Nasir" userId="bc6f48ae898374a2" providerId="LiveId" clId="{AF5F2E2C-E624-4348-A1A1-CCB94207D445}"/>
    <pc:docChg chg="delSld modSld">
      <pc:chgData name="Mahreen Nasir" userId="bc6f48ae898374a2" providerId="LiveId" clId="{AF5F2E2C-E624-4348-A1A1-CCB94207D445}" dt="2019-10-21T19:19:21.578" v="1" actId="20577"/>
      <pc:docMkLst>
        <pc:docMk/>
      </pc:docMkLst>
      <pc:sldChg chg="modSp">
        <pc:chgData name="Mahreen Nasir" userId="bc6f48ae898374a2" providerId="LiveId" clId="{AF5F2E2C-E624-4348-A1A1-CCB94207D445}" dt="2019-10-21T19:19:21.578" v="1" actId="20577"/>
        <pc:sldMkLst>
          <pc:docMk/>
          <pc:sldMk cId="1584393095" sldId="508"/>
        </pc:sldMkLst>
        <pc:spChg chg="mod">
          <ac:chgData name="Mahreen Nasir" userId="bc6f48ae898374a2" providerId="LiveId" clId="{AF5F2E2C-E624-4348-A1A1-CCB94207D445}" dt="2019-10-21T19:19:21.578" v="1" actId="20577"/>
          <ac:spMkLst>
            <pc:docMk/>
            <pc:sldMk cId="1584393095" sldId="508"/>
            <ac:spMk id="39939" creationId="{00000000-0000-0000-0000-000000000000}"/>
          </ac:spMkLst>
        </pc:spChg>
      </pc:sldChg>
      <pc:sldChg chg="del">
        <pc:chgData name="Mahreen Nasir" userId="bc6f48ae898374a2" providerId="LiveId" clId="{AF5F2E2C-E624-4348-A1A1-CCB94207D445}" dt="2019-10-21T19:18:48.609" v="0" actId="2696"/>
        <pc:sldMkLst>
          <pc:docMk/>
          <pc:sldMk cId="113479311" sldId="5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7628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5635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extent to which individual nodes can operate independently</a:t>
            </a:r>
          </a:p>
          <a:p>
            <a:r>
              <a:rPr lang="en-US" dirty="0"/>
              <a:t>Design autonomy</a:t>
            </a:r>
          </a:p>
          <a:p>
            <a:pPr lvl="1"/>
            <a:r>
              <a:rPr lang="en-US" dirty="0"/>
              <a:t>Independence of data model usage and transaction management techniques among nodes</a:t>
            </a:r>
          </a:p>
          <a:p>
            <a:r>
              <a:rPr lang="en-US" dirty="0"/>
              <a:t>Communication autonomy</a:t>
            </a:r>
          </a:p>
          <a:p>
            <a:pPr lvl="1"/>
            <a:r>
              <a:rPr lang="en-US" dirty="0"/>
              <a:t>Determines the extent to which each node can decide on sharing information with other nodes</a:t>
            </a:r>
          </a:p>
          <a:p>
            <a:r>
              <a:rPr lang="en-US" dirty="0"/>
              <a:t>Execution autonomy</a:t>
            </a:r>
          </a:p>
          <a:p>
            <a:pPr lvl="1"/>
            <a:r>
              <a:rPr lang="en-US" dirty="0"/>
              <a:t>Independence of users to act as they please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503999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ease and flexibility of application development</a:t>
            </a:r>
          </a:p>
          <a:p>
            <a:pPr lvl="1"/>
            <a:r>
              <a:rPr lang="en-US" dirty="0"/>
              <a:t>Development at geographically dispersed sites</a:t>
            </a:r>
          </a:p>
          <a:p>
            <a:r>
              <a:rPr lang="en-US" dirty="0"/>
              <a:t>Increased availability</a:t>
            </a:r>
          </a:p>
          <a:p>
            <a:pPr lvl="1"/>
            <a:r>
              <a:rPr lang="en-US" dirty="0"/>
              <a:t>Isolate faults to their site of origin</a:t>
            </a:r>
          </a:p>
          <a:p>
            <a:r>
              <a:rPr lang="en-US" dirty="0"/>
              <a:t>Improved performance</a:t>
            </a:r>
          </a:p>
          <a:p>
            <a:pPr lvl="1"/>
            <a:r>
              <a:rPr lang="en-US" dirty="0"/>
              <a:t>Data localization</a:t>
            </a:r>
          </a:p>
          <a:p>
            <a:r>
              <a:rPr lang="en-US" dirty="0"/>
              <a:t>Easier expansion via scalability</a:t>
            </a:r>
          </a:p>
          <a:p>
            <a:pPr lvl="1"/>
            <a:r>
              <a:rPr lang="en-US" dirty="0"/>
              <a:t>Easier than in non-distributed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987183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sz="2800" dirty="0"/>
              <a:t>23.2 Data Fragmentation, Replication, and Allocation Techniques for Distributed Database Design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Fragments</a:t>
            </a:r>
          </a:p>
          <a:p>
            <a:pPr lvl="1"/>
            <a:r>
              <a:rPr lang="en-US" altLang="en-US" dirty="0"/>
              <a:t>Logical units of the database</a:t>
            </a:r>
          </a:p>
          <a:p>
            <a:r>
              <a:rPr lang="en-US" dirty="0"/>
              <a:t>Horizontal fragmentation (sharding)</a:t>
            </a:r>
          </a:p>
          <a:p>
            <a:pPr lvl="1"/>
            <a:r>
              <a:rPr lang="en-US" dirty="0"/>
              <a:t>Horizontal fragment or shard of a relation is a subset of the tuples in that relation</a:t>
            </a:r>
          </a:p>
          <a:p>
            <a:pPr lvl="1"/>
            <a:r>
              <a:rPr lang="en-US" dirty="0"/>
              <a:t>Can be specified by condition on one or more attributes or by some other method</a:t>
            </a:r>
          </a:p>
          <a:p>
            <a:pPr lvl="1"/>
            <a:r>
              <a:rPr lang="en-US" dirty="0"/>
              <a:t>Groups rows to create subsets of tuples</a:t>
            </a:r>
          </a:p>
          <a:p>
            <a:pPr lvl="2"/>
            <a:r>
              <a:rPr lang="en-US" dirty="0"/>
              <a:t>Each subset has a certain logical meaning</a:t>
            </a:r>
          </a:p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dirty="0"/>
              <a:t>Data Fragmentation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Vertical fragmentation</a:t>
            </a:r>
          </a:p>
          <a:p>
            <a:pPr lvl="1"/>
            <a:r>
              <a:rPr lang="en-US" dirty="0"/>
              <a:t>Divides a relation vertically by columns</a:t>
            </a:r>
          </a:p>
          <a:p>
            <a:pPr lvl="1"/>
            <a:r>
              <a:rPr lang="en-US" dirty="0"/>
              <a:t>Keeps only certain attributes of the relation</a:t>
            </a:r>
          </a:p>
          <a:p>
            <a:r>
              <a:rPr lang="en-US" dirty="0"/>
              <a:t>Complete horizontal fragmentation</a:t>
            </a:r>
          </a:p>
          <a:p>
            <a:pPr lvl="1"/>
            <a:r>
              <a:rPr lang="en-US" dirty="0"/>
              <a:t>Apply UNION operation to the fragments to reconstruct relation</a:t>
            </a:r>
          </a:p>
          <a:p>
            <a:r>
              <a:rPr lang="en-US" dirty="0"/>
              <a:t>Complete vertical fragmentation</a:t>
            </a:r>
          </a:p>
          <a:p>
            <a:pPr lvl="1"/>
            <a:r>
              <a:rPr lang="en-US" dirty="0"/>
              <a:t>Apply OUTER UNION or FULL OUTER JOIN operation to reconstruct relation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63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dirty="0"/>
              <a:t>Data Fragmentation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(hybrid) fragmentation</a:t>
            </a:r>
          </a:p>
          <a:p>
            <a:pPr lvl="1"/>
            <a:r>
              <a:rPr lang="en-US" dirty="0"/>
              <a:t>Combination of horizontal and vertical fragmentations</a:t>
            </a:r>
          </a:p>
          <a:p>
            <a:r>
              <a:rPr lang="en-US" dirty="0"/>
              <a:t>Fragmentation schema</a:t>
            </a:r>
          </a:p>
          <a:p>
            <a:pPr lvl="1"/>
            <a:r>
              <a:rPr lang="en-US" dirty="0"/>
              <a:t>Defines a set of fragments that includes all attributes and tuples in the database</a:t>
            </a:r>
          </a:p>
          <a:p>
            <a:r>
              <a:rPr lang="en-US" dirty="0"/>
              <a:t>Allocation schema</a:t>
            </a:r>
          </a:p>
          <a:p>
            <a:pPr lvl="1"/>
            <a:r>
              <a:rPr lang="en-US" dirty="0"/>
              <a:t>Describes the allocation of fragments to nodes of the DDBS</a:t>
            </a:r>
          </a:p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336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replicated distributed database</a:t>
            </a:r>
          </a:p>
          <a:p>
            <a:pPr lvl="1"/>
            <a:r>
              <a:rPr lang="en-US" dirty="0"/>
              <a:t>Replication of whole database at every site in distributed system</a:t>
            </a:r>
          </a:p>
          <a:p>
            <a:pPr lvl="1"/>
            <a:r>
              <a:rPr lang="en-US" dirty="0"/>
              <a:t>Improves availability remarkably</a:t>
            </a:r>
          </a:p>
          <a:p>
            <a:pPr lvl="1"/>
            <a:r>
              <a:rPr lang="en-US" dirty="0"/>
              <a:t>Update operations can be slow</a:t>
            </a:r>
          </a:p>
          <a:p>
            <a:r>
              <a:rPr lang="en-US" dirty="0"/>
              <a:t>Nonredundant allocation (no replication)</a:t>
            </a:r>
          </a:p>
          <a:p>
            <a:pPr lvl="1"/>
            <a:r>
              <a:rPr lang="en-US" dirty="0"/>
              <a:t>Each fragment is stored at exactly one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49938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and Allocation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replication</a:t>
            </a:r>
          </a:p>
          <a:p>
            <a:pPr lvl="1"/>
            <a:r>
              <a:rPr lang="en-US" dirty="0"/>
              <a:t>Some fragments are replicated and others are not</a:t>
            </a:r>
          </a:p>
          <a:p>
            <a:pPr lvl="1"/>
            <a:r>
              <a:rPr lang="en-US" dirty="0"/>
              <a:t>Defined by replication schema</a:t>
            </a:r>
          </a:p>
          <a:p>
            <a:r>
              <a:rPr lang="en-US" dirty="0"/>
              <a:t>Data allocation (data distribution)</a:t>
            </a:r>
          </a:p>
          <a:p>
            <a:pPr lvl="1"/>
            <a:r>
              <a:rPr lang="en-US" dirty="0"/>
              <a:t>Each fragment assigned to a particular site in the distributed system</a:t>
            </a:r>
          </a:p>
          <a:p>
            <a:pPr lvl="1"/>
            <a:r>
              <a:rPr lang="en-US" dirty="0"/>
              <a:t>Choices depend on performance and availability goals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197107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Fragmentation, Allocation, and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with three computer sites</a:t>
            </a:r>
          </a:p>
          <a:p>
            <a:pPr lvl="1"/>
            <a:r>
              <a:rPr lang="en-US" dirty="0"/>
              <a:t>One for each department</a:t>
            </a:r>
          </a:p>
          <a:p>
            <a:pPr lvl="1"/>
            <a:r>
              <a:rPr lang="en-US" dirty="0"/>
              <a:t>Expect frequent access by employees working in the department and projects controlled by that department</a:t>
            </a:r>
          </a:p>
          <a:p>
            <a:r>
              <a:rPr lang="en-US" dirty="0"/>
              <a:t>See Figures 23.2 and 23.3 in the text for example fragmentation among the three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954109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3E8A-006C-4273-8BC8-F9BFF04E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Relational DB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65038-8E89-43AE-965B-BEF20C004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90" y="1774781"/>
            <a:ext cx="7782323" cy="40449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88798-8059-41FE-8173-D95BE1D75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954431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68BF-7ADB-45A2-8B3E-8248D444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F0553-936E-4EAD-8C48-2D2F2055C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76200"/>
            <a:ext cx="8915400" cy="66133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13AF4-3C3F-45F3-BC33-B068366DA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836603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23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Distributed Database Concepts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4C90-FFAF-4642-8254-73FA88AF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61976-8892-44D4-8562-B1EC7BA8F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7645514" cy="46427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EDE62-B662-4C5F-81EC-77EE32FF6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7353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FF0D-D699-40D9-8850-52189887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83024-299A-4588-88D4-1E2B82B03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636" y="1828800"/>
            <a:ext cx="7299435" cy="4191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C2CBF-7AA6-452C-AE88-108CA7C22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707371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410F-11D6-46B9-BF8F-665D0D53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8EDDB-108A-4431-9C39-F32C6B8EF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6142"/>
            <a:ext cx="7696200" cy="45152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B8308-006B-464D-BCEA-871EC7DFE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5169767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D5C6-F775-423D-8126-854BB29A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B3CC9-439A-4FA7-AAE4-92575CE7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25" y="1600200"/>
            <a:ext cx="6928304" cy="441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0F542-FEED-43CF-8EAC-5C6E352C0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57445667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23.6 Types of Distributed Database Systems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that influence types of DDBMSs</a:t>
            </a:r>
          </a:p>
          <a:p>
            <a:pPr lvl="1"/>
            <a:r>
              <a:rPr lang="en-US" altLang="en-US" dirty="0"/>
              <a:t>Degree of homogeneity of DDBMS software</a:t>
            </a:r>
          </a:p>
          <a:p>
            <a:pPr lvl="2"/>
            <a:r>
              <a:rPr lang="en-US" dirty="0"/>
              <a:t>Homogeneous</a:t>
            </a:r>
          </a:p>
          <a:p>
            <a:pPr lvl="2"/>
            <a:r>
              <a:rPr lang="en-US" altLang="en-US" dirty="0"/>
              <a:t>Heterogeneous</a:t>
            </a:r>
          </a:p>
          <a:p>
            <a:pPr lvl="1"/>
            <a:r>
              <a:rPr lang="en-US" altLang="en-US" dirty="0"/>
              <a:t>Degree of local autonomy</a:t>
            </a:r>
          </a:p>
          <a:p>
            <a:pPr lvl="2"/>
            <a:r>
              <a:rPr lang="en-US" altLang="en-US" dirty="0"/>
              <a:t>No local autonomy</a:t>
            </a:r>
          </a:p>
          <a:p>
            <a:pPr lvl="2"/>
            <a:r>
              <a:rPr lang="en-US" altLang="en-US" dirty="0"/>
              <a:t>Multidatabase system has full local autonomy</a:t>
            </a:r>
          </a:p>
          <a:p>
            <a:r>
              <a:rPr lang="en-US" dirty="0"/>
              <a:t>Federated database system (FDBS)</a:t>
            </a:r>
          </a:p>
          <a:p>
            <a:pPr lvl="1"/>
            <a:r>
              <a:rPr lang="en-US" dirty="0"/>
              <a:t>Global view or schema of the federation of databases is shared by the applications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077200" cy="992187"/>
          </a:xfrm>
        </p:spPr>
        <p:txBody>
          <a:bodyPr/>
          <a:lstStyle/>
          <a:p>
            <a:r>
              <a:rPr lang="en-US" dirty="0"/>
              <a:t>Classification of Distributed Databases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</a:t>
            </a:r>
            <a:fld id="{AEE05831-3758-41FE-86C8-A42338BA7B7B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12336"/>
            <a:ext cx="6315074" cy="4379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6231523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23.6 Classification of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02884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Federated database management systems issues</a:t>
            </a:r>
          </a:p>
          <a:p>
            <a:pPr lvl="1"/>
            <a:r>
              <a:rPr lang="en-US" dirty="0"/>
              <a:t>Differences in data models</a:t>
            </a:r>
          </a:p>
          <a:p>
            <a:pPr lvl="1"/>
            <a:r>
              <a:rPr lang="en-US" altLang="en-US" dirty="0"/>
              <a:t>Differences in constraints</a:t>
            </a:r>
          </a:p>
          <a:p>
            <a:pPr lvl="1"/>
            <a:r>
              <a:rPr lang="en-US" altLang="en-US" dirty="0"/>
              <a:t>Differences in query languages</a:t>
            </a:r>
          </a:p>
          <a:p>
            <a:r>
              <a:rPr lang="en-US" altLang="en-US" dirty="0"/>
              <a:t>Semantic heterogeneity</a:t>
            </a:r>
          </a:p>
          <a:p>
            <a:pPr lvl="1"/>
            <a:r>
              <a:rPr lang="en-US" dirty="0"/>
              <a:t>Differences in meaning, interpretation, and intended use of the same or related data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2316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 autonomy allows definition of the following parameters</a:t>
            </a:r>
          </a:p>
          <a:p>
            <a:pPr lvl="1"/>
            <a:r>
              <a:rPr lang="en-US" altLang="en-US" dirty="0"/>
              <a:t>The universe of discourse from which the data is drawn</a:t>
            </a:r>
          </a:p>
          <a:p>
            <a:pPr lvl="1"/>
            <a:r>
              <a:rPr lang="en-US" altLang="en-US" dirty="0"/>
              <a:t>Representation and naming</a:t>
            </a:r>
          </a:p>
          <a:p>
            <a:pPr lvl="1"/>
            <a:r>
              <a:rPr lang="en-US" altLang="en-US" dirty="0"/>
              <a:t>Understanding, meaning, and subjective interpretation of data</a:t>
            </a:r>
          </a:p>
          <a:p>
            <a:pPr lvl="1"/>
            <a:r>
              <a:rPr lang="en-US" altLang="en-US" dirty="0"/>
              <a:t>Transaction and policy constraints</a:t>
            </a:r>
          </a:p>
          <a:p>
            <a:pPr lvl="1"/>
            <a:r>
              <a:rPr lang="en-US" altLang="en-US" dirty="0"/>
              <a:t>Derivation of summaries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654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Communication autonomy</a:t>
            </a:r>
          </a:p>
          <a:p>
            <a:pPr lvl="1"/>
            <a:r>
              <a:rPr lang="en-US" altLang="en-US" dirty="0"/>
              <a:t>Decide whether to communicate with another component DBS</a:t>
            </a:r>
          </a:p>
          <a:p>
            <a:r>
              <a:rPr lang="en-US" altLang="en-US" dirty="0"/>
              <a:t>Execution autonomy</a:t>
            </a:r>
          </a:p>
          <a:p>
            <a:pPr lvl="1"/>
            <a:r>
              <a:rPr lang="en-US" dirty="0"/>
              <a:t>Execute local operations without interference from external operations by other component DBSs</a:t>
            </a:r>
          </a:p>
          <a:p>
            <a:pPr lvl="1"/>
            <a:r>
              <a:rPr lang="en-US" dirty="0"/>
              <a:t>Ability to decide order of execution</a:t>
            </a:r>
          </a:p>
          <a:p>
            <a:r>
              <a:rPr lang="en-US" altLang="en-US" dirty="0"/>
              <a:t>Association autonomy</a:t>
            </a:r>
          </a:p>
          <a:p>
            <a:pPr lvl="1"/>
            <a:r>
              <a:rPr lang="en-US" dirty="0"/>
              <a:t>Decide whether and how much to share its functionality and resources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0379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23.7 Distributed Database Architectures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versus distributed architectures</a:t>
            </a:r>
          </a:p>
          <a:p>
            <a:r>
              <a:rPr lang="en-US" altLang="en-US" dirty="0"/>
              <a:t>Types of multiprocessor system architectures</a:t>
            </a:r>
          </a:p>
          <a:p>
            <a:pPr lvl="1"/>
            <a:r>
              <a:rPr lang="en-US" altLang="en-US" dirty="0"/>
              <a:t>Shared memory (tightly coupled)</a:t>
            </a:r>
          </a:p>
          <a:p>
            <a:pPr lvl="1"/>
            <a:r>
              <a:rPr lang="en-US" altLang="en-US" dirty="0"/>
              <a:t>Shared disk (loosely coupled)</a:t>
            </a:r>
          </a:p>
          <a:p>
            <a:pPr lvl="1"/>
            <a:r>
              <a:rPr lang="en-US" altLang="en-US" dirty="0"/>
              <a:t>Shared-nothing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computing system</a:t>
            </a:r>
          </a:p>
          <a:p>
            <a:pPr lvl="1"/>
            <a:r>
              <a:rPr lang="en-US" dirty="0"/>
              <a:t>Consists of several processing sites or nodes interconnected by a computer network</a:t>
            </a:r>
          </a:p>
          <a:p>
            <a:pPr lvl="1"/>
            <a:r>
              <a:rPr lang="en-US" dirty="0"/>
              <a:t>Nodes cooperate in performing certain tasks</a:t>
            </a:r>
          </a:p>
          <a:p>
            <a:pPr lvl="1"/>
            <a:r>
              <a:rPr lang="en-US" dirty="0"/>
              <a:t>Partitions large task into smaller tasks for efficient solving</a:t>
            </a:r>
          </a:p>
          <a:p>
            <a:r>
              <a:rPr lang="en-US" dirty="0"/>
              <a:t>Big data technologies</a:t>
            </a:r>
          </a:p>
          <a:p>
            <a:pPr lvl="1"/>
            <a:r>
              <a:rPr lang="en-US" dirty="0"/>
              <a:t>Combine distributed and database technologies</a:t>
            </a:r>
          </a:p>
          <a:p>
            <a:pPr lvl="1"/>
            <a:r>
              <a:rPr lang="en-US" dirty="0"/>
              <a:t>Deal with mining vast amounts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Architectures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5698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23.7 Some different database system architectures (a) Shared-nothing architecture (b) A networked architecture with a centralized database at one of the sites (c) A truly distributed database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1820555"/>
            <a:ext cx="367665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54" y="1820555"/>
            <a:ext cx="44100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177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 of Pure Distributed Databases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query compiler</a:t>
            </a:r>
          </a:p>
          <a:p>
            <a:pPr lvl="1"/>
            <a:r>
              <a:rPr lang="en-US" dirty="0"/>
              <a:t>References global conceptual schema from the global system catalog to verify and impose defined constraints</a:t>
            </a:r>
          </a:p>
          <a:p>
            <a:r>
              <a:rPr lang="en-US" dirty="0"/>
              <a:t>Global query optimizer</a:t>
            </a:r>
          </a:p>
          <a:p>
            <a:pPr lvl="1"/>
            <a:r>
              <a:rPr lang="en-US" dirty="0"/>
              <a:t>Generates optimized local queries from global queries</a:t>
            </a:r>
          </a:p>
          <a:p>
            <a:r>
              <a:rPr lang="en-US" dirty="0"/>
              <a:t>Global transaction manager</a:t>
            </a:r>
          </a:p>
          <a:p>
            <a:pPr lvl="1"/>
            <a:r>
              <a:rPr lang="en-US" dirty="0"/>
              <a:t>Coordinates the execution across multiple sites with the local transaction managers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128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303213"/>
            <a:ext cx="7848600" cy="992187"/>
          </a:xfrm>
        </p:spPr>
        <p:txBody>
          <a:bodyPr/>
          <a:lstStyle/>
          <a:p>
            <a:r>
              <a:rPr lang="en-US" dirty="0"/>
              <a:t>Schema Architecture of Distributed Databases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6231523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23.8 Schema architecture of distributed databases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55" y="1489061"/>
            <a:ext cx="5330361" cy="45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527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Three-Tier Client/Server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6231523"/>
            <a:ext cx="528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23.10 The three-tier client/server 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of DBMS functionality among the three tiers can vary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79993"/>
            <a:ext cx="3124200" cy="3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308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23.8 Distributed Catalog Management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Centralized catalogs</a:t>
            </a:r>
          </a:p>
          <a:p>
            <a:pPr lvl="1"/>
            <a:r>
              <a:rPr lang="en-US" dirty="0"/>
              <a:t>Entire catalog is stored at one single site</a:t>
            </a:r>
          </a:p>
          <a:p>
            <a:pPr lvl="1"/>
            <a:r>
              <a:rPr lang="en-US" altLang="en-US" dirty="0"/>
              <a:t>Easy to implement</a:t>
            </a:r>
          </a:p>
          <a:p>
            <a:r>
              <a:rPr lang="en-US" altLang="en-US" dirty="0"/>
              <a:t>Fully replicated catalogs</a:t>
            </a:r>
          </a:p>
          <a:p>
            <a:pPr lvl="1"/>
            <a:r>
              <a:rPr lang="en-US" dirty="0"/>
              <a:t>Identical copies of the complete catalog are present at each site</a:t>
            </a:r>
          </a:p>
          <a:p>
            <a:pPr lvl="1"/>
            <a:r>
              <a:rPr lang="en-US" altLang="en-US" dirty="0"/>
              <a:t>Results in faster reads</a:t>
            </a:r>
          </a:p>
          <a:p>
            <a:r>
              <a:rPr lang="en-US" altLang="en-US" dirty="0"/>
              <a:t>Partially replicated catalogs</a:t>
            </a:r>
          </a:p>
          <a:p>
            <a:pPr lvl="1"/>
            <a:r>
              <a:rPr lang="en-US" dirty="0"/>
              <a:t>Each site maintains complete catalog information on data stored locally at that site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23.9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Distributed database concept</a:t>
            </a:r>
          </a:p>
          <a:p>
            <a:r>
              <a:rPr lang="en-US" altLang="en-US" dirty="0"/>
              <a:t>Distribution transparency</a:t>
            </a:r>
          </a:p>
          <a:p>
            <a:r>
              <a:rPr lang="en-US" altLang="en-US" dirty="0"/>
              <a:t>Fragmentation transparency</a:t>
            </a:r>
          </a:p>
          <a:p>
            <a:r>
              <a:rPr lang="en-US" altLang="en-US" dirty="0"/>
              <a:t>Replication transparency</a:t>
            </a:r>
          </a:p>
          <a:p>
            <a:r>
              <a:rPr lang="en-US" altLang="en-US" dirty="0"/>
              <a:t>Design issues</a:t>
            </a:r>
          </a:p>
          <a:p>
            <a:pPr lvl="1"/>
            <a:r>
              <a:rPr lang="en-US" altLang="en-US" dirty="0"/>
              <a:t>Horizontal and vertical fragmentation</a:t>
            </a:r>
          </a:p>
          <a:p>
            <a:r>
              <a:rPr lang="en-US" altLang="en-US" dirty="0"/>
              <a:t>Categorization of DDBMSs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93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23.1 Distributed Database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constitutes a distributed database?</a:t>
            </a:r>
          </a:p>
          <a:p>
            <a:pPr lvl="1"/>
            <a:r>
              <a:rPr lang="en-US" altLang="en-US" dirty="0"/>
              <a:t>Connection of database nodes over computer network</a:t>
            </a:r>
          </a:p>
          <a:p>
            <a:pPr lvl="1"/>
            <a:r>
              <a:rPr lang="en-US" altLang="en-US" dirty="0"/>
              <a:t>Logical interrelation of the connected databases</a:t>
            </a:r>
          </a:p>
          <a:p>
            <a:pPr lvl="1"/>
            <a:r>
              <a:rPr lang="en-US" altLang="en-US" dirty="0"/>
              <a:t>Possible absence of homogeneity among connected nodes</a:t>
            </a:r>
          </a:p>
          <a:p>
            <a:r>
              <a:rPr lang="en-US" altLang="en-US" dirty="0"/>
              <a:t>Distributed database management system (DDBMS)</a:t>
            </a:r>
          </a:p>
          <a:p>
            <a:pPr lvl="1"/>
            <a:r>
              <a:rPr lang="en-US" altLang="en-US" dirty="0"/>
              <a:t>Software system that manages a distributed database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Local area network</a:t>
            </a:r>
          </a:p>
          <a:p>
            <a:pPr lvl="1"/>
            <a:r>
              <a:rPr lang="en-US" altLang="en-US" dirty="0"/>
              <a:t>Hubs or cables connect sites</a:t>
            </a:r>
          </a:p>
          <a:p>
            <a:r>
              <a:rPr lang="en-US" altLang="en-US" dirty="0"/>
              <a:t>Long-haul or wide area network</a:t>
            </a:r>
          </a:p>
          <a:p>
            <a:pPr lvl="1"/>
            <a:r>
              <a:rPr lang="en-US" altLang="en-US" dirty="0"/>
              <a:t>Telephone lines, cables, wireless, or satellite connections</a:t>
            </a:r>
          </a:p>
          <a:p>
            <a:r>
              <a:rPr lang="en-US" altLang="en-US" dirty="0"/>
              <a:t>Network topology defines communication path</a:t>
            </a:r>
          </a:p>
          <a:p>
            <a:r>
              <a:rPr lang="en-US" altLang="en-US" dirty="0"/>
              <a:t>Transparency</a:t>
            </a:r>
          </a:p>
          <a:p>
            <a:pPr lvl="1"/>
            <a:r>
              <a:rPr lang="en-US" altLang="en-US" dirty="0"/>
              <a:t>Hiding implementation details from the end user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333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Transparency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transparency</a:t>
            </a:r>
          </a:p>
          <a:p>
            <a:pPr lvl="1"/>
            <a:r>
              <a:rPr lang="en-US" altLang="en-US" dirty="0"/>
              <a:t>Data organization transparency</a:t>
            </a:r>
          </a:p>
          <a:p>
            <a:pPr lvl="2"/>
            <a:r>
              <a:rPr lang="en-US" altLang="en-US" dirty="0"/>
              <a:t>Location transparency</a:t>
            </a:r>
          </a:p>
          <a:p>
            <a:pPr lvl="2"/>
            <a:r>
              <a:rPr lang="en-US" altLang="en-US" dirty="0"/>
              <a:t>Naming transparency</a:t>
            </a:r>
          </a:p>
          <a:p>
            <a:pPr lvl="1"/>
            <a:r>
              <a:rPr lang="en-US" altLang="en-US" dirty="0"/>
              <a:t>Replication transparency</a:t>
            </a:r>
          </a:p>
          <a:p>
            <a:pPr lvl="1"/>
            <a:r>
              <a:rPr lang="en-US" altLang="en-US" dirty="0"/>
              <a:t>Fragmentation transparency</a:t>
            </a:r>
          </a:p>
          <a:p>
            <a:pPr lvl="2"/>
            <a:r>
              <a:rPr lang="en-US" altLang="en-US" dirty="0"/>
              <a:t>Horizontal fragmentation</a:t>
            </a:r>
          </a:p>
          <a:p>
            <a:pPr lvl="2"/>
            <a:r>
              <a:rPr lang="en-US" altLang="en-US" dirty="0"/>
              <a:t>Vertical fragmentation</a:t>
            </a:r>
          </a:p>
          <a:p>
            <a:pPr lvl="1"/>
            <a:r>
              <a:rPr lang="en-US" altLang="en-US" dirty="0"/>
              <a:t>Design transparency</a:t>
            </a:r>
          </a:p>
          <a:p>
            <a:pPr lvl="1"/>
            <a:r>
              <a:rPr lang="en-US" altLang="en-US" dirty="0"/>
              <a:t>Execution transparency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736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65706"/>
            <a:ext cx="7854443" cy="4265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6098341"/>
            <a:ext cx="6899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23.1 Data distribution and replication among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23198413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Availability and Reliability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Availability</a:t>
            </a:r>
          </a:p>
          <a:p>
            <a:pPr lvl="1"/>
            <a:r>
              <a:rPr lang="en-US" dirty="0"/>
              <a:t>Probability that the system is continuously available during a time interval</a:t>
            </a:r>
            <a:endParaRPr lang="en-US" altLang="en-US" dirty="0"/>
          </a:p>
          <a:p>
            <a:r>
              <a:rPr lang="en-US" altLang="en-US" dirty="0"/>
              <a:t>Reliability</a:t>
            </a:r>
          </a:p>
          <a:p>
            <a:pPr lvl="1"/>
            <a:r>
              <a:rPr lang="en-US" altLang="en-US" dirty="0"/>
              <a:t>Probability that the system is running (not down) at a certain time point</a:t>
            </a:r>
          </a:p>
          <a:p>
            <a:r>
              <a:rPr lang="en-US" altLang="en-US" dirty="0"/>
              <a:t>Both directly related to faults, errors, and failures</a:t>
            </a:r>
          </a:p>
          <a:p>
            <a:r>
              <a:rPr lang="en-US" altLang="en-US" dirty="0"/>
              <a:t>Fault-tolerant approaches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50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Partition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scalability</a:t>
            </a:r>
          </a:p>
          <a:p>
            <a:pPr lvl="1"/>
            <a:r>
              <a:rPr lang="en-US" dirty="0"/>
              <a:t>Expanding the number of nodes in a distributed system</a:t>
            </a:r>
          </a:p>
          <a:p>
            <a:r>
              <a:rPr lang="en-US" dirty="0"/>
              <a:t>Vertical scalability</a:t>
            </a:r>
          </a:p>
          <a:p>
            <a:pPr lvl="1"/>
            <a:r>
              <a:rPr lang="en-US" dirty="0"/>
              <a:t>Expanding capacity of the individual nodes</a:t>
            </a:r>
          </a:p>
          <a:p>
            <a:r>
              <a:rPr lang="en-US" dirty="0"/>
              <a:t>Partition tolerance</a:t>
            </a:r>
          </a:p>
          <a:p>
            <a:pPr lvl="1"/>
            <a:r>
              <a:rPr lang="en-US" dirty="0"/>
              <a:t>System should have the capacity to continue operating while the network is partitioned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3937668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3566</TotalTime>
  <Words>1158</Words>
  <Application>Microsoft Office PowerPoint</Application>
  <PresentationFormat>Letter Paper (8.5x11 in)</PresentationFormat>
  <Paragraphs>220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Tahoma</vt:lpstr>
      <vt:lpstr>Wingdings</vt:lpstr>
      <vt:lpstr>Blends</vt:lpstr>
      <vt:lpstr>PowerPoint Presentation</vt:lpstr>
      <vt:lpstr>PowerPoint Presentation</vt:lpstr>
      <vt:lpstr>Introduction</vt:lpstr>
      <vt:lpstr>23.1 Distributed Database Concepts</vt:lpstr>
      <vt:lpstr>Distributed Database Concepts (cont’d.)</vt:lpstr>
      <vt:lpstr>Transparency</vt:lpstr>
      <vt:lpstr>Distributed Databases</vt:lpstr>
      <vt:lpstr>Availability and Reliability</vt:lpstr>
      <vt:lpstr>Scalability and Partition Tolerance</vt:lpstr>
      <vt:lpstr>Autonomy</vt:lpstr>
      <vt:lpstr>Advantages of Distributed Databases</vt:lpstr>
      <vt:lpstr>23.2 Data Fragmentation, Replication, and Allocation Techniques for Distributed Database Design</vt:lpstr>
      <vt:lpstr>Data Fragmentation (cont’d.)</vt:lpstr>
      <vt:lpstr>Data Fragmentation (cont’d.)</vt:lpstr>
      <vt:lpstr>Data Replication and Allocation</vt:lpstr>
      <vt:lpstr>Data Replication and Allocation (cont’d.)</vt:lpstr>
      <vt:lpstr>Example of Fragmentation, Allocation, and Replication</vt:lpstr>
      <vt:lpstr>Company Relational DB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23.6 Types of Distributed Database Systems</vt:lpstr>
      <vt:lpstr>Classification of Distributed Databases</vt:lpstr>
      <vt:lpstr>Types of Distributed Database Systems (cont’d.)</vt:lpstr>
      <vt:lpstr>Types of Distributed Database Systems (cont’d.)</vt:lpstr>
      <vt:lpstr>Types of Distributed Database Systems (cont’d.)</vt:lpstr>
      <vt:lpstr>23.7 Distributed Database Architectures</vt:lpstr>
      <vt:lpstr>Database System Architectures</vt:lpstr>
      <vt:lpstr>General Architecture of Pure Distributed Databases</vt:lpstr>
      <vt:lpstr>Schema Architecture of Distributed Databases</vt:lpstr>
      <vt:lpstr>An Overview of Three-Tier Client/Server Architecture</vt:lpstr>
      <vt:lpstr>23.8 Distributed Catalog Management</vt:lpstr>
      <vt:lpstr>23.9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Mahreen Nasir</cp:lastModifiedBy>
  <cp:revision>300</cp:revision>
  <cp:lastPrinted>2001-11-04T00:51:13Z</cp:lastPrinted>
  <dcterms:created xsi:type="dcterms:W3CDTF">2005-02-25T19:46:41Z</dcterms:created>
  <dcterms:modified xsi:type="dcterms:W3CDTF">2019-10-21T19:19:24Z</dcterms:modified>
  <cp:category/>
</cp:coreProperties>
</file>