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11" r:id="rId3"/>
    <p:sldId id="312" r:id="rId4"/>
    <p:sldId id="314" r:id="rId5"/>
    <p:sldId id="316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939A-7463-49F2-B6D5-E855F83EAB3F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A5A9-5C7D-4100-B878-A7DA8C3033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4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9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6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C6F4-50D4-407D-8F74-874F0114CBAB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3736-781F-489E-94E9-135ADC7F9252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7FC-BFE5-4386-8413-D27E463F2C88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7FAF-A715-4019-94B1-06C399037EA4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5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AEB5-96E1-45DB-B650-0A52F9E98430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6C4B-E70B-4C46-87D5-1BB672F90238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A9A-644F-43F0-AE39-4C8EBF78CD36}" type="datetime1">
              <a:rPr lang="en-CA" smtClean="0"/>
              <a:t>2019-09-25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8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EE2F-4063-4890-9529-1D8AB8D4B2A5}" type="datetime1">
              <a:rPr lang="en-CA" smtClean="0"/>
              <a:t>2019-09-25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EBD7-2E22-43FA-B3DC-EA0F73B20593}" type="datetime1">
              <a:rPr lang="en-CA" smtClean="0"/>
              <a:t>2019-09-25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16902-9DBB-48E1-8CD5-68556BEA8A99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6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C40-F98C-4C65-833B-1E393DC52573}" type="datetime1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359187-D945-464C-B0FB-98184E4691B4}" type="datetime1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847164"/>
            <a:ext cx="10058400" cy="1622253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COMP-4150</a:t>
            </a:r>
            <a:br>
              <a:rPr lang="en-CA" sz="4800" dirty="0"/>
            </a:br>
            <a:r>
              <a:rPr lang="en-CA" sz="4800" dirty="0"/>
              <a:t>ADVANCED AND PRACTICAL DB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776" y="4455620"/>
            <a:ext cx="11080377" cy="1143000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PART-B- </a:t>
            </a:r>
            <a:r>
              <a:rPr lang="en-CA" dirty="0"/>
              <a:t> </a:t>
            </a:r>
            <a:r>
              <a:rPr lang="en-CA" sz="3200" b="1" dirty="0"/>
              <a:t>PL/SQL-CONDITION </a:t>
            </a:r>
            <a:r>
              <a:rPr lang="en-CA" sz="3200" b="1" dirty="0" err="1"/>
              <a:t>ConTROL</a:t>
            </a:r>
            <a:r>
              <a:rPr lang="en-CA" sz="3200" b="1" dirty="0"/>
              <a:t> &amp; LOOPS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26440" y="5966173"/>
            <a:ext cx="1665560" cy="54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Fall-2019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7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SEARCHED CASE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10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F534C-0058-4D55-B2B3-B22C94D72268}"/>
              </a:ext>
            </a:extLst>
          </p:cNvPr>
          <p:cNvSpPr/>
          <p:nvPr/>
        </p:nvSpPr>
        <p:spPr>
          <a:xfrm>
            <a:off x="626132" y="2136440"/>
            <a:ext cx="55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F632-A9CF-4A6B-AD9D-ABA43227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76" y="2136440"/>
            <a:ext cx="6305550" cy="3819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AA0E44-4CE9-401D-A0E8-87F0E2CCCEA1}"/>
              </a:ext>
            </a:extLst>
          </p:cNvPr>
          <p:cNvSpPr/>
          <p:nvPr/>
        </p:nvSpPr>
        <p:spPr>
          <a:xfrm>
            <a:off x="534553" y="2083202"/>
            <a:ext cx="4226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Sales revenue was set to 150,000. </a:t>
            </a:r>
          </a:p>
          <a:p>
            <a:pPr algn="just"/>
            <a:r>
              <a:rPr lang="en-US" sz="1600" dirty="0"/>
              <a:t>The first expression evaluated to FALSE: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FB53D-602C-4535-9FB8-1D4387E6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828156"/>
            <a:ext cx="3086100" cy="342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D15FF5-8E4D-4FFF-87FE-F5C72BFE015A}"/>
              </a:ext>
            </a:extLst>
          </p:cNvPr>
          <p:cNvSpPr/>
          <p:nvPr/>
        </p:nvSpPr>
        <p:spPr>
          <a:xfrm>
            <a:off x="493776" y="3429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But the second expression evaluates to TRUE and the sale commission was set to 15%: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3074FD-6F76-47A3-8856-4134305A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2" y="4241370"/>
            <a:ext cx="3305172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3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GOTO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11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F534C-0058-4D55-B2B3-B22C94D72268}"/>
              </a:ext>
            </a:extLst>
          </p:cNvPr>
          <p:cNvSpPr/>
          <p:nvPr/>
        </p:nvSpPr>
        <p:spPr>
          <a:xfrm>
            <a:off x="626132" y="2136440"/>
            <a:ext cx="55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18958-2BC9-4EF1-A2F7-DD0EDD6D36C8}"/>
              </a:ext>
            </a:extLst>
          </p:cNvPr>
          <p:cNvSpPr/>
          <p:nvPr/>
        </p:nvSpPr>
        <p:spPr>
          <a:xfrm>
            <a:off x="354128" y="1760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GOTO statement allows you to transfer control to a labeled block or statement. The following illustrates the syntax of the GOTO statement: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BD9A5-B91F-462C-AC24-990720B0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10" y="1947048"/>
            <a:ext cx="2988052" cy="280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14467-6037-4186-8CC8-A5107453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04" y="2642628"/>
            <a:ext cx="4324350" cy="2838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4ED676-3C31-495D-999A-C5442FD8DD90}"/>
              </a:ext>
            </a:extLst>
          </p:cNvPr>
          <p:cNvSpPr/>
          <p:nvPr/>
        </p:nvSpPr>
        <p:spPr>
          <a:xfrm>
            <a:off x="354128" y="5308149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output is: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4A575-E36A-4860-B210-A3FFA16F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" y="5556850"/>
            <a:ext cx="3395473" cy="751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08B3EA-B26F-4EE8-8802-A9BD5B2A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89" y="2811313"/>
            <a:ext cx="5135118" cy="26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12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F534C-0058-4D55-B2B3-B22C94D72268}"/>
              </a:ext>
            </a:extLst>
          </p:cNvPr>
          <p:cNvSpPr/>
          <p:nvPr/>
        </p:nvSpPr>
        <p:spPr>
          <a:xfrm>
            <a:off x="848606" y="1888904"/>
            <a:ext cx="5500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NULL statement is a NULL keyword followed by a semicolon (;). The NULL statement does nothing except that it passes control to the next statement.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5FD1A-F1E4-49C2-B2FB-EACC5D09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31" y="1916983"/>
            <a:ext cx="5273234" cy="12702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C03A18-4CDC-449D-B6DA-43012D4C8421}"/>
              </a:ext>
            </a:extLst>
          </p:cNvPr>
          <p:cNvSpPr/>
          <p:nvPr/>
        </p:nvSpPr>
        <p:spPr>
          <a:xfrm>
            <a:off x="780115" y="3187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a NULL statement in the ELSE clause of a simple CASE statement as shown in the following example: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A0D4F3-9706-4E61-8FAB-CE10EC5E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54" y="3496231"/>
            <a:ext cx="4467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13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28BB1-6662-4358-B2DE-704AD4BDE5F7}"/>
              </a:ext>
            </a:extLst>
          </p:cNvPr>
          <p:cNvSpPr/>
          <p:nvPr/>
        </p:nvSpPr>
        <p:spPr>
          <a:xfrm>
            <a:off x="787958" y="1973318"/>
            <a:ext cx="574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PL/SQL LOOP statement has the following structure: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93190-F5AD-457F-844C-14BC7610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013" y="1864804"/>
            <a:ext cx="3410143" cy="7869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D33406-0158-4B51-8E67-EDC6315B94DA}"/>
              </a:ext>
            </a:extLst>
          </p:cNvPr>
          <p:cNvSpPr/>
          <p:nvPr/>
        </p:nvSpPr>
        <p:spPr>
          <a:xfrm>
            <a:off x="787958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347663" indent="-347663"/>
            <a:r>
              <a:rPr lang="en-US" dirty="0"/>
              <a:t>       Use the LOOP statement to execute a sequence of code  and EXIT statement to terminate the loop.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A6A6BA-D16D-46BF-B914-802F43AC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6" y="3339395"/>
            <a:ext cx="5248275" cy="2343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547168-452D-4645-973B-0BFF4FB3E79C}"/>
              </a:ext>
            </a:extLst>
          </p:cNvPr>
          <p:cNvSpPr/>
          <p:nvPr/>
        </p:nvSpPr>
        <p:spPr>
          <a:xfrm>
            <a:off x="731837" y="3673376"/>
            <a:ext cx="195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 is the 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DF45F-4C30-4934-959F-90B49BFA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94" y="4998768"/>
            <a:ext cx="2503882" cy="10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9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45C66-C1AE-4E91-AC9A-ED5E970F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76" y="2189416"/>
            <a:ext cx="5943600" cy="3228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440C72-4DD1-4359-B1D8-FA337DF03454}"/>
              </a:ext>
            </a:extLst>
          </p:cNvPr>
          <p:cNvSpPr/>
          <p:nvPr/>
        </p:nvSpPr>
        <p:spPr>
          <a:xfrm>
            <a:off x="787957" y="1973318"/>
            <a:ext cx="289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Inside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A0924B-29DE-47A3-B106-3604A7FF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87" y="3803903"/>
            <a:ext cx="3295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EECD-6275-4342-89B0-BB9D57F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3394-D85B-4280-B30F-868F0E24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Simple PL/SQL FOR LOOP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930A-4081-463D-9F7C-7DE66E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F689-71AC-4801-970A-29F9708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15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2984C-1DC7-4107-9683-7DC72C54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44" y="1794787"/>
            <a:ext cx="39147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CAF38-19F9-45BF-AEB3-8454789E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1" y="1845734"/>
            <a:ext cx="1790700" cy="1009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34061D-34D5-4336-B7E3-AAE79AA778D7}"/>
              </a:ext>
            </a:extLst>
          </p:cNvPr>
          <p:cNvSpPr/>
          <p:nvPr/>
        </p:nvSpPr>
        <p:spPr>
          <a:xfrm>
            <a:off x="1036320" y="2887718"/>
            <a:ext cx="480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Simulating STEP clause in FOR LOOP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05F53-28A1-47C4-B9AE-E29B729F5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121" y="3338009"/>
            <a:ext cx="4048125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ECA78-6B41-48B7-AD1A-E3FB04D3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246" y="3282764"/>
            <a:ext cx="2143125" cy="1028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2563B7-1545-4538-92C4-099BD683EB32}"/>
              </a:ext>
            </a:extLst>
          </p:cNvPr>
          <p:cNvSpPr/>
          <p:nvPr/>
        </p:nvSpPr>
        <p:spPr>
          <a:xfrm>
            <a:off x="983657" y="4299034"/>
            <a:ext cx="4782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dirty="0"/>
              <a:t>C) Referencing variable with the same name as the loop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1C7E14-04BC-4FE2-8DA1-B0E52ED3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712" y="4792970"/>
            <a:ext cx="2989759" cy="1381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FC4EB-817D-4631-8B09-59D31B0C1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0403" y="4792970"/>
            <a:ext cx="1343025" cy="11811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E247A3-5953-476D-A99D-9A54D02F3FD1}"/>
              </a:ext>
            </a:extLst>
          </p:cNvPr>
          <p:cNvSpPr/>
          <p:nvPr/>
        </p:nvSpPr>
        <p:spPr>
          <a:xfrm>
            <a:off x="1181777" y="5327739"/>
            <a:ext cx="4782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/>
            <a:r>
              <a:rPr lang="en-US" sz="2000" i="1" dirty="0">
                <a:solidFill>
                  <a:srgbClr val="FF0000"/>
                </a:solidFill>
              </a:rPr>
              <a:t>What Happened??</a:t>
            </a:r>
          </a:p>
        </p:txBody>
      </p:sp>
    </p:spTree>
    <p:extLst>
      <p:ext uri="{BB962C8B-B14F-4D97-AF65-F5344CB8AC3E}">
        <p14:creationId xmlns:p14="http://schemas.microsoft.com/office/powerpoint/2010/main" val="350152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EECD-6275-4342-89B0-BB9D57F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930A-4081-463D-9F7C-7DE66E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F689-71AC-4801-970A-29F9708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16</a:t>
            </a:fld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AFEA6D-2F4A-4D97-AF1A-C60AF07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86" y="2648222"/>
            <a:ext cx="5399015" cy="21980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D6B3CC8-7536-42CE-877C-134E50763856}"/>
              </a:ext>
            </a:extLst>
          </p:cNvPr>
          <p:cNvSpPr/>
          <p:nvPr/>
        </p:nvSpPr>
        <p:spPr>
          <a:xfrm>
            <a:off x="359664" y="19732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reference the variable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l_counter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inside the loop, you must qualify it using a block label</a:t>
            </a:r>
          </a:p>
        </p:txBody>
      </p:sp>
    </p:spTree>
    <p:extLst>
      <p:ext uri="{BB962C8B-B14F-4D97-AF65-F5344CB8AC3E}">
        <p14:creationId xmlns:p14="http://schemas.microsoft.com/office/powerpoint/2010/main" val="345466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EECD-6275-4342-89B0-BB9D57F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930A-4081-463D-9F7C-7DE66E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F689-71AC-4801-970A-29F9708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17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7D1F7-3EF9-41C5-BAC4-38DA867E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352" y="1909465"/>
            <a:ext cx="2314575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4C369F-A44E-41BC-B5BC-EFD506E9114A}"/>
              </a:ext>
            </a:extLst>
          </p:cNvPr>
          <p:cNvSpPr/>
          <p:nvPr/>
        </p:nvSpPr>
        <p:spPr>
          <a:xfrm>
            <a:off x="560832" y="1824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WHILE loop statement continues to execute the statements between the LOOP and END LOOP as long as the condition in the WHILE clause evaluates to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9BC7A-5556-4F6A-9DC7-7BCAEB414C64}"/>
              </a:ext>
            </a:extLst>
          </p:cNvPr>
          <p:cNvSpPr/>
          <p:nvPr/>
        </p:nvSpPr>
        <p:spPr>
          <a:xfrm>
            <a:off x="653034" y="3444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A) Simple WHILE loop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9BF59-74BA-4F87-8EE5-7D1BE1EC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7" y="2932331"/>
            <a:ext cx="4714113" cy="1553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FEAFC-79F9-4D37-BE01-3DE665BC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16" y="2968907"/>
            <a:ext cx="2038350" cy="1009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199B75-39F1-46B4-B0E7-68ABA264C249}"/>
              </a:ext>
            </a:extLst>
          </p:cNvPr>
          <p:cNvSpPr/>
          <p:nvPr/>
        </p:nvSpPr>
        <p:spPr>
          <a:xfrm>
            <a:off x="568492" y="5070454"/>
            <a:ext cx="36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dirty="0"/>
              <a:t>B) WHILE loop example terminated by EXIT WHEN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76D6C-9D64-4CC8-B4AC-53A45A4F1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591" y="4639469"/>
            <a:ext cx="5153025" cy="180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98F85C-F8E2-4746-9B54-C8E90691C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831" y="5639943"/>
            <a:ext cx="2162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2D51-DCB3-444E-8D89-8A8C3DF7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548D8-93B6-4150-BEDB-22F5606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E1C38-0F2C-42E1-9EF5-7BAB097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DCF1-165E-4BB6-BCDE-EC5C2C05EC09}"/>
              </a:ext>
            </a:extLst>
          </p:cNvPr>
          <p:cNvSpPr/>
          <p:nvPr/>
        </p:nvSpPr>
        <p:spPr>
          <a:xfrm>
            <a:off x="638185" y="18883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CONTINUE statement allows you to exit the current loop iteration and immediately continue on to the next iteration of that loop.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EBEF6-CFE8-42D2-B24F-5C78513C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078" y="2411996"/>
            <a:ext cx="3833602" cy="115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99EAD-54E6-49C1-8671-E8F6FDB3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41" y="2962655"/>
            <a:ext cx="4660136" cy="2513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F1E84-71EB-4889-ACA9-5646DB56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692" y="4815384"/>
            <a:ext cx="3522459" cy="13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0" y="-143703"/>
            <a:ext cx="10058400" cy="1450757"/>
          </a:xfrm>
        </p:spPr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59" y="1829499"/>
            <a:ext cx="4779084" cy="2390089"/>
          </a:xfrm>
        </p:spPr>
        <p:txBody>
          <a:bodyPr>
            <a:noAutofit/>
          </a:bodyPr>
          <a:lstStyle/>
          <a:p>
            <a:r>
              <a:rPr lang="en-CA" b="1" dirty="0"/>
              <a:t>SECTION-I -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PL/SQL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 err="1"/>
              <a:t>Anonymus</a:t>
            </a:r>
            <a:r>
              <a:rPr lang="en-CA" dirty="0"/>
              <a:t> 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Comments &amp; Constants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9364" y="1803304"/>
            <a:ext cx="4733951" cy="2469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SECTION-II- Condition Control &amp;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CA" dirty="0">
                <a:solidFill>
                  <a:srgbClr val="FFC000"/>
                </a:solidFill>
              </a:rPr>
              <a:t>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FFC000"/>
                </a:solidFill>
              </a:rPr>
              <a:t> Case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FFC000"/>
                </a:solidFill>
              </a:rPr>
              <a:t> GO TO &amp; NULL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FFC000"/>
                </a:solidFill>
              </a:rPr>
              <a:t>LOOPS (FOR, WHILE)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043" y="4759977"/>
            <a:ext cx="3931920" cy="16998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CURSORS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Cursor FOR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Cursor With Parameters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</a:t>
            </a:fld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19363" y="4489783"/>
            <a:ext cx="4733951" cy="16998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Stored PROCEDURES and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Cursor Variables</a:t>
            </a:r>
          </a:p>
        </p:txBody>
      </p:sp>
    </p:spTree>
    <p:extLst>
      <p:ext uri="{BB962C8B-B14F-4D97-AF65-F5344CB8AC3E}">
        <p14:creationId xmlns:p14="http://schemas.microsoft.com/office/powerpoint/2010/main" val="152700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9507" y="2328051"/>
            <a:ext cx="51278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SECTION-V-Packages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PL/SQL 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File Structure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2398764"/>
            <a:ext cx="44420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SECTION-VI-Triggers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Statement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Row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8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SECTION-I - Introduction</a:t>
            </a:r>
            <a:br>
              <a:rPr lang="en-CA" b="1" dirty="0"/>
            </a:b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6340" y="1977416"/>
            <a:ext cx="7638378" cy="37510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IF –THEN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GO 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NULL </a:t>
            </a:r>
            <a:r>
              <a:rPr lang="en-CA" sz="3200" dirty="0" err="1"/>
              <a:t>statments</a:t>
            </a:r>
            <a:endParaRPr lang="en-CA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6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IF-THEN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7925" cy="4023360"/>
          </a:xfrm>
        </p:spPr>
        <p:txBody>
          <a:bodyPr>
            <a:normAutofit lnSpcReduction="10000"/>
          </a:bodyPr>
          <a:lstStyle/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The IF statement allows you to either execute or skip a sequence of statements, depending on a condition. The IF statement has the three forms: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IF THEN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IF THEN ELSE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/>
              <a:t>IF THEN ELSIF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C000"/>
                </a:solidFill>
              </a:rPr>
              <a:t>Example: </a:t>
            </a:r>
            <a:r>
              <a:rPr lang="en-US" sz="2400" dirty="0"/>
              <a:t>the statements between THEN and END IF execute because the sales revenue is greater than 100,000.</a:t>
            </a:r>
          </a:p>
          <a:p>
            <a:pPr marL="268288" indent="-268288" algn="just">
              <a:buFont typeface="Wingdings" panose="05000000000000000000" pitchFamily="2" charset="2"/>
              <a:buChar char="§"/>
            </a:pP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CB3FE-645B-4071-B588-E022D6FE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95"/>
          <a:stretch/>
        </p:blipFill>
        <p:spPr>
          <a:xfrm>
            <a:off x="7471824" y="2185828"/>
            <a:ext cx="2897471" cy="906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D87A2-E948-465D-8393-4145FA1E5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29"/>
          <a:stretch/>
        </p:blipFill>
        <p:spPr>
          <a:xfrm>
            <a:off x="5794242" y="3094511"/>
            <a:ext cx="5827782" cy="1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IF-THEN- ELSE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6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CF799-D2CB-49C5-8B65-05690681DDFE}"/>
              </a:ext>
            </a:extLst>
          </p:cNvPr>
          <p:cNvSpPr/>
          <p:nvPr/>
        </p:nvSpPr>
        <p:spPr>
          <a:xfrm>
            <a:off x="972312" y="1851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The IF THEN ELSE statement has the following structure: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D557F-7EA2-4320-BAEF-3B6B1E23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24" y="1737360"/>
            <a:ext cx="3304032" cy="12263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C0524-14B3-4538-94DE-23B36F563A9C}"/>
              </a:ext>
            </a:extLst>
          </p:cNvPr>
          <p:cNvSpPr/>
          <p:nvPr/>
        </p:nvSpPr>
        <p:spPr>
          <a:xfrm>
            <a:off x="877824" y="4310812"/>
            <a:ext cx="5394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sets the sales commission to 10% if the sales revenue is greater than 200,000. Otherwise, the sales commission is set to 5%.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B4561B-B1F6-4DAF-913F-DDCE025A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96" y="3366683"/>
            <a:ext cx="4743187" cy="20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IF-THEN- ELSIF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7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E5A22-5032-49B1-BE31-3A24F9ED7734}"/>
              </a:ext>
            </a:extLst>
          </p:cNvPr>
          <p:cNvSpPr/>
          <p:nvPr/>
        </p:nvSpPr>
        <p:spPr>
          <a:xfrm>
            <a:off x="775345" y="2054589"/>
            <a:ext cx="451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illustrates the structure of the IF THEN ELSIF statement: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D559A-F9EE-4993-B07C-4946D369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72" y="993693"/>
            <a:ext cx="4519031" cy="22789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695C02-C39F-4B5D-A24D-158735953D1D}"/>
              </a:ext>
            </a:extLst>
          </p:cNvPr>
          <p:cNvSpPr/>
          <p:nvPr/>
        </p:nvSpPr>
        <p:spPr>
          <a:xfrm>
            <a:off x="775345" y="3192872"/>
            <a:ext cx="521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uses the IF THEN ELSIF statement to set the sales commission based on the sales revenue.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A77B-6010-4010-8213-B62C4320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78" y="3379206"/>
            <a:ext cx="5595125" cy="26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8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D4677-5514-48FB-8793-BA92205C28C8}"/>
              </a:ext>
            </a:extLst>
          </p:cNvPr>
          <p:cNvSpPr/>
          <p:nvPr/>
        </p:nvSpPr>
        <p:spPr>
          <a:xfrm>
            <a:off x="926592" y="2133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nest an IF statement within another</a:t>
            </a:r>
          </a:p>
          <a:p>
            <a:r>
              <a:rPr lang="en-US" dirty="0"/>
              <a:t>IF statement as shown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9B5E4-A6DF-44C6-8419-29F56C89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99" y="3061164"/>
            <a:ext cx="4489661" cy="20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30CE2-C532-4EF5-A24F-0ADD876E617B}"/>
              </a:ext>
            </a:extLst>
          </p:cNvPr>
          <p:cNvSpPr/>
          <p:nvPr/>
        </p:nvSpPr>
        <p:spPr>
          <a:xfrm>
            <a:off x="1097280" y="1905108"/>
            <a:ext cx="5500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CASE statement chooses one sequence of statements to execute out of many possible sequences.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50E2B-20DE-4DF4-8279-31EB0825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51" y="654558"/>
            <a:ext cx="3171825" cy="1695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FF534C-0058-4D55-B2B3-B22C94D72268}"/>
              </a:ext>
            </a:extLst>
          </p:cNvPr>
          <p:cNvSpPr/>
          <p:nvPr/>
        </p:nvSpPr>
        <p:spPr>
          <a:xfrm>
            <a:off x="1097280" y="3837224"/>
            <a:ext cx="5500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CASE statement example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 compares single value (</a:t>
            </a:r>
            <a:r>
              <a:rPr lang="en-US" dirty="0" err="1"/>
              <a:t>c_grade</a:t>
            </a:r>
            <a:r>
              <a:rPr lang="en-US" dirty="0"/>
              <a:t>) with many possible values ‘A’, ‘B’,’C’,’D’, and ‘F’: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BA7A5-C4AE-4EF8-B693-1FC4C131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2551439"/>
            <a:ext cx="40957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5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658</Words>
  <Application>Microsoft Office PowerPoint</Application>
  <PresentationFormat>Widescreen</PresentationFormat>
  <Paragraphs>121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COMP-4150 ADVANCED AND PRACTICAL DB SYSTEMS</vt:lpstr>
      <vt:lpstr>OUTLINE</vt:lpstr>
      <vt:lpstr>OUTLINE</vt:lpstr>
      <vt:lpstr>SECTION-I - Introduction </vt:lpstr>
      <vt:lpstr>IF-THEN</vt:lpstr>
      <vt:lpstr>IF-THEN- ELSE</vt:lpstr>
      <vt:lpstr>IF-THEN- ELSIF Statement</vt:lpstr>
      <vt:lpstr>Nested IF Statement</vt:lpstr>
      <vt:lpstr>CASE Statement</vt:lpstr>
      <vt:lpstr>SEARCHED CASE Statement</vt:lpstr>
      <vt:lpstr>GOTO Statement</vt:lpstr>
      <vt:lpstr>NULL Statement</vt:lpstr>
      <vt:lpstr>LOOPS</vt:lpstr>
      <vt:lpstr>Nested LOOPS</vt:lpstr>
      <vt:lpstr>FOR Loop</vt:lpstr>
      <vt:lpstr>FOR Loop</vt:lpstr>
      <vt:lpstr>WHILE Loop</vt:lpstr>
      <vt:lpstr>CONTINUE Statement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Mahreen Nasir</dc:creator>
  <cp:lastModifiedBy>Mahreen Nasir</cp:lastModifiedBy>
  <cp:revision>47</cp:revision>
  <dcterms:created xsi:type="dcterms:W3CDTF">2019-09-08T18:58:17Z</dcterms:created>
  <dcterms:modified xsi:type="dcterms:W3CDTF">2019-09-25T15:56:32Z</dcterms:modified>
</cp:coreProperties>
</file>