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311" r:id="rId3"/>
    <p:sldId id="312" r:id="rId4"/>
    <p:sldId id="314" r:id="rId5"/>
    <p:sldId id="316" r:id="rId6"/>
    <p:sldId id="317" r:id="rId7"/>
    <p:sldId id="318" r:id="rId8"/>
    <p:sldId id="315" r:id="rId9"/>
    <p:sldId id="320" r:id="rId10"/>
    <p:sldId id="319" r:id="rId11"/>
    <p:sldId id="321" r:id="rId12"/>
    <p:sldId id="322" r:id="rId13"/>
    <p:sldId id="323" r:id="rId14"/>
    <p:sldId id="325" r:id="rId15"/>
    <p:sldId id="326" r:id="rId16"/>
    <p:sldId id="328" r:id="rId17"/>
    <p:sldId id="327" r:id="rId18"/>
    <p:sldId id="324" r:id="rId19"/>
    <p:sldId id="329" r:id="rId20"/>
    <p:sldId id="330" r:id="rId21"/>
    <p:sldId id="331" r:id="rId22"/>
    <p:sldId id="332" r:id="rId23"/>
    <p:sldId id="33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939A-7463-49F2-B6D5-E855F83EAB3F}" type="datetimeFigureOut">
              <a:rPr lang="en-CA" smtClean="0"/>
              <a:t>2019-09-25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8A5A9-5C7D-4100-B878-A7DA8C3033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4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A5A9-5C7D-4100-B878-A7DA8C3033A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59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A5A9-5C7D-4100-B878-A7DA8C3033A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16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C6F4-50D4-407D-8F74-874F0114CBAB}" type="datetime1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10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3736-781F-489E-94E9-135ADC7F9252}" type="datetime1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13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E7FC-BFE5-4386-8413-D27E463F2C88}" type="datetime1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88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7FAF-A715-4019-94B1-06C399037EA4}" type="datetime1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15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AEB5-96E1-45DB-B650-0A52F9E98430}" type="datetime1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9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6C4B-E70B-4C46-87D5-1BB672F90238}" type="datetime1">
              <a:rPr lang="en-CA" smtClean="0"/>
              <a:t>2019-09-25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47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BA9A-644F-43F0-AE39-4C8EBF78CD36}" type="datetime1">
              <a:rPr lang="en-CA" smtClean="0"/>
              <a:t>2019-09-25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81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EE2F-4063-4890-9529-1D8AB8D4B2A5}" type="datetime1">
              <a:rPr lang="en-CA" smtClean="0"/>
              <a:t>2019-09-25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51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EBD7-2E22-43FA-B3DC-EA0F73B20593}" type="datetime1">
              <a:rPr lang="en-CA" smtClean="0"/>
              <a:t>2019-09-25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Part-B PL/SQL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28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E16902-9DBB-48E1-8CD5-68556BEA8A99}" type="datetime1">
              <a:rPr lang="en-CA" smtClean="0"/>
              <a:t>2019-09-25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Part-B PL/SQL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69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C40-F98C-4C65-833B-1E393DC52573}" type="datetime1">
              <a:rPr lang="en-CA" smtClean="0"/>
              <a:t>2019-09-25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84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359187-D945-464C-B0FB-98184E4691B4}" type="datetime1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0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680" y="847164"/>
            <a:ext cx="10058400" cy="1622253"/>
          </a:xfrm>
        </p:spPr>
        <p:txBody>
          <a:bodyPr>
            <a:normAutofit/>
          </a:bodyPr>
          <a:lstStyle/>
          <a:p>
            <a:pPr algn="ctr"/>
            <a:r>
              <a:rPr lang="en-CA" sz="6000" dirty="0"/>
              <a:t>COMP-4150</a:t>
            </a:r>
            <a:br>
              <a:rPr lang="en-CA" sz="4800" dirty="0"/>
            </a:br>
            <a:r>
              <a:rPr lang="en-CA" sz="4800" dirty="0"/>
              <a:t>ADVANCED AND PRACTICAL DB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776" y="4455620"/>
            <a:ext cx="11080377" cy="1143000"/>
          </a:xfrm>
        </p:spPr>
        <p:txBody>
          <a:bodyPr>
            <a:normAutofit/>
          </a:bodyPr>
          <a:lstStyle/>
          <a:p>
            <a:pPr algn="ctr"/>
            <a:r>
              <a:rPr lang="en-CA" b="1" dirty="0"/>
              <a:t>PART-B- </a:t>
            </a:r>
            <a:r>
              <a:rPr lang="en-CA" dirty="0"/>
              <a:t> </a:t>
            </a:r>
            <a:r>
              <a:rPr lang="en-CA" sz="3200" b="1" dirty="0"/>
              <a:t>PL/SQL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526440" y="5966173"/>
            <a:ext cx="1665560" cy="542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Fall-2019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397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to Execute PL/SQL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 First, connect to the Oracle Database server using a username and password.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 Second, turn on the server output using the SET SERVEROUTPUT ON command so that the DBMS_OUTPUT.PUT_LINE procedure will display text on the screen.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 Third, type the code of the block and enter a forward slash ( /) to instruct SQL*Plus to execute the block.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 Once you type the forward-slash (/), SQL*Plus will execute the block and display the Hello World message on the screen as shown in the illustrations.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accent1"/>
                </a:solidFill>
              </a:rPr>
              <a:t> Note that you must execute SET SERVEROUTPUT ON command in every session that you connect to the Oracle Database in order to show the message using the DBMS_OUTPUT.PUT_LINE procedure.</a:t>
            </a:r>
            <a:endParaRPr lang="en-US" sz="21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 To execute the block that you have entered again, you use / command instead of typing everything from the scratch:</a:t>
            </a:r>
            <a:endParaRPr lang="en-CA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41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Executing &amp; Editing a block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434" y="1935345"/>
            <a:ext cx="5010150" cy="12287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11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181" y="3518600"/>
            <a:ext cx="6362700" cy="151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83" y="5136830"/>
            <a:ext cx="49339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6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PL/SQL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PL/SQL has two kinds of data types: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 Scalar </a:t>
            </a:r>
          </a:p>
          <a:p>
            <a:pPr lvl="1"/>
            <a:r>
              <a:rPr lang="en-US" sz="2400" dirty="0"/>
              <a:t>Store single values such as number, Boolean, character, and </a:t>
            </a:r>
            <a:r>
              <a:rPr lang="en-US" sz="2400" dirty="0" err="1"/>
              <a:t>datetime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 Composite</a:t>
            </a:r>
          </a:p>
          <a:p>
            <a:pPr lvl="1"/>
            <a:r>
              <a:rPr lang="en-US" sz="2400" dirty="0"/>
              <a:t>Store multiple values, for example, record and collection.</a:t>
            </a:r>
          </a:p>
          <a:p>
            <a:r>
              <a:rPr lang="en-US" sz="2400" dirty="0"/>
              <a:t>PL/SQL divides the scalar data types into four families:</a:t>
            </a:r>
          </a:p>
          <a:p>
            <a:pPr marL="560896" lvl="1" indent="-268288">
              <a:buFont typeface="Wingdings" panose="05000000000000000000" pitchFamily="2" charset="2"/>
              <a:buChar char="§"/>
            </a:pPr>
            <a:r>
              <a:rPr lang="en-US" sz="2400" dirty="0"/>
              <a:t>Number  (real numbers, integers and float), </a:t>
            </a:r>
          </a:p>
          <a:p>
            <a:pPr marL="560896" lvl="1" indent="-268288">
              <a:buFont typeface="Wingdings" panose="05000000000000000000" pitchFamily="2" charset="2"/>
              <a:buChar char="§"/>
            </a:pPr>
            <a:r>
              <a:rPr lang="en-US" sz="2400" dirty="0"/>
              <a:t>Boolean  (TRUE, FALSE, NULL)</a:t>
            </a:r>
          </a:p>
          <a:p>
            <a:pPr marL="560896" lvl="1" indent="-268288">
              <a:buFont typeface="Wingdings" panose="05000000000000000000" pitchFamily="2" charset="2"/>
              <a:buChar char="§"/>
            </a:pPr>
            <a:r>
              <a:rPr lang="en-US" sz="2400" dirty="0"/>
              <a:t>Character  (CHAR(n), VARCHAR2(n)</a:t>
            </a:r>
          </a:p>
          <a:p>
            <a:pPr marL="560896" lvl="1" indent="-268288">
              <a:buFont typeface="Wingdings" panose="05000000000000000000" pitchFamily="2" charset="2"/>
              <a:buChar char="§"/>
            </a:pPr>
            <a:r>
              <a:rPr lang="en-US" sz="2400" dirty="0" err="1"/>
              <a:t>Datetime</a:t>
            </a:r>
            <a:endParaRPr lang="en-US" sz="2400" dirty="0"/>
          </a:p>
          <a:p>
            <a:endParaRPr lang="en-US" sz="2400" dirty="0"/>
          </a:p>
          <a:p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97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PL/SQL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Named storage location that stores a value of a particular data type.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Before using a variable, you must declare it in the declaration section of a block.</a:t>
            </a:r>
          </a:p>
          <a:p>
            <a:r>
              <a:rPr lang="en-US" b="1" dirty="0"/>
              <a:t>Declaring variables</a:t>
            </a:r>
          </a:p>
          <a:p>
            <a:r>
              <a:rPr lang="en-US" dirty="0"/>
              <a:t>The syntax for a variable declaration is as follows: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13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87922"/>
              </p:ext>
            </p:extLst>
          </p:nvPr>
        </p:nvGraphicFramePr>
        <p:xfrm>
          <a:off x="1698980" y="4683275"/>
          <a:ext cx="6944884" cy="365760"/>
        </p:xfrm>
        <a:graphic>
          <a:graphicData uri="http://schemas.openxmlformats.org/drawingml/2006/table">
            <a:tbl>
              <a:tblPr/>
              <a:tblGrid>
                <a:gridCol w="30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variable_name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datatype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[:=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initial_value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];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38185" y="5222763"/>
            <a:ext cx="10574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By convention, local variable names should start with l_ and global variable names should have a prefix of g_ .</a:t>
            </a:r>
            <a:endParaRPr lang="en-CA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5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/>
              <a:t>The following example declares three variables </a:t>
            </a:r>
            <a:r>
              <a:rPr lang="en-US" dirty="0" err="1"/>
              <a:t>l_total_sales</a:t>
            </a:r>
            <a:r>
              <a:rPr lang="en-US" dirty="0"/>
              <a:t>, </a:t>
            </a:r>
            <a:r>
              <a:rPr lang="en-US" dirty="0" err="1"/>
              <a:t>l_credit_limit</a:t>
            </a:r>
            <a:r>
              <a:rPr lang="en-US" dirty="0"/>
              <a:t>, and </a:t>
            </a:r>
            <a:r>
              <a:rPr lang="en-US" dirty="0" err="1"/>
              <a:t>l_contact_name</a:t>
            </a:r>
            <a:endParaRPr lang="en-US" dirty="0">
              <a:solidFill>
                <a:srgbClr val="445870"/>
              </a:solidFill>
              <a:latin typeface="Liberation Mono"/>
            </a:endParaRPr>
          </a:p>
          <a:p>
            <a:pPr latinLnBrk="1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14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904884"/>
              </p:ext>
            </p:extLst>
          </p:nvPr>
        </p:nvGraphicFramePr>
        <p:xfrm>
          <a:off x="1097280" y="2328051"/>
          <a:ext cx="6944884" cy="2011680"/>
        </p:xfrm>
        <a:graphic>
          <a:graphicData uri="http://schemas.openxmlformats.org/drawingml/2006/table">
            <a:tbl>
              <a:tblPr/>
              <a:tblGrid>
                <a:gridCol w="30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DECLARE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l_total_sales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NUMBER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(15,2);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l_credit_limit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NUMBER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(10,0);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l_contact_name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VARCHAR2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(255);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BEGIN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END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78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PL/SQL allows you to set a </a:t>
            </a:r>
            <a:r>
              <a:rPr lang="en-US" dirty="0">
                <a:solidFill>
                  <a:schemeClr val="accent1"/>
                </a:solidFill>
              </a:rPr>
              <a:t>default value </a:t>
            </a:r>
            <a:r>
              <a:rPr lang="en-US" dirty="0"/>
              <a:t>for a variable at the declaration time</a:t>
            </a:r>
          </a:p>
          <a:p>
            <a:r>
              <a:rPr lang="en-US" dirty="0"/>
              <a:t>Use the assignment operator (:=) or the DEFAULT keyword</a:t>
            </a:r>
          </a:p>
          <a:p>
            <a:r>
              <a:rPr lang="en-US" dirty="0"/>
              <a:t>The following example declares a variable named </a:t>
            </a:r>
            <a:r>
              <a:rPr lang="en-US" dirty="0" err="1"/>
              <a:t>l_product_name</a:t>
            </a:r>
            <a:r>
              <a:rPr lang="en-US" dirty="0"/>
              <a:t> with an initial value 'Laptop':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15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91112"/>
              </p:ext>
            </p:extLst>
          </p:nvPr>
        </p:nvGraphicFramePr>
        <p:xfrm>
          <a:off x="865262" y="3153000"/>
          <a:ext cx="6944884" cy="1463040"/>
        </p:xfrm>
        <a:graphic>
          <a:graphicData uri="http://schemas.openxmlformats.org/drawingml/2006/table">
            <a:tbl>
              <a:tblPr/>
              <a:tblGrid>
                <a:gridCol w="30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DECLARE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l_product_name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VARCHAR2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100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:=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669900"/>
                          </a:solidFill>
                          <a:effectLst/>
                          <a:latin typeface="inherit"/>
                        </a:rPr>
                        <a:t>'Laptop'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BEGIN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END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50844"/>
              </p:ext>
            </p:extLst>
          </p:nvPr>
        </p:nvGraphicFramePr>
        <p:xfrm>
          <a:off x="4936937" y="4787154"/>
          <a:ext cx="6944884" cy="1463040"/>
        </p:xfrm>
        <a:graphic>
          <a:graphicData uri="http://schemas.openxmlformats.org/drawingml/2006/table">
            <a:tbl>
              <a:tblPr/>
              <a:tblGrid>
                <a:gridCol w="30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4364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DECLARE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l_product_name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VARCHAR2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100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DEFAULT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669900"/>
                          </a:solidFill>
                          <a:effectLst/>
                          <a:latin typeface="inherit"/>
                        </a:rPr>
                        <a:t>'Laptop'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BEGIN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END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570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 NULL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 If you impose the NOT NULL constraint on a value, then the variable cannot accept a NULL value. Besides, a variable declared with the NOT NULL must be initialized with a non-null value. </a:t>
            </a:r>
          </a:p>
          <a:p>
            <a:r>
              <a:rPr lang="en-US" b="1">
                <a:solidFill>
                  <a:schemeClr val="accent1"/>
                </a:solidFill>
              </a:rPr>
              <a:t>Note that PL/SQL treats a zero-length string as a NULL value.</a:t>
            </a:r>
          </a:p>
          <a:p>
            <a:r>
              <a:rPr lang="en-US"/>
              <a:t>The following example first declares a variable named l_shipping_status with the NOT NULL constraint. Then, it assigns the variable a zero-length string.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16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54497"/>
              </p:ext>
            </p:extLst>
          </p:nvPr>
        </p:nvGraphicFramePr>
        <p:xfrm>
          <a:off x="1097280" y="3731222"/>
          <a:ext cx="6944884" cy="1463040"/>
        </p:xfrm>
        <a:graphic>
          <a:graphicData uri="http://schemas.openxmlformats.org/drawingml/2006/table">
            <a:tbl>
              <a:tblPr/>
              <a:tblGrid>
                <a:gridCol w="30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DECLARE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l_shipping_status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VARCHAR2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25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:=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669900"/>
                          </a:solidFill>
                          <a:effectLst/>
                          <a:latin typeface="inherit"/>
                        </a:rPr>
                        <a:t>'Shipped'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BEGIN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l_shipping_status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:=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669900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END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12578" y="5499762"/>
            <a:ext cx="3677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/>
              </a:rPr>
              <a:t>PL/SQL issued the following error: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26746"/>
              </p:ext>
            </p:extLst>
          </p:nvPr>
        </p:nvGraphicFramePr>
        <p:xfrm>
          <a:off x="4818698" y="5794588"/>
          <a:ext cx="6944884" cy="365760"/>
        </p:xfrm>
        <a:graphic>
          <a:graphicData uri="http://schemas.openxmlformats.org/drawingml/2006/table">
            <a:tbl>
              <a:tblPr/>
              <a:tblGrid>
                <a:gridCol w="30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ORA</a:t>
                      </a:r>
                      <a:r>
                        <a:rPr lang="en-US" dirty="0">
                          <a:solidFill>
                            <a:srgbClr val="A67F59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06502: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PL</a:t>
                      </a:r>
                      <a:r>
                        <a:rPr lang="en-US" dirty="0">
                          <a:solidFill>
                            <a:srgbClr val="A67F59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SQL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numeric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error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74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assign a value of a variable to another as shown in the following example: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17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65048"/>
              </p:ext>
            </p:extLst>
          </p:nvPr>
        </p:nvGraphicFramePr>
        <p:xfrm>
          <a:off x="1201438" y="2408033"/>
          <a:ext cx="6944884" cy="2011680"/>
        </p:xfrm>
        <a:graphic>
          <a:graphicData uri="http://schemas.openxmlformats.org/drawingml/2006/table">
            <a:tbl>
              <a:tblPr/>
              <a:tblGrid>
                <a:gridCol w="30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DECLARE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l_business_parter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VARCHAR2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(100)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:=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669900"/>
                          </a:solidFill>
                          <a:effectLst/>
                          <a:latin typeface="inherit"/>
                        </a:rPr>
                        <a:t>'Distributor'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l_lead_for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VARCHAR2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(100);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BEGIN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l_lead_for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:=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l_business_parter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DBMS_OUTPUT.PUT_LINE(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l_lead_for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);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END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541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27" y="286603"/>
            <a:ext cx="10058400" cy="1450757"/>
          </a:xfrm>
        </p:spPr>
        <p:txBody>
          <a:bodyPr/>
          <a:lstStyle/>
          <a:p>
            <a:r>
              <a:rPr lang="en-CA" dirty="0"/>
              <a:t>Anchored Declarations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586" y="1859181"/>
            <a:ext cx="5330414" cy="4023360"/>
          </a:xfrm>
        </p:spPr>
        <p:txBody>
          <a:bodyPr>
            <a:noAutofit/>
          </a:bodyPr>
          <a:lstStyle/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en-US" sz="2200" dirty="0"/>
              <a:t> Declare a variable and select a value from </a:t>
            </a:r>
            <a:r>
              <a:rPr lang="en-US" sz="2200" dirty="0">
                <a:solidFill>
                  <a:schemeClr val="accent1"/>
                </a:solidFill>
              </a:rPr>
              <a:t>a table column </a:t>
            </a:r>
            <a:r>
              <a:rPr lang="en-US" sz="2200" dirty="0"/>
              <a:t>to this variable. </a:t>
            </a:r>
          </a:p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en-US" sz="2200" dirty="0"/>
              <a:t>If the data type of the table column changes, adjust the program to make it work with the new type</a:t>
            </a:r>
          </a:p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en-US" sz="2200" dirty="0"/>
              <a:t>PL/SQL allows you to declare a variable whose </a:t>
            </a:r>
            <a:r>
              <a:rPr lang="en-US" sz="2200" dirty="0">
                <a:solidFill>
                  <a:schemeClr val="accent1"/>
                </a:solidFill>
              </a:rPr>
              <a:t>data type anchor to a table column </a:t>
            </a:r>
            <a:r>
              <a:rPr lang="en-US" sz="2200" dirty="0"/>
              <a:t>or another variable. </a:t>
            </a:r>
          </a:p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en-US" sz="2200" dirty="0"/>
              <a:t>Consider the following example:</a:t>
            </a:r>
          </a:p>
          <a:p>
            <a:pPr marL="363538" indent="-363538" algn="just">
              <a:buFont typeface="Wingdings" panose="05000000000000000000" pitchFamily="2" charset="2"/>
              <a:buChar char="Ø"/>
            </a:pPr>
            <a:endParaRPr lang="en-CA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18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8979"/>
              </p:ext>
            </p:extLst>
          </p:nvPr>
        </p:nvGraphicFramePr>
        <p:xfrm>
          <a:off x="6441141" y="998569"/>
          <a:ext cx="5286939" cy="4202748"/>
        </p:xfrm>
        <a:graphic>
          <a:graphicData uri="http://schemas.openxmlformats.org/drawingml/2006/table">
            <a:tbl>
              <a:tblPr/>
              <a:tblGrid>
                <a:gridCol w="238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360">
                <a:tc>
                  <a:txBody>
                    <a:bodyPr/>
                    <a:lstStyle/>
                    <a:p>
                      <a:pPr algn="r" fontAlgn="t"/>
                      <a:r>
                        <a:rPr lang="en-CA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CA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CA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CA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CA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t"/>
                      <a:r>
                        <a:rPr lang="en-CA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t"/>
                      <a:r>
                        <a:rPr lang="en-CA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t"/>
                      <a:r>
                        <a:rPr lang="en-CA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r" fontAlgn="t"/>
                      <a:r>
                        <a:rPr lang="en-CA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r" fontAlgn="t"/>
                      <a:r>
                        <a:rPr lang="en-CA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r" fontAlgn="t"/>
                      <a:r>
                        <a:rPr lang="en-CA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r" fontAlgn="t"/>
                      <a:r>
                        <a:rPr lang="en-CA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r" fontAlgn="t"/>
                      <a:r>
                        <a:rPr lang="en-CA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r" fontAlgn="t"/>
                      <a:r>
                        <a:rPr lang="en-CA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r" fontAlgn="t"/>
                      <a:r>
                        <a:rPr lang="en-CA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57467" marR="57467" marT="28734" marB="28734"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sz="1600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DECLARE</a:t>
                      </a:r>
                      <a:endParaRPr lang="en-CA" sz="1600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CA" sz="1600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l_customer_name</a:t>
                      </a:r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sz="1600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customers.name</a:t>
                      </a:r>
                      <a:r>
                        <a:rPr lang="en-CA" sz="1600" dirty="0" err="1">
                          <a:solidFill>
                            <a:srgbClr val="EC4444"/>
                          </a:solidFill>
                          <a:effectLst/>
                          <a:latin typeface="inherit"/>
                        </a:rPr>
                        <a:t>%TYPE</a:t>
                      </a:r>
                      <a:r>
                        <a:rPr lang="en-CA" sz="1600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algn="l" fontAlgn="t" latinLnBrk="1"/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CA" sz="1600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l_credit_limit</a:t>
                      </a:r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sz="1600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customers.credit_limit</a:t>
                      </a:r>
                      <a:r>
                        <a:rPr lang="en-CA" sz="1600" dirty="0" err="1">
                          <a:solidFill>
                            <a:srgbClr val="EC4444"/>
                          </a:solidFill>
                          <a:effectLst/>
                          <a:latin typeface="inherit"/>
                        </a:rPr>
                        <a:t>%TYPE</a:t>
                      </a:r>
                      <a:r>
                        <a:rPr lang="en-CA" sz="1600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algn="l" fontAlgn="t" latinLnBrk="1"/>
                      <a:r>
                        <a:rPr lang="en-CA" sz="1600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BEGIN</a:t>
                      </a:r>
                      <a:endParaRPr lang="en-CA" sz="1600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CA" sz="1600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SELECT</a:t>
                      </a:r>
                      <a:endParaRPr lang="en-CA" sz="1600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CA" sz="1600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name,</a:t>
                      </a:r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sz="1600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credit_limit</a:t>
                      </a:r>
                      <a:endParaRPr lang="en-CA" sz="1600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CA" sz="1600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INTO</a:t>
                      </a:r>
                      <a:endParaRPr lang="en-CA" sz="1600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CA" sz="1600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l_customer_name</a:t>
                      </a:r>
                      <a:r>
                        <a:rPr lang="en-CA" sz="1600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sz="1600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l_credit_limit</a:t>
                      </a:r>
                      <a:endParaRPr lang="en-CA" sz="1600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CA" sz="1600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FROM</a:t>
                      </a:r>
                      <a:endParaRPr lang="en-CA" sz="1600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CA" sz="1600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customers</a:t>
                      </a:r>
                    </a:p>
                    <a:p>
                      <a:pPr algn="l" fontAlgn="t" latinLnBrk="1"/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CA" sz="1600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WHERE</a:t>
                      </a:r>
                      <a:endParaRPr lang="en-CA" sz="1600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CA" sz="1600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customer_id</a:t>
                      </a:r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sz="1600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sz="1600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38;</a:t>
                      </a:r>
                    </a:p>
                    <a:p>
                      <a:pPr algn="l" fontAlgn="t" latinLnBrk="1"/>
                      <a:r>
                        <a:rPr lang="en-CA" sz="1600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CA" sz="1600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DBMS_OUTPUT.PUT_LINE(</a:t>
                      </a:r>
                      <a:r>
                        <a:rPr lang="en-CA" sz="1600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l_customer_name</a:t>
                      </a:r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sz="1600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||</a:t>
                      </a:r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sz="1600" dirty="0">
                          <a:solidFill>
                            <a:srgbClr val="669900"/>
                          </a:solidFill>
                          <a:effectLst/>
                          <a:latin typeface="inherit"/>
                        </a:rPr>
                        <a:t>':'</a:t>
                      </a:r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sz="1600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||</a:t>
                      </a:r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sz="1600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l_credit_limit</a:t>
                      </a:r>
                      <a:r>
                        <a:rPr lang="en-C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sz="1600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);</a:t>
                      </a:r>
                    </a:p>
                    <a:p>
                      <a:pPr algn="l" fontAlgn="t" latinLnBrk="1"/>
                      <a:r>
                        <a:rPr lang="en-CA" sz="1600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END</a:t>
                      </a:r>
                      <a:r>
                        <a:rPr lang="en-CA" sz="1600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algn="l" fontAlgn="t" latinLnBrk="1"/>
                      <a:r>
                        <a:rPr lang="en-CA" sz="1600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/</a:t>
                      </a:r>
                    </a:p>
                  </a:txBody>
                  <a:tcPr marL="57467" marR="57467" marT="28734" marB="28734"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39140"/>
              </p:ext>
            </p:extLst>
          </p:nvPr>
        </p:nvGraphicFramePr>
        <p:xfrm>
          <a:off x="8122024" y="5875270"/>
          <a:ext cx="3280541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2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65">
                <a:tc>
                  <a:txBody>
                    <a:bodyPr/>
                    <a:lstStyle/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Kraft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Heinz:500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582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27" y="286603"/>
            <a:ext cx="10058400" cy="1450757"/>
          </a:xfrm>
        </p:spPr>
        <p:txBody>
          <a:bodyPr/>
          <a:lstStyle/>
          <a:p>
            <a:r>
              <a:rPr lang="en-CA" dirty="0"/>
              <a:t>Anchored Declarations (2)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586" y="1859181"/>
            <a:ext cx="5330414" cy="4023360"/>
          </a:xfrm>
        </p:spPr>
        <p:txBody>
          <a:bodyPr>
            <a:noAutofit/>
          </a:bodyPr>
          <a:lstStyle/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en-US" sz="2400" dirty="0"/>
              <a:t>Declare variables that anchor to another </a:t>
            </a:r>
          </a:p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en-US" sz="2200" dirty="0"/>
              <a:t>Consider the following example:</a:t>
            </a:r>
          </a:p>
          <a:p>
            <a:pPr marL="363538" indent="-363538" algn="just">
              <a:buFont typeface="Wingdings" panose="05000000000000000000" pitchFamily="2" charset="2"/>
              <a:buChar char="Ø"/>
            </a:pPr>
            <a:endParaRPr lang="en-CA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19</a:t>
            </a:fld>
            <a:endParaRPr lang="en-CA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88322"/>
              </p:ext>
            </p:extLst>
          </p:nvPr>
        </p:nvGraphicFramePr>
        <p:xfrm>
          <a:off x="384586" y="3072515"/>
          <a:ext cx="5157188" cy="3679462"/>
        </p:xfrm>
        <a:graphic>
          <a:graphicData uri="http://schemas.openxmlformats.org/drawingml/2006/table">
            <a:tbl>
              <a:tblPr/>
              <a:tblGrid>
                <a:gridCol w="232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6454">
                <a:tc>
                  <a:txBody>
                    <a:bodyPr/>
                    <a:lstStyle/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27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28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29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30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31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32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33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34</a:t>
                      </a:r>
                    </a:p>
                    <a:p>
                      <a:pPr algn="r" fontAlgn="t"/>
                      <a:r>
                        <a:rPr lang="en-CA" sz="4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35</a:t>
                      </a:r>
                    </a:p>
                  </a:txBody>
                  <a:tcPr marL="21863" marR="21863" marT="10931" marB="10931"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sz="1500" dirty="0">
                          <a:solidFill>
                            <a:srgbClr val="0077AA"/>
                          </a:solidFill>
                          <a:effectLst/>
                          <a:latin typeface="+mj-lt"/>
                        </a:rPr>
                        <a:t>DECLARE</a:t>
                      </a:r>
                      <a:endParaRPr lang="en-CA" sz="1500" dirty="0">
                        <a:solidFill>
                          <a:srgbClr val="445870"/>
                        </a:solidFill>
                        <a:effectLst/>
                        <a:latin typeface="+mj-lt"/>
                      </a:endParaRPr>
                    </a:p>
                    <a:p>
                      <a:pPr algn="l" fontAlgn="t" latinLnBrk="1"/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  </a:t>
                      </a:r>
                      <a:r>
                        <a:rPr lang="en-CA" sz="1500" dirty="0" err="1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l_credit_limit</a:t>
                      </a:r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       </a:t>
                      </a:r>
                      <a:r>
                        <a:rPr lang="en-CA" sz="1500" dirty="0" err="1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customers.credit_limit</a:t>
                      </a:r>
                      <a:r>
                        <a:rPr lang="en-CA" sz="1500" dirty="0" err="1">
                          <a:solidFill>
                            <a:srgbClr val="EC4444"/>
                          </a:solidFill>
                          <a:effectLst/>
                          <a:latin typeface="+mj-lt"/>
                        </a:rPr>
                        <a:t>%TYPE</a:t>
                      </a:r>
                      <a:r>
                        <a:rPr lang="en-CA" sz="1500" dirty="0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;</a:t>
                      </a:r>
                    </a:p>
                    <a:p>
                      <a:pPr algn="l" fontAlgn="t" latinLnBrk="1"/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  </a:t>
                      </a:r>
                      <a:r>
                        <a:rPr lang="en-CA" sz="1500" dirty="0" err="1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l_average_credit</a:t>
                      </a:r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   </a:t>
                      </a:r>
                      <a:r>
                        <a:rPr lang="en-CA" sz="1500" dirty="0" err="1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l_credit_limit</a:t>
                      </a:r>
                      <a:r>
                        <a:rPr lang="en-CA" sz="1500" dirty="0" err="1">
                          <a:solidFill>
                            <a:srgbClr val="EC4444"/>
                          </a:solidFill>
                          <a:effectLst/>
                          <a:latin typeface="+mj-lt"/>
                        </a:rPr>
                        <a:t>%TYPE</a:t>
                      </a:r>
                      <a:r>
                        <a:rPr lang="en-CA" sz="1500" dirty="0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;</a:t>
                      </a:r>
                    </a:p>
                    <a:p>
                      <a:pPr algn="l" fontAlgn="t" latinLnBrk="1"/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  </a:t>
                      </a:r>
                      <a:r>
                        <a:rPr lang="en-CA" sz="1500" dirty="0" err="1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l_max_credit</a:t>
                      </a:r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       </a:t>
                      </a:r>
                      <a:r>
                        <a:rPr lang="en-CA" sz="1500" dirty="0" err="1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l_credit_limit</a:t>
                      </a:r>
                      <a:r>
                        <a:rPr lang="en-CA" sz="1500" dirty="0" err="1">
                          <a:solidFill>
                            <a:srgbClr val="EC4444"/>
                          </a:solidFill>
                          <a:effectLst/>
                          <a:latin typeface="+mj-lt"/>
                        </a:rPr>
                        <a:t>%TYPE</a:t>
                      </a:r>
                      <a:r>
                        <a:rPr lang="en-CA" sz="1500" dirty="0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;</a:t>
                      </a:r>
                    </a:p>
                    <a:p>
                      <a:pPr algn="l" fontAlgn="t" latinLnBrk="1"/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  </a:t>
                      </a:r>
                      <a:r>
                        <a:rPr lang="en-CA" sz="1500" dirty="0" err="1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l_min_credit</a:t>
                      </a:r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       </a:t>
                      </a:r>
                      <a:r>
                        <a:rPr lang="en-CA" sz="1500" dirty="0" err="1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l_credit_limit</a:t>
                      </a:r>
                      <a:r>
                        <a:rPr lang="en-CA" sz="1500" dirty="0" err="1">
                          <a:solidFill>
                            <a:srgbClr val="EC4444"/>
                          </a:solidFill>
                          <a:effectLst/>
                          <a:latin typeface="+mj-lt"/>
                        </a:rPr>
                        <a:t>%TYPE</a:t>
                      </a:r>
                      <a:r>
                        <a:rPr lang="en-CA" sz="1500" dirty="0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;</a:t>
                      </a:r>
                    </a:p>
                    <a:p>
                      <a:pPr algn="l" fontAlgn="t" latinLnBrk="1"/>
                      <a:r>
                        <a:rPr lang="en-CA" sz="1500" dirty="0">
                          <a:solidFill>
                            <a:srgbClr val="0077AA"/>
                          </a:solidFill>
                          <a:effectLst/>
                          <a:latin typeface="+mj-lt"/>
                        </a:rPr>
                        <a:t>BEGIN</a:t>
                      </a:r>
                      <a:endParaRPr lang="en-CA" sz="1500" dirty="0">
                        <a:solidFill>
                          <a:srgbClr val="445870"/>
                        </a:solidFill>
                        <a:effectLst/>
                        <a:latin typeface="+mj-lt"/>
                      </a:endParaRPr>
                    </a:p>
                    <a:p>
                      <a:pPr algn="l" fontAlgn="t" latinLnBrk="1"/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  </a:t>
                      </a:r>
                      <a:r>
                        <a:rPr lang="en-CA" sz="1500" i="1" dirty="0">
                          <a:solidFill>
                            <a:srgbClr val="708090"/>
                          </a:solidFill>
                          <a:effectLst/>
                          <a:latin typeface="+mj-lt"/>
                        </a:rPr>
                        <a:t>-- get credit limits</a:t>
                      </a:r>
                      <a:endParaRPr lang="en-CA" sz="1500" dirty="0">
                        <a:solidFill>
                          <a:srgbClr val="445870"/>
                        </a:solidFill>
                        <a:effectLst/>
                        <a:latin typeface="+mj-lt"/>
                      </a:endParaRPr>
                    </a:p>
                    <a:p>
                      <a:pPr algn="l" fontAlgn="t" latinLnBrk="1"/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  </a:t>
                      </a:r>
                      <a:r>
                        <a:rPr lang="en-CA" sz="1500" dirty="0">
                          <a:solidFill>
                            <a:srgbClr val="0077AA"/>
                          </a:solidFill>
                          <a:effectLst/>
                          <a:latin typeface="+mj-lt"/>
                        </a:rPr>
                        <a:t>SELECT</a:t>
                      </a:r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CA" sz="1500" dirty="0">
                        <a:solidFill>
                          <a:srgbClr val="445870"/>
                        </a:solidFill>
                        <a:effectLst/>
                        <a:latin typeface="+mj-lt"/>
                      </a:endParaRPr>
                    </a:p>
                    <a:p>
                      <a:pPr algn="l" fontAlgn="t" latinLnBrk="1"/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      </a:t>
                      </a:r>
                      <a:r>
                        <a:rPr lang="en-CA" sz="1500" dirty="0">
                          <a:solidFill>
                            <a:srgbClr val="0077AA"/>
                          </a:solidFill>
                          <a:effectLst/>
                          <a:latin typeface="+mj-lt"/>
                        </a:rPr>
                        <a:t>MIN</a:t>
                      </a:r>
                      <a:r>
                        <a:rPr lang="en-CA" sz="1500" dirty="0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CA" sz="1500" dirty="0" err="1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credit_limit</a:t>
                      </a:r>
                      <a:r>
                        <a:rPr lang="en-CA" sz="1500" dirty="0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),</a:t>
                      </a:r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CA" sz="1500" dirty="0">
                        <a:solidFill>
                          <a:srgbClr val="445870"/>
                        </a:solidFill>
                        <a:effectLst/>
                        <a:latin typeface="+mj-lt"/>
                      </a:endParaRPr>
                    </a:p>
                    <a:p>
                      <a:pPr algn="l" fontAlgn="t" latinLnBrk="1"/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      </a:t>
                      </a:r>
                      <a:r>
                        <a:rPr lang="en-CA" sz="1500" dirty="0">
                          <a:solidFill>
                            <a:srgbClr val="0077AA"/>
                          </a:solidFill>
                          <a:effectLst/>
                          <a:latin typeface="+mj-lt"/>
                        </a:rPr>
                        <a:t>MAX</a:t>
                      </a:r>
                      <a:r>
                        <a:rPr lang="en-CA" sz="1500" dirty="0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CA" sz="1500" dirty="0" err="1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credit_limit</a:t>
                      </a:r>
                      <a:r>
                        <a:rPr lang="en-CA" sz="1500" dirty="0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),</a:t>
                      </a:r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CA" sz="1500" dirty="0">
                        <a:solidFill>
                          <a:srgbClr val="445870"/>
                        </a:solidFill>
                        <a:effectLst/>
                        <a:latin typeface="+mj-lt"/>
                      </a:endParaRPr>
                    </a:p>
                    <a:p>
                      <a:pPr algn="l" fontAlgn="t" latinLnBrk="1"/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      </a:t>
                      </a:r>
                      <a:r>
                        <a:rPr lang="en-CA" sz="1500" dirty="0">
                          <a:solidFill>
                            <a:srgbClr val="0077AA"/>
                          </a:solidFill>
                          <a:effectLst/>
                          <a:latin typeface="+mj-lt"/>
                        </a:rPr>
                        <a:t>AVG</a:t>
                      </a:r>
                      <a:r>
                        <a:rPr lang="en-CA" sz="1500" dirty="0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CA" sz="1500" dirty="0" err="1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credit_limit</a:t>
                      </a:r>
                      <a:r>
                        <a:rPr lang="en-CA" sz="1500" dirty="0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  </a:t>
                      </a:r>
                      <a:r>
                        <a:rPr lang="en-CA" sz="1500" dirty="0">
                          <a:solidFill>
                            <a:srgbClr val="0077AA"/>
                          </a:solidFill>
                          <a:effectLst/>
                          <a:latin typeface="+mj-lt"/>
                        </a:rPr>
                        <a:t>INTO</a:t>
                      </a:r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CA" sz="1500" dirty="0">
                        <a:solidFill>
                          <a:srgbClr val="445870"/>
                        </a:solidFill>
                        <a:effectLst/>
                        <a:latin typeface="+mj-lt"/>
                      </a:endParaRPr>
                    </a:p>
                    <a:p>
                      <a:pPr algn="l" fontAlgn="t" latinLnBrk="1"/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      </a:t>
                      </a:r>
                      <a:r>
                        <a:rPr lang="en-CA" sz="1500" dirty="0" err="1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l_min_credit</a:t>
                      </a:r>
                      <a:r>
                        <a:rPr lang="en-CA" sz="1500" dirty="0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,</a:t>
                      </a:r>
                    </a:p>
                    <a:p>
                      <a:pPr algn="l" fontAlgn="t" latinLnBrk="1"/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      </a:t>
                      </a:r>
                      <a:r>
                        <a:rPr lang="en-CA" sz="1500" dirty="0" err="1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l_max_credit</a:t>
                      </a:r>
                      <a:r>
                        <a:rPr lang="en-CA" sz="1500" dirty="0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,</a:t>
                      </a:r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CA" sz="1500" dirty="0">
                        <a:solidFill>
                          <a:srgbClr val="445870"/>
                        </a:solidFill>
                        <a:effectLst/>
                        <a:latin typeface="+mj-lt"/>
                      </a:endParaRPr>
                    </a:p>
                    <a:p>
                      <a:pPr algn="l" fontAlgn="t" latinLnBrk="1"/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      </a:t>
                      </a:r>
                      <a:r>
                        <a:rPr lang="en-CA" sz="1500" dirty="0" err="1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l_average_credit</a:t>
                      </a:r>
                      <a:endParaRPr lang="en-CA" sz="1500" dirty="0">
                        <a:solidFill>
                          <a:srgbClr val="445870"/>
                        </a:solidFill>
                        <a:effectLst/>
                        <a:latin typeface="+mj-lt"/>
                      </a:endParaRPr>
                    </a:p>
                    <a:p>
                      <a:pPr algn="l" fontAlgn="t" latinLnBrk="1"/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  </a:t>
                      </a:r>
                      <a:r>
                        <a:rPr lang="en-CA" sz="1500" dirty="0">
                          <a:solidFill>
                            <a:srgbClr val="0077AA"/>
                          </a:solidFill>
                          <a:effectLst/>
                          <a:latin typeface="+mj-lt"/>
                        </a:rPr>
                        <a:t>FROM</a:t>
                      </a:r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CA" sz="1500" dirty="0">
                          <a:solidFill>
                            <a:srgbClr val="445870"/>
                          </a:solidFill>
                          <a:effectLst/>
                          <a:latin typeface="+mj-lt"/>
                        </a:rPr>
                        <a:t>customers;</a:t>
                      </a:r>
                      <a:r>
                        <a:rPr lang="en-CA" sz="1500" dirty="0">
                          <a:solidFill>
                            <a:srgbClr val="006FE0"/>
                          </a:solidFill>
                          <a:effectLst/>
                          <a:latin typeface="+mj-lt"/>
                        </a:rPr>
                        <a:t>    </a:t>
                      </a:r>
                      <a:endParaRPr lang="en-CA" sz="400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</a:txBody>
                  <a:tcPr marL="21863" marR="21863" marT="10931" marB="10931"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541518" y="1737360"/>
            <a:ext cx="565048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 latinLnBrk="1"/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    </a:t>
            </a:r>
            <a:endParaRPr lang="en-CA" sz="1600" dirty="0">
              <a:solidFill>
                <a:srgbClr val="445870"/>
              </a:solidFill>
              <a:latin typeface="Calibri Light" panose="020F0302020204030204"/>
            </a:endParaRPr>
          </a:p>
          <a:p>
            <a:pPr lvl="0" fontAlgn="t" latinLnBrk="1"/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    </a:t>
            </a:r>
            <a:r>
              <a:rPr lang="en-CA" sz="1600" dirty="0">
                <a:solidFill>
                  <a:srgbClr val="0077AA"/>
                </a:solidFill>
                <a:latin typeface="Calibri Light" panose="020F0302020204030204"/>
              </a:rPr>
              <a:t>SELECT</a:t>
            </a:r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 </a:t>
            </a:r>
            <a:endParaRPr lang="en-CA" sz="1600" dirty="0">
              <a:solidFill>
                <a:srgbClr val="445870"/>
              </a:solidFill>
              <a:latin typeface="Calibri Light" panose="020F0302020204030204"/>
            </a:endParaRPr>
          </a:p>
          <a:p>
            <a:pPr lvl="0" fontAlgn="t" latinLnBrk="1"/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        </a:t>
            </a:r>
            <a:r>
              <a:rPr lang="en-CA" sz="1600" dirty="0" err="1">
                <a:solidFill>
                  <a:srgbClr val="445870"/>
                </a:solidFill>
                <a:latin typeface="Calibri Light" panose="020F0302020204030204"/>
              </a:rPr>
              <a:t>credit_limit</a:t>
            </a:r>
            <a:endParaRPr lang="en-CA" sz="1600" dirty="0">
              <a:solidFill>
                <a:srgbClr val="445870"/>
              </a:solidFill>
              <a:latin typeface="Calibri Light" panose="020F0302020204030204"/>
            </a:endParaRPr>
          </a:p>
          <a:p>
            <a:pPr lvl="0" fontAlgn="t" latinLnBrk="1"/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    </a:t>
            </a:r>
            <a:r>
              <a:rPr lang="en-CA" sz="1600" dirty="0">
                <a:solidFill>
                  <a:srgbClr val="0077AA"/>
                </a:solidFill>
                <a:latin typeface="Calibri Light" panose="020F0302020204030204"/>
              </a:rPr>
              <a:t>INTO</a:t>
            </a:r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 </a:t>
            </a:r>
            <a:endParaRPr lang="en-CA" sz="1600" dirty="0">
              <a:solidFill>
                <a:srgbClr val="445870"/>
              </a:solidFill>
              <a:latin typeface="Calibri Light" panose="020F0302020204030204"/>
            </a:endParaRPr>
          </a:p>
          <a:p>
            <a:pPr lvl="0" fontAlgn="t" latinLnBrk="1"/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        </a:t>
            </a:r>
            <a:r>
              <a:rPr lang="en-CA" sz="1600" dirty="0" err="1">
                <a:solidFill>
                  <a:srgbClr val="445870"/>
                </a:solidFill>
                <a:latin typeface="Calibri Light" panose="020F0302020204030204"/>
              </a:rPr>
              <a:t>l_credit_limit</a:t>
            </a:r>
            <a:endParaRPr lang="en-CA" sz="1600" dirty="0">
              <a:solidFill>
                <a:srgbClr val="445870"/>
              </a:solidFill>
              <a:latin typeface="Calibri Light" panose="020F0302020204030204"/>
            </a:endParaRPr>
          </a:p>
          <a:p>
            <a:pPr lvl="0" fontAlgn="t" latinLnBrk="1"/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    </a:t>
            </a:r>
            <a:r>
              <a:rPr lang="en-CA" sz="1600" dirty="0">
                <a:solidFill>
                  <a:srgbClr val="0077AA"/>
                </a:solidFill>
                <a:latin typeface="Calibri Light" panose="020F0302020204030204"/>
              </a:rPr>
              <a:t>FROM</a:t>
            </a:r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 </a:t>
            </a:r>
            <a:endParaRPr lang="en-CA" sz="1600" dirty="0">
              <a:solidFill>
                <a:srgbClr val="445870"/>
              </a:solidFill>
              <a:latin typeface="Calibri Light" panose="020F0302020204030204"/>
            </a:endParaRPr>
          </a:p>
          <a:p>
            <a:pPr lvl="0" fontAlgn="t" latinLnBrk="1"/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        </a:t>
            </a:r>
            <a:r>
              <a:rPr lang="en-CA" sz="1600" dirty="0">
                <a:solidFill>
                  <a:srgbClr val="445870"/>
                </a:solidFill>
                <a:latin typeface="Calibri Light" panose="020F0302020204030204"/>
              </a:rPr>
              <a:t>customers</a:t>
            </a:r>
          </a:p>
          <a:p>
            <a:pPr lvl="0" fontAlgn="t" latinLnBrk="1"/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    </a:t>
            </a:r>
            <a:r>
              <a:rPr lang="en-CA" sz="1600" dirty="0">
                <a:solidFill>
                  <a:srgbClr val="0077AA"/>
                </a:solidFill>
                <a:latin typeface="Calibri Light" panose="020F0302020204030204"/>
              </a:rPr>
              <a:t>WHERE</a:t>
            </a:r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 </a:t>
            </a:r>
            <a:endParaRPr lang="en-CA" sz="1600" dirty="0">
              <a:solidFill>
                <a:srgbClr val="445870"/>
              </a:solidFill>
              <a:latin typeface="Calibri Light" panose="020F0302020204030204"/>
            </a:endParaRPr>
          </a:p>
          <a:p>
            <a:pPr lvl="0" fontAlgn="t" latinLnBrk="1"/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        </a:t>
            </a:r>
            <a:r>
              <a:rPr lang="en-CA" sz="1600" dirty="0" err="1">
                <a:solidFill>
                  <a:srgbClr val="445870"/>
                </a:solidFill>
                <a:latin typeface="Calibri Light" panose="020F0302020204030204"/>
              </a:rPr>
              <a:t>customer_id</a:t>
            </a:r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 </a:t>
            </a:r>
            <a:r>
              <a:rPr lang="en-CA" sz="1600" dirty="0">
                <a:solidFill>
                  <a:srgbClr val="445870"/>
                </a:solidFill>
                <a:latin typeface="Calibri Light" panose="020F0302020204030204"/>
              </a:rPr>
              <a:t>=</a:t>
            </a:r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 </a:t>
            </a:r>
            <a:r>
              <a:rPr lang="en-CA" sz="1600" dirty="0">
                <a:solidFill>
                  <a:srgbClr val="445870"/>
                </a:solidFill>
                <a:latin typeface="Calibri Light" panose="020F0302020204030204"/>
              </a:rPr>
              <a:t>100;</a:t>
            </a:r>
          </a:p>
          <a:p>
            <a:pPr lvl="0" fontAlgn="t" latinLnBrk="1"/>
            <a:r>
              <a:rPr lang="en-CA" sz="1600" dirty="0">
                <a:solidFill>
                  <a:srgbClr val="445870"/>
                </a:solidFill>
                <a:latin typeface="Calibri Light" panose="020F0302020204030204"/>
              </a:rPr>
              <a:t> </a:t>
            </a:r>
          </a:p>
          <a:p>
            <a:pPr lvl="0" fontAlgn="t" latinLnBrk="1"/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    </a:t>
            </a:r>
            <a:r>
              <a:rPr lang="en-CA" sz="1600" i="1" dirty="0">
                <a:solidFill>
                  <a:srgbClr val="708090"/>
                </a:solidFill>
                <a:latin typeface="Calibri Light" panose="020F0302020204030204"/>
              </a:rPr>
              <a:t>-- show the credits     </a:t>
            </a:r>
            <a:endParaRPr lang="en-CA" sz="1600" dirty="0">
              <a:solidFill>
                <a:srgbClr val="445870"/>
              </a:solidFill>
              <a:latin typeface="Calibri Light" panose="020F0302020204030204"/>
            </a:endParaRPr>
          </a:p>
          <a:p>
            <a:pPr lvl="0" fontAlgn="t" latinLnBrk="1"/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    </a:t>
            </a:r>
            <a:r>
              <a:rPr lang="en-CA" sz="1600" dirty="0" err="1">
                <a:solidFill>
                  <a:srgbClr val="445870"/>
                </a:solidFill>
                <a:latin typeface="Calibri Light" panose="020F0302020204030204"/>
              </a:rPr>
              <a:t>dbms_output.put_line</a:t>
            </a:r>
            <a:r>
              <a:rPr lang="en-CA" sz="1600" dirty="0">
                <a:solidFill>
                  <a:srgbClr val="445870"/>
                </a:solidFill>
                <a:latin typeface="Calibri Light" panose="020F0302020204030204"/>
              </a:rPr>
              <a:t>(</a:t>
            </a:r>
            <a:r>
              <a:rPr lang="en-CA" sz="1600" dirty="0">
                <a:solidFill>
                  <a:srgbClr val="669900"/>
                </a:solidFill>
                <a:latin typeface="Calibri Light" panose="020F0302020204030204"/>
              </a:rPr>
              <a:t>'Min Credit: '</a:t>
            </a:r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 </a:t>
            </a:r>
            <a:r>
              <a:rPr lang="en-CA" sz="1600" dirty="0">
                <a:solidFill>
                  <a:srgbClr val="445870"/>
                </a:solidFill>
                <a:latin typeface="Calibri Light" panose="020F0302020204030204"/>
              </a:rPr>
              <a:t>||</a:t>
            </a:r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 </a:t>
            </a:r>
            <a:r>
              <a:rPr lang="en-CA" sz="1600" dirty="0" err="1">
                <a:solidFill>
                  <a:srgbClr val="445870"/>
                </a:solidFill>
                <a:latin typeface="Calibri Light" panose="020F0302020204030204"/>
              </a:rPr>
              <a:t>l_min_credit</a:t>
            </a:r>
            <a:r>
              <a:rPr lang="en-CA" sz="1600" dirty="0">
                <a:solidFill>
                  <a:srgbClr val="445870"/>
                </a:solidFill>
                <a:latin typeface="Calibri Light" panose="020F0302020204030204"/>
              </a:rPr>
              <a:t>);</a:t>
            </a:r>
          </a:p>
          <a:p>
            <a:pPr lvl="0" fontAlgn="t" latinLnBrk="1"/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    </a:t>
            </a:r>
            <a:r>
              <a:rPr lang="en-CA" sz="1600" dirty="0" err="1">
                <a:solidFill>
                  <a:srgbClr val="445870"/>
                </a:solidFill>
                <a:latin typeface="Calibri Light" panose="020F0302020204030204"/>
              </a:rPr>
              <a:t>dbms_output.put_line</a:t>
            </a:r>
            <a:r>
              <a:rPr lang="en-CA" sz="1600" dirty="0">
                <a:solidFill>
                  <a:srgbClr val="445870"/>
                </a:solidFill>
                <a:latin typeface="Calibri Light" panose="020F0302020204030204"/>
              </a:rPr>
              <a:t>(</a:t>
            </a:r>
            <a:r>
              <a:rPr lang="en-CA" sz="1600" dirty="0">
                <a:solidFill>
                  <a:srgbClr val="669900"/>
                </a:solidFill>
                <a:latin typeface="Calibri Light" panose="020F0302020204030204"/>
              </a:rPr>
              <a:t>'Max Credit: '</a:t>
            </a:r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 </a:t>
            </a:r>
            <a:r>
              <a:rPr lang="en-CA" sz="1600" dirty="0">
                <a:solidFill>
                  <a:srgbClr val="445870"/>
                </a:solidFill>
                <a:latin typeface="Calibri Light" panose="020F0302020204030204"/>
              </a:rPr>
              <a:t>||</a:t>
            </a:r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 </a:t>
            </a:r>
            <a:r>
              <a:rPr lang="en-CA" sz="1600" dirty="0" err="1">
                <a:solidFill>
                  <a:srgbClr val="445870"/>
                </a:solidFill>
                <a:latin typeface="Calibri Light" panose="020F0302020204030204"/>
              </a:rPr>
              <a:t>l_max_credit</a:t>
            </a:r>
            <a:r>
              <a:rPr lang="en-CA" sz="1600" dirty="0">
                <a:solidFill>
                  <a:srgbClr val="445870"/>
                </a:solidFill>
                <a:latin typeface="Calibri Light" panose="020F0302020204030204"/>
              </a:rPr>
              <a:t>);</a:t>
            </a:r>
          </a:p>
          <a:p>
            <a:pPr lvl="0" fontAlgn="t" latinLnBrk="1"/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    </a:t>
            </a:r>
            <a:r>
              <a:rPr lang="en-CA" sz="1600" dirty="0" err="1">
                <a:solidFill>
                  <a:srgbClr val="445870"/>
                </a:solidFill>
                <a:latin typeface="Calibri Light" panose="020F0302020204030204"/>
              </a:rPr>
              <a:t>dbms_output.put_line</a:t>
            </a:r>
            <a:r>
              <a:rPr lang="en-CA" sz="1600" dirty="0">
                <a:solidFill>
                  <a:srgbClr val="445870"/>
                </a:solidFill>
                <a:latin typeface="Calibri Light" panose="020F0302020204030204"/>
              </a:rPr>
              <a:t>(</a:t>
            </a:r>
            <a:r>
              <a:rPr lang="en-CA" sz="1600" dirty="0">
                <a:solidFill>
                  <a:srgbClr val="669900"/>
                </a:solidFill>
                <a:latin typeface="Calibri Light" panose="020F0302020204030204"/>
              </a:rPr>
              <a:t>'</a:t>
            </a:r>
            <a:r>
              <a:rPr lang="en-CA" sz="1600" dirty="0" err="1">
                <a:solidFill>
                  <a:srgbClr val="669900"/>
                </a:solidFill>
                <a:latin typeface="Calibri Light" panose="020F0302020204030204"/>
              </a:rPr>
              <a:t>Avg</a:t>
            </a:r>
            <a:r>
              <a:rPr lang="en-CA" sz="1600" dirty="0">
                <a:solidFill>
                  <a:srgbClr val="669900"/>
                </a:solidFill>
                <a:latin typeface="Calibri Light" panose="020F0302020204030204"/>
              </a:rPr>
              <a:t> Credit: '</a:t>
            </a:r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 </a:t>
            </a:r>
            <a:r>
              <a:rPr lang="en-CA" sz="1600" dirty="0">
                <a:solidFill>
                  <a:srgbClr val="445870"/>
                </a:solidFill>
                <a:latin typeface="Calibri Light" panose="020F0302020204030204"/>
              </a:rPr>
              <a:t>||</a:t>
            </a:r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 </a:t>
            </a:r>
            <a:r>
              <a:rPr lang="en-CA" sz="1600" dirty="0" err="1">
                <a:solidFill>
                  <a:srgbClr val="445870"/>
                </a:solidFill>
                <a:latin typeface="Calibri Light" panose="020F0302020204030204"/>
              </a:rPr>
              <a:t>l_average_credit</a:t>
            </a:r>
            <a:r>
              <a:rPr lang="en-CA" sz="1600" dirty="0">
                <a:solidFill>
                  <a:srgbClr val="445870"/>
                </a:solidFill>
                <a:latin typeface="Calibri Light" panose="020F0302020204030204"/>
              </a:rPr>
              <a:t>);</a:t>
            </a:r>
          </a:p>
          <a:p>
            <a:pPr lvl="0" fontAlgn="t" latinLnBrk="1"/>
            <a:r>
              <a:rPr lang="en-CA" sz="1600" dirty="0">
                <a:solidFill>
                  <a:srgbClr val="445870"/>
                </a:solidFill>
                <a:latin typeface="Calibri Light" panose="020F0302020204030204"/>
              </a:rPr>
              <a:t> </a:t>
            </a:r>
          </a:p>
          <a:p>
            <a:pPr lvl="0" fontAlgn="t" latinLnBrk="1"/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    </a:t>
            </a:r>
            <a:r>
              <a:rPr lang="en-CA" sz="1600" i="1" dirty="0">
                <a:solidFill>
                  <a:srgbClr val="708090"/>
                </a:solidFill>
                <a:latin typeface="Calibri Light" panose="020F0302020204030204"/>
              </a:rPr>
              <a:t>-- show customer credit    </a:t>
            </a:r>
            <a:endParaRPr lang="en-CA" sz="1600" dirty="0">
              <a:solidFill>
                <a:srgbClr val="445870"/>
              </a:solidFill>
              <a:latin typeface="Calibri Light" panose="020F0302020204030204"/>
            </a:endParaRPr>
          </a:p>
          <a:p>
            <a:pPr lvl="0" fontAlgn="t" latinLnBrk="1"/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    </a:t>
            </a:r>
            <a:r>
              <a:rPr lang="en-CA" sz="1600" dirty="0" err="1">
                <a:solidFill>
                  <a:srgbClr val="445870"/>
                </a:solidFill>
                <a:latin typeface="Calibri Light" panose="020F0302020204030204"/>
              </a:rPr>
              <a:t>dbms_output.put_line</a:t>
            </a:r>
            <a:r>
              <a:rPr lang="en-CA" sz="1600" dirty="0">
                <a:solidFill>
                  <a:srgbClr val="445870"/>
                </a:solidFill>
                <a:latin typeface="Calibri Light" panose="020F0302020204030204"/>
              </a:rPr>
              <a:t>(</a:t>
            </a:r>
            <a:r>
              <a:rPr lang="en-CA" sz="1600" dirty="0">
                <a:solidFill>
                  <a:srgbClr val="669900"/>
                </a:solidFill>
                <a:latin typeface="Calibri Light" panose="020F0302020204030204"/>
              </a:rPr>
              <a:t>'Customer Credit: '</a:t>
            </a:r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 </a:t>
            </a:r>
            <a:r>
              <a:rPr lang="en-CA" sz="1600" dirty="0">
                <a:solidFill>
                  <a:srgbClr val="445870"/>
                </a:solidFill>
                <a:latin typeface="Calibri Light" panose="020F0302020204030204"/>
              </a:rPr>
              <a:t>||</a:t>
            </a:r>
            <a:r>
              <a:rPr lang="en-CA" sz="1600" dirty="0">
                <a:solidFill>
                  <a:srgbClr val="006FE0"/>
                </a:solidFill>
                <a:latin typeface="Calibri Light" panose="020F0302020204030204"/>
              </a:rPr>
              <a:t> </a:t>
            </a:r>
            <a:r>
              <a:rPr lang="en-CA" sz="1600" dirty="0" err="1">
                <a:solidFill>
                  <a:srgbClr val="445870"/>
                </a:solidFill>
                <a:latin typeface="Calibri Light" panose="020F0302020204030204"/>
              </a:rPr>
              <a:t>l_credit_limit</a:t>
            </a:r>
            <a:r>
              <a:rPr lang="en-CA" sz="1600" dirty="0">
                <a:solidFill>
                  <a:srgbClr val="445870"/>
                </a:solidFill>
                <a:latin typeface="Calibri Light" panose="020F0302020204030204"/>
              </a:rPr>
              <a:t>);</a:t>
            </a:r>
          </a:p>
          <a:p>
            <a:pPr lvl="0" fontAlgn="t" latinLnBrk="1"/>
            <a:r>
              <a:rPr lang="en-CA" sz="1200" dirty="0">
                <a:solidFill>
                  <a:srgbClr val="0077AA"/>
                </a:solidFill>
                <a:latin typeface="+mj-lt"/>
              </a:rPr>
              <a:t>END</a:t>
            </a:r>
            <a:r>
              <a:rPr lang="en-CA" sz="1200" dirty="0">
                <a:solidFill>
                  <a:srgbClr val="445870"/>
                </a:solidFill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29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10" y="-143703"/>
            <a:ext cx="10058400" cy="1450757"/>
          </a:xfrm>
        </p:spPr>
        <p:txBody>
          <a:bodyPr/>
          <a:lstStyle/>
          <a:p>
            <a:r>
              <a:rPr lang="en-CA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59" y="1829499"/>
            <a:ext cx="4779084" cy="2390089"/>
          </a:xfrm>
        </p:spPr>
        <p:txBody>
          <a:bodyPr>
            <a:noAutofit/>
          </a:bodyPr>
          <a:lstStyle/>
          <a:p>
            <a:r>
              <a:rPr lang="en-CA" b="1" dirty="0"/>
              <a:t>SECTION-I - 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PL/SQL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 err="1"/>
              <a:t>Anonymus</a:t>
            </a:r>
            <a:r>
              <a:rPr lang="en-CA" dirty="0"/>
              <a:t> Blocks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Data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Variables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Comments &amp; Constants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19364" y="1803304"/>
            <a:ext cx="4733951" cy="24690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SECTION-II- Condition Control &amp;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 IF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 Case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 GO TO &amp; NULL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LOOPS (FOR, WHILE)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1043" y="4759977"/>
            <a:ext cx="3931920" cy="16998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SECTION-III- CURSORS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 Cursor FOR 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Cursor With Parameters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2</a:t>
            </a:fld>
            <a:endParaRPr lang="en-CA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19363" y="4489783"/>
            <a:ext cx="4733951" cy="169980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SECTION-III- Stored PROCEDURES and 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 Procedures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Cursor Variables</a:t>
            </a:r>
          </a:p>
        </p:txBody>
      </p:sp>
    </p:spTree>
    <p:extLst>
      <p:ext uri="{BB962C8B-B14F-4D97-AF65-F5344CB8AC3E}">
        <p14:creationId xmlns:p14="http://schemas.microsoft.com/office/powerpoint/2010/main" val="1527002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Output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44928"/>
              </p:ext>
            </p:extLst>
          </p:nvPr>
        </p:nvGraphicFramePr>
        <p:xfrm>
          <a:off x="1214885" y="3290159"/>
          <a:ext cx="6944884" cy="1188720"/>
        </p:xfrm>
        <a:graphic>
          <a:graphicData uri="http://schemas.openxmlformats.org/drawingml/2006/table">
            <a:tbl>
              <a:tblPr/>
              <a:tblGrid>
                <a:gridCol w="30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Min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Credit: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100</a:t>
                      </a:r>
                    </a:p>
                    <a:p>
                      <a:pPr algn="l" fontAlgn="t" latinLnBrk="1"/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Max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Credit: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5000</a:t>
                      </a:r>
                    </a:p>
                    <a:p>
                      <a:pPr algn="l" fontAlgn="t" latinLnBrk="1"/>
                      <a:r>
                        <a:rPr lang="en-CA" dirty="0" err="1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Avg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Credit: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1894.67</a:t>
                      </a:r>
                    </a:p>
                    <a:p>
                      <a:pPr algn="l" fontAlgn="t" latinLnBrk="1"/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Customer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Credit: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1894.67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20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59748" y="2101333"/>
            <a:ext cx="4056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Open Sans"/>
              </a:rPr>
              <a:t>Here is the output: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79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PL/SQL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Single-line comments</a:t>
            </a:r>
          </a:p>
          <a:p>
            <a:pPr marL="268288" indent="-268288" algn="just"/>
            <a:r>
              <a:rPr lang="en-US" dirty="0"/>
              <a:t> Starts with a double hyphen ( --) that can appear anywhere on a line and extends to the end of  the line</a:t>
            </a:r>
          </a:p>
          <a:p>
            <a:pPr algn="just"/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Multi-line comments</a:t>
            </a:r>
          </a:p>
          <a:p>
            <a:pPr marL="268288" indent="-90488" algn="just"/>
            <a:r>
              <a:rPr lang="en-US" dirty="0"/>
              <a:t>A multi-line comment starts with a slash-asterisk ( /* ) and ends with an asterisk-slash ( */ ), and can span multiple lines:</a:t>
            </a:r>
          </a:p>
          <a:p>
            <a:pPr algn="just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21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56325"/>
              </p:ext>
            </p:extLst>
          </p:nvPr>
        </p:nvGraphicFramePr>
        <p:xfrm>
          <a:off x="3299180" y="2838337"/>
          <a:ext cx="6944884" cy="640080"/>
        </p:xfrm>
        <a:graphic>
          <a:graphicData uri="http://schemas.openxmlformats.org/drawingml/2006/table">
            <a:tbl>
              <a:tblPr/>
              <a:tblGrid>
                <a:gridCol w="30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i="1" dirty="0">
                          <a:solidFill>
                            <a:srgbClr val="708090"/>
                          </a:solidFill>
                          <a:effectLst/>
                          <a:latin typeface="inherit"/>
                        </a:rPr>
                        <a:t>-- valued added tax 10%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DECLARE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co_vat_rate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CONSTANT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NUMBER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:=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0.1;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85227"/>
              </p:ext>
            </p:extLst>
          </p:nvPr>
        </p:nvGraphicFramePr>
        <p:xfrm>
          <a:off x="3848548" y="4801398"/>
          <a:ext cx="7307132" cy="1188720"/>
        </p:xfrm>
        <a:graphic>
          <a:graphicData uri="http://schemas.openxmlformats.org/drawingml/2006/table">
            <a:tbl>
              <a:tblPr/>
              <a:tblGrid>
                <a:gridCol w="32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i="1" dirty="0">
                          <a:solidFill>
                            <a:srgbClr val="708090"/>
                          </a:solidFill>
                          <a:effectLst/>
                          <a:latin typeface="inherit"/>
                        </a:rPr>
                        <a:t>/*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i="1" dirty="0">
                          <a:solidFill>
                            <a:srgbClr val="708090"/>
                          </a:solidFill>
                          <a:effectLst/>
                          <a:latin typeface="inherit"/>
                        </a:rPr>
                        <a:t>  This is a multi-line comment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i="1" dirty="0">
                          <a:solidFill>
                            <a:srgbClr val="708090"/>
                          </a:solidFill>
                          <a:effectLst/>
                          <a:latin typeface="inherit"/>
                        </a:rPr>
                        <a:t>  that can span multiple lines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i="1" dirty="0">
                          <a:solidFill>
                            <a:srgbClr val="708090"/>
                          </a:solidFill>
                          <a:effectLst/>
                          <a:latin typeface="inherit"/>
                        </a:rPr>
                        <a:t>*/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039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PL/SQL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Constant</a:t>
            </a:r>
            <a:r>
              <a:rPr lang="en-US" dirty="0"/>
              <a:t> holds a value that does not change throughout the execution of the program</a:t>
            </a:r>
          </a:p>
          <a:p>
            <a:endParaRPr lang="en-CA" dirty="0"/>
          </a:p>
          <a:p>
            <a:endParaRPr lang="en-CA" dirty="0"/>
          </a:p>
          <a:p>
            <a:r>
              <a:rPr lang="en-US" dirty="0"/>
              <a:t>By looking at this, we don’t know what 0.1 means. It can be anything. Of course, you can use a comment to </a:t>
            </a:r>
            <a:r>
              <a:rPr lang="en-US" dirty="0" err="1"/>
              <a:t>explain.However</a:t>
            </a:r>
            <a:r>
              <a:rPr lang="en-US" dirty="0"/>
              <a:t>, it is even better if you use a constant like this: the meaning of 0.1: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22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060588"/>
              </p:ext>
            </p:extLst>
          </p:nvPr>
        </p:nvGraphicFramePr>
        <p:xfrm>
          <a:off x="999733" y="2464510"/>
          <a:ext cx="6944884" cy="365760"/>
        </p:xfrm>
        <a:graphic>
          <a:graphicData uri="http://schemas.openxmlformats.org/drawingml/2006/table">
            <a:tbl>
              <a:tblPr/>
              <a:tblGrid>
                <a:gridCol w="30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l_list_price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:=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l_price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l_price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0.1;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346173"/>
              </p:ext>
            </p:extLst>
          </p:nvPr>
        </p:nvGraphicFramePr>
        <p:xfrm>
          <a:off x="1058630" y="4070614"/>
          <a:ext cx="6944884" cy="365760"/>
        </p:xfrm>
        <a:graphic>
          <a:graphicData uri="http://schemas.openxmlformats.org/drawingml/2006/table">
            <a:tbl>
              <a:tblPr/>
              <a:tblGrid>
                <a:gridCol w="30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l_list_price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:=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l_price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l_price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co_vat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23365" y="45834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declare a constant, you specify the name, CONSTANT keyword, data type, and the default value. </a:t>
            </a:r>
            <a:endParaRPr lang="en-CA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28619"/>
              </p:ext>
            </p:extLst>
          </p:nvPr>
        </p:nvGraphicFramePr>
        <p:xfrm>
          <a:off x="4613311" y="5199880"/>
          <a:ext cx="7260442" cy="699156"/>
        </p:xfrm>
        <a:graphic>
          <a:graphicData uri="http://schemas.openxmlformats.org/drawingml/2006/table">
            <a:tbl>
              <a:tblPr/>
              <a:tblGrid>
                <a:gridCol w="319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constant_name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CONSTANT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datatype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:=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expression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714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Examples For PL/SQL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declares two constants </a:t>
            </a:r>
            <a:r>
              <a:rPr lang="en-US" dirty="0" err="1"/>
              <a:t>co_payment_term</a:t>
            </a:r>
            <a:r>
              <a:rPr lang="en-US" dirty="0"/>
              <a:t> and </a:t>
            </a:r>
            <a:r>
              <a:rPr lang="en-US" dirty="0" err="1"/>
              <a:t>co_payment_status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23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41404"/>
              </p:ext>
            </p:extLst>
          </p:nvPr>
        </p:nvGraphicFramePr>
        <p:xfrm>
          <a:off x="1097280" y="2316592"/>
          <a:ext cx="6944884" cy="1737360"/>
        </p:xfrm>
        <a:graphic>
          <a:graphicData uri="http://schemas.openxmlformats.org/drawingml/2006/table">
            <a:tbl>
              <a:tblPr/>
              <a:tblGrid>
                <a:gridCol w="30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DECLARE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co_payment_term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CONSTANT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NUMBER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:=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45;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708090"/>
                          </a:solidFill>
                          <a:effectLst/>
                          <a:latin typeface="inherit"/>
                        </a:rPr>
                        <a:t>-- days 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co_payment_status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CONSTANT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C4444"/>
                          </a:solidFill>
                          <a:effectLst/>
                          <a:latin typeface="inherit"/>
                        </a:rPr>
                        <a:t>BOOLEAN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:=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BEGIN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END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85708"/>
              </p:ext>
            </p:extLst>
          </p:nvPr>
        </p:nvGraphicFramePr>
        <p:xfrm>
          <a:off x="4926274" y="4131734"/>
          <a:ext cx="6944884" cy="1737360"/>
        </p:xfrm>
        <a:graphic>
          <a:graphicData uri="http://schemas.openxmlformats.org/drawingml/2006/table">
            <a:tbl>
              <a:tblPr/>
              <a:tblGrid>
                <a:gridCol w="30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DECLARE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co_payment_term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CONSTANT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NUMBER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:=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45;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708090"/>
                          </a:solidFill>
                          <a:effectLst/>
                          <a:latin typeface="inherit"/>
                        </a:rPr>
                        <a:t>-- days 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co_payment_status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CONSTANT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C4444"/>
                          </a:solidFill>
                          <a:effectLst/>
                          <a:latin typeface="inherit"/>
                        </a:rPr>
                        <a:t>BOOLEAN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:=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BEGIN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co_payment_term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:=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30;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708090"/>
                          </a:solidFill>
                          <a:effectLst/>
                          <a:latin typeface="inherit"/>
                        </a:rPr>
                        <a:t>-- error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END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97280" y="4668765"/>
            <a:ext cx="3501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</a:rPr>
              <a:t>If you attempt to change the </a:t>
            </a:r>
            <a:r>
              <a:rPr lang="en-US" dirty="0" err="1">
                <a:solidFill>
                  <a:schemeClr val="accent1"/>
                </a:solidFill>
              </a:rPr>
              <a:t>co_payment_term</a:t>
            </a:r>
            <a:r>
              <a:rPr lang="en-US" dirty="0">
                <a:solidFill>
                  <a:schemeClr val="accent1"/>
                </a:solidFill>
              </a:rPr>
              <a:t> in the execution section, PL/SQL will issue an error, for example:</a:t>
            </a:r>
            <a:endParaRPr lang="en-C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OUTLINE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49507" y="2328051"/>
            <a:ext cx="5127811" cy="16998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SECTION-V-Packages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 PL/SQL Packages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 File Structure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2398764"/>
            <a:ext cx="4442011" cy="16998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SECTION-VI-Triggers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 Statement Level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 Row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8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SECTION-I - Introduction</a:t>
            </a:r>
            <a:br>
              <a:rPr lang="en-CA" b="1" dirty="0"/>
            </a:b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6340" y="1977416"/>
            <a:ext cx="7638378" cy="37510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CA" sz="3200" dirty="0"/>
              <a:t>PL/SQL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3200" dirty="0" err="1"/>
              <a:t>Anonymus</a:t>
            </a:r>
            <a:r>
              <a:rPr lang="en-CA" sz="3200" dirty="0"/>
              <a:t> Blocks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3200" dirty="0"/>
              <a:t>Data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3200" dirty="0"/>
              <a:t>Variables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3200" dirty="0"/>
              <a:t>Comments &amp; Constants</a:t>
            </a:r>
          </a:p>
          <a:p>
            <a:pPr>
              <a:buFont typeface="Wingdings" panose="05000000000000000000" pitchFamily="2" charset="2"/>
              <a:buChar char="v"/>
            </a:pPr>
            <a:endParaRPr lang="en-CA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96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 algn="just">
              <a:buFont typeface="Wingdings" panose="05000000000000000000" pitchFamily="2" charset="2"/>
              <a:buChar char="§"/>
            </a:pPr>
            <a:r>
              <a:rPr lang="en-US" sz="2400" dirty="0"/>
              <a:t>Procedural Language extensions to the “Structured Query Language”</a:t>
            </a:r>
          </a:p>
          <a:p>
            <a:pPr marL="268288" indent="-268288" algn="just">
              <a:buFont typeface="Wingdings" panose="05000000000000000000" pitchFamily="2" charset="2"/>
              <a:buChar char="§"/>
            </a:pPr>
            <a:r>
              <a:rPr lang="en-CA" sz="2400" dirty="0"/>
              <a:t>SQL is a popular language for both querying and updating data in the relational database management systems (RDBMS). </a:t>
            </a:r>
          </a:p>
          <a:p>
            <a:pPr marL="268288" indent="-268288" algn="just">
              <a:buFont typeface="Wingdings" panose="05000000000000000000" pitchFamily="2" charset="2"/>
              <a:buChar char="§"/>
            </a:pPr>
            <a:r>
              <a:rPr lang="en-CA" sz="2400" dirty="0"/>
              <a:t>PL/SQL adds many procedural constructs to SQL language</a:t>
            </a:r>
          </a:p>
          <a:p>
            <a:pPr marL="268288" indent="-268288" algn="just">
              <a:buFont typeface="Wingdings" panose="05000000000000000000" pitchFamily="2" charset="2"/>
              <a:buChar char="§"/>
            </a:pPr>
            <a:r>
              <a:rPr lang="en-CA" sz="2400" dirty="0"/>
              <a:t>PL/SQL provides a more comprehensive programming language solution for building mission-critical applications on Oracle Databases.</a:t>
            </a:r>
          </a:p>
          <a:p>
            <a:pPr marL="268288" indent="-268288" algn="just">
              <a:buFont typeface="Wingdings" panose="05000000000000000000" pitchFamily="2" charset="2"/>
              <a:buChar char="§"/>
            </a:pPr>
            <a:r>
              <a:rPr lang="en-US" sz="2400" dirty="0"/>
              <a:t>PL/SQL is a standard and portable language for Oracle Database development.</a:t>
            </a:r>
          </a:p>
          <a:p>
            <a:pPr marL="268288" indent="-268288" algn="just">
              <a:buFont typeface="Wingdings" panose="05000000000000000000" pitchFamily="2" charset="2"/>
              <a:buChar char="§"/>
            </a:pPr>
            <a:r>
              <a:rPr lang="en-US" sz="2400" dirty="0"/>
              <a:t>PL/SQL is an embedded language. PL/SQL only can execute in an Oracle Database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45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PL/SQL</a:t>
            </a:r>
            <a:br>
              <a:rPr lang="en-CA" dirty="0"/>
            </a:br>
            <a:r>
              <a:rPr lang="en-CA" dirty="0"/>
              <a:t>Architecture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2753" y="235883"/>
            <a:ext cx="7210425" cy="417475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6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412375" y="1912284"/>
            <a:ext cx="643217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PL/SQL engine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Compile PL/SQL code into byte-code and executes the executable code.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Can only be installed in an </a:t>
            </a:r>
            <a:r>
              <a:rPr lang="en-US" sz="2200" dirty="0">
                <a:solidFill>
                  <a:schemeClr val="accent2"/>
                </a:solidFill>
              </a:rPr>
              <a:t>Oracle Database server </a:t>
            </a:r>
            <a:r>
              <a:rPr lang="en-US" sz="2200" dirty="0"/>
              <a:t>or an application development tool such as Oracle Forms.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Once you submit a </a:t>
            </a:r>
            <a:r>
              <a:rPr lang="en-US" sz="2200" dirty="0">
                <a:solidFill>
                  <a:schemeClr val="accent2"/>
                </a:solidFill>
              </a:rPr>
              <a:t>PL/SQL block </a:t>
            </a:r>
            <a:r>
              <a:rPr lang="en-US" sz="2200" dirty="0"/>
              <a:t>to the Oracle Database server, the PL/SQL engine collaborates with the </a:t>
            </a:r>
            <a:r>
              <a:rPr lang="en-US" sz="2200" dirty="0">
                <a:solidFill>
                  <a:schemeClr val="accent2"/>
                </a:solidFill>
              </a:rPr>
              <a:t>SQL engine </a:t>
            </a:r>
            <a:r>
              <a:rPr lang="en-US" sz="2200" dirty="0"/>
              <a:t>to compile and execute the code.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PL/SQL engine runs the procedural elements while the SQL engine processes the SQL statements.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5918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PL/SQL Anonymous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3538" indent="-363538">
              <a:buFont typeface="Wingdings" panose="05000000000000000000" pitchFamily="2" charset="2"/>
              <a:buChar char="§"/>
            </a:pPr>
            <a:r>
              <a:rPr lang="en-US" sz="2100" dirty="0"/>
              <a:t>PL/SQL is a block-structured language whose code is organized into blocks.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en-US" sz="2100" dirty="0"/>
              <a:t>A PL/SQL block consists of three sections:</a:t>
            </a:r>
          </a:p>
          <a:p>
            <a:pPr marL="838200" lvl="2" indent="-206375">
              <a:buFont typeface="Wingdings" panose="05000000000000000000" pitchFamily="2" charset="2"/>
              <a:buChar char="§"/>
            </a:pPr>
            <a:r>
              <a:rPr lang="en-US" sz="2100" dirty="0"/>
              <a:t>Declaration		  </a:t>
            </a:r>
            <a:r>
              <a:rPr lang="en-US" sz="2100" dirty="0">
                <a:solidFill>
                  <a:schemeClr val="accent2"/>
                </a:solidFill>
              </a:rPr>
              <a:t>[optional]</a:t>
            </a:r>
          </a:p>
          <a:p>
            <a:pPr marL="838200" lvl="2" indent="-206375">
              <a:buFont typeface="Wingdings" panose="05000000000000000000" pitchFamily="2" charset="2"/>
              <a:buChar char="§"/>
            </a:pPr>
            <a:r>
              <a:rPr lang="en-US" sz="2100" dirty="0"/>
              <a:t>Executable 		  </a:t>
            </a:r>
            <a:r>
              <a:rPr lang="en-US" sz="2100" dirty="0">
                <a:solidFill>
                  <a:schemeClr val="accent2"/>
                </a:solidFill>
              </a:rPr>
              <a:t>[mandatory]</a:t>
            </a:r>
          </a:p>
          <a:p>
            <a:pPr marL="838200" lvl="2" indent="-206375">
              <a:buFont typeface="Wingdings" panose="05000000000000000000" pitchFamily="2" charset="2"/>
              <a:buChar char="§"/>
            </a:pPr>
            <a:r>
              <a:rPr lang="en-US" sz="2100" dirty="0"/>
              <a:t>Exception-handling 	 </a:t>
            </a:r>
            <a:r>
              <a:rPr lang="en-US" sz="2100" dirty="0">
                <a:solidFill>
                  <a:schemeClr val="accent2"/>
                </a:solidFill>
              </a:rPr>
              <a:t> [optional]</a:t>
            </a:r>
          </a:p>
          <a:p>
            <a:pPr marL="363538" lvl="1" indent="-269875"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accent2"/>
                </a:solidFill>
              </a:rPr>
              <a:t>Named Block</a:t>
            </a:r>
          </a:p>
          <a:p>
            <a:pPr marL="655638" lvl="1" indent="-211138">
              <a:buFont typeface="Wingdings" panose="05000000000000000000" pitchFamily="2" charset="2"/>
              <a:buChar char="§"/>
            </a:pPr>
            <a:r>
              <a:rPr lang="en-US" sz="2100" dirty="0"/>
              <a:t>A PL/SQL block has a name. </a:t>
            </a:r>
            <a:r>
              <a:rPr lang="en-US" sz="2100" dirty="0">
                <a:solidFill>
                  <a:schemeClr val="accent2"/>
                </a:solidFill>
              </a:rPr>
              <a:t>Example: </a:t>
            </a:r>
            <a:r>
              <a:rPr lang="en-US" sz="2100" dirty="0">
                <a:solidFill>
                  <a:schemeClr val="tx1"/>
                </a:solidFill>
              </a:rPr>
              <a:t>F</a:t>
            </a:r>
            <a:r>
              <a:rPr lang="en-US" sz="2100" dirty="0"/>
              <a:t>unctions or Procedures </a:t>
            </a:r>
          </a:p>
          <a:p>
            <a:pPr marL="655638" lvl="1" indent="-211138">
              <a:buFont typeface="Wingdings" panose="05000000000000000000" pitchFamily="2" charset="2"/>
              <a:buChar char="§"/>
            </a:pPr>
            <a:r>
              <a:rPr lang="en-US" sz="2100" dirty="0"/>
              <a:t>A named block is stored into the Oracle Database server and can be reused later.</a:t>
            </a:r>
          </a:p>
          <a:p>
            <a:pPr marL="363538" lvl="1" indent="-269875"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accent2"/>
                </a:solidFill>
              </a:rPr>
              <a:t>Anonymous Block</a:t>
            </a:r>
          </a:p>
          <a:p>
            <a:pPr marL="546100" lvl="2" indent="-182563">
              <a:buFont typeface="Wingdings" panose="05000000000000000000" pitchFamily="2" charset="2"/>
              <a:buChar char="§"/>
            </a:pPr>
            <a:r>
              <a:rPr lang="en-US" sz="2000" dirty="0"/>
              <a:t>A block without a name is an anonymous block. </a:t>
            </a:r>
          </a:p>
          <a:p>
            <a:pPr marL="546100" lvl="2" indent="-182563">
              <a:buFont typeface="Wingdings" panose="05000000000000000000" pitchFamily="2" charset="2"/>
              <a:buChar char="§"/>
            </a:pPr>
            <a:r>
              <a:rPr lang="en-US" sz="2000" dirty="0"/>
              <a:t>Not saved in the Oracle Database server, so it is just for one-time use.</a:t>
            </a:r>
          </a:p>
          <a:p>
            <a:pPr marL="546100" lvl="2" indent="-182563">
              <a:buFont typeface="Wingdings" panose="05000000000000000000" pitchFamily="2" charset="2"/>
              <a:buChar char="§"/>
            </a:pPr>
            <a:r>
              <a:rPr lang="en-US" sz="2000" dirty="0"/>
              <a:t>Useful for testing purposes</a:t>
            </a:r>
            <a:r>
              <a:rPr lang="en-US" sz="1700" dirty="0"/>
              <a:t>.</a:t>
            </a:r>
            <a:endParaRPr lang="en-US" sz="1700" b="1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74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070" y="0"/>
            <a:ext cx="10058400" cy="1450757"/>
          </a:xfrm>
        </p:spPr>
        <p:txBody>
          <a:bodyPr/>
          <a:lstStyle/>
          <a:p>
            <a:r>
              <a:rPr lang="en-CA" dirty="0"/>
              <a:t>PL/SQL Block Structure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147" y="178454"/>
            <a:ext cx="4400550" cy="28670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8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10017" y="1677609"/>
            <a:ext cx="733313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>
                <a:solidFill>
                  <a:schemeClr val="accent1"/>
                </a:solidFill>
              </a:rPr>
              <a:t>Declaration Section </a:t>
            </a:r>
            <a:endParaRPr lang="en-US" sz="2000" dirty="0"/>
          </a:p>
          <a:p>
            <a:pPr marL="363538" indent="-363538"/>
            <a:r>
              <a:rPr lang="en-US" sz="2000" dirty="0"/>
              <a:t>      Declare variables, allocate memory for cursors, and define data  types.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2) Executable Section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Starts with the keyword </a:t>
            </a:r>
            <a:r>
              <a:rPr lang="en-US" sz="2000" dirty="0">
                <a:solidFill>
                  <a:schemeClr val="accent1"/>
                </a:solidFill>
              </a:rPr>
              <a:t>BEGIN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Ends with the keyword </a:t>
            </a:r>
            <a:r>
              <a:rPr lang="en-US" sz="2000" dirty="0">
                <a:solidFill>
                  <a:schemeClr val="accent1"/>
                </a:solidFill>
              </a:rPr>
              <a:t>END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Must have a least one executable statement, even if it is the NULL statement which does nothing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3) Exception-handling Section</a:t>
            </a:r>
            <a:endParaRPr lang="en-US" sz="2000" dirty="0"/>
          </a:p>
          <a:p>
            <a:pPr marL="285750" indent="77788">
              <a:buFont typeface="Wingdings" panose="05000000000000000000" pitchFamily="2" charset="2"/>
              <a:buChar char="§"/>
              <a:tabLst>
                <a:tab pos="363538" algn="l"/>
              </a:tabLst>
            </a:pPr>
            <a:r>
              <a:rPr lang="en-US" sz="2000" dirty="0"/>
              <a:t> Starts with the keyword EXCEPTION. </a:t>
            </a:r>
          </a:p>
          <a:p>
            <a:pPr marL="285750" indent="77788">
              <a:buFont typeface="Wingdings" panose="05000000000000000000" pitchFamily="2" charset="2"/>
              <a:buChar char="§"/>
              <a:tabLst>
                <a:tab pos="363538" algn="l"/>
              </a:tabLst>
            </a:pPr>
            <a:r>
              <a:rPr lang="en-US" sz="2000" dirty="0"/>
              <a:t> Catch and handle exceptions raised by the code in the execution section</a:t>
            </a:r>
          </a:p>
          <a:p>
            <a:pPr marL="285750" indent="77788">
              <a:buFont typeface="Wingdings" panose="05000000000000000000" pitchFamily="2" charset="2"/>
              <a:buChar char="§"/>
              <a:tabLst>
                <a:tab pos="363538" algn="l"/>
              </a:tabLst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Note a block itself is an executable statement, therefore you can nest a block within other blocks.</a:t>
            </a:r>
          </a:p>
          <a:p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88867"/>
              </p:ext>
            </p:extLst>
          </p:nvPr>
        </p:nvGraphicFramePr>
        <p:xfrm>
          <a:off x="7543147" y="3377961"/>
          <a:ext cx="4530030" cy="8229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sz="16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 sz="16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CA" sz="16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1600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BEGIN</a:t>
                      </a:r>
                      <a:endParaRPr lang="en-US" sz="1600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600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DBMS_OUTPUT.put_line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669900"/>
                          </a:solidFill>
                          <a:effectLst/>
                          <a:latin typeface="inherit"/>
                        </a:rPr>
                        <a:t>'Hello World!'</a:t>
                      </a:r>
                      <a:r>
                        <a:rPr lang="en-US" sz="1600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);</a:t>
                      </a:r>
                    </a:p>
                    <a:p>
                      <a:pPr algn="l" fontAlgn="t" latinLnBrk="1"/>
                      <a:r>
                        <a:rPr lang="en-US" sz="1600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END</a:t>
                      </a:r>
                      <a:r>
                        <a:rPr lang="en-US" sz="1600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49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833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Execute a PL/SQL anonymous block using SQL*Plus</a:t>
            </a:r>
            <a:br>
              <a:rPr lang="en-US" dirty="0"/>
            </a:b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871" y="2236713"/>
            <a:ext cx="8427116" cy="265801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2320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</TotalTime>
  <Words>1359</Words>
  <Application>Microsoft Office PowerPoint</Application>
  <PresentationFormat>Widescreen</PresentationFormat>
  <Paragraphs>404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inherit</vt:lpstr>
      <vt:lpstr>Liberation Mono</vt:lpstr>
      <vt:lpstr>Open Sans</vt:lpstr>
      <vt:lpstr>Wingdings</vt:lpstr>
      <vt:lpstr>Retrospect</vt:lpstr>
      <vt:lpstr>COMP-4150 ADVANCED AND PRACTICAL DB SYSTEMS</vt:lpstr>
      <vt:lpstr>OUTLINE</vt:lpstr>
      <vt:lpstr>OUTLINE</vt:lpstr>
      <vt:lpstr>SECTION-I - Introduction </vt:lpstr>
      <vt:lpstr>PL/SQL</vt:lpstr>
      <vt:lpstr>PL/SQL Architecture</vt:lpstr>
      <vt:lpstr>PL/SQL Anonymous Block</vt:lpstr>
      <vt:lpstr>PL/SQL Block Structure</vt:lpstr>
      <vt:lpstr>Execute a PL/SQL anonymous block using SQL*Plus </vt:lpstr>
      <vt:lpstr>Steps to Execute PL/SQL Block</vt:lpstr>
      <vt:lpstr>Executing &amp; Editing a block</vt:lpstr>
      <vt:lpstr>PL/SQL Data Types</vt:lpstr>
      <vt:lpstr>PL/SQL Variables</vt:lpstr>
      <vt:lpstr>Variable Declaration</vt:lpstr>
      <vt:lpstr>Default Values</vt:lpstr>
      <vt:lpstr>NOT NULL Constraint</vt:lpstr>
      <vt:lpstr>PowerPoint Presentation</vt:lpstr>
      <vt:lpstr>Anchored Declarations </vt:lpstr>
      <vt:lpstr>Anchored Declarations (2) </vt:lpstr>
      <vt:lpstr>Sample Output</vt:lpstr>
      <vt:lpstr>PL/SQL Comments</vt:lpstr>
      <vt:lpstr>PL/SQL Constants</vt:lpstr>
      <vt:lpstr>More Examples For PL/SQL Constants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Mahreen Nasir</dc:creator>
  <cp:lastModifiedBy>Mahreen Nasir</cp:lastModifiedBy>
  <cp:revision>39</cp:revision>
  <dcterms:created xsi:type="dcterms:W3CDTF">2019-09-08T18:58:17Z</dcterms:created>
  <dcterms:modified xsi:type="dcterms:W3CDTF">2019-09-25T19:27:11Z</dcterms:modified>
</cp:coreProperties>
</file>