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311" r:id="rId3"/>
    <p:sldId id="312" r:id="rId4"/>
    <p:sldId id="314" r:id="rId5"/>
    <p:sldId id="317" r:id="rId6"/>
    <p:sldId id="316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939A-7463-49F2-B6D5-E855F83EAB3F}" type="datetimeFigureOut">
              <a:rPr lang="en-CA" smtClean="0"/>
              <a:t>02-Oct-2019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8A5A9-5C7D-4100-B878-A7DA8C3033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4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A5A9-5C7D-4100-B878-A7DA8C3033A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59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A5A9-5C7D-4100-B878-A7DA8C3033A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16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C6F4-50D4-407D-8F74-874F0114CBAB}" type="datetime1">
              <a:rPr lang="en-CA" smtClean="0"/>
              <a:t>02-Oct-2019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0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3736-781F-489E-94E9-135ADC7F9252}" type="datetime1">
              <a:rPr lang="en-CA" smtClean="0"/>
              <a:t>02-Oct-2019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7FC-BFE5-4386-8413-D27E463F2C88}" type="datetime1">
              <a:rPr lang="en-CA" smtClean="0"/>
              <a:t>02-Oct-2019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88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7FAF-A715-4019-94B1-06C399037EA4}" type="datetime1">
              <a:rPr lang="en-CA" smtClean="0"/>
              <a:t>02-Oct-2019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5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AEB5-96E1-45DB-B650-0A52F9E98430}" type="datetime1">
              <a:rPr lang="en-CA" smtClean="0"/>
              <a:t>02-Oct-2019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9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6C4B-E70B-4C46-87D5-1BB672F90238}" type="datetime1">
              <a:rPr lang="en-CA" smtClean="0"/>
              <a:t>02-Oct-2019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4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A9A-644F-43F0-AE39-4C8EBF78CD36}" type="datetime1">
              <a:rPr lang="en-CA" smtClean="0"/>
              <a:t>02-Oct-2019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8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EE2F-4063-4890-9529-1D8AB8D4B2A5}" type="datetime1">
              <a:rPr lang="en-CA" smtClean="0"/>
              <a:t>02-Oct-2019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51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EBD7-2E22-43FA-B3DC-EA0F73B20593}" type="datetime1">
              <a:rPr lang="en-CA" smtClean="0"/>
              <a:t>02-Oct-2019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Part-B PL/SQL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28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E16902-9DBB-48E1-8CD5-68556BEA8A99}" type="datetime1">
              <a:rPr lang="en-CA" smtClean="0"/>
              <a:t>02-Oct-2019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Part-B PL/SQL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69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C40-F98C-4C65-833B-1E393DC52573}" type="datetime1">
              <a:rPr lang="en-CA" smtClean="0"/>
              <a:t>02-Oct-2019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84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359187-D945-464C-B0FB-98184E4691B4}" type="datetime1">
              <a:rPr lang="en-CA" smtClean="0"/>
              <a:t>02-Oct-2019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10498B-8387-4C1A-920E-A425A7EFB943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847164"/>
            <a:ext cx="10058400" cy="1622253"/>
          </a:xfrm>
        </p:spPr>
        <p:txBody>
          <a:bodyPr>
            <a:normAutofit/>
          </a:bodyPr>
          <a:lstStyle/>
          <a:p>
            <a:pPr algn="ctr"/>
            <a:r>
              <a:rPr lang="en-CA" sz="6000" dirty="0"/>
              <a:t>COMP-4150</a:t>
            </a:r>
            <a:r>
              <a:rPr lang="en-CA" sz="4800" dirty="0"/>
              <a:t/>
            </a:r>
            <a:br>
              <a:rPr lang="en-CA" sz="4800" dirty="0"/>
            </a:br>
            <a:r>
              <a:rPr lang="en-CA" sz="4800" dirty="0"/>
              <a:t>ADVANCED AND PRACTICAL DB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776" y="4455620"/>
            <a:ext cx="11080377" cy="1143000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PART-B- </a:t>
            </a:r>
            <a:r>
              <a:rPr lang="en-CA" dirty="0"/>
              <a:t> </a:t>
            </a:r>
            <a:r>
              <a:rPr lang="en-CA" sz="3200" b="1" dirty="0" smtClean="0"/>
              <a:t>PL/SQL-Functions, Procedures AND PACKAGES</a:t>
            </a:r>
            <a:endParaRPr lang="en-CA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526440" y="5966173"/>
            <a:ext cx="1665560" cy="542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Fall-2019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39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PL/SQL procedure </a:t>
            </a:r>
            <a:r>
              <a:rPr lang="en-US" dirty="0" smtClean="0"/>
              <a:t>–Step 2- Compiling</a:t>
            </a: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compile the procedure, you click the Run Statement button as shown in the following picture: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10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246" t="25000" r="59749" b="17647"/>
          <a:stretch/>
        </p:blipFill>
        <p:spPr>
          <a:xfrm>
            <a:off x="1097280" y="2164976"/>
            <a:ext cx="5195944" cy="4195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762" t="30330" r="65434" b="40626"/>
          <a:stretch/>
        </p:blipFill>
        <p:spPr>
          <a:xfrm>
            <a:off x="7985188" y="2900930"/>
            <a:ext cx="3227295" cy="2124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60235" y="3778581"/>
            <a:ext cx="2424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/>
              <a:t>Sucessful</a:t>
            </a:r>
            <a:r>
              <a:rPr lang="en-CA" dirty="0" smtClean="0"/>
              <a:t> compilation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21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</a:t>
            </a:r>
            <a:r>
              <a:rPr lang="en-US" dirty="0" smtClean="0"/>
              <a:t>PROCEDURE </a:t>
            </a:r>
            <a:r>
              <a:rPr lang="en-US" dirty="0"/>
              <a:t>–Step </a:t>
            </a:r>
            <a:r>
              <a:rPr lang="en-US" dirty="0" smtClean="0"/>
              <a:t>3- Executing</a:t>
            </a: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780783"/>
              </p:ext>
            </p:extLst>
          </p:nvPr>
        </p:nvGraphicFramePr>
        <p:xfrm>
          <a:off x="1232647" y="2257601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EXECUTE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procedure_name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arguments);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11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42512"/>
              </p:ext>
            </p:extLst>
          </p:nvPr>
        </p:nvGraphicFramePr>
        <p:xfrm>
          <a:off x="1232647" y="3164314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EXEC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procedure_name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arguments);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24953" y="268628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Open Sans"/>
              </a:rPr>
              <a:t>Or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576634" y="3681368"/>
            <a:ext cx="9979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example, to execute the </a:t>
            </a:r>
            <a:r>
              <a:rPr lang="en-US" sz="2400" dirty="0" err="1"/>
              <a:t>print_contact</a:t>
            </a:r>
            <a:r>
              <a:rPr lang="en-US" sz="2400" dirty="0"/>
              <a:t> procedure that prints the contact information of customer id 100, you use the following statement:</a:t>
            </a:r>
            <a:endParaRPr lang="en-CA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67046"/>
              </p:ext>
            </p:extLst>
          </p:nvPr>
        </p:nvGraphicFramePr>
        <p:xfrm>
          <a:off x="1298986" y="4772360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EXEC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print_contact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(100);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6774" y="1610841"/>
            <a:ext cx="14810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smtClean="0"/>
              <a:t>Syntax: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689349" y="5301409"/>
            <a:ext cx="2179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/>
              <a:t>Here is the output</a:t>
            </a:r>
            <a:r>
              <a:rPr lang="en-CA" dirty="0"/>
              <a:t>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25255"/>
              </p:ext>
            </p:extLst>
          </p:nvPr>
        </p:nvGraphicFramePr>
        <p:xfrm>
          <a:off x="1228333" y="5815237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Elisha Lloyd&lt;elisha.lloyd@verizon.com&gt;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5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70" y="-24205"/>
            <a:ext cx="10058400" cy="1450757"/>
          </a:xfrm>
        </p:spPr>
        <p:txBody>
          <a:bodyPr/>
          <a:lstStyle/>
          <a:p>
            <a:r>
              <a:rPr lang="en-CA" dirty="0" smtClean="0"/>
              <a:t>Editing  a Procedure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57" y="1931488"/>
            <a:ext cx="4743225" cy="4023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change the code of an existing procedure, you can follow these steps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>
                <a:solidFill>
                  <a:schemeClr val="accent2"/>
                </a:solidFill>
              </a:rPr>
              <a:t>Step 1. </a:t>
            </a:r>
            <a:r>
              <a:rPr lang="en-US" sz="2400" dirty="0"/>
              <a:t>Click the procedure name under Procedures </a:t>
            </a:r>
            <a:r>
              <a:rPr lang="en-US" sz="2400" dirty="0" smtClean="0"/>
              <a:t>node</a:t>
            </a:r>
            <a:endParaRPr lang="en-US" sz="2400" dirty="0"/>
          </a:p>
          <a:p>
            <a:pPr algn="just"/>
            <a:r>
              <a:rPr lang="en-US" sz="2400" dirty="0">
                <a:solidFill>
                  <a:schemeClr val="accent2"/>
                </a:solidFill>
              </a:rPr>
              <a:t>Step 2. </a:t>
            </a:r>
            <a:r>
              <a:rPr lang="en-US" sz="2400" dirty="0"/>
              <a:t>Edit the code of the </a:t>
            </a:r>
            <a:r>
              <a:rPr lang="en-US" sz="2400" dirty="0" smtClean="0"/>
              <a:t>procedure</a:t>
            </a:r>
            <a:endParaRPr lang="en-US" sz="2400" dirty="0"/>
          </a:p>
          <a:p>
            <a:pPr algn="just"/>
            <a:r>
              <a:rPr lang="en-US" sz="2400" dirty="0">
                <a:solidFill>
                  <a:schemeClr val="accent2"/>
                </a:solidFill>
              </a:rPr>
              <a:t>Step 3</a:t>
            </a:r>
            <a:r>
              <a:rPr lang="en-US" sz="2400" dirty="0"/>
              <a:t>. Click Compile menu option to recompile the </a:t>
            </a:r>
            <a:r>
              <a:rPr lang="en-US" sz="2400" dirty="0" smtClean="0"/>
              <a:t>procedure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246" t="21507" r="34739" b="28677"/>
          <a:stretch/>
        </p:blipFill>
        <p:spPr>
          <a:xfrm>
            <a:off x="4881282" y="2211005"/>
            <a:ext cx="7471458" cy="385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Removing a Procedure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To delete a procedure, you use the DROP PROCEDURE followed by the procedure’s name that you want to drop as shown in the following syntax:</a:t>
            </a:r>
          </a:p>
          <a:p>
            <a:pPr algn="just"/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13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91211"/>
              </p:ext>
            </p:extLst>
          </p:nvPr>
        </p:nvGraphicFramePr>
        <p:xfrm>
          <a:off x="1994411" y="3217545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DROP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PROCEDURE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procedure_name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CA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97280" y="3965455"/>
            <a:ext cx="971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For example, the following statement drops the </a:t>
            </a:r>
            <a:r>
              <a:rPr lang="en-US" sz="2400" dirty="0" err="1"/>
              <a:t>print_contact</a:t>
            </a:r>
            <a:r>
              <a:rPr lang="en-US" sz="2400" dirty="0"/>
              <a:t> procedure :</a:t>
            </a:r>
            <a:endParaRPr lang="en-CA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07276"/>
              </p:ext>
            </p:extLst>
          </p:nvPr>
        </p:nvGraphicFramePr>
        <p:xfrm>
          <a:off x="2038856" y="4965227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DROP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PROCEDURE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print_contact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64684" y="383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PL/SQL function is a reusable program unit stored as a schema object in the Oracle Database. The following illustrates the syntax for creating a function</a:t>
            </a:r>
            <a:r>
              <a:rPr lang="en-US" sz="2800" dirty="0" smtClean="0"/>
              <a:t>:</a:t>
            </a:r>
          </a:p>
          <a:p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14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69587"/>
              </p:ext>
            </p:extLst>
          </p:nvPr>
        </p:nvGraphicFramePr>
        <p:xfrm>
          <a:off x="1820003" y="3308774"/>
          <a:ext cx="8214925" cy="2560320"/>
        </p:xfrm>
        <a:graphic>
          <a:graphicData uri="http://schemas.openxmlformats.org/drawingml/2006/table">
            <a:tbl>
              <a:tblPr/>
              <a:tblGrid>
                <a:gridCol w="361911"/>
                <a:gridCol w="7853014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REPLACE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FUNCTION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function_name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parameter_list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return_type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IS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[declarative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section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[executable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section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EXCEPTION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exception</a:t>
                      </a:r>
                      <a:r>
                        <a:rPr lang="en-US" dirty="0">
                          <a:solidFill>
                            <a:srgbClr val="A67F59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handling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section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FUNCTION-Header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A function consists of a </a:t>
            </a:r>
            <a:r>
              <a:rPr lang="en-US" sz="2800" b="1" dirty="0">
                <a:solidFill>
                  <a:schemeClr val="accent2"/>
                </a:solidFill>
              </a:rPr>
              <a:t>header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 smtClean="0">
                <a:solidFill>
                  <a:schemeClr val="accent2"/>
                </a:solidFill>
              </a:rPr>
              <a:t>body</a:t>
            </a:r>
            <a:endParaRPr lang="en-US" sz="2800" b="1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function header has the </a:t>
            </a:r>
            <a:r>
              <a:rPr lang="en-US" sz="2800" b="1" dirty="0">
                <a:solidFill>
                  <a:schemeClr val="accent2"/>
                </a:solidFill>
              </a:rPr>
              <a:t>function name </a:t>
            </a:r>
            <a:r>
              <a:rPr lang="en-US" sz="2800" dirty="0"/>
              <a:t>and a </a:t>
            </a:r>
            <a:r>
              <a:rPr lang="en-US" sz="2800" b="1" dirty="0">
                <a:solidFill>
                  <a:schemeClr val="accent2"/>
                </a:solidFill>
              </a:rPr>
              <a:t>RETURN</a:t>
            </a:r>
            <a:r>
              <a:rPr lang="en-US" sz="2800" dirty="0"/>
              <a:t> clause that specifies the </a:t>
            </a:r>
            <a:r>
              <a:rPr lang="en-US" sz="2800" dirty="0" err="1"/>
              <a:t>datatype</a:t>
            </a:r>
            <a:r>
              <a:rPr lang="en-US" sz="2800" dirty="0"/>
              <a:t> of the returned </a:t>
            </a:r>
            <a:r>
              <a:rPr lang="en-US" sz="2800" dirty="0" smtClean="0"/>
              <a:t>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Each </a:t>
            </a:r>
            <a:r>
              <a:rPr lang="en-US" sz="2800" dirty="0"/>
              <a:t>parameter of the </a:t>
            </a:r>
            <a:r>
              <a:rPr lang="en-US" sz="2800" dirty="0" smtClean="0"/>
              <a:t>function </a:t>
            </a:r>
            <a:r>
              <a:rPr lang="en-US" sz="2800" dirty="0"/>
              <a:t>can be either in the IN, OUT, or INOUT </a:t>
            </a:r>
            <a:r>
              <a:rPr lang="en-US" sz="2800" dirty="0" smtClean="0"/>
              <a:t>mode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7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FUNCTION-BODY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86508" cy="4023360"/>
          </a:xfrm>
        </p:spPr>
        <p:txBody>
          <a:bodyPr>
            <a:noAutofit/>
          </a:bodyPr>
          <a:lstStyle/>
          <a:p>
            <a:pPr marL="363538" indent="-363538">
              <a:buFont typeface="Wingdings" panose="05000000000000000000" pitchFamily="2" charset="2"/>
              <a:buChar char="v"/>
            </a:pPr>
            <a:r>
              <a:rPr lang="en-US" sz="2800" dirty="0"/>
              <a:t>The function body </a:t>
            </a:r>
            <a:r>
              <a:rPr lang="en-US" sz="2800" dirty="0" smtClean="0"/>
              <a:t>has three </a:t>
            </a:r>
            <a:r>
              <a:rPr lang="en-US" sz="2800" dirty="0"/>
              <a:t>sections: </a:t>
            </a:r>
            <a:r>
              <a:rPr lang="en-US" sz="2800" dirty="0">
                <a:solidFill>
                  <a:schemeClr val="accent2"/>
                </a:solidFill>
              </a:rPr>
              <a:t>declarative section, executable </a:t>
            </a:r>
            <a:r>
              <a:rPr lang="en-US" sz="2800" dirty="0" smtClean="0">
                <a:solidFill>
                  <a:schemeClr val="accent2"/>
                </a:solidFill>
              </a:rPr>
              <a:t>  section</a:t>
            </a:r>
            <a:r>
              <a:rPr lang="en-US" sz="2800" dirty="0">
                <a:solidFill>
                  <a:schemeClr val="accent2"/>
                </a:solidFill>
              </a:rPr>
              <a:t>, and exception-handling </a:t>
            </a:r>
            <a:r>
              <a:rPr lang="en-US" sz="2800" dirty="0" smtClean="0">
                <a:solidFill>
                  <a:schemeClr val="accent2"/>
                </a:solidFill>
              </a:rPr>
              <a:t>section</a:t>
            </a: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declarative section is between the </a:t>
            </a:r>
            <a:r>
              <a:rPr lang="en-US" sz="2800" b="1" dirty="0">
                <a:solidFill>
                  <a:schemeClr val="accent2"/>
                </a:solidFill>
              </a:rPr>
              <a:t>IS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accent2"/>
                </a:solidFill>
              </a:rPr>
              <a:t>BEGIN</a:t>
            </a:r>
            <a:r>
              <a:rPr lang="en-US" sz="2800" b="1" dirty="0"/>
              <a:t> </a:t>
            </a:r>
            <a:r>
              <a:rPr lang="en-US" sz="2800" dirty="0" smtClean="0"/>
              <a:t>keywords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/>
              <a:t> </a:t>
            </a:r>
            <a:r>
              <a:rPr lang="en-US" sz="2200" dirty="0" smtClean="0"/>
              <a:t>declare </a:t>
            </a:r>
            <a:r>
              <a:rPr lang="en-US" sz="2200" dirty="0"/>
              <a:t>variables, constants, cursors, and user-defined types.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executable section is between the BEGIN and END </a:t>
            </a:r>
            <a:r>
              <a:rPr lang="en-US" sz="2800" dirty="0" smtClean="0"/>
              <a:t>keywords</a:t>
            </a:r>
            <a:endParaRPr lang="en-US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/>
              <a:t> </a:t>
            </a:r>
            <a:r>
              <a:rPr lang="en-US" sz="2200" dirty="0" smtClean="0"/>
              <a:t>place </a:t>
            </a:r>
            <a:r>
              <a:rPr lang="en-US" sz="2200" dirty="0"/>
              <a:t>the executable </a:t>
            </a:r>
            <a:r>
              <a:rPr lang="en-US" sz="2200" dirty="0" smtClean="0"/>
              <a:t>statements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/>
              <a:t>Unlike </a:t>
            </a:r>
            <a:r>
              <a:rPr lang="en-US" sz="2200" dirty="0"/>
              <a:t>a procedure, you must have at least </a:t>
            </a:r>
            <a:r>
              <a:rPr lang="en-US" sz="2200" b="1" dirty="0">
                <a:solidFill>
                  <a:schemeClr val="accent2"/>
                </a:solidFill>
              </a:rPr>
              <a:t>one RETURN </a:t>
            </a:r>
            <a:r>
              <a:rPr lang="en-US" sz="2200" dirty="0"/>
              <a:t>statement in the executable statement.</a:t>
            </a:r>
          </a:p>
          <a:p>
            <a:pPr marL="363538" indent="-363538">
              <a:buFont typeface="Wingdings" panose="05000000000000000000" pitchFamily="2" charset="2"/>
              <a:buChar char="v"/>
            </a:pPr>
            <a:r>
              <a:rPr lang="en-US" sz="2800" dirty="0"/>
              <a:t>The exception-handling section is where you put the exception handler code.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0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PL/SQL FUNCTION-Example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595" y="2992428"/>
            <a:ext cx="3399076" cy="961008"/>
          </a:xfrm>
        </p:spPr>
        <p:txBody>
          <a:bodyPr/>
          <a:lstStyle/>
          <a:p>
            <a:r>
              <a:rPr lang="en-US" dirty="0"/>
              <a:t>The following example creates a function that calculates total sales by year.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17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486" t="30883" r="55306" b="20955"/>
          <a:stretch/>
        </p:blipFill>
        <p:spPr>
          <a:xfrm>
            <a:off x="159001" y="1560952"/>
            <a:ext cx="7949575" cy="50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Calling a PL/SQL </a:t>
            </a:r>
            <a:r>
              <a:rPr lang="en-CA" dirty="0" smtClean="0"/>
              <a:t>Function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737360"/>
            <a:ext cx="10058400" cy="4023360"/>
          </a:xfrm>
        </p:spPr>
        <p:txBody>
          <a:bodyPr>
            <a:noAutofit/>
          </a:bodyPr>
          <a:lstStyle/>
          <a:p>
            <a:r>
              <a:rPr lang="en-US" dirty="0"/>
              <a:t>You use a function anywhere that you use an expression of the same type. You can call a function in various places such as</a:t>
            </a:r>
            <a:r>
              <a:rPr lang="en-US" dirty="0" smtClean="0"/>
              <a:t>:</a:t>
            </a:r>
          </a:p>
          <a:p>
            <a:r>
              <a:rPr lang="en-US" b="1" dirty="0">
                <a:solidFill>
                  <a:schemeClr val="accent2"/>
                </a:solidFill>
              </a:rPr>
              <a:t>1) </a:t>
            </a:r>
            <a:r>
              <a:rPr lang="en-US" b="1" dirty="0" smtClean="0">
                <a:solidFill>
                  <a:schemeClr val="accent2"/>
                </a:solidFill>
              </a:rPr>
              <a:t>In </a:t>
            </a:r>
            <a:r>
              <a:rPr lang="en-US" b="1" dirty="0">
                <a:solidFill>
                  <a:schemeClr val="accent2"/>
                </a:solidFill>
              </a:rPr>
              <a:t>an assignment </a:t>
            </a:r>
            <a:r>
              <a:rPr lang="en-US" b="1" dirty="0" smtClean="0">
                <a:solidFill>
                  <a:schemeClr val="accent2"/>
                </a:solidFill>
              </a:rPr>
              <a:t>statement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2</a:t>
            </a:r>
            <a:r>
              <a:rPr lang="en-US" b="1" dirty="0">
                <a:solidFill>
                  <a:schemeClr val="accent2"/>
                </a:solidFill>
              </a:rPr>
              <a:t>) in a Boolean </a:t>
            </a:r>
            <a:r>
              <a:rPr lang="en-US" b="1" dirty="0" smtClean="0">
                <a:solidFill>
                  <a:schemeClr val="accent2"/>
                </a:solidFill>
              </a:rPr>
              <a:t>expression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3</a:t>
            </a:r>
            <a:r>
              <a:rPr lang="en-US" b="1" dirty="0">
                <a:solidFill>
                  <a:schemeClr val="accent2"/>
                </a:solidFill>
              </a:rPr>
              <a:t>) in an SQL statement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18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556" t="31066" r="50861" b="51471"/>
          <a:stretch/>
        </p:blipFill>
        <p:spPr>
          <a:xfrm>
            <a:off x="4750234" y="2436425"/>
            <a:ext cx="5150224" cy="1277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659" t="55515" r="50654" b="28493"/>
          <a:stretch/>
        </p:blipFill>
        <p:spPr>
          <a:xfrm>
            <a:off x="4295480" y="3875621"/>
            <a:ext cx="5163670" cy="1169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9143" t="39338" r="53134" b="46324"/>
          <a:stretch/>
        </p:blipFill>
        <p:spPr>
          <a:xfrm>
            <a:off x="6183283" y="5125122"/>
            <a:ext cx="5500498" cy="11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Removing a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DROP FUNCTION deletes a function from the Oracle Database. The syntax for removing a function is :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19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20317"/>
              </p:ext>
            </p:extLst>
          </p:nvPr>
        </p:nvGraphicFramePr>
        <p:xfrm>
          <a:off x="2038856" y="2716704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DROP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FUNCTION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function_name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97279" y="3211083"/>
            <a:ext cx="983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example, the following statement drops the GET_TOTAL_SALES function:</a:t>
            </a:r>
            <a:endParaRPr lang="en-CA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65000"/>
              </p:ext>
            </p:extLst>
          </p:nvPr>
        </p:nvGraphicFramePr>
        <p:xfrm>
          <a:off x="1959865" y="4023848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DROP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FUNCTION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get_total_sales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71774" y="4684953"/>
            <a:ext cx="10183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Oracle issued a message indicating that the function GET_TOTAL_SALES has been dropped:</a:t>
            </a:r>
            <a:endParaRPr lang="en-CA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43147"/>
              </p:ext>
            </p:extLst>
          </p:nvPr>
        </p:nvGraphicFramePr>
        <p:xfrm>
          <a:off x="1913728" y="5679906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Function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GET_TOTAL_SALES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dropped.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564684" y="51004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10" y="-143703"/>
            <a:ext cx="10058400" cy="1450757"/>
          </a:xfrm>
        </p:spPr>
        <p:txBody>
          <a:bodyPr/>
          <a:lstStyle/>
          <a:p>
            <a:r>
              <a:rPr lang="en-CA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59" y="1829499"/>
            <a:ext cx="4779084" cy="2390089"/>
          </a:xfrm>
        </p:spPr>
        <p:txBody>
          <a:bodyPr>
            <a:noAutofit/>
          </a:bodyPr>
          <a:lstStyle/>
          <a:p>
            <a:r>
              <a:rPr lang="en-CA" b="1" dirty="0"/>
              <a:t>SECTION-I -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PL/SQL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 err="1"/>
              <a:t>Anonymus</a:t>
            </a:r>
            <a:r>
              <a:rPr lang="en-CA" dirty="0"/>
              <a:t> Blocks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Data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Comments &amp; Constants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19364" y="1803304"/>
            <a:ext cx="4733951" cy="24690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SECTION-II- Condition Control &amp;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tx1"/>
                </a:solidFill>
              </a:rPr>
              <a:t> IF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tx1"/>
                </a:solidFill>
              </a:rPr>
              <a:t> Case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tx1"/>
                </a:solidFill>
              </a:rPr>
              <a:t> GO TO &amp; NULL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tx1"/>
                </a:solidFill>
              </a:rPr>
              <a:t>LOOPS (FOR, WHILE)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1043" y="4759977"/>
            <a:ext cx="3931920" cy="169980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SECTION-III- CURSORS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 smtClean="0">
                <a:solidFill>
                  <a:schemeClr val="tx1"/>
                </a:solidFill>
              </a:rPr>
              <a:t>PL/SQL Cursors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 smtClean="0">
                <a:solidFill>
                  <a:schemeClr val="tx1"/>
                </a:solidFill>
              </a:rPr>
              <a:t>Cursor </a:t>
            </a:r>
            <a:r>
              <a:rPr lang="en-CA" dirty="0">
                <a:solidFill>
                  <a:schemeClr val="tx1"/>
                </a:solidFill>
              </a:rPr>
              <a:t>FOR 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tx1"/>
                </a:solidFill>
              </a:rPr>
              <a:t>Cursor With Parameters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</a:t>
            </a:fld>
            <a:endParaRPr lang="en-CA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19363" y="4489783"/>
            <a:ext cx="4733951" cy="169980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SECTION-III- Stored PROCEDURES and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</a:t>
            </a:r>
            <a:r>
              <a:rPr lang="en-CA" dirty="0">
                <a:solidFill>
                  <a:srgbClr val="FFC000"/>
                </a:solidFill>
              </a:rPr>
              <a:t>Procedures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FFC000"/>
                </a:solidFill>
              </a:rPr>
              <a:t>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FFC000"/>
                </a:solidFill>
              </a:rPr>
              <a:t>Cursor Variables</a:t>
            </a:r>
          </a:p>
        </p:txBody>
      </p:sp>
    </p:spTree>
    <p:extLst>
      <p:ext uri="{BB962C8B-B14F-4D97-AF65-F5344CB8AC3E}">
        <p14:creationId xmlns:p14="http://schemas.microsoft.com/office/powerpoint/2010/main" val="152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198" y="2532262"/>
            <a:ext cx="5623250" cy="1450757"/>
          </a:xfrm>
        </p:spPr>
        <p:txBody>
          <a:bodyPr>
            <a:normAutofit/>
          </a:bodyPr>
          <a:lstStyle/>
          <a:p>
            <a:r>
              <a:rPr lang="en-CA" sz="6000" dirty="0" smtClean="0">
                <a:solidFill>
                  <a:schemeClr val="accent2"/>
                </a:solidFill>
              </a:rPr>
              <a:t>PL/SQL Packages</a:t>
            </a:r>
            <a:endParaRPr lang="en-CA" sz="6000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7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PL/SQL Packages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PL/SQL Package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PL/SQL Package Specification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PL/SQL Package Body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3200" dirty="0"/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2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PL/SQL Package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 algn="just">
              <a:buFont typeface="Wingdings" panose="05000000000000000000" pitchFamily="2" charset="2"/>
              <a:buChar char="v"/>
            </a:pPr>
            <a:r>
              <a:rPr lang="en-US" sz="2800" dirty="0"/>
              <a:t>In PL/SQL, a package is a schema object that contains definitions for a group of related </a:t>
            </a:r>
            <a:r>
              <a:rPr lang="en-US" sz="2800" dirty="0" smtClean="0"/>
              <a:t>functionalities.</a:t>
            </a:r>
          </a:p>
          <a:p>
            <a:pPr marL="363538" indent="-363538"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package includes </a:t>
            </a:r>
            <a:r>
              <a:rPr lang="en-US" sz="2800" dirty="0">
                <a:solidFill>
                  <a:schemeClr val="accent2"/>
                </a:solidFill>
              </a:rPr>
              <a:t>variables, constants, cursors, exceptions</a:t>
            </a:r>
            <a:r>
              <a:rPr lang="en-US" sz="2800" dirty="0"/>
              <a:t>, procedures, functions, and subprograms. 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It </a:t>
            </a:r>
            <a:r>
              <a:rPr lang="en-US" sz="2800" dirty="0"/>
              <a:t>is compiled and stored in the Oracle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package has a </a:t>
            </a:r>
            <a:r>
              <a:rPr lang="en-US" sz="2800" dirty="0">
                <a:solidFill>
                  <a:schemeClr val="accent2"/>
                </a:solidFill>
              </a:rPr>
              <a:t>specification and a </a:t>
            </a:r>
            <a:r>
              <a:rPr lang="en-US" sz="2800" dirty="0" smtClean="0">
                <a:solidFill>
                  <a:schemeClr val="accent2"/>
                </a:solidFill>
              </a:rPr>
              <a:t>body</a:t>
            </a:r>
          </a:p>
          <a:p>
            <a:pPr marL="363538" indent="-363538"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package specification is mandatory while the package body can be required or optional, depending on the package specification.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picture illustrates PL/SQL packages: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23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2557250"/>
            <a:ext cx="9560858" cy="30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Package Specification &amp; Body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1" y="2086892"/>
            <a:ext cx="11045414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300" dirty="0" smtClean="0"/>
              <a:t>The </a:t>
            </a:r>
            <a:r>
              <a:rPr lang="en-US" sz="2300" dirty="0" smtClean="0">
                <a:solidFill>
                  <a:schemeClr val="accent2"/>
                </a:solidFill>
              </a:rPr>
              <a:t>package specification </a:t>
            </a:r>
            <a:r>
              <a:rPr lang="en-US" sz="2300" dirty="0" smtClean="0"/>
              <a:t>declares the public objects that are accessible from outside the package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300" dirty="0" smtClean="0"/>
              <a:t>If a package specification whose public objects include cursors and subprograms, then it must have a body which defines queries for the cursors and code for the subprograms.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2"/>
                </a:solidFill>
              </a:rPr>
              <a:t>Package body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300" dirty="0" smtClean="0"/>
              <a:t>A package body contains the implementation of the cursors or subprograms declared in the package specification.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300" dirty="0" smtClean="0"/>
              <a:t>In the package body, you can declare or define private variables, cursors, etc., used only by package body itself.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300" dirty="0" smtClean="0"/>
              <a:t>A package body can also have an exception-handling part used to handle </a:t>
            </a:r>
            <a:r>
              <a:rPr lang="en-US" sz="2300" dirty="0" smtClean="0">
                <a:solidFill>
                  <a:schemeClr val="accent2"/>
                </a:solidFill>
              </a:rPr>
              <a:t>exceptions.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3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en-CA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68" y="825010"/>
            <a:ext cx="10058400" cy="1450757"/>
          </a:xfrm>
        </p:spPr>
        <p:txBody>
          <a:bodyPr/>
          <a:lstStyle/>
          <a:p>
            <a:r>
              <a:rPr lang="en-CA" dirty="0"/>
              <a:t>Why using PL/SQL </a:t>
            </a:r>
            <a:r>
              <a:rPr lang="en-CA" dirty="0" smtClean="0"/>
              <a:t>packages ?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CA" sz="2300" b="1" dirty="0" smtClean="0">
                <a:solidFill>
                  <a:schemeClr val="accent2"/>
                </a:solidFill>
              </a:rPr>
              <a:t>1) Make </a:t>
            </a:r>
            <a:r>
              <a:rPr lang="en-CA" sz="2300" b="1" dirty="0">
                <a:solidFill>
                  <a:schemeClr val="accent2"/>
                </a:solidFill>
              </a:rPr>
              <a:t>code more </a:t>
            </a:r>
            <a:r>
              <a:rPr lang="en-CA" sz="2300" b="1" dirty="0" smtClean="0">
                <a:solidFill>
                  <a:schemeClr val="accent2"/>
                </a:solidFill>
              </a:rPr>
              <a:t>modular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300" dirty="0" smtClean="0"/>
              <a:t>Encapsulate </a:t>
            </a:r>
            <a:r>
              <a:rPr lang="en-US" sz="2300" dirty="0"/>
              <a:t>logically related types, variables, constants, subprograms, cursors, and exceptions in named PL/SQL modules. </a:t>
            </a:r>
            <a:endParaRPr lang="en-US" sz="23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300" dirty="0" smtClean="0"/>
              <a:t>Each </a:t>
            </a:r>
            <a:r>
              <a:rPr lang="en-US" sz="2300" dirty="0"/>
              <a:t>package more reusable, manageable, readable and reliable</a:t>
            </a:r>
            <a:r>
              <a:rPr lang="en-US" sz="2300" dirty="0" smtClean="0"/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CA" sz="2300" dirty="0" smtClean="0"/>
              <a:t>Hide </a:t>
            </a:r>
            <a:r>
              <a:rPr lang="en-CA" sz="2300" dirty="0"/>
              <a:t>implementation details</a:t>
            </a:r>
          </a:p>
          <a:p>
            <a:pPr algn="just"/>
            <a:r>
              <a:rPr lang="en-CA" sz="2300" b="1" dirty="0" smtClean="0">
                <a:solidFill>
                  <a:schemeClr val="accent2"/>
                </a:solidFill>
              </a:rPr>
              <a:t>2) Hide </a:t>
            </a:r>
            <a:r>
              <a:rPr lang="en-CA" sz="2300" b="1" dirty="0">
                <a:solidFill>
                  <a:schemeClr val="accent2"/>
                </a:solidFill>
              </a:rPr>
              <a:t>implementation </a:t>
            </a:r>
            <a:r>
              <a:rPr lang="en-CA" sz="2300" b="1" dirty="0" smtClean="0">
                <a:solidFill>
                  <a:schemeClr val="accent2"/>
                </a:solidFill>
              </a:rPr>
              <a:t>details</a:t>
            </a:r>
            <a:endParaRPr lang="en-US" sz="2300" b="1" dirty="0" smtClean="0">
              <a:solidFill>
                <a:schemeClr val="accent2"/>
              </a:solidFill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300" dirty="0" smtClean="0"/>
              <a:t>Expose </a:t>
            </a:r>
            <a:r>
              <a:rPr lang="en-US" sz="2300" dirty="0"/>
              <a:t>the functionality via their specifications and hide the detailed implementation in the package </a:t>
            </a:r>
            <a:r>
              <a:rPr lang="en-US" sz="2300" dirty="0" smtClean="0"/>
              <a:t>body.</a:t>
            </a:r>
            <a:endParaRPr lang="en-US" sz="23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300" dirty="0" smtClean="0"/>
              <a:t>Enhance </a:t>
            </a:r>
            <a:r>
              <a:rPr lang="en-US" sz="2300" dirty="0"/>
              <a:t>the code in the body of the package without affecting other dependent packages or applications.</a:t>
            </a:r>
          </a:p>
          <a:p>
            <a:pPr algn="just"/>
            <a:endParaRPr lang="en-CA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8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using PL/SQL packages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b="1" dirty="0" smtClean="0">
                <a:solidFill>
                  <a:schemeClr val="accent2"/>
                </a:solidFill>
              </a:rPr>
              <a:t>3) Improve </a:t>
            </a:r>
            <a:r>
              <a:rPr lang="en-CA" sz="2400" b="1" dirty="0">
                <a:solidFill>
                  <a:schemeClr val="accent2"/>
                </a:solidFill>
              </a:rPr>
              <a:t>application performance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Oracle </a:t>
            </a:r>
            <a:r>
              <a:rPr lang="en-US" sz="2400" dirty="0"/>
              <a:t>loads the package into memory at the first time you invoke a package subprogram.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subsequent calls of other subprograms in the same package do not require disk I/O</a:t>
            </a:r>
            <a:r>
              <a:rPr lang="en-US" sz="2400" dirty="0" smtClean="0"/>
              <a:t> </a:t>
            </a:r>
            <a:endParaRPr lang="en-CA" sz="2400" dirty="0"/>
          </a:p>
          <a:p>
            <a:r>
              <a:rPr lang="en-CA" sz="2400" b="1" dirty="0" smtClean="0">
                <a:solidFill>
                  <a:schemeClr val="accent2"/>
                </a:solidFill>
              </a:rPr>
              <a:t>4) Minimize </a:t>
            </a:r>
            <a:r>
              <a:rPr lang="en-CA" sz="2400" b="1" dirty="0">
                <a:solidFill>
                  <a:schemeClr val="accent2"/>
                </a:solidFill>
              </a:rPr>
              <a:t>unnecessary recompiling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Packages help avoid the unnecessary recompiling process.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For </a:t>
            </a:r>
            <a:r>
              <a:rPr lang="en-US" sz="2400" dirty="0"/>
              <a:t>instance, if you change the body of a package function, Oracle does not recompile the subprograms that use the function, because the subprograms are only dependent on the package specification, not the package body.</a:t>
            </a:r>
            <a:endParaRPr lang="en-CA" sz="2400" dirty="0"/>
          </a:p>
          <a:p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Part-B PL/SQL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8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using PL/SQL packages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accent2"/>
                </a:solidFill>
              </a:rPr>
              <a:t>5) Manage </a:t>
            </a:r>
            <a:r>
              <a:rPr lang="en-CA" sz="2800" dirty="0">
                <a:solidFill>
                  <a:schemeClr val="accent2"/>
                </a:solidFill>
              </a:rPr>
              <a:t>authorization easily</a:t>
            </a:r>
          </a:p>
          <a:p>
            <a:r>
              <a:rPr lang="en-US" sz="2800" dirty="0"/>
              <a:t>By encapsulate objects in a package, you grant role on the package, instead of granting roles on each object in the package.</a:t>
            </a:r>
            <a:endParaRPr lang="en-CA" sz="2800" dirty="0"/>
          </a:p>
          <a:p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8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PL/SQL Package Specification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 PL/SQL package has two parts: </a:t>
            </a:r>
            <a:r>
              <a:rPr lang="en-US" sz="2400" dirty="0" smtClean="0">
                <a:solidFill>
                  <a:schemeClr val="accent2"/>
                </a:solidFill>
              </a:rPr>
              <a:t>package </a:t>
            </a:r>
            <a:r>
              <a:rPr lang="en-US" sz="2400" dirty="0">
                <a:solidFill>
                  <a:schemeClr val="accent2"/>
                </a:solidFill>
              </a:rPr>
              <a:t>specification </a:t>
            </a:r>
            <a:r>
              <a:rPr lang="en-US" sz="2400" dirty="0">
                <a:solidFill>
                  <a:schemeClr val="tx1"/>
                </a:solidFill>
              </a:rPr>
              <a:t>and </a:t>
            </a:r>
            <a:r>
              <a:rPr lang="en-US" sz="2400" dirty="0">
                <a:solidFill>
                  <a:schemeClr val="accent2"/>
                </a:solidFill>
              </a:rPr>
              <a:t>package body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package specification is where you declare public items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 package specification does not contain any implementations of the public items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Typically, a package specification contains the following items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200" dirty="0">
                <a:solidFill>
                  <a:schemeClr val="accent2"/>
                </a:solidFill>
              </a:rPr>
              <a:t>Procedures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200" dirty="0">
                <a:solidFill>
                  <a:schemeClr val="accent2"/>
                </a:solidFill>
              </a:rPr>
              <a:t>Functions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200" dirty="0">
                <a:solidFill>
                  <a:schemeClr val="accent2"/>
                </a:solidFill>
              </a:rPr>
              <a:t>Cursors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200" dirty="0">
                <a:solidFill>
                  <a:schemeClr val="accent2"/>
                </a:solidFill>
              </a:rPr>
              <a:t>Types, variables, and constants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200" dirty="0">
                <a:solidFill>
                  <a:schemeClr val="accent2"/>
                </a:solidFill>
              </a:rPr>
              <a:t>Records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200" dirty="0">
                <a:solidFill>
                  <a:schemeClr val="accent2"/>
                </a:solidFill>
              </a:rPr>
              <a:t>Collections</a:t>
            </a:r>
          </a:p>
          <a:p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6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Package Specification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In this syntax: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Follow the CREATE PACKAGE clause is the name of the package which you want to create.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The OR REPLACE option allows you to replace the package if it exists and recompile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The </a:t>
            </a:r>
            <a:r>
              <a:rPr lang="en-US" sz="2200" dirty="0" err="1" smtClean="0"/>
              <a:t>schema_name</a:t>
            </a:r>
            <a:r>
              <a:rPr lang="en-US" sz="2200" dirty="0" smtClean="0"/>
              <a:t> is the schema to which the package belongs. By default, it is your schema</a:t>
            </a:r>
            <a:endParaRPr lang="en-CA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29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74027"/>
              </p:ext>
            </p:extLst>
          </p:nvPr>
        </p:nvGraphicFramePr>
        <p:xfrm>
          <a:off x="2546144" y="2321971"/>
          <a:ext cx="8937644" cy="914400"/>
        </p:xfrm>
        <a:graphic>
          <a:graphicData uri="http://schemas.openxmlformats.org/drawingml/2006/table">
            <a:tbl>
              <a:tblPr/>
              <a:tblGrid>
                <a:gridCol w="393751"/>
                <a:gridCol w="8543893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REPLACE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PACKAGE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schema_name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.]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package_name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IS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|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AS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declarations;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package_name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32933" y="5869094"/>
            <a:ext cx="9929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Between the  AS and END keywords, you declare the public items of the package specification.</a:t>
            </a:r>
            <a:endParaRPr lang="en-CA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OUTLINE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49507" y="2328051"/>
            <a:ext cx="5127811" cy="16998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SECTION-V-Packages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PL/SQL Packages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File Structure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00" y="2398764"/>
            <a:ext cx="4442011" cy="16998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SECTION-VI-Triggers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Statement Level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Row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Package Specification-Example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72" t="20960" r="53297" b="23216"/>
          <a:stretch/>
        </p:blipFill>
        <p:spPr>
          <a:xfrm>
            <a:off x="25374" y="1585494"/>
            <a:ext cx="5930153" cy="502615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30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486" t="48529" r="59129" b="15993"/>
          <a:stretch/>
        </p:blipFill>
        <p:spPr>
          <a:xfrm>
            <a:off x="6095348" y="2030505"/>
            <a:ext cx="5899428" cy="38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Explanation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this example, the package name is </a:t>
            </a:r>
            <a:r>
              <a:rPr lang="en-US" sz="2400" dirty="0" err="1"/>
              <a:t>order_mgmt</a:t>
            </a:r>
            <a:r>
              <a:rPr lang="en-US" sz="2400" dirty="0"/>
              <a:t>. Let’s examine it in detail</a:t>
            </a:r>
            <a:r>
              <a:rPr lang="en-US" sz="2400" dirty="0" smtClean="0"/>
              <a:t>: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First, we declared three constants that represent the order status: shipped, pending, and canceled.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Second, we defined a cursor that returns the order details.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Third, we declared two functions that return the net value of an order and the net value of orders which belong to a specific customer.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9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Compiling  a Package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474004"/>
              </p:ext>
            </p:extLst>
          </p:nvPr>
        </p:nvGraphicFramePr>
        <p:xfrm>
          <a:off x="986285" y="1980416"/>
          <a:ext cx="9394843" cy="1737360"/>
        </p:xfrm>
        <a:graphic>
          <a:graphicData uri="http://schemas.openxmlformats.org/drawingml/2006/table">
            <a:tbl>
              <a:tblPr/>
              <a:tblGrid>
                <a:gridCol w="413893"/>
                <a:gridCol w="8980950"/>
              </a:tblGrid>
              <a:tr h="1394796">
                <a:tc>
                  <a:txBody>
                    <a:bodyPr/>
                    <a:lstStyle/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CA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SQL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package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test_package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as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gc_status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constant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(10)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:=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9900"/>
                          </a:solidFill>
                          <a:effectLst/>
                          <a:latin typeface="inherit"/>
                        </a:rPr>
                        <a:t>'Active'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/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Package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created.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32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97279" y="3899211"/>
            <a:ext cx="10749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this example, the forward slash (/) instructed Oracle to compile and create the </a:t>
            </a:r>
            <a:r>
              <a:rPr lang="en-US" sz="2000" dirty="0" err="1"/>
              <a:t>test_package</a:t>
            </a:r>
            <a:r>
              <a:rPr lang="en-US" sz="2000" dirty="0"/>
              <a:t> </a:t>
            </a:r>
            <a:r>
              <a:rPr lang="en-US" sz="2000" dirty="0" smtClean="0"/>
              <a:t>package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971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PL/SQL Package Body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 algn="just">
              <a:buFont typeface="Wingdings" panose="05000000000000000000" pitchFamily="2" charset="2"/>
              <a:buChar char="v"/>
            </a:pPr>
            <a:r>
              <a:rPr lang="en-US" sz="2800" dirty="0"/>
              <a:t>If the package specification has </a:t>
            </a:r>
            <a:r>
              <a:rPr lang="en-US" sz="2800" dirty="0">
                <a:solidFill>
                  <a:schemeClr val="accent2"/>
                </a:solidFill>
              </a:rPr>
              <a:t>cursors or subprograms</a:t>
            </a:r>
            <a:r>
              <a:rPr lang="en-US" sz="2800" dirty="0"/>
              <a:t>, then the package body is </a:t>
            </a:r>
            <a:r>
              <a:rPr lang="en-US" sz="2800" dirty="0" smtClean="0"/>
              <a:t> mandatory</a:t>
            </a:r>
            <a:r>
              <a:rPr lang="en-US" sz="2800" dirty="0"/>
              <a:t>. </a:t>
            </a:r>
            <a:r>
              <a:rPr lang="en-US" sz="2800" dirty="0" smtClean="0"/>
              <a:t>Both </a:t>
            </a:r>
            <a:r>
              <a:rPr lang="en-US" sz="2800" dirty="0"/>
              <a:t>the package body and package specification must be in the same </a:t>
            </a:r>
            <a:r>
              <a:rPr lang="en-US" sz="2800" dirty="0" smtClean="0"/>
              <a:t>schema</a:t>
            </a:r>
          </a:p>
          <a:p>
            <a:pPr marL="268288" indent="-268288" algn="just">
              <a:buFont typeface="Wingdings" panose="05000000000000000000" pitchFamily="2" charset="2"/>
              <a:buChar char="v"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2"/>
                </a:solidFill>
              </a:rPr>
              <a:t>package body </a:t>
            </a:r>
            <a:r>
              <a:rPr lang="en-US" sz="2800" dirty="0"/>
              <a:t>can have an initialization part which consists of statements that initialize public variables and do other one-time setup tasks. </a:t>
            </a:r>
            <a:endParaRPr lang="en-US" sz="2800" dirty="0" smtClean="0"/>
          </a:p>
          <a:p>
            <a:pPr marL="268288" indent="-268288"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2"/>
                </a:solidFill>
              </a:rPr>
              <a:t>initialization part </a:t>
            </a:r>
            <a:r>
              <a:rPr lang="en-US" sz="2800" dirty="0"/>
              <a:t>only runs once at the first time the package is referenced. It can also include an exception handler.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7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Package Body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package </a:t>
            </a:r>
            <a:r>
              <a:rPr lang="en-US" dirty="0" smtClean="0"/>
              <a:t>body</a:t>
            </a:r>
            <a:r>
              <a:rPr lang="en-US" dirty="0"/>
              <a:t>, you use the CREATE PACKAGE BODY as shown below</a:t>
            </a:r>
            <a:r>
              <a:rPr lang="en-US" dirty="0" smtClean="0"/>
              <a:t>: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34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27005"/>
              </p:ext>
            </p:extLst>
          </p:nvPr>
        </p:nvGraphicFramePr>
        <p:xfrm>
          <a:off x="932094" y="2273561"/>
          <a:ext cx="9648378" cy="1737360"/>
        </p:xfrm>
        <a:graphic>
          <a:graphicData uri="http://schemas.openxmlformats.org/drawingml/2006/table">
            <a:tbl>
              <a:tblPr/>
              <a:tblGrid>
                <a:gridCol w="425062"/>
                <a:gridCol w="9223316"/>
              </a:tblGrid>
              <a:tr h="1688528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REPLACE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PACKAGE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BODY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schema_name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.]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package_name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IS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|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AS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declarations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implementations;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EXCEPTION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package_name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9977" y="4109027"/>
            <a:ext cx="104125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First, you specify the </a:t>
            </a:r>
            <a:r>
              <a:rPr lang="en-US" sz="2000" dirty="0">
                <a:solidFill>
                  <a:schemeClr val="accent2"/>
                </a:solidFill>
              </a:rPr>
              <a:t>package name </a:t>
            </a:r>
            <a:r>
              <a:rPr lang="en-US" sz="2000" dirty="0"/>
              <a:t>after the </a:t>
            </a:r>
            <a:r>
              <a:rPr lang="en-US" sz="2000" dirty="0">
                <a:solidFill>
                  <a:schemeClr val="accent2"/>
                </a:solidFill>
              </a:rPr>
              <a:t>CREATE PACKAGE BODY </a:t>
            </a:r>
            <a:r>
              <a:rPr lang="en-US" sz="2000" dirty="0"/>
              <a:t>keywords. The schema name is optional. By default, it is your schema.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Second, the </a:t>
            </a:r>
            <a:r>
              <a:rPr lang="en-US" sz="2000" b="1" dirty="0">
                <a:solidFill>
                  <a:schemeClr val="accent2"/>
                </a:solidFill>
              </a:rPr>
              <a:t>OR REPLACE </a:t>
            </a:r>
            <a:r>
              <a:rPr lang="en-US" sz="2000" dirty="0"/>
              <a:t>option replaces the existing package body definition or do nothing if the package body does not exist.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Third, between the </a:t>
            </a:r>
            <a:r>
              <a:rPr lang="en-US" sz="2000" dirty="0">
                <a:solidFill>
                  <a:schemeClr val="accent2"/>
                </a:solidFill>
              </a:rPr>
              <a:t>AS and END </a:t>
            </a:r>
            <a:r>
              <a:rPr lang="en-US" sz="2000" dirty="0"/>
              <a:t>keywords are the declarations of private items and the implementations of the public items declared in the package specification. Note that you can use either </a:t>
            </a:r>
            <a:r>
              <a:rPr lang="en-US" sz="2000" b="1" dirty="0">
                <a:solidFill>
                  <a:schemeClr val="accent2"/>
                </a:solidFill>
              </a:rPr>
              <a:t>IS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chemeClr val="accent2"/>
                </a:solidFill>
              </a:rPr>
              <a:t>AS</a:t>
            </a:r>
            <a:r>
              <a:rPr lang="en-US" sz="2000" dirty="0"/>
              <a:t> keyword.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772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Package Body-Example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6846" y="2086130"/>
            <a:ext cx="4007223" cy="7516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following example illustrates how to create the body of the </a:t>
            </a:r>
            <a:r>
              <a:rPr lang="en-US" dirty="0" err="1">
                <a:solidFill>
                  <a:schemeClr val="accent2"/>
                </a:solidFill>
              </a:rPr>
              <a:t>order_mgmt</a:t>
            </a:r>
            <a:r>
              <a:rPr lang="en-US" dirty="0">
                <a:solidFill>
                  <a:schemeClr val="accent2"/>
                </a:solidFill>
              </a:rPr>
              <a:t> package: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072" t="24632" r="59232" b="4964"/>
          <a:stretch/>
        </p:blipFill>
        <p:spPr>
          <a:xfrm>
            <a:off x="147918" y="1707777"/>
            <a:ext cx="7476564" cy="51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203167" cy="990868"/>
          </a:xfrm>
        </p:spPr>
        <p:txBody>
          <a:bodyPr/>
          <a:lstStyle/>
          <a:p>
            <a:r>
              <a:rPr lang="en-CA" dirty="0" smtClean="0"/>
              <a:t>Example-Continued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19" t="20987" r="36982" b="18174"/>
          <a:stretch/>
        </p:blipFill>
        <p:spPr>
          <a:xfrm>
            <a:off x="389964" y="1277472"/>
            <a:ext cx="10408024" cy="54501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36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097587" y="22683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This package body includes the implementations of the two functions declared in the package specification.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Compiling Package Body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81" t="22966" r="34697" b="11851"/>
          <a:stretch/>
        </p:blipFill>
        <p:spPr>
          <a:xfrm>
            <a:off x="564776" y="1737360"/>
            <a:ext cx="7100047" cy="4539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37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586113" y="2752714"/>
            <a:ext cx="317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/>
              <a:t>forward slash (/) as follows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4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DROP Package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09" y="190427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 drop a </a:t>
            </a:r>
            <a:r>
              <a:rPr lang="en-US" sz="2200" dirty="0" smtClean="0"/>
              <a:t>package</a:t>
            </a:r>
            <a:r>
              <a:rPr lang="en-US" sz="2200" dirty="0"/>
              <a:t>, you use the DROP PACKAGE statement with the following syntax</a:t>
            </a:r>
            <a:r>
              <a:rPr lang="en-US" sz="2200" dirty="0" smtClean="0"/>
              <a:t>:</a:t>
            </a:r>
          </a:p>
          <a:p>
            <a:endParaRPr lang="en-CA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38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5880"/>
              </p:ext>
            </p:extLst>
          </p:nvPr>
        </p:nvGraphicFramePr>
        <p:xfrm>
          <a:off x="2955574" y="2678713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DROP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PACKAGE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BODY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schema_name.package_name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86609" y="3217093"/>
            <a:ext cx="105873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following statement drops the package body of the package </a:t>
            </a:r>
            <a:r>
              <a:rPr lang="en-US" sz="2200" dirty="0" err="1"/>
              <a:t>order_mgmt</a:t>
            </a:r>
            <a:r>
              <a:rPr lang="en-US" sz="2200" dirty="0"/>
              <a:t> that we created in the previous tutorial.</a:t>
            </a:r>
            <a:endParaRPr lang="en-CA" sz="2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27188"/>
              </p:ext>
            </p:extLst>
          </p:nvPr>
        </p:nvGraphicFramePr>
        <p:xfrm>
          <a:off x="2955574" y="4073947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DROP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PACKAGE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BODY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order_mgmt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86609" y="4626037"/>
            <a:ext cx="10479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To drop both body and specification of the </a:t>
            </a:r>
            <a:r>
              <a:rPr lang="en-US" sz="2200" dirty="0" err="1"/>
              <a:t>order_mgmt</a:t>
            </a:r>
            <a:r>
              <a:rPr lang="en-US" sz="2200" dirty="0"/>
              <a:t> package, you use the following statement:</a:t>
            </a:r>
            <a:endParaRPr lang="en-CA" sz="2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83216"/>
              </p:ext>
            </p:extLst>
          </p:nvPr>
        </p:nvGraphicFramePr>
        <p:xfrm>
          <a:off x="2955574" y="5378689"/>
          <a:ext cx="6944884" cy="365760"/>
        </p:xfrm>
        <a:graphic>
          <a:graphicData uri="http://schemas.openxmlformats.org/drawingml/2006/table">
            <a:tbl>
              <a:tblPr/>
              <a:tblGrid>
                <a:gridCol w="305959"/>
                <a:gridCol w="6638925"/>
              </a:tblGrid>
              <a:tr h="329612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DROP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PACKAGE</a:t>
                      </a:r>
                      <a:r>
                        <a:rPr lang="en-C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CA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order_mgmt</a:t>
                      </a:r>
                      <a:r>
                        <a:rPr lang="en-CA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304677" y="46975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88636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SECTION-IV&amp; V FUNCTIONS,PROCEDURES,PACKAGES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6340" y="1977416"/>
            <a:ext cx="7638378" cy="37510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CA" sz="4000" dirty="0">
                <a:solidFill>
                  <a:schemeClr val="tx1"/>
                </a:solidFill>
              </a:rPr>
              <a:t>Procedures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4000" dirty="0">
                <a:solidFill>
                  <a:schemeClr val="tx1"/>
                </a:solidFill>
              </a:rPr>
              <a:t>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4000" dirty="0" smtClean="0">
                <a:solidFill>
                  <a:schemeClr val="tx1"/>
                </a:solidFill>
              </a:rPr>
              <a:t>Packages</a:t>
            </a:r>
            <a:endParaRPr lang="en-CA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4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CA" sz="4000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Part-B PL/SQL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9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PL/SQL PROCEDURE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38591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A PL/SQL procedure is a </a:t>
            </a:r>
            <a:r>
              <a:rPr lang="en-US" sz="2800" dirty="0">
                <a:solidFill>
                  <a:schemeClr val="accent2"/>
                </a:solidFill>
              </a:rPr>
              <a:t>reusable unit </a:t>
            </a:r>
            <a:r>
              <a:rPr lang="en-US" sz="2800" dirty="0"/>
              <a:t>that </a:t>
            </a:r>
            <a:r>
              <a:rPr lang="en-US" sz="2800" dirty="0">
                <a:solidFill>
                  <a:schemeClr val="accent2"/>
                </a:solidFill>
              </a:rPr>
              <a:t>encapsulates specific business logic </a:t>
            </a:r>
            <a:r>
              <a:rPr lang="en-US" sz="2800" dirty="0"/>
              <a:t>of the </a:t>
            </a:r>
            <a:r>
              <a:rPr lang="en-US" sz="2800" dirty="0" smtClean="0"/>
              <a:t>application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PL/SQL procedure is a </a:t>
            </a:r>
            <a:r>
              <a:rPr lang="en-US" sz="2800" dirty="0">
                <a:solidFill>
                  <a:schemeClr val="accent2"/>
                </a:solidFill>
              </a:rPr>
              <a:t>named block</a:t>
            </a:r>
            <a:r>
              <a:rPr lang="en-US" sz="2800" dirty="0"/>
              <a:t> stored as a </a:t>
            </a:r>
            <a:r>
              <a:rPr lang="en-US" sz="2800" dirty="0">
                <a:solidFill>
                  <a:schemeClr val="accent2"/>
                </a:solidFill>
              </a:rPr>
              <a:t>schema object </a:t>
            </a:r>
            <a:r>
              <a:rPr lang="en-US" sz="2800" dirty="0"/>
              <a:t>in the Oracle Database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Part-B PL/SQL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5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61583"/>
              </p:ext>
            </p:extLst>
          </p:nvPr>
        </p:nvGraphicFramePr>
        <p:xfrm>
          <a:off x="2263755" y="3908724"/>
          <a:ext cx="8762832" cy="2286000"/>
        </p:xfrm>
        <a:graphic>
          <a:graphicData uri="http://schemas.openxmlformats.org/drawingml/2006/table">
            <a:tbl>
              <a:tblPr/>
              <a:tblGrid>
                <a:gridCol w="386049"/>
                <a:gridCol w="8376783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t"/>
                      <a:r>
                        <a:rPr lang="en-CA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REPLACE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PROCEDURE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procedure_name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parameter_list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 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IS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[declaration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statements]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BEGIN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[execution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statements]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EXCEPTION</a:t>
                      </a:r>
                      <a:endParaRPr lang="en-US" dirty="0">
                        <a:solidFill>
                          <a:srgbClr val="44587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exception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handler]</a:t>
                      </a: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77AA"/>
                          </a:solidFill>
                          <a:effectLst/>
                          <a:latin typeface="inherit"/>
                        </a:rPr>
                        <a:t>END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 err="1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procedure_name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445870"/>
                          </a:solidFill>
                          <a:effectLst/>
                          <a:latin typeface="inherit"/>
                        </a:rPr>
                        <a:t>];</a:t>
                      </a:r>
                    </a:p>
                  </a:txBody>
                  <a:tcPr>
                    <a:lnL w="19050" cap="flat" cmpd="sng" algn="ctr">
                      <a:solidFill>
                        <a:srgbClr val="86E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6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PL/SQL PROCEDURE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315" y="1980205"/>
            <a:ext cx="5048026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CA" sz="2800" dirty="0" smtClean="0"/>
              <a:t>PROCEDURE has two parts: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CA" sz="2400" b="1" dirty="0"/>
              <a:t>Header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Specifies </a:t>
            </a:r>
            <a:r>
              <a:rPr lang="en-US" sz="2400" dirty="0"/>
              <a:t>its name and an optional parameter </a:t>
            </a:r>
            <a:r>
              <a:rPr lang="en-US" sz="2400" dirty="0" smtClean="0"/>
              <a:t>list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 Parameter </a:t>
            </a:r>
            <a:r>
              <a:rPr lang="en-US" sz="2400" dirty="0"/>
              <a:t>can be in either I</a:t>
            </a:r>
            <a:r>
              <a:rPr lang="en-US" sz="2400" dirty="0">
                <a:solidFill>
                  <a:schemeClr val="accent2"/>
                </a:solidFill>
              </a:rPr>
              <a:t>N, OUT, or INOUT </a:t>
            </a:r>
            <a:r>
              <a:rPr lang="en-US" sz="2400" dirty="0" smtClean="0">
                <a:solidFill>
                  <a:schemeClr val="accent2"/>
                </a:solidFill>
              </a:rPr>
              <a:t>mode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Mode </a:t>
            </a:r>
            <a:r>
              <a:rPr lang="en-US" sz="2400" dirty="0"/>
              <a:t>specifies whether a parameter can be read from or write </a:t>
            </a:r>
            <a:r>
              <a:rPr lang="en-US" sz="2400" dirty="0" smtClean="0"/>
              <a:t>to</a:t>
            </a:r>
            <a:endParaRPr lang="en-CA" sz="24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Part-B PL/SQL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6</a:t>
            </a:fld>
            <a:endParaRPr lang="en-CA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00220" y="2478476"/>
            <a:ext cx="549178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CA" sz="2400" b="1" dirty="0" smtClean="0"/>
              <a:t>Body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Procedure body has three parts: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/>
              <a:t>1) Declarative part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/>
              <a:t>2) Executable part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2400" dirty="0" smtClean="0"/>
              <a:t>3) Exception-handling part</a:t>
            </a:r>
            <a:endParaRPr lang="en-US" sz="24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014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65" y="138500"/>
            <a:ext cx="10482799" cy="99086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PL/SQL PROCEDURE-Header Parameter Modes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327" y="1129368"/>
            <a:ext cx="1105886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sz="2800" b="1" dirty="0" smtClean="0"/>
              <a:t>IN</a:t>
            </a:r>
          </a:p>
          <a:p>
            <a:pPr marL="444500" indent="-176213">
              <a:buFont typeface="Wingdings" panose="05000000000000000000" pitchFamily="2" charset="2"/>
              <a:buChar char="§"/>
            </a:pPr>
            <a:r>
              <a:rPr lang="en-US" sz="2200" dirty="0"/>
              <a:t>An IN parameter is </a:t>
            </a:r>
            <a:r>
              <a:rPr lang="en-US" sz="2200" dirty="0" smtClean="0"/>
              <a:t>read-only</a:t>
            </a:r>
          </a:p>
          <a:p>
            <a:pPr marL="444500" indent="-176213">
              <a:buFont typeface="Wingdings" panose="05000000000000000000" pitchFamily="2" charset="2"/>
              <a:buChar char="§"/>
            </a:pPr>
            <a:r>
              <a:rPr lang="en-US" sz="2200" dirty="0" smtClean="0"/>
              <a:t>You </a:t>
            </a:r>
            <a:r>
              <a:rPr lang="en-US" sz="2200" dirty="0"/>
              <a:t>can reference an IN parameter inside a </a:t>
            </a:r>
            <a:r>
              <a:rPr lang="en-US" sz="2200" dirty="0" smtClean="0"/>
              <a:t>procedure but </a:t>
            </a:r>
            <a:r>
              <a:rPr lang="en-US" sz="2200" dirty="0"/>
              <a:t>you cannot change </a:t>
            </a:r>
            <a:r>
              <a:rPr lang="en-US" sz="2200" dirty="0" smtClean="0"/>
              <a:t> its value</a:t>
            </a:r>
          </a:p>
          <a:p>
            <a:pPr marL="444500" indent="-176213">
              <a:buFont typeface="Wingdings" panose="05000000000000000000" pitchFamily="2" charset="2"/>
              <a:buChar char="§"/>
            </a:pPr>
            <a:r>
              <a:rPr lang="en-US" sz="2200" dirty="0" smtClean="0"/>
              <a:t>Default Mode means that </a:t>
            </a:r>
            <a:r>
              <a:rPr lang="en-US" sz="2200" dirty="0"/>
              <a:t>if you don’t specify the mode for a parameter explicitly, Oracle will use the IN </a:t>
            </a:r>
            <a:r>
              <a:rPr lang="en-US" sz="2200" dirty="0" smtClean="0"/>
              <a:t>mode</a:t>
            </a:r>
            <a:endParaRPr lang="en-CA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CA" sz="2800" b="1" dirty="0" smtClean="0"/>
              <a:t>OUT</a:t>
            </a:r>
          </a:p>
          <a:p>
            <a:pPr marL="444500" indent="-176213">
              <a:buFont typeface="Wingdings" panose="05000000000000000000" pitchFamily="2" charset="2"/>
              <a:buChar char="§"/>
            </a:pPr>
            <a:r>
              <a:rPr lang="en-US" sz="2200" dirty="0"/>
              <a:t>An OUT parameter is </a:t>
            </a:r>
            <a:r>
              <a:rPr lang="en-US" sz="2200" dirty="0" smtClean="0"/>
              <a:t>writable</a:t>
            </a:r>
          </a:p>
          <a:p>
            <a:pPr marL="444500" indent="-176213">
              <a:buFont typeface="Wingdings" panose="05000000000000000000" pitchFamily="2" charset="2"/>
              <a:buChar char="§"/>
            </a:pPr>
            <a:r>
              <a:rPr lang="en-US" sz="2200" dirty="0" smtClean="0"/>
              <a:t>You can set </a:t>
            </a:r>
            <a:r>
              <a:rPr lang="en-US" sz="2200" dirty="0"/>
              <a:t>a returned value for the OUT parameter and return it to the calling </a:t>
            </a:r>
            <a:r>
              <a:rPr lang="en-US" sz="2200" dirty="0" smtClean="0"/>
              <a:t>program</a:t>
            </a:r>
          </a:p>
          <a:p>
            <a:pPr marL="444500" indent="-176213">
              <a:buFont typeface="Wingdings" panose="05000000000000000000" pitchFamily="2" charset="2"/>
              <a:buChar char="§"/>
            </a:pPr>
            <a:r>
              <a:rPr lang="en-US" sz="2200" dirty="0" smtClean="0"/>
              <a:t>A </a:t>
            </a:r>
            <a:r>
              <a:rPr lang="en-US" sz="2200" dirty="0"/>
              <a:t>procedure ignores the value that you supply for an OUT </a:t>
            </a:r>
            <a:r>
              <a:rPr lang="en-US" sz="2200" dirty="0" smtClean="0"/>
              <a:t>parameter</a:t>
            </a:r>
            <a:endParaRPr lang="en-CA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CA" sz="2800" b="1" dirty="0" smtClean="0"/>
              <a:t>INOUT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An </a:t>
            </a:r>
            <a:r>
              <a:rPr lang="en-US" sz="2200" dirty="0"/>
              <a:t>INOUT parameter is both readable and writable. The procedure can read and modify it.</a:t>
            </a:r>
            <a:endParaRPr lang="en-CA" sz="2200" dirty="0" smtClean="0"/>
          </a:p>
          <a:p>
            <a:pPr>
              <a:buFont typeface="Wingdings" panose="05000000000000000000" pitchFamily="2" charset="2"/>
              <a:buChar char="v"/>
            </a:pPr>
            <a:endParaRPr lang="en-CA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7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PL/SQL </a:t>
            </a:r>
            <a:r>
              <a:rPr lang="en-CA" dirty="0" smtClean="0"/>
              <a:t>PROCEDURE-Body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22686" cy="40233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1) Declarative part</a:t>
            </a:r>
          </a:p>
          <a:p>
            <a:pPr marL="631825" indent="-268288">
              <a:buFont typeface="Wingdings" panose="05000000000000000000" pitchFamily="2" charset="2"/>
              <a:buChar char="v"/>
            </a:pPr>
            <a:r>
              <a:rPr lang="en-US" sz="2400" dirty="0" smtClean="0"/>
              <a:t> In </a:t>
            </a:r>
            <a:r>
              <a:rPr lang="en-US" sz="2400" dirty="0"/>
              <a:t>this part, you can declare variables, constants, cursors, </a:t>
            </a:r>
            <a:r>
              <a:rPr lang="en-US" sz="2400" dirty="0" smtClean="0"/>
              <a:t>etc.</a:t>
            </a:r>
          </a:p>
          <a:p>
            <a:pPr marL="631825" indent="-268288">
              <a:buFont typeface="Wingdings" panose="05000000000000000000" pitchFamily="2" charset="2"/>
              <a:buChar char="v"/>
            </a:pPr>
            <a:r>
              <a:rPr lang="en-US" sz="2400" dirty="0" smtClean="0"/>
              <a:t> Unlike </a:t>
            </a:r>
            <a:r>
              <a:rPr lang="en-US" sz="2400" dirty="0"/>
              <a:t>an anonymous block, a declaration part of a procedure does not start with the DECLARE </a:t>
            </a:r>
            <a:r>
              <a:rPr lang="en-US" sz="2400" dirty="0" smtClean="0"/>
              <a:t>keyword</a:t>
            </a:r>
            <a:endParaRPr lang="en-US" sz="2400" dirty="0"/>
          </a:p>
          <a:p>
            <a:r>
              <a:rPr lang="en-US" sz="2400" dirty="0" smtClean="0">
                <a:solidFill>
                  <a:schemeClr val="accent2"/>
                </a:solidFill>
              </a:rPr>
              <a:t>2</a:t>
            </a:r>
            <a:r>
              <a:rPr lang="en-US" sz="2400" dirty="0">
                <a:solidFill>
                  <a:schemeClr val="accent2"/>
                </a:solidFill>
              </a:rPr>
              <a:t>) Executable </a:t>
            </a:r>
            <a:r>
              <a:rPr lang="en-US" sz="2400" dirty="0" smtClean="0">
                <a:solidFill>
                  <a:schemeClr val="accent2"/>
                </a:solidFill>
              </a:rPr>
              <a:t>part</a:t>
            </a:r>
            <a:endParaRPr lang="en-US" sz="2400" dirty="0">
              <a:solidFill>
                <a:schemeClr val="accent2"/>
              </a:solidFill>
            </a:endParaRPr>
          </a:p>
          <a:p>
            <a:pPr marL="444500" indent="-80963">
              <a:buFont typeface="Wingdings" panose="05000000000000000000" pitchFamily="2" charset="2"/>
              <a:buChar char="v"/>
            </a:pPr>
            <a:r>
              <a:rPr lang="en-US" sz="2400" dirty="0"/>
              <a:t>This part contains one or more statements that implement specific business logic</a:t>
            </a:r>
            <a:r>
              <a:rPr lang="en-US" sz="2400" dirty="0" smtClean="0"/>
              <a:t>.</a:t>
            </a:r>
          </a:p>
          <a:p>
            <a:pPr marL="444500" indent="-80963"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/>
              <a:t>It might contain only a NULL </a:t>
            </a:r>
            <a:r>
              <a:rPr lang="en-US" sz="2400" dirty="0" smtClean="0"/>
              <a:t>statement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</a:rPr>
              <a:t>3) Exception-handling </a:t>
            </a:r>
            <a:r>
              <a:rPr lang="en-US" sz="2400" dirty="0" smtClean="0">
                <a:solidFill>
                  <a:schemeClr val="accent2"/>
                </a:solidFill>
              </a:rPr>
              <a:t>part</a:t>
            </a:r>
            <a:endParaRPr lang="en-US" sz="2400" dirty="0">
              <a:solidFill>
                <a:schemeClr val="accent2"/>
              </a:solidFill>
            </a:endParaRPr>
          </a:p>
          <a:p>
            <a:pPr marL="712788" indent="-349250">
              <a:buFont typeface="Wingdings" panose="05000000000000000000" pitchFamily="2" charset="2"/>
              <a:buChar char="v"/>
            </a:pPr>
            <a:r>
              <a:rPr lang="en-US" sz="2400" dirty="0"/>
              <a:t>This part contains the code that handles </a:t>
            </a:r>
            <a:r>
              <a:rPr lang="en-US" sz="2400" dirty="0" smtClean="0"/>
              <a:t>exceptions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1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751" y="951354"/>
            <a:ext cx="9566238" cy="607377"/>
          </a:xfrm>
        </p:spPr>
        <p:txBody>
          <a:bodyPr>
            <a:noAutofit/>
          </a:bodyPr>
          <a:lstStyle/>
          <a:p>
            <a:r>
              <a:rPr lang="en-US" sz="3600" dirty="0" smtClean="0"/>
              <a:t>PL/SQL </a:t>
            </a:r>
            <a:r>
              <a:rPr lang="en-US" sz="3600" dirty="0"/>
              <a:t>procedure </a:t>
            </a:r>
            <a:r>
              <a:rPr lang="en-US" sz="3600" dirty="0" smtClean="0"/>
              <a:t>–Step1 –Creating a Procedure</a:t>
            </a:r>
            <a:r>
              <a:rPr lang="en-US" sz="3600" dirty="0"/>
              <a:t/>
            </a:r>
            <a:br>
              <a:rPr lang="en-US" sz="3600" dirty="0"/>
            </a:b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670" y="1146487"/>
            <a:ext cx="10058400" cy="4023360"/>
          </a:xfrm>
        </p:spPr>
        <p:txBody>
          <a:bodyPr/>
          <a:lstStyle/>
          <a:p>
            <a:r>
              <a:rPr lang="en-US" dirty="0"/>
              <a:t>The following procedure accepts a customer id and prints out the customer’s contact information including first name, last name, and email: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Part-B PL/SQL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98B-8387-4C1A-920E-A425A7EFB943}" type="slidenum">
              <a:rPr lang="en-CA" smtClean="0"/>
              <a:t>9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279" t="31985" r="51688" b="16912"/>
          <a:stretch/>
        </p:blipFill>
        <p:spPr>
          <a:xfrm>
            <a:off x="985670" y="1753864"/>
            <a:ext cx="7243930" cy="48831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401" y="2107639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68284" y="2191452"/>
            <a:ext cx="178234" cy="2017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5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861</TotalTime>
  <Words>1882</Words>
  <Application>Microsoft Office PowerPoint</Application>
  <PresentationFormat>Widescreen</PresentationFormat>
  <Paragraphs>368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inherit</vt:lpstr>
      <vt:lpstr>Open Sans</vt:lpstr>
      <vt:lpstr>Wingdings</vt:lpstr>
      <vt:lpstr>Retrospect</vt:lpstr>
      <vt:lpstr>COMP-4150 ADVANCED AND PRACTICAL DB SYSTEMS</vt:lpstr>
      <vt:lpstr>OUTLINE</vt:lpstr>
      <vt:lpstr>OUTLINE</vt:lpstr>
      <vt:lpstr>SECTION-IV&amp; V FUNCTIONS,PROCEDURES,PACKAGES </vt:lpstr>
      <vt:lpstr>PL/SQL PROCEDURE</vt:lpstr>
      <vt:lpstr>PL/SQL PROCEDURE</vt:lpstr>
      <vt:lpstr>PL/SQL PROCEDURE-Header Parameter Modes</vt:lpstr>
      <vt:lpstr>PL/SQL PROCEDURE-Body</vt:lpstr>
      <vt:lpstr>PL/SQL procedure –Step1 –Creating a Procedure </vt:lpstr>
      <vt:lpstr> PL/SQL procedure –Step 2- Compiling </vt:lpstr>
      <vt:lpstr>PL/SQL PROCEDURE –Step 3- Executing </vt:lpstr>
      <vt:lpstr>Editing  a Procedure</vt:lpstr>
      <vt:lpstr>Removing a Procedure</vt:lpstr>
      <vt:lpstr>FUNCTIONS</vt:lpstr>
      <vt:lpstr>FUNCTION-Header</vt:lpstr>
      <vt:lpstr>FUNCTION-BODY</vt:lpstr>
      <vt:lpstr>PL/SQL FUNCTION-Example</vt:lpstr>
      <vt:lpstr>Calling a PL/SQL Function </vt:lpstr>
      <vt:lpstr>Removing a Function</vt:lpstr>
      <vt:lpstr>PL/SQL Packages</vt:lpstr>
      <vt:lpstr>PL/SQL Packages</vt:lpstr>
      <vt:lpstr>PL/SQL Package</vt:lpstr>
      <vt:lpstr>PowerPoint Presentation</vt:lpstr>
      <vt:lpstr>Package Specification &amp; Body</vt:lpstr>
      <vt:lpstr>Why using PL/SQL packages ? </vt:lpstr>
      <vt:lpstr>Why using PL/SQL packages ?</vt:lpstr>
      <vt:lpstr>Why using PL/SQL packages ?</vt:lpstr>
      <vt:lpstr>PL/SQL Package Specification</vt:lpstr>
      <vt:lpstr>Creating a Package Specification</vt:lpstr>
      <vt:lpstr>Package Specification-Example</vt:lpstr>
      <vt:lpstr>Example Explanation</vt:lpstr>
      <vt:lpstr>Compiling  a Package</vt:lpstr>
      <vt:lpstr>PL/SQL Package Body</vt:lpstr>
      <vt:lpstr>Creating a Package Body</vt:lpstr>
      <vt:lpstr>Creating a Package Body-Example</vt:lpstr>
      <vt:lpstr>Example-Continued</vt:lpstr>
      <vt:lpstr>Compiling Package Body</vt:lpstr>
      <vt:lpstr>DROP Package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Mahreen Nasir</dc:creator>
  <cp:lastModifiedBy>Mahreen Nasir</cp:lastModifiedBy>
  <cp:revision>87</cp:revision>
  <dcterms:created xsi:type="dcterms:W3CDTF">2019-09-08T18:58:17Z</dcterms:created>
  <dcterms:modified xsi:type="dcterms:W3CDTF">2019-10-02T20:09:46Z</dcterms:modified>
</cp:coreProperties>
</file>