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6" r:id="rId2"/>
    <p:sldId id="311" r:id="rId3"/>
    <p:sldId id="312" r:id="rId4"/>
    <p:sldId id="314" r:id="rId5"/>
    <p:sldId id="315" r:id="rId6"/>
    <p:sldId id="316" r:id="rId7"/>
    <p:sldId id="317" r:id="rId8"/>
    <p:sldId id="318" r:id="rId9"/>
    <p:sldId id="319" r:id="rId10"/>
    <p:sldId id="320" r:id="rId11"/>
    <p:sldId id="35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1" d="100"/>
          <a:sy n="71" d="100"/>
        </p:scale>
        <p:origin x="6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3939A-7463-49F2-B6D5-E855F83EAB3F}" type="datetimeFigureOut">
              <a:rPr lang="en-CA" smtClean="0"/>
              <a:t>07-Oct-2019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8A5A9-5C7D-4100-B878-A7DA8C3033A6}" type="slidenum">
              <a:rPr lang="en-CA" smtClean="0"/>
              <a:t>‹#›</a:t>
            </a:fld>
            <a:endParaRPr lang="en-CA"/>
          </a:p>
        </p:txBody>
      </p:sp>
    </p:spTree>
    <p:extLst>
      <p:ext uri="{BB962C8B-B14F-4D97-AF65-F5344CB8AC3E}">
        <p14:creationId xmlns:p14="http://schemas.microsoft.com/office/powerpoint/2010/main" val="34054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BB8A5A9-5C7D-4100-B878-A7DA8C3033A6}" type="slidenum">
              <a:rPr lang="en-CA" smtClean="0"/>
              <a:t>1</a:t>
            </a:fld>
            <a:endParaRPr lang="en-CA"/>
          </a:p>
        </p:txBody>
      </p:sp>
    </p:spTree>
    <p:extLst>
      <p:ext uri="{BB962C8B-B14F-4D97-AF65-F5344CB8AC3E}">
        <p14:creationId xmlns:p14="http://schemas.microsoft.com/office/powerpoint/2010/main" val="255259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BB8A5A9-5C7D-4100-B878-A7DA8C3033A6}" type="slidenum">
              <a:rPr lang="en-CA" smtClean="0"/>
              <a:t>2</a:t>
            </a:fld>
            <a:endParaRPr lang="en-CA"/>
          </a:p>
        </p:txBody>
      </p:sp>
    </p:spTree>
    <p:extLst>
      <p:ext uri="{BB962C8B-B14F-4D97-AF65-F5344CB8AC3E}">
        <p14:creationId xmlns:p14="http://schemas.microsoft.com/office/powerpoint/2010/main" val="118216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4C6F4-50D4-407D-8F74-874F0114CBAB}" type="datetime1">
              <a:rPr lang="en-CA" smtClean="0"/>
              <a:t>07-Oct-2019</a:t>
            </a:fld>
            <a:endParaRPr lang="en-CA"/>
          </a:p>
        </p:txBody>
      </p:sp>
      <p:sp>
        <p:nvSpPr>
          <p:cNvPr id="5" name="Footer Placeholder 4"/>
          <p:cNvSpPr>
            <a:spLocks noGrp="1"/>
          </p:cNvSpPr>
          <p:nvPr>
            <p:ph type="ftr" sz="quarter" idx="11"/>
          </p:nvPr>
        </p:nvSpPr>
        <p:spPr/>
        <p:txBody>
          <a:bodyPr/>
          <a:lstStyle/>
          <a:p>
            <a:r>
              <a:rPr lang="en-US"/>
              <a:t>Part-B PL/SQL</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10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73736-781F-489E-94E9-135ADC7F9252}" type="datetime1">
              <a:rPr lang="en-CA" smtClean="0"/>
              <a:t>07-Oct-2019</a:t>
            </a:fld>
            <a:endParaRPr lang="en-CA"/>
          </a:p>
        </p:txBody>
      </p:sp>
      <p:sp>
        <p:nvSpPr>
          <p:cNvPr id="5" name="Footer Placeholder 4"/>
          <p:cNvSpPr>
            <a:spLocks noGrp="1"/>
          </p:cNvSpPr>
          <p:nvPr>
            <p:ph type="ftr" sz="quarter" idx="11"/>
          </p:nvPr>
        </p:nvSpPr>
        <p:spPr/>
        <p:txBody>
          <a:bodyPr/>
          <a:lstStyle/>
          <a:p>
            <a:r>
              <a:rPr lang="en-US"/>
              <a:t>Part-B PL/SQL</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165413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DE7FC-BFE5-4386-8413-D27E463F2C88}" type="datetime1">
              <a:rPr lang="en-CA" smtClean="0"/>
              <a:t>07-Oct-2019</a:t>
            </a:fld>
            <a:endParaRPr lang="en-CA"/>
          </a:p>
        </p:txBody>
      </p:sp>
      <p:sp>
        <p:nvSpPr>
          <p:cNvPr id="5" name="Footer Placeholder 4"/>
          <p:cNvSpPr>
            <a:spLocks noGrp="1"/>
          </p:cNvSpPr>
          <p:nvPr>
            <p:ph type="ftr" sz="quarter" idx="11"/>
          </p:nvPr>
        </p:nvSpPr>
        <p:spPr/>
        <p:txBody>
          <a:bodyPr/>
          <a:lstStyle/>
          <a:p>
            <a:r>
              <a:rPr lang="en-US"/>
              <a:t>Part-B PL/SQL</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209688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7E7FAF-A715-4019-94B1-06C399037EA4}" type="datetime1">
              <a:rPr lang="en-CA" smtClean="0"/>
              <a:t>07-Oct-2019</a:t>
            </a:fld>
            <a:endParaRPr lang="en-CA"/>
          </a:p>
        </p:txBody>
      </p:sp>
      <p:sp>
        <p:nvSpPr>
          <p:cNvPr id="5" name="Footer Placeholder 4"/>
          <p:cNvSpPr>
            <a:spLocks noGrp="1"/>
          </p:cNvSpPr>
          <p:nvPr>
            <p:ph type="ftr" sz="quarter" idx="11"/>
          </p:nvPr>
        </p:nvSpPr>
        <p:spPr/>
        <p:txBody>
          <a:bodyPr/>
          <a:lstStyle/>
          <a:p>
            <a:r>
              <a:rPr lang="en-US"/>
              <a:t>Part-B PL/SQL</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15631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8AEB5-96E1-45DB-B650-0A52F9E98430}" type="datetime1">
              <a:rPr lang="en-CA" smtClean="0"/>
              <a:t>07-Oct-2019</a:t>
            </a:fld>
            <a:endParaRPr lang="en-CA"/>
          </a:p>
        </p:txBody>
      </p:sp>
      <p:sp>
        <p:nvSpPr>
          <p:cNvPr id="5" name="Footer Placeholder 4"/>
          <p:cNvSpPr>
            <a:spLocks noGrp="1"/>
          </p:cNvSpPr>
          <p:nvPr>
            <p:ph type="ftr" sz="quarter" idx="11"/>
          </p:nvPr>
        </p:nvSpPr>
        <p:spPr/>
        <p:txBody>
          <a:bodyPr/>
          <a:lstStyle/>
          <a:p>
            <a:r>
              <a:rPr lang="en-US"/>
              <a:t>Part-B PL/SQL</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29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486C4B-E70B-4C46-87D5-1BB672F90238}" type="datetime1">
              <a:rPr lang="en-CA" smtClean="0"/>
              <a:t>07-Oct-2019</a:t>
            </a:fld>
            <a:endParaRPr lang="en-CA"/>
          </a:p>
        </p:txBody>
      </p:sp>
      <p:sp>
        <p:nvSpPr>
          <p:cNvPr id="6" name="Footer Placeholder 5"/>
          <p:cNvSpPr>
            <a:spLocks noGrp="1"/>
          </p:cNvSpPr>
          <p:nvPr>
            <p:ph type="ftr" sz="quarter" idx="11"/>
          </p:nvPr>
        </p:nvSpPr>
        <p:spPr/>
        <p:txBody>
          <a:bodyPr/>
          <a:lstStyle/>
          <a:p>
            <a:r>
              <a:rPr lang="en-US"/>
              <a:t>Part-B PL/SQL</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235647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7BA9A-644F-43F0-AE39-4C8EBF78CD36}" type="datetime1">
              <a:rPr lang="en-CA" smtClean="0"/>
              <a:t>07-Oct-2019</a:t>
            </a:fld>
            <a:endParaRPr lang="en-CA"/>
          </a:p>
        </p:txBody>
      </p:sp>
      <p:sp>
        <p:nvSpPr>
          <p:cNvPr id="8" name="Footer Placeholder 7"/>
          <p:cNvSpPr>
            <a:spLocks noGrp="1"/>
          </p:cNvSpPr>
          <p:nvPr>
            <p:ph type="ftr" sz="quarter" idx="11"/>
          </p:nvPr>
        </p:nvSpPr>
        <p:spPr/>
        <p:txBody>
          <a:bodyPr/>
          <a:lstStyle/>
          <a:p>
            <a:r>
              <a:rPr lang="en-US"/>
              <a:t>Part-B PL/SQL</a:t>
            </a:r>
            <a:endParaRPr lang="en-CA"/>
          </a:p>
        </p:txBody>
      </p:sp>
      <p:sp>
        <p:nvSpPr>
          <p:cNvPr id="9" name="Slide Number Placeholder 8"/>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150681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4EE2F-4063-4890-9529-1D8AB8D4B2A5}" type="datetime1">
              <a:rPr lang="en-CA" smtClean="0"/>
              <a:t>07-Oct-2019</a:t>
            </a:fld>
            <a:endParaRPr lang="en-CA"/>
          </a:p>
        </p:txBody>
      </p:sp>
      <p:sp>
        <p:nvSpPr>
          <p:cNvPr id="4" name="Footer Placeholder 3"/>
          <p:cNvSpPr>
            <a:spLocks noGrp="1"/>
          </p:cNvSpPr>
          <p:nvPr>
            <p:ph type="ftr" sz="quarter" idx="11"/>
          </p:nvPr>
        </p:nvSpPr>
        <p:spPr/>
        <p:txBody>
          <a:bodyPr/>
          <a:lstStyle/>
          <a:p>
            <a:r>
              <a:rPr lang="en-US"/>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251651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D4EBD7-2E22-43FA-B3DC-EA0F73B20593}" type="datetime1">
              <a:rPr lang="en-CA" smtClean="0"/>
              <a:t>07-Oct-2019</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Part-B PL/SQL</a:t>
            </a:r>
            <a:endParaRPr lang="en-CA"/>
          </a:p>
        </p:txBody>
      </p:sp>
      <p:sp>
        <p:nvSpPr>
          <p:cNvPr id="9" name="Slide Number Placeholder 8"/>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383028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E16902-9DBB-48E1-8CD5-68556BEA8A99}" type="datetime1">
              <a:rPr lang="en-CA" smtClean="0"/>
              <a:t>07-Oct-2019</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Part-B PL/SQL</a:t>
            </a:r>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10498B-8387-4C1A-920E-A425A7EFB943}" type="slidenum">
              <a:rPr lang="en-CA" smtClean="0"/>
              <a:t>‹#›</a:t>
            </a:fld>
            <a:endParaRPr lang="en-CA"/>
          </a:p>
        </p:txBody>
      </p:sp>
    </p:spTree>
    <p:extLst>
      <p:ext uri="{BB962C8B-B14F-4D97-AF65-F5344CB8AC3E}">
        <p14:creationId xmlns:p14="http://schemas.microsoft.com/office/powerpoint/2010/main" val="276669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5F0C40-F98C-4C65-833B-1E393DC52573}" type="datetime1">
              <a:rPr lang="en-CA" smtClean="0"/>
              <a:t>07-Oct-2019</a:t>
            </a:fld>
            <a:endParaRPr lang="en-CA"/>
          </a:p>
        </p:txBody>
      </p:sp>
      <p:sp>
        <p:nvSpPr>
          <p:cNvPr id="6" name="Footer Placeholder 5"/>
          <p:cNvSpPr>
            <a:spLocks noGrp="1"/>
          </p:cNvSpPr>
          <p:nvPr>
            <p:ph type="ftr" sz="quarter" idx="11"/>
          </p:nvPr>
        </p:nvSpPr>
        <p:spPr/>
        <p:txBody>
          <a:bodyPr/>
          <a:lstStyle/>
          <a:p>
            <a:r>
              <a:rPr lang="en-US"/>
              <a:t>Part-B PL/SQL</a:t>
            </a:r>
            <a:endParaRPr lang="en-CA"/>
          </a:p>
        </p:txBody>
      </p:sp>
      <p:sp>
        <p:nvSpPr>
          <p:cNvPr id="7" name="Slide Number Placeholder 6"/>
          <p:cNvSpPr>
            <a:spLocks noGrp="1"/>
          </p:cNvSpPr>
          <p:nvPr>
            <p:ph type="sldNum" sz="quarter" idx="12"/>
          </p:nvPr>
        </p:nvSpPr>
        <p:spPr/>
        <p:txBody>
          <a:bodyPr/>
          <a:lstStyle/>
          <a:p>
            <a:fld id="{8C10498B-8387-4C1A-920E-A425A7EFB943}" type="slidenum">
              <a:rPr lang="en-CA" smtClean="0"/>
              <a:t>‹#›</a:t>
            </a:fld>
            <a:endParaRPr lang="en-CA"/>
          </a:p>
        </p:txBody>
      </p:sp>
    </p:spTree>
    <p:extLst>
      <p:ext uri="{BB962C8B-B14F-4D97-AF65-F5344CB8AC3E}">
        <p14:creationId xmlns:p14="http://schemas.microsoft.com/office/powerpoint/2010/main" val="99384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359187-D945-464C-B0FB-98184E4691B4}" type="datetime1">
              <a:rPr lang="en-CA" smtClean="0"/>
              <a:t>07-Oct-2019</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Part-B PL/SQL</a:t>
            </a:r>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10498B-8387-4C1A-920E-A425A7EFB943}"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105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680" y="847164"/>
            <a:ext cx="10058400" cy="1622253"/>
          </a:xfrm>
        </p:spPr>
        <p:txBody>
          <a:bodyPr>
            <a:normAutofit/>
          </a:bodyPr>
          <a:lstStyle/>
          <a:p>
            <a:pPr algn="ctr"/>
            <a:r>
              <a:rPr lang="en-CA" sz="6000" dirty="0"/>
              <a:t>COMP-4150</a:t>
            </a:r>
            <a:r>
              <a:rPr lang="en-CA" sz="4800" dirty="0"/>
              <a:t/>
            </a:r>
            <a:br>
              <a:rPr lang="en-CA" sz="4800" dirty="0"/>
            </a:br>
            <a:r>
              <a:rPr lang="en-CA" sz="4800" dirty="0"/>
              <a:t>ADVANCED AND PRACTICAL DB SYSTEMS</a:t>
            </a:r>
          </a:p>
        </p:txBody>
      </p:sp>
      <p:sp>
        <p:nvSpPr>
          <p:cNvPr id="3" name="Subtitle 2"/>
          <p:cNvSpPr>
            <a:spLocks noGrp="1"/>
          </p:cNvSpPr>
          <p:nvPr>
            <p:ph type="subTitle" idx="1"/>
          </p:nvPr>
        </p:nvSpPr>
        <p:spPr>
          <a:xfrm>
            <a:off x="564776" y="4455620"/>
            <a:ext cx="11080377" cy="1143000"/>
          </a:xfrm>
        </p:spPr>
        <p:txBody>
          <a:bodyPr>
            <a:normAutofit/>
          </a:bodyPr>
          <a:lstStyle/>
          <a:p>
            <a:pPr algn="ctr"/>
            <a:r>
              <a:rPr lang="en-CA" b="1" dirty="0"/>
              <a:t>PART-B- </a:t>
            </a:r>
            <a:r>
              <a:rPr lang="en-CA" dirty="0"/>
              <a:t> </a:t>
            </a:r>
            <a:r>
              <a:rPr lang="en-CA" sz="3200" b="1" dirty="0" smtClean="0"/>
              <a:t>PL/SQL-Triggers</a:t>
            </a:r>
            <a:endParaRPr lang="en-CA" sz="3200" b="1" dirty="0"/>
          </a:p>
        </p:txBody>
      </p:sp>
      <p:sp>
        <p:nvSpPr>
          <p:cNvPr id="4" name="Subtitle 2"/>
          <p:cNvSpPr txBox="1">
            <a:spLocks/>
          </p:cNvSpPr>
          <p:nvPr/>
        </p:nvSpPr>
        <p:spPr>
          <a:xfrm>
            <a:off x="10526440" y="5966173"/>
            <a:ext cx="1665560" cy="542203"/>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CA" dirty="0"/>
              <a:t>Fall-2019</a:t>
            </a:r>
          </a:p>
          <a:p>
            <a:endParaRPr lang="en-CA" dirty="0"/>
          </a:p>
        </p:txBody>
      </p:sp>
    </p:spTree>
    <p:extLst>
      <p:ext uri="{BB962C8B-B14F-4D97-AF65-F5344CB8AC3E}">
        <p14:creationId xmlns:p14="http://schemas.microsoft.com/office/powerpoint/2010/main" val="2843972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pPr>
            <a:r>
              <a:rPr lang="en-US" sz="2800" b="1" dirty="0">
                <a:solidFill>
                  <a:schemeClr val="accent2"/>
                </a:solidFill>
              </a:rPr>
              <a:t>2) Trigger name</a:t>
            </a:r>
          </a:p>
          <a:p>
            <a:pPr>
              <a:lnSpc>
                <a:spcPct val="150000"/>
              </a:lnSpc>
            </a:pPr>
            <a:r>
              <a:rPr lang="en-US" sz="2800" dirty="0"/>
              <a:t>Specify the name of the trigger that you want to create after the </a:t>
            </a:r>
            <a:r>
              <a:rPr lang="en-US" sz="2800" dirty="0">
                <a:solidFill>
                  <a:schemeClr val="accent2"/>
                </a:solidFill>
              </a:rPr>
              <a:t>CREATE OR REPLACE </a:t>
            </a:r>
            <a:r>
              <a:rPr lang="en-US" sz="2800" dirty="0"/>
              <a:t>keywords</a:t>
            </a:r>
            <a:r>
              <a:rPr lang="en-US" sz="2800" dirty="0" smtClean="0"/>
              <a:t>.</a:t>
            </a:r>
          </a:p>
          <a:p>
            <a:pPr>
              <a:lnSpc>
                <a:spcPct val="150000"/>
              </a:lnSpc>
            </a:pPr>
            <a:r>
              <a:rPr lang="en-US" sz="2800" b="1" dirty="0">
                <a:solidFill>
                  <a:schemeClr val="accent2"/>
                </a:solidFill>
              </a:rPr>
              <a:t>3) BEFORE | AFTER</a:t>
            </a:r>
          </a:p>
          <a:p>
            <a:pPr>
              <a:lnSpc>
                <a:spcPct val="150000"/>
              </a:lnSpc>
            </a:pPr>
            <a:r>
              <a:rPr lang="en-US" sz="2800" dirty="0"/>
              <a:t>The BEFORE or AFTER option specifies when the trigger fires, either before or after a triggering event e.g., </a:t>
            </a:r>
            <a:r>
              <a:rPr lang="en-US" sz="2800" dirty="0">
                <a:solidFill>
                  <a:schemeClr val="accent2"/>
                </a:solidFill>
              </a:rPr>
              <a:t>INSERT, UPDATE, or </a:t>
            </a:r>
            <a:r>
              <a:rPr lang="en-US" sz="2800" dirty="0" smtClean="0">
                <a:solidFill>
                  <a:schemeClr val="accent2"/>
                </a:solidFill>
              </a:rPr>
              <a:t>DELETE</a:t>
            </a:r>
            <a:endParaRPr lang="en-US" sz="2800" dirty="0">
              <a:solidFill>
                <a:schemeClr val="accent2"/>
              </a:solidFill>
            </a:endParaRPr>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10</a:t>
            </a:fld>
            <a:endParaRPr lang="en-CA"/>
          </a:p>
        </p:txBody>
      </p:sp>
      <p:sp>
        <p:nvSpPr>
          <p:cNvPr id="6" name="Title 1"/>
          <p:cNvSpPr>
            <a:spLocks noGrp="1"/>
          </p:cNvSpPr>
          <p:nvPr>
            <p:ph type="title"/>
          </p:nvPr>
        </p:nvSpPr>
        <p:spPr/>
        <p:txBody>
          <a:bodyPr>
            <a:normAutofit/>
          </a:bodyPr>
          <a:lstStyle/>
          <a:p>
            <a:r>
              <a:rPr lang="en-CA" sz="4400" dirty="0" smtClean="0"/>
              <a:t>Parts of Trigger –Header </a:t>
            </a:r>
            <a:endParaRPr lang="en-CA" sz="4400" dirty="0"/>
          </a:p>
        </p:txBody>
      </p:sp>
    </p:spTree>
    <p:extLst>
      <p:ext uri="{BB962C8B-B14F-4D97-AF65-F5344CB8AC3E}">
        <p14:creationId xmlns:p14="http://schemas.microsoft.com/office/powerpoint/2010/main" val="148939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Parts of Trigger –Header </a:t>
            </a:r>
          </a:p>
        </p:txBody>
      </p:sp>
      <p:sp>
        <p:nvSpPr>
          <p:cNvPr id="3" name="Content Placeholder 2"/>
          <p:cNvSpPr>
            <a:spLocks noGrp="1"/>
          </p:cNvSpPr>
          <p:nvPr>
            <p:ph idx="1"/>
          </p:nvPr>
        </p:nvSpPr>
        <p:spPr/>
        <p:txBody>
          <a:bodyPr>
            <a:normAutofit fontScale="92500"/>
          </a:bodyPr>
          <a:lstStyle/>
          <a:p>
            <a:r>
              <a:rPr lang="en-US" sz="2800" dirty="0">
                <a:solidFill>
                  <a:schemeClr val="accent2"/>
                </a:solidFill>
              </a:rPr>
              <a:t>4) ON </a:t>
            </a:r>
            <a:r>
              <a:rPr lang="en-US" sz="2800" dirty="0" err="1" smtClean="0">
                <a:solidFill>
                  <a:schemeClr val="accent2"/>
                </a:solidFill>
              </a:rPr>
              <a:t>table_name</a:t>
            </a:r>
            <a:endParaRPr lang="en-US" sz="2800" dirty="0">
              <a:solidFill>
                <a:schemeClr val="accent2"/>
              </a:solidFill>
            </a:endParaRPr>
          </a:p>
          <a:p>
            <a:r>
              <a:rPr lang="en-US" sz="2800" dirty="0"/>
              <a:t>The </a:t>
            </a:r>
            <a:r>
              <a:rPr lang="en-US" sz="2800" dirty="0" err="1"/>
              <a:t>table_name</a:t>
            </a:r>
            <a:r>
              <a:rPr lang="en-US" sz="2800" dirty="0"/>
              <a:t> is the name of the table associated with the trigger</a:t>
            </a:r>
            <a:r>
              <a:rPr lang="en-US" sz="2800" dirty="0" smtClean="0"/>
              <a:t>.</a:t>
            </a:r>
            <a:endParaRPr lang="en-US" sz="2800" dirty="0"/>
          </a:p>
          <a:p>
            <a:r>
              <a:rPr lang="en-US" sz="2800" dirty="0">
                <a:solidFill>
                  <a:schemeClr val="accent2"/>
                </a:solidFill>
              </a:rPr>
              <a:t>5) FOR EACH </a:t>
            </a:r>
            <a:r>
              <a:rPr lang="en-US" sz="2800" dirty="0" smtClean="0">
                <a:solidFill>
                  <a:schemeClr val="accent2"/>
                </a:solidFill>
              </a:rPr>
              <a:t>ROW</a:t>
            </a:r>
            <a:endParaRPr lang="en-US" sz="2800" dirty="0">
              <a:solidFill>
                <a:schemeClr val="accent2"/>
              </a:solidFill>
            </a:endParaRPr>
          </a:p>
          <a:p>
            <a:r>
              <a:rPr lang="en-US" sz="2800" dirty="0"/>
              <a:t>The clause FOR EACH ROW specifies that the trigger is a row-level trigger. A row-level trigger fires once for each row inserted, updated, or deleted.</a:t>
            </a:r>
          </a:p>
          <a:p>
            <a:endParaRPr lang="en-US" dirty="0" smtClean="0"/>
          </a:p>
          <a:p>
            <a:r>
              <a:rPr lang="en-US" sz="2200" dirty="0" smtClean="0">
                <a:solidFill>
                  <a:schemeClr val="accent2"/>
                </a:solidFill>
              </a:rPr>
              <a:t>Besides </a:t>
            </a:r>
            <a:r>
              <a:rPr lang="en-US" sz="2200" dirty="0">
                <a:solidFill>
                  <a:schemeClr val="accent2"/>
                </a:solidFill>
              </a:rPr>
              <a:t>the row-level triggers, we have statement-level triggers. A statement-trigger fire once regardless of the number of rows affected by the triggering event. If you omit the FOR EACH ROW clause, the CREATE TRIGGER statement will create a statement-level trigger.</a:t>
            </a:r>
            <a:endParaRPr lang="en-CA" sz="2200" dirty="0">
              <a:solidFill>
                <a:schemeClr val="accent2"/>
              </a:solidFill>
            </a:endParaRPr>
          </a:p>
          <a:p>
            <a:endParaRPr lang="en-CA" dirty="0">
              <a:solidFill>
                <a:srgbClr val="FF0000"/>
              </a:solidFill>
            </a:endParaRPr>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11</a:t>
            </a:fld>
            <a:endParaRPr lang="en-CA"/>
          </a:p>
        </p:txBody>
      </p:sp>
    </p:spTree>
    <p:extLst>
      <p:ext uri="{BB962C8B-B14F-4D97-AF65-F5344CB8AC3E}">
        <p14:creationId xmlns:p14="http://schemas.microsoft.com/office/powerpoint/2010/main" val="844085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375" y="1953311"/>
            <a:ext cx="10615108" cy="4023360"/>
          </a:xfrm>
        </p:spPr>
        <p:txBody>
          <a:bodyPr>
            <a:noAutofit/>
          </a:bodyPr>
          <a:lstStyle/>
          <a:p>
            <a:pPr algn="just"/>
            <a:r>
              <a:rPr lang="en-US" sz="2400" dirty="0">
                <a:solidFill>
                  <a:schemeClr val="accent2"/>
                </a:solidFill>
              </a:rPr>
              <a:t>6) ENABLE / DISABLE</a:t>
            </a:r>
          </a:p>
          <a:p>
            <a:pPr algn="just"/>
            <a:r>
              <a:rPr lang="en-US" sz="2400" dirty="0"/>
              <a:t>The ENABLE / DISABLE option specifies whether the trigger is created in the </a:t>
            </a:r>
            <a:r>
              <a:rPr lang="en-US" sz="2400" dirty="0">
                <a:solidFill>
                  <a:schemeClr val="accent2"/>
                </a:solidFill>
              </a:rPr>
              <a:t>enabled or disabled state. </a:t>
            </a:r>
            <a:r>
              <a:rPr lang="en-US" sz="2400" dirty="0"/>
              <a:t>Note that if a trigger is </a:t>
            </a:r>
            <a:r>
              <a:rPr lang="en-US" sz="2400" dirty="0">
                <a:solidFill>
                  <a:schemeClr val="accent2"/>
                </a:solidFill>
              </a:rPr>
              <a:t>disabled</a:t>
            </a:r>
            <a:r>
              <a:rPr lang="en-US" sz="2400" dirty="0"/>
              <a:t>, it is </a:t>
            </a:r>
            <a:r>
              <a:rPr lang="en-US" sz="2400" dirty="0">
                <a:solidFill>
                  <a:schemeClr val="accent2"/>
                </a:solidFill>
              </a:rPr>
              <a:t>not fired </a:t>
            </a:r>
            <a:r>
              <a:rPr lang="en-US" sz="2400" dirty="0"/>
              <a:t>when the triggering event occurs.</a:t>
            </a:r>
          </a:p>
          <a:p>
            <a:pPr algn="just"/>
            <a:r>
              <a:rPr lang="en-US" sz="2400" dirty="0" smtClean="0">
                <a:solidFill>
                  <a:schemeClr val="accent2"/>
                </a:solidFill>
              </a:rPr>
              <a:t>By </a:t>
            </a:r>
            <a:r>
              <a:rPr lang="en-US" sz="2400" dirty="0">
                <a:solidFill>
                  <a:schemeClr val="accent2"/>
                </a:solidFill>
              </a:rPr>
              <a:t>default</a:t>
            </a:r>
            <a:r>
              <a:rPr lang="en-US" sz="2400" dirty="0"/>
              <a:t>, if you don’t specify the clause ENABLE / DISABLE , the trigger is created with the enabled state</a:t>
            </a:r>
            <a:r>
              <a:rPr lang="en-US" sz="2400" dirty="0" smtClean="0"/>
              <a:t>.</a:t>
            </a:r>
            <a:endParaRPr lang="en-US" sz="2400" dirty="0"/>
          </a:p>
          <a:p>
            <a:pPr algn="just"/>
            <a:r>
              <a:rPr lang="en-US" sz="2400" dirty="0">
                <a:solidFill>
                  <a:schemeClr val="accent2"/>
                </a:solidFill>
              </a:rPr>
              <a:t>7) FOLLOWS | PRECEDES </a:t>
            </a:r>
            <a:r>
              <a:rPr lang="en-US" sz="2400" dirty="0" err="1">
                <a:solidFill>
                  <a:schemeClr val="accent2"/>
                </a:solidFill>
              </a:rPr>
              <a:t>another_trigger</a:t>
            </a:r>
            <a:endParaRPr lang="en-US" sz="2400" dirty="0">
              <a:solidFill>
                <a:schemeClr val="accent2"/>
              </a:solidFill>
            </a:endParaRPr>
          </a:p>
          <a:p>
            <a:pPr algn="just"/>
            <a:r>
              <a:rPr lang="en-US" sz="2400" dirty="0"/>
              <a:t>For each triggering event e.g., INSERT, UPDATE, or DELETE, you can define multiple triggers to fire. In this case, you need to specify the firing sequence using the FOLLOWS or PRECEDES option.</a:t>
            </a:r>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12</a:t>
            </a:fld>
            <a:endParaRPr lang="en-CA"/>
          </a:p>
        </p:txBody>
      </p:sp>
      <p:sp>
        <p:nvSpPr>
          <p:cNvPr id="7" name="Title 1"/>
          <p:cNvSpPr>
            <a:spLocks noGrp="1"/>
          </p:cNvSpPr>
          <p:nvPr>
            <p:ph type="title"/>
          </p:nvPr>
        </p:nvSpPr>
        <p:spPr/>
        <p:txBody>
          <a:bodyPr>
            <a:normAutofit/>
          </a:bodyPr>
          <a:lstStyle/>
          <a:p>
            <a:r>
              <a:rPr lang="en-CA" sz="4400" dirty="0" smtClean="0"/>
              <a:t>Parts of Trigger –Header </a:t>
            </a:r>
            <a:endParaRPr lang="en-CA" sz="4400" dirty="0"/>
          </a:p>
        </p:txBody>
      </p:sp>
    </p:spTree>
    <p:extLst>
      <p:ext uri="{BB962C8B-B14F-4D97-AF65-F5344CB8AC3E}">
        <p14:creationId xmlns:p14="http://schemas.microsoft.com/office/powerpoint/2010/main" val="929408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Trigger-Example</a:t>
            </a:r>
            <a:endParaRPr lang="en-CA" dirty="0"/>
          </a:p>
        </p:txBody>
      </p:sp>
      <p:sp>
        <p:nvSpPr>
          <p:cNvPr id="3" name="Content Placeholder 2"/>
          <p:cNvSpPr>
            <a:spLocks noGrp="1"/>
          </p:cNvSpPr>
          <p:nvPr>
            <p:ph idx="1"/>
          </p:nvPr>
        </p:nvSpPr>
        <p:spPr/>
        <p:txBody>
          <a:bodyPr>
            <a:normAutofit/>
          </a:bodyPr>
          <a:lstStyle/>
          <a:p>
            <a:pPr algn="just"/>
            <a:r>
              <a:rPr lang="en-US" sz="2800" dirty="0"/>
              <a:t>Suppose we want to record actions against the customers table whenever a customer is updated or deleted. In order to do this</a:t>
            </a:r>
            <a:r>
              <a:rPr lang="en-US" sz="2800" dirty="0" smtClean="0"/>
              <a:t>:</a:t>
            </a:r>
          </a:p>
          <a:p>
            <a:pPr algn="just"/>
            <a:r>
              <a:rPr lang="en-US" sz="2800" dirty="0"/>
              <a:t>First, create a new table for recording the UPDATE and DELETE events</a:t>
            </a:r>
            <a:r>
              <a:rPr lang="en-US" sz="2800" dirty="0" smtClean="0"/>
              <a:t>:</a:t>
            </a:r>
          </a:p>
          <a:p>
            <a:pPr algn="just"/>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13</a:t>
            </a:fld>
            <a:endParaRPr lang="en-CA"/>
          </a:p>
        </p:txBody>
      </p:sp>
      <p:pic>
        <p:nvPicPr>
          <p:cNvPr id="6" name="Picture 5"/>
          <p:cNvPicPr>
            <a:picLocks noChangeAspect="1"/>
          </p:cNvPicPr>
          <p:nvPr/>
        </p:nvPicPr>
        <p:blipFill rotWithShape="1">
          <a:blip r:embed="rId2"/>
          <a:srcRect l="8314" t="51286" r="35980" b="28309"/>
          <a:stretch/>
        </p:blipFill>
        <p:spPr>
          <a:xfrm>
            <a:off x="0" y="3200398"/>
            <a:ext cx="11949357" cy="2460813"/>
          </a:xfrm>
          <a:prstGeom prst="rect">
            <a:avLst/>
          </a:prstGeom>
        </p:spPr>
      </p:pic>
    </p:spTree>
    <p:extLst>
      <p:ext uri="{BB962C8B-B14F-4D97-AF65-F5344CB8AC3E}">
        <p14:creationId xmlns:p14="http://schemas.microsoft.com/office/powerpoint/2010/main" val="700534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a Trigger-Example</a:t>
            </a:r>
          </a:p>
        </p:txBody>
      </p:sp>
      <p:sp>
        <p:nvSpPr>
          <p:cNvPr id="3" name="Content Placeholder 2"/>
          <p:cNvSpPr>
            <a:spLocks noGrp="1"/>
          </p:cNvSpPr>
          <p:nvPr>
            <p:ph idx="1"/>
          </p:nvPr>
        </p:nvSpPr>
        <p:spPr/>
        <p:txBody>
          <a:bodyPr/>
          <a:lstStyle/>
          <a:p>
            <a:r>
              <a:rPr lang="en-US" dirty="0"/>
              <a:t>Second, create a new trigger associated with the customers table</a:t>
            </a:r>
            <a:r>
              <a:rPr lang="en-US" dirty="0" smtClean="0"/>
              <a:t>:</a:t>
            </a:r>
          </a:p>
          <a:p>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14</a:t>
            </a:fld>
            <a:endParaRPr lang="en-CA"/>
          </a:p>
        </p:txBody>
      </p:sp>
      <p:pic>
        <p:nvPicPr>
          <p:cNvPr id="6" name="Picture 5"/>
          <p:cNvPicPr>
            <a:picLocks noChangeAspect="1"/>
          </p:cNvPicPr>
          <p:nvPr/>
        </p:nvPicPr>
        <p:blipFill rotWithShape="1">
          <a:blip r:embed="rId2"/>
          <a:srcRect l="9039" t="27023" r="38356" b="23896"/>
          <a:stretch/>
        </p:blipFill>
        <p:spPr>
          <a:xfrm>
            <a:off x="1415364" y="2191424"/>
            <a:ext cx="8485094" cy="4450923"/>
          </a:xfrm>
          <a:prstGeom prst="rect">
            <a:avLst/>
          </a:prstGeom>
        </p:spPr>
      </p:pic>
    </p:spTree>
    <p:extLst>
      <p:ext uri="{BB962C8B-B14F-4D97-AF65-F5344CB8AC3E}">
        <p14:creationId xmlns:p14="http://schemas.microsoft.com/office/powerpoint/2010/main" val="25648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 the Trigger (With Update Action)</a:t>
            </a:r>
            <a:endParaRPr lang="en-CA" dirty="0"/>
          </a:p>
        </p:txBody>
      </p:sp>
      <p:sp>
        <p:nvSpPr>
          <p:cNvPr id="3" name="Content Placeholder 2"/>
          <p:cNvSpPr>
            <a:spLocks noGrp="1"/>
          </p:cNvSpPr>
          <p:nvPr>
            <p:ph idx="1"/>
          </p:nvPr>
        </p:nvSpPr>
        <p:spPr>
          <a:xfrm>
            <a:off x="935915" y="1899522"/>
            <a:ext cx="10058400" cy="4023360"/>
          </a:xfrm>
        </p:spPr>
        <p:txBody>
          <a:bodyPr>
            <a:normAutofit/>
          </a:bodyPr>
          <a:lstStyle/>
          <a:p>
            <a:r>
              <a:rPr lang="en-CA" sz="2400" dirty="0"/>
              <a:t>The following clause</a:t>
            </a:r>
            <a:r>
              <a:rPr lang="en-CA" sz="2400" dirty="0" smtClean="0"/>
              <a:t>:</a:t>
            </a:r>
          </a:p>
          <a:p>
            <a:endParaRPr lang="en-CA" sz="2400" dirty="0"/>
          </a:p>
          <a:p>
            <a:r>
              <a:rPr lang="en-US" sz="2400" dirty="0" smtClean="0"/>
              <a:t>will </a:t>
            </a:r>
            <a:r>
              <a:rPr lang="en-US" sz="2400" dirty="0"/>
              <a:t>fire the trigger after a row in the table  customers is updated or </a:t>
            </a:r>
            <a:r>
              <a:rPr lang="en-US" sz="2400" dirty="0" smtClean="0"/>
              <a:t>deleted</a:t>
            </a:r>
            <a:endParaRPr lang="en-US" sz="2400" dirty="0"/>
          </a:p>
          <a:p>
            <a:r>
              <a:rPr lang="en-US" sz="2400" dirty="0"/>
              <a:t>Inside the trigger, we determine the current action whether it is UPDATE or DELETE and insert a row into the audits </a:t>
            </a:r>
            <a:r>
              <a:rPr lang="en-US" sz="2400" dirty="0" smtClean="0"/>
              <a:t>table</a:t>
            </a:r>
          </a:p>
          <a:p>
            <a:r>
              <a:rPr lang="en-US" sz="2400" dirty="0"/>
              <a:t>The following statement updates the credit limit of the customer 10 to 2000</a:t>
            </a:r>
            <a:r>
              <a:rPr lang="en-US" sz="2400" dirty="0" smtClean="0"/>
              <a:t>.</a:t>
            </a:r>
          </a:p>
          <a:p>
            <a:endParaRPr lang="en-CA" sz="2400" dirty="0" smtClean="0"/>
          </a:p>
          <a:p>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15</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1928332397"/>
              </p:ext>
            </p:extLst>
          </p:nvPr>
        </p:nvGraphicFramePr>
        <p:xfrm>
          <a:off x="1672086" y="2356933"/>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AFTER</a:t>
                      </a:r>
                      <a:r>
                        <a:rPr lang="en-US" dirty="0">
                          <a:solidFill>
                            <a:srgbClr val="006FE0"/>
                          </a:solidFill>
                          <a:effectLst/>
                          <a:latin typeface="inherit"/>
                        </a:rPr>
                        <a:t> </a:t>
                      </a:r>
                      <a:r>
                        <a:rPr lang="en-US" dirty="0">
                          <a:solidFill>
                            <a:srgbClr val="0077AA"/>
                          </a:solidFill>
                          <a:effectLst/>
                          <a:latin typeface="inherit"/>
                        </a:rPr>
                        <a:t>UPDATE</a:t>
                      </a:r>
                      <a:r>
                        <a:rPr lang="en-US" dirty="0">
                          <a:solidFill>
                            <a:srgbClr val="006FE0"/>
                          </a:solidFill>
                          <a:effectLst/>
                          <a:latin typeface="inherit"/>
                        </a:rPr>
                        <a:t> </a:t>
                      </a:r>
                      <a:r>
                        <a:rPr lang="en-US" dirty="0">
                          <a:solidFill>
                            <a:srgbClr val="0077AA"/>
                          </a:solidFill>
                          <a:effectLst/>
                          <a:latin typeface="inherit"/>
                        </a:rPr>
                        <a:t>OR</a:t>
                      </a:r>
                      <a:r>
                        <a:rPr lang="en-US" dirty="0">
                          <a:solidFill>
                            <a:srgbClr val="006FE0"/>
                          </a:solidFill>
                          <a:effectLst/>
                          <a:latin typeface="inherit"/>
                        </a:rPr>
                        <a:t> </a:t>
                      </a:r>
                      <a:r>
                        <a:rPr lang="en-US" dirty="0">
                          <a:solidFill>
                            <a:srgbClr val="0077AA"/>
                          </a:solidFill>
                          <a:effectLst/>
                          <a:latin typeface="inherit"/>
                        </a:rPr>
                        <a:t>DELETE</a:t>
                      </a:r>
                      <a:r>
                        <a:rPr lang="en-US" dirty="0">
                          <a:solidFill>
                            <a:srgbClr val="006FE0"/>
                          </a:solidFill>
                          <a:effectLst/>
                          <a:latin typeface="inherit"/>
                        </a:rPr>
                        <a:t> </a:t>
                      </a:r>
                      <a:r>
                        <a:rPr lang="en-US" dirty="0">
                          <a:solidFill>
                            <a:srgbClr val="0077AA"/>
                          </a:solidFill>
                          <a:effectLst/>
                          <a:latin typeface="inherit"/>
                        </a:rPr>
                        <a:t>ON</a:t>
                      </a:r>
                      <a:r>
                        <a:rPr lang="en-US" dirty="0">
                          <a:solidFill>
                            <a:srgbClr val="006FE0"/>
                          </a:solidFill>
                          <a:effectLst/>
                          <a:latin typeface="inherit"/>
                        </a:rPr>
                        <a:t> </a:t>
                      </a:r>
                      <a:r>
                        <a:rPr lang="en-US" dirty="0">
                          <a:solidFill>
                            <a:srgbClr val="445870"/>
                          </a:solidFill>
                          <a:effectLst/>
                          <a:latin typeface="inherit"/>
                        </a:rPr>
                        <a:t>customers</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pic>
        <p:nvPicPr>
          <p:cNvPr id="9" name="Picture 8"/>
          <p:cNvPicPr>
            <a:picLocks noChangeAspect="1"/>
          </p:cNvPicPr>
          <p:nvPr/>
        </p:nvPicPr>
        <p:blipFill rotWithShape="1">
          <a:blip r:embed="rId2"/>
          <a:srcRect l="8935" t="47059" r="51688" b="33823"/>
          <a:stretch/>
        </p:blipFill>
        <p:spPr>
          <a:xfrm>
            <a:off x="1775013" y="4671815"/>
            <a:ext cx="7406330" cy="1720739"/>
          </a:xfrm>
          <a:prstGeom prst="rect">
            <a:avLst/>
          </a:prstGeom>
        </p:spPr>
      </p:pic>
    </p:spTree>
    <p:extLst>
      <p:ext uri="{BB962C8B-B14F-4D97-AF65-F5344CB8AC3E}">
        <p14:creationId xmlns:p14="http://schemas.microsoft.com/office/powerpoint/2010/main" val="2208488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noAutofit/>
          </a:bodyPr>
          <a:lstStyle/>
          <a:p>
            <a:r>
              <a:rPr lang="en-US" sz="2500" dirty="0"/>
              <a:t>Now, check the contents of the table audits to see if the trigger was fired</a:t>
            </a:r>
            <a:r>
              <a:rPr lang="en-US" sz="2500" dirty="0" smtClean="0"/>
              <a:t>:</a:t>
            </a:r>
          </a:p>
          <a:p>
            <a:endParaRPr lang="en-US" sz="2500" dirty="0"/>
          </a:p>
          <a:p>
            <a:r>
              <a:rPr lang="en-CA" sz="2500" dirty="0" smtClean="0"/>
              <a:t>Here </a:t>
            </a:r>
            <a:r>
              <a:rPr lang="en-CA" sz="2500" dirty="0"/>
              <a:t>is the output</a:t>
            </a:r>
            <a:r>
              <a:rPr lang="en-CA" sz="2500" dirty="0" smtClean="0"/>
              <a:t>:</a:t>
            </a:r>
          </a:p>
          <a:p>
            <a:endParaRPr lang="en-CA" sz="2500" dirty="0"/>
          </a:p>
          <a:p>
            <a:endParaRPr lang="en-CA" sz="2500" dirty="0" smtClean="0"/>
          </a:p>
          <a:p>
            <a:r>
              <a:rPr lang="en-US" sz="2500" dirty="0"/>
              <a:t>As you can see clearly from the output, the </a:t>
            </a:r>
            <a:r>
              <a:rPr lang="en-US" sz="2500" dirty="0">
                <a:solidFill>
                  <a:schemeClr val="accent2"/>
                </a:solidFill>
              </a:rPr>
              <a:t>trigger </a:t>
            </a:r>
            <a:r>
              <a:rPr lang="en-US" sz="2500" dirty="0" err="1">
                <a:solidFill>
                  <a:schemeClr val="accent2"/>
                </a:solidFill>
              </a:rPr>
              <a:t>customers_audit_trg</a:t>
            </a:r>
            <a:r>
              <a:rPr lang="en-US" sz="2500" dirty="0">
                <a:solidFill>
                  <a:schemeClr val="accent2"/>
                </a:solidFill>
              </a:rPr>
              <a:t> was fired so that we have a new row inserted into the audits table.</a:t>
            </a:r>
            <a:endParaRPr lang="en-CA" sz="2500" dirty="0" smtClean="0">
              <a:solidFill>
                <a:schemeClr val="accent2"/>
              </a:solidFill>
            </a:endParaRPr>
          </a:p>
          <a:p>
            <a:endParaRPr lang="en-US" sz="2500" dirty="0" smtClean="0">
              <a:solidFill>
                <a:schemeClr val="accent2"/>
              </a:solidFill>
            </a:endParaRPr>
          </a:p>
          <a:p>
            <a:endParaRPr lang="en-CA" sz="25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16</a:t>
            </a:fld>
            <a:endParaRPr lang="en-CA"/>
          </a:p>
        </p:txBody>
      </p:sp>
      <p:graphicFrame>
        <p:nvGraphicFramePr>
          <p:cNvPr id="7" name="Table 6"/>
          <p:cNvGraphicFramePr>
            <a:graphicFrameLocks noGrp="1"/>
          </p:cNvGraphicFramePr>
          <p:nvPr>
            <p:extLst>
              <p:ext uri="{D42A27DB-BD31-4B8C-83A1-F6EECF244321}">
                <p14:modId xmlns:p14="http://schemas.microsoft.com/office/powerpoint/2010/main" val="3059851815"/>
              </p:ext>
            </p:extLst>
          </p:nvPr>
        </p:nvGraphicFramePr>
        <p:xfrm>
          <a:off x="1902758" y="2422181"/>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SELECT</a:t>
                      </a:r>
                      <a:r>
                        <a:rPr lang="en-CA" dirty="0">
                          <a:solidFill>
                            <a:srgbClr val="006FE0"/>
                          </a:solidFill>
                          <a:effectLst/>
                          <a:latin typeface="inherit"/>
                        </a:rPr>
                        <a:t> </a:t>
                      </a:r>
                      <a:r>
                        <a:rPr lang="en-CA" dirty="0">
                          <a:solidFill>
                            <a:srgbClr val="445870"/>
                          </a:solidFill>
                          <a:effectLst/>
                          <a:latin typeface="inherit"/>
                        </a:rPr>
                        <a:t>*</a:t>
                      </a:r>
                      <a:r>
                        <a:rPr lang="en-CA" dirty="0">
                          <a:solidFill>
                            <a:srgbClr val="006FE0"/>
                          </a:solidFill>
                          <a:effectLst/>
                          <a:latin typeface="inherit"/>
                        </a:rPr>
                        <a:t> </a:t>
                      </a:r>
                      <a:r>
                        <a:rPr lang="en-CA" dirty="0">
                          <a:solidFill>
                            <a:srgbClr val="0077AA"/>
                          </a:solidFill>
                          <a:effectLst/>
                          <a:latin typeface="inherit"/>
                        </a:rPr>
                        <a:t>FROM</a:t>
                      </a:r>
                      <a:r>
                        <a:rPr lang="en-CA" dirty="0">
                          <a:solidFill>
                            <a:srgbClr val="006FE0"/>
                          </a:solidFill>
                          <a:effectLst/>
                          <a:latin typeface="inherit"/>
                        </a:rPr>
                        <a:t> </a:t>
                      </a:r>
                      <a:r>
                        <a:rPr lang="en-CA" dirty="0">
                          <a:solidFill>
                            <a:srgbClr val="445870"/>
                          </a:solidFill>
                          <a:effectLst/>
                          <a:latin typeface="inherit"/>
                        </a:rPr>
                        <a:t>audits;</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pic>
        <p:nvPicPr>
          <p:cNvPr id="8" name="Picture 7"/>
          <p:cNvPicPr>
            <a:picLocks noChangeAspect="1"/>
          </p:cNvPicPr>
          <p:nvPr/>
        </p:nvPicPr>
        <p:blipFill rotWithShape="1">
          <a:blip r:embed="rId2"/>
          <a:srcRect l="9349" t="34191" r="54375" b="55515"/>
          <a:stretch/>
        </p:blipFill>
        <p:spPr>
          <a:xfrm>
            <a:off x="2178424" y="3269345"/>
            <a:ext cx="6984861" cy="1114395"/>
          </a:xfrm>
          <a:prstGeom prst="rect">
            <a:avLst/>
          </a:prstGeom>
        </p:spPr>
      </p:pic>
    </p:spTree>
    <p:extLst>
      <p:ext uri="{BB962C8B-B14F-4D97-AF65-F5344CB8AC3E}">
        <p14:creationId xmlns:p14="http://schemas.microsoft.com/office/powerpoint/2010/main" val="2504608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Testing the Trigger (With </a:t>
            </a:r>
            <a:r>
              <a:rPr lang="en-CA" dirty="0" smtClean="0"/>
              <a:t>Delete </a:t>
            </a:r>
            <a:r>
              <a:rPr lang="en-CA" dirty="0"/>
              <a:t>Action)</a:t>
            </a:r>
          </a:p>
        </p:txBody>
      </p:sp>
      <p:sp>
        <p:nvSpPr>
          <p:cNvPr id="3" name="Content Placeholder 2"/>
          <p:cNvSpPr>
            <a:spLocks noGrp="1"/>
          </p:cNvSpPr>
          <p:nvPr>
            <p:ph idx="1"/>
          </p:nvPr>
        </p:nvSpPr>
        <p:spPr/>
        <p:txBody>
          <a:bodyPr>
            <a:noAutofit/>
          </a:bodyPr>
          <a:lstStyle/>
          <a:p>
            <a:r>
              <a:rPr lang="en-US" sz="2400" dirty="0"/>
              <a:t>This DELETE statement deletes a row from the customers table</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solidFill>
                  <a:schemeClr val="accent2"/>
                </a:solidFill>
              </a:rPr>
              <a:t>The </a:t>
            </a:r>
            <a:r>
              <a:rPr lang="en-US" sz="2400" dirty="0">
                <a:solidFill>
                  <a:schemeClr val="accent2"/>
                </a:solidFill>
              </a:rPr>
              <a:t>output showed that a new row has been </a:t>
            </a:r>
            <a:r>
              <a:rPr lang="en-US" sz="2400" dirty="0" smtClean="0">
                <a:solidFill>
                  <a:schemeClr val="accent2"/>
                </a:solidFill>
              </a:rPr>
              <a:t>deleted. </a:t>
            </a:r>
            <a:r>
              <a:rPr lang="en-US" sz="2400" dirty="0">
                <a:solidFill>
                  <a:schemeClr val="accent2"/>
                </a:solidFill>
              </a:rPr>
              <a:t>It means that the DELETE action fired the trigger </a:t>
            </a:r>
            <a:r>
              <a:rPr lang="en-US" sz="2400" dirty="0" err="1">
                <a:solidFill>
                  <a:schemeClr val="accent2"/>
                </a:solidFill>
              </a:rPr>
              <a:t>customer_audit_trg</a:t>
            </a:r>
            <a:r>
              <a:rPr lang="en-US" sz="2400" dirty="0">
                <a:solidFill>
                  <a:schemeClr val="accent2"/>
                </a:solidFill>
              </a:rPr>
              <a:t>.</a:t>
            </a:r>
          </a:p>
          <a:p>
            <a:endParaRPr lang="en-US" sz="2400" dirty="0" smtClean="0"/>
          </a:p>
          <a:p>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17</a:t>
            </a:fld>
            <a:endParaRPr lang="en-CA"/>
          </a:p>
        </p:txBody>
      </p:sp>
      <p:pic>
        <p:nvPicPr>
          <p:cNvPr id="6" name="Picture 5"/>
          <p:cNvPicPr>
            <a:picLocks noChangeAspect="1"/>
          </p:cNvPicPr>
          <p:nvPr/>
        </p:nvPicPr>
        <p:blipFill rotWithShape="1">
          <a:blip r:embed="rId2"/>
          <a:srcRect l="8730" t="35662" r="32878" b="28209"/>
          <a:stretch/>
        </p:blipFill>
        <p:spPr>
          <a:xfrm>
            <a:off x="1697805" y="2153239"/>
            <a:ext cx="9234000" cy="3212137"/>
          </a:xfrm>
          <a:prstGeom prst="rect">
            <a:avLst/>
          </a:prstGeom>
        </p:spPr>
      </p:pic>
    </p:spTree>
    <p:extLst>
      <p:ext uri="{BB962C8B-B14F-4D97-AF65-F5344CB8AC3E}">
        <p14:creationId xmlns:p14="http://schemas.microsoft.com/office/powerpoint/2010/main" val="11823479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Statement Level Triggers</a:t>
            </a:r>
            <a:endParaRPr lang="en-CA" dirty="0"/>
          </a:p>
        </p:txBody>
      </p:sp>
      <p:sp>
        <p:nvSpPr>
          <p:cNvPr id="3" name="Content Placeholder 2"/>
          <p:cNvSpPr>
            <a:spLocks noGrp="1"/>
          </p:cNvSpPr>
          <p:nvPr>
            <p:ph idx="1"/>
          </p:nvPr>
        </p:nvSpPr>
        <p:spPr>
          <a:xfrm>
            <a:off x="187260" y="1737360"/>
            <a:ext cx="6670740" cy="4023360"/>
          </a:xfrm>
        </p:spPr>
        <p:txBody>
          <a:bodyPr>
            <a:noAutofit/>
          </a:bodyPr>
          <a:lstStyle/>
          <a:p>
            <a:pPr algn="just">
              <a:buFont typeface="Wingdings" panose="05000000000000000000" pitchFamily="2" charset="2"/>
              <a:buChar char="v"/>
            </a:pPr>
            <a:r>
              <a:rPr lang="en-US" sz="2300" dirty="0" smtClean="0"/>
              <a:t>Fired </a:t>
            </a:r>
            <a:r>
              <a:rPr lang="en-US" sz="2300" dirty="0"/>
              <a:t>whenever a trigger </a:t>
            </a:r>
            <a:r>
              <a:rPr lang="en-US" sz="2300" dirty="0">
                <a:solidFill>
                  <a:schemeClr val="accent2"/>
                </a:solidFill>
              </a:rPr>
              <a:t>event occurs on a table </a:t>
            </a:r>
            <a:r>
              <a:rPr lang="en-US" sz="2300" dirty="0"/>
              <a:t>regardless of how many rows are affected. </a:t>
            </a:r>
            <a:endParaRPr lang="en-US" sz="2300" dirty="0" smtClean="0"/>
          </a:p>
          <a:p>
            <a:pPr algn="just">
              <a:buFont typeface="Wingdings" panose="05000000000000000000" pitchFamily="2" charset="2"/>
              <a:buChar char="v"/>
            </a:pPr>
            <a:r>
              <a:rPr lang="en-US" sz="2300" dirty="0" smtClean="0"/>
              <a:t>In </a:t>
            </a:r>
            <a:r>
              <a:rPr lang="en-US" sz="2300" dirty="0"/>
              <a:t>other words, a statement-level trigger </a:t>
            </a:r>
            <a:r>
              <a:rPr lang="en-US" sz="2300" dirty="0">
                <a:solidFill>
                  <a:schemeClr val="accent2"/>
                </a:solidFill>
              </a:rPr>
              <a:t>executes once for each transaction</a:t>
            </a:r>
            <a:r>
              <a:rPr lang="en-US" sz="2300" dirty="0" smtClean="0">
                <a:solidFill>
                  <a:schemeClr val="accent2"/>
                </a:solidFill>
              </a:rPr>
              <a:t>.</a:t>
            </a:r>
          </a:p>
          <a:p>
            <a:pPr algn="just">
              <a:buFont typeface="Wingdings" panose="05000000000000000000" pitchFamily="2" charset="2"/>
              <a:buChar char="v"/>
            </a:pPr>
            <a:r>
              <a:rPr lang="en-US" sz="2300" dirty="0"/>
              <a:t>For example, if you update 1000 rows in a table, then a statement-level trigger on that table would only be executed once</a:t>
            </a:r>
            <a:r>
              <a:rPr lang="en-US" sz="2300" dirty="0" smtClean="0"/>
              <a:t>.</a:t>
            </a:r>
          </a:p>
          <a:p>
            <a:pPr algn="just">
              <a:buFont typeface="Wingdings" panose="05000000000000000000" pitchFamily="2" charset="2"/>
              <a:buChar char="v"/>
            </a:pPr>
            <a:r>
              <a:rPr lang="en-US" sz="2300" dirty="0"/>
              <a:t>It’s typically used to enforce extra </a:t>
            </a:r>
            <a:r>
              <a:rPr lang="en-US" sz="2300" dirty="0">
                <a:solidFill>
                  <a:schemeClr val="accent2"/>
                </a:solidFill>
              </a:rPr>
              <a:t>security measures </a:t>
            </a:r>
            <a:r>
              <a:rPr lang="en-US" sz="2300" dirty="0"/>
              <a:t>on the kind of transaction that may be performed on a table</a:t>
            </a:r>
            <a:r>
              <a:rPr lang="en-US" sz="2300" dirty="0" smtClean="0"/>
              <a:t>.</a:t>
            </a:r>
          </a:p>
          <a:p>
            <a:pPr algn="just">
              <a:buFont typeface="Wingdings" panose="05000000000000000000" pitchFamily="2" charset="2"/>
              <a:buChar char="v"/>
            </a:pPr>
            <a:r>
              <a:rPr lang="en-US" sz="2300" dirty="0">
                <a:solidFill>
                  <a:schemeClr val="accent2"/>
                </a:solidFill>
              </a:rPr>
              <a:t>By default</a:t>
            </a:r>
            <a:r>
              <a:rPr lang="en-US" sz="2300" dirty="0"/>
              <a:t>, the statement </a:t>
            </a:r>
            <a:r>
              <a:rPr lang="en-US" sz="2300" dirty="0">
                <a:solidFill>
                  <a:schemeClr val="accent2"/>
                </a:solidFill>
              </a:rPr>
              <a:t>CREATE TRIGGER creates a statement-level trigger </a:t>
            </a:r>
            <a:r>
              <a:rPr lang="en-US" sz="2300" dirty="0"/>
              <a:t>when you omit the FOR EACH ROW clause</a:t>
            </a:r>
            <a:r>
              <a:rPr lang="en-US" sz="2300" dirty="0" smtClean="0"/>
              <a:t>.</a:t>
            </a:r>
          </a:p>
          <a:p>
            <a:pPr algn="just">
              <a:buFont typeface="Wingdings" panose="05000000000000000000" pitchFamily="2" charset="2"/>
              <a:buChar char="v"/>
            </a:pPr>
            <a:endParaRPr lang="en-CA" sz="23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18</a:t>
            </a:fld>
            <a:endParaRPr lang="en-CA"/>
          </a:p>
        </p:txBody>
      </p:sp>
      <p:pic>
        <p:nvPicPr>
          <p:cNvPr id="6" name="Picture 5"/>
          <p:cNvPicPr>
            <a:picLocks noChangeAspect="1"/>
          </p:cNvPicPr>
          <p:nvPr/>
        </p:nvPicPr>
        <p:blipFill rotWithShape="1">
          <a:blip r:embed="rId2"/>
          <a:srcRect l="10383" t="49081" r="54582" b="15809"/>
          <a:stretch/>
        </p:blipFill>
        <p:spPr>
          <a:xfrm>
            <a:off x="7067912" y="1737360"/>
            <a:ext cx="6256761" cy="4023360"/>
          </a:xfrm>
          <a:prstGeom prst="rect">
            <a:avLst/>
          </a:prstGeom>
        </p:spPr>
      </p:pic>
    </p:spTree>
    <p:extLst>
      <p:ext uri="{BB962C8B-B14F-4D97-AF65-F5344CB8AC3E}">
        <p14:creationId xmlns:p14="http://schemas.microsoft.com/office/powerpoint/2010/main" val="2291626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We’ll use the table </a:t>
            </a:r>
            <a:r>
              <a:rPr lang="en-US" sz="2400" dirty="0">
                <a:solidFill>
                  <a:schemeClr val="accent2"/>
                </a:solidFill>
              </a:rPr>
              <a:t>customers </a:t>
            </a:r>
            <a:r>
              <a:rPr lang="en-US" sz="2400" dirty="0" smtClean="0"/>
              <a:t>from </a:t>
            </a:r>
            <a:r>
              <a:rPr lang="en-US" sz="2400" dirty="0"/>
              <a:t>the sample database for the demonstration</a:t>
            </a:r>
            <a:r>
              <a:rPr lang="en-US" sz="2400" dirty="0" smtClean="0"/>
              <a:t>:</a:t>
            </a:r>
          </a:p>
          <a:p>
            <a:r>
              <a:rPr lang="en-US" sz="2400" dirty="0" smtClean="0"/>
              <a:t>Suppose</a:t>
            </a:r>
            <a:r>
              <a:rPr lang="en-US" sz="2400" dirty="0"/>
              <a:t>, you want to </a:t>
            </a:r>
            <a:r>
              <a:rPr lang="en-US" sz="2400" dirty="0">
                <a:solidFill>
                  <a:schemeClr val="accent2"/>
                </a:solidFill>
              </a:rPr>
              <a:t>restrict users to update credit of customers from 28th to 31st of every month </a:t>
            </a:r>
            <a:r>
              <a:rPr lang="en-US" sz="2400" dirty="0"/>
              <a:t>so that you can close the financial </a:t>
            </a:r>
            <a:r>
              <a:rPr lang="en-US" sz="2400" dirty="0" smtClean="0"/>
              <a:t>month. To </a:t>
            </a:r>
            <a:r>
              <a:rPr lang="en-US" sz="2400" dirty="0"/>
              <a:t>enforce this rule, you can use this statement-level trigger</a:t>
            </a:r>
            <a:r>
              <a:rPr lang="en-US" sz="2400" dirty="0" smtClean="0"/>
              <a:t>:</a:t>
            </a:r>
          </a:p>
          <a:p>
            <a:endParaRPr lang="en-US" sz="2400" dirty="0"/>
          </a:p>
          <a:p>
            <a:endParaRPr lang="en-US" sz="2400" dirty="0" smtClean="0"/>
          </a:p>
          <a:p>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19</a:t>
            </a:fld>
            <a:endParaRPr lang="en-CA"/>
          </a:p>
        </p:txBody>
      </p:sp>
      <p:sp>
        <p:nvSpPr>
          <p:cNvPr id="6" name="Title 1"/>
          <p:cNvSpPr>
            <a:spLocks noGrp="1"/>
          </p:cNvSpPr>
          <p:nvPr>
            <p:ph type="title"/>
          </p:nvPr>
        </p:nvSpPr>
        <p:spPr/>
        <p:txBody>
          <a:bodyPr/>
          <a:lstStyle/>
          <a:p>
            <a:r>
              <a:rPr lang="en-CA" dirty="0" smtClean="0"/>
              <a:t>Statement Level Triggers-Example</a:t>
            </a:r>
            <a:endParaRPr lang="en-CA" dirty="0"/>
          </a:p>
        </p:txBody>
      </p:sp>
      <p:pic>
        <p:nvPicPr>
          <p:cNvPr id="7" name="Picture 6"/>
          <p:cNvPicPr>
            <a:picLocks noChangeAspect="1"/>
          </p:cNvPicPr>
          <p:nvPr/>
        </p:nvPicPr>
        <p:blipFill>
          <a:blip r:embed="rId2"/>
          <a:stretch>
            <a:fillRect/>
          </a:stretch>
        </p:blipFill>
        <p:spPr>
          <a:xfrm>
            <a:off x="9871097" y="3524053"/>
            <a:ext cx="1788561" cy="1800982"/>
          </a:xfrm>
          <a:prstGeom prst="rect">
            <a:avLst/>
          </a:prstGeom>
        </p:spPr>
      </p:pic>
      <p:pic>
        <p:nvPicPr>
          <p:cNvPr id="8" name="Picture 7"/>
          <p:cNvPicPr>
            <a:picLocks noChangeAspect="1"/>
          </p:cNvPicPr>
          <p:nvPr/>
        </p:nvPicPr>
        <p:blipFill rotWithShape="1">
          <a:blip r:embed="rId3"/>
          <a:srcRect l="9659" t="26838" r="36289" b="36397"/>
          <a:stretch/>
        </p:blipFill>
        <p:spPr>
          <a:xfrm>
            <a:off x="884990" y="3368238"/>
            <a:ext cx="8774084" cy="3355291"/>
          </a:xfrm>
          <a:prstGeom prst="rect">
            <a:avLst/>
          </a:prstGeom>
        </p:spPr>
      </p:pic>
    </p:spTree>
    <p:extLst>
      <p:ext uri="{BB962C8B-B14F-4D97-AF65-F5344CB8AC3E}">
        <p14:creationId xmlns:p14="http://schemas.microsoft.com/office/powerpoint/2010/main" val="1794813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10" y="-143703"/>
            <a:ext cx="10058400" cy="1450757"/>
          </a:xfrm>
        </p:spPr>
        <p:txBody>
          <a:bodyPr/>
          <a:lstStyle/>
          <a:p>
            <a:r>
              <a:rPr lang="en-CA" b="1" dirty="0"/>
              <a:t>OUTLINE</a:t>
            </a:r>
          </a:p>
        </p:txBody>
      </p:sp>
      <p:sp>
        <p:nvSpPr>
          <p:cNvPr id="3" name="Content Placeholder 2"/>
          <p:cNvSpPr>
            <a:spLocks noGrp="1"/>
          </p:cNvSpPr>
          <p:nvPr>
            <p:ph idx="1"/>
          </p:nvPr>
        </p:nvSpPr>
        <p:spPr>
          <a:xfrm>
            <a:off x="1115659" y="1829499"/>
            <a:ext cx="4779084" cy="2390089"/>
          </a:xfrm>
        </p:spPr>
        <p:txBody>
          <a:bodyPr>
            <a:noAutofit/>
          </a:bodyPr>
          <a:lstStyle/>
          <a:p>
            <a:r>
              <a:rPr lang="en-CA" b="1" dirty="0"/>
              <a:t>SECTION-I - Introduction</a:t>
            </a:r>
          </a:p>
          <a:p>
            <a:pPr>
              <a:buFont typeface="Wingdings" panose="05000000000000000000" pitchFamily="2" charset="2"/>
              <a:buChar char="v"/>
            </a:pPr>
            <a:r>
              <a:rPr lang="en-CA" dirty="0"/>
              <a:t>PL/SQL Overview</a:t>
            </a:r>
          </a:p>
          <a:p>
            <a:pPr>
              <a:buFont typeface="Wingdings" panose="05000000000000000000" pitchFamily="2" charset="2"/>
              <a:buChar char="v"/>
            </a:pPr>
            <a:r>
              <a:rPr lang="en-CA" dirty="0" smtClean="0"/>
              <a:t>Anonymous </a:t>
            </a:r>
            <a:r>
              <a:rPr lang="en-CA" dirty="0"/>
              <a:t>Blocks</a:t>
            </a:r>
          </a:p>
          <a:p>
            <a:pPr>
              <a:buFont typeface="Wingdings" panose="05000000000000000000" pitchFamily="2" charset="2"/>
              <a:buChar char="v"/>
            </a:pPr>
            <a:r>
              <a:rPr lang="en-CA" dirty="0"/>
              <a:t>Data Types</a:t>
            </a:r>
          </a:p>
          <a:p>
            <a:pPr>
              <a:buFont typeface="Wingdings" panose="05000000000000000000" pitchFamily="2" charset="2"/>
              <a:buChar char="v"/>
            </a:pPr>
            <a:r>
              <a:rPr lang="en-CA" dirty="0"/>
              <a:t>Variables</a:t>
            </a:r>
          </a:p>
          <a:p>
            <a:pPr>
              <a:buFont typeface="Wingdings" panose="05000000000000000000" pitchFamily="2" charset="2"/>
              <a:buChar char="v"/>
            </a:pPr>
            <a:r>
              <a:rPr lang="en-CA" dirty="0"/>
              <a:t>Comments &amp; Constants</a:t>
            </a:r>
          </a:p>
        </p:txBody>
      </p:sp>
      <p:sp>
        <p:nvSpPr>
          <p:cNvPr id="4" name="Content Placeholder 2"/>
          <p:cNvSpPr txBox="1">
            <a:spLocks/>
          </p:cNvSpPr>
          <p:nvPr/>
        </p:nvSpPr>
        <p:spPr>
          <a:xfrm>
            <a:off x="7019364" y="1803304"/>
            <a:ext cx="4733951" cy="24690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dirty="0"/>
              <a:t>SECTION-II- Condition Control &amp; LOOPS</a:t>
            </a:r>
          </a:p>
          <a:p>
            <a:pPr>
              <a:buFont typeface="Wingdings" panose="05000000000000000000" pitchFamily="2" charset="2"/>
              <a:buChar char="v"/>
            </a:pPr>
            <a:r>
              <a:rPr lang="en-CA" dirty="0">
                <a:solidFill>
                  <a:schemeClr val="tx1"/>
                </a:solidFill>
              </a:rPr>
              <a:t> IF statements</a:t>
            </a:r>
          </a:p>
          <a:p>
            <a:pPr>
              <a:buFont typeface="Wingdings" panose="05000000000000000000" pitchFamily="2" charset="2"/>
              <a:buChar char="v"/>
            </a:pPr>
            <a:r>
              <a:rPr lang="en-CA" dirty="0">
                <a:solidFill>
                  <a:schemeClr val="tx1"/>
                </a:solidFill>
              </a:rPr>
              <a:t> Case Statements</a:t>
            </a:r>
          </a:p>
          <a:p>
            <a:pPr>
              <a:buFont typeface="Wingdings" panose="05000000000000000000" pitchFamily="2" charset="2"/>
              <a:buChar char="v"/>
            </a:pPr>
            <a:r>
              <a:rPr lang="en-CA" dirty="0">
                <a:solidFill>
                  <a:schemeClr val="tx1"/>
                </a:solidFill>
              </a:rPr>
              <a:t> GO TO &amp; NULL Statements</a:t>
            </a:r>
          </a:p>
          <a:p>
            <a:pPr>
              <a:buFont typeface="Wingdings" panose="05000000000000000000" pitchFamily="2" charset="2"/>
              <a:buChar char="v"/>
            </a:pPr>
            <a:r>
              <a:rPr lang="en-CA" dirty="0">
                <a:solidFill>
                  <a:schemeClr val="tx1"/>
                </a:solidFill>
              </a:rPr>
              <a:t>LOOPS (FOR, WHILE)</a:t>
            </a:r>
          </a:p>
        </p:txBody>
      </p:sp>
      <p:sp>
        <p:nvSpPr>
          <p:cNvPr id="6" name="Content Placeholder 2"/>
          <p:cNvSpPr txBox="1">
            <a:spLocks/>
          </p:cNvSpPr>
          <p:nvPr/>
        </p:nvSpPr>
        <p:spPr>
          <a:xfrm>
            <a:off x="1011043" y="4759977"/>
            <a:ext cx="3931920" cy="1699808"/>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dirty="0"/>
              <a:t>SECTION-III- CURSORS</a:t>
            </a:r>
          </a:p>
          <a:p>
            <a:pPr>
              <a:buFont typeface="Wingdings" panose="05000000000000000000" pitchFamily="2" charset="2"/>
              <a:buChar char="v"/>
            </a:pPr>
            <a:r>
              <a:rPr lang="en-CA" dirty="0" smtClean="0">
                <a:solidFill>
                  <a:schemeClr val="tx1"/>
                </a:solidFill>
              </a:rPr>
              <a:t>PL/SQL Cursors </a:t>
            </a:r>
          </a:p>
          <a:p>
            <a:pPr>
              <a:buFont typeface="Wingdings" panose="05000000000000000000" pitchFamily="2" charset="2"/>
              <a:buChar char="v"/>
            </a:pPr>
            <a:r>
              <a:rPr lang="en-CA" dirty="0" smtClean="0">
                <a:solidFill>
                  <a:schemeClr val="tx1"/>
                </a:solidFill>
              </a:rPr>
              <a:t>Cursor </a:t>
            </a:r>
            <a:r>
              <a:rPr lang="en-CA" dirty="0">
                <a:solidFill>
                  <a:schemeClr val="tx1"/>
                </a:solidFill>
              </a:rPr>
              <a:t>FOR LOOP</a:t>
            </a:r>
          </a:p>
          <a:p>
            <a:pPr>
              <a:buFont typeface="Wingdings" panose="05000000000000000000" pitchFamily="2" charset="2"/>
              <a:buChar char="v"/>
            </a:pPr>
            <a:r>
              <a:rPr lang="en-CA" dirty="0">
                <a:solidFill>
                  <a:schemeClr val="tx1"/>
                </a:solidFill>
              </a:rPr>
              <a:t>Cursor With Parameters</a:t>
            </a:r>
          </a:p>
        </p:txBody>
      </p:sp>
      <p:sp>
        <p:nvSpPr>
          <p:cNvPr id="10" name="Footer Placeholder 9"/>
          <p:cNvSpPr>
            <a:spLocks noGrp="1"/>
          </p:cNvSpPr>
          <p:nvPr>
            <p:ph type="ftr" sz="quarter" idx="11"/>
          </p:nvPr>
        </p:nvSpPr>
        <p:spPr/>
        <p:txBody>
          <a:bodyPr/>
          <a:lstStyle/>
          <a:p>
            <a:r>
              <a:rPr lang="en-US"/>
              <a:t>Part-B PL/SQL</a:t>
            </a:r>
            <a:endParaRPr lang="en-CA" dirty="0"/>
          </a:p>
        </p:txBody>
      </p:sp>
      <p:sp>
        <p:nvSpPr>
          <p:cNvPr id="11" name="Slide Number Placeholder 10"/>
          <p:cNvSpPr>
            <a:spLocks noGrp="1"/>
          </p:cNvSpPr>
          <p:nvPr>
            <p:ph type="sldNum" sz="quarter" idx="12"/>
          </p:nvPr>
        </p:nvSpPr>
        <p:spPr/>
        <p:txBody>
          <a:bodyPr/>
          <a:lstStyle/>
          <a:p>
            <a:fld id="{8C10498B-8387-4C1A-920E-A425A7EFB943}" type="slidenum">
              <a:rPr lang="en-CA" smtClean="0"/>
              <a:t>2</a:t>
            </a:fld>
            <a:endParaRPr lang="en-CA"/>
          </a:p>
        </p:txBody>
      </p:sp>
      <p:sp>
        <p:nvSpPr>
          <p:cNvPr id="9" name="Content Placeholder 2"/>
          <p:cNvSpPr txBox="1">
            <a:spLocks/>
          </p:cNvSpPr>
          <p:nvPr/>
        </p:nvSpPr>
        <p:spPr>
          <a:xfrm>
            <a:off x="7019363" y="4489783"/>
            <a:ext cx="4733951" cy="169980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b="1" dirty="0"/>
              <a:t>SECTION-III- Stored PROCEDURES and FUNCTIONS</a:t>
            </a:r>
          </a:p>
          <a:p>
            <a:pPr>
              <a:buFont typeface="Wingdings" panose="05000000000000000000" pitchFamily="2" charset="2"/>
              <a:buChar char="v"/>
            </a:pPr>
            <a:r>
              <a:rPr lang="en-CA" dirty="0"/>
              <a:t> </a:t>
            </a:r>
            <a:r>
              <a:rPr lang="en-CA" dirty="0">
                <a:solidFill>
                  <a:schemeClr val="tx1"/>
                </a:solidFill>
              </a:rPr>
              <a:t>Procedures</a:t>
            </a:r>
          </a:p>
          <a:p>
            <a:pPr>
              <a:buFont typeface="Wingdings" panose="05000000000000000000" pitchFamily="2" charset="2"/>
              <a:buChar char="v"/>
            </a:pPr>
            <a:r>
              <a:rPr lang="en-CA" dirty="0">
                <a:solidFill>
                  <a:schemeClr val="tx1"/>
                </a:solidFill>
              </a:rPr>
              <a:t>Functions</a:t>
            </a:r>
          </a:p>
          <a:p>
            <a:pPr>
              <a:buFont typeface="Wingdings" panose="05000000000000000000" pitchFamily="2" charset="2"/>
              <a:buChar char="v"/>
            </a:pPr>
            <a:r>
              <a:rPr lang="en-CA" dirty="0">
                <a:solidFill>
                  <a:schemeClr val="tx1"/>
                </a:solidFill>
              </a:rPr>
              <a:t>Cursor Variables</a:t>
            </a:r>
          </a:p>
        </p:txBody>
      </p:sp>
    </p:spTree>
    <p:extLst>
      <p:ext uri="{BB962C8B-B14F-4D97-AF65-F5344CB8AC3E}">
        <p14:creationId xmlns:p14="http://schemas.microsoft.com/office/powerpoint/2010/main" val="1527002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400" dirty="0"/>
              <a:t>Statement Level </a:t>
            </a:r>
            <a:r>
              <a:rPr lang="en-CA" sz="4400" dirty="0" smtClean="0"/>
              <a:t>Triggers-Example Explained</a:t>
            </a:r>
            <a:endParaRPr lang="en-CA" sz="4400" dirty="0"/>
          </a:p>
        </p:txBody>
      </p:sp>
      <p:sp>
        <p:nvSpPr>
          <p:cNvPr id="3" name="Content Placeholder 2"/>
          <p:cNvSpPr>
            <a:spLocks noGrp="1"/>
          </p:cNvSpPr>
          <p:nvPr>
            <p:ph idx="1"/>
          </p:nvPr>
        </p:nvSpPr>
        <p:spPr/>
        <p:txBody>
          <a:bodyPr/>
          <a:lstStyle/>
          <a:p>
            <a:pPr algn="just"/>
            <a:r>
              <a:rPr lang="en-US" dirty="0"/>
              <a:t>First, create a new trigger </a:t>
            </a:r>
            <a:r>
              <a:rPr lang="en-US" dirty="0" err="1"/>
              <a:t>customers_credit_trg</a:t>
            </a:r>
            <a:r>
              <a:rPr lang="en-US" dirty="0"/>
              <a:t>. The OR REPLACE modifies the trigger if it already exists</a:t>
            </a:r>
            <a:r>
              <a:rPr lang="en-US" dirty="0" smtClean="0"/>
              <a:t>:</a:t>
            </a:r>
          </a:p>
          <a:p>
            <a:pPr algn="just"/>
            <a:endParaRPr lang="en-CA" dirty="0" smtClean="0"/>
          </a:p>
          <a:p>
            <a:pPr algn="just"/>
            <a:r>
              <a:rPr lang="en-US" dirty="0"/>
              <a:t>Next, instruct the Oracle to fire the trigger only before update event for the </a:t>
            </a:r>
            <a:r>
              <a:rPr lang="en-US" dirty="0" err="1"/>
              <a:t>credit_limit</a:t>
            </a:r>
            <a:r>
              <a:rPr lang="en-US" dirty="0"/>
              <a:t> column of the customers table. If you update values in other columns rather than the </a:t>
            </a:r>
            <a:r>
              <a:rPr lang="en-US" dirty="0" err="1"/>
              <a:t>credit_limit</a:t>
            </a:r>
            <a:r>
              <a:rPr lang="en-US" dirty="0"/>
              <a:t> column, the trigger will not execute</a:t>
            </a:r>
            <a:r>
              <a:rPr lang="en-US" dirty="0" smtClean="0"/>
              <a:t>.</a:t>
            </a:r>
          </a:p>
          <a:p>
            <a:pPr algn="just"/>
            <a:endParaRPr lang="en-US" dirty="0"/>
          </a:p>
          <a:p>
            <a:pPr algn="just"/>
            <a:endParaRPr lang="en-US" dirty="0" smtClean="0"/>
          </a:p>
          <a:p>
            <a:pPr algn="just"/>
            <a:r>
              <a:rPr lang="en-US" dirty="0"/>
              <a:t>Then, declare a variable to hold the current day of the month</a:t>
            </a:r>
            <a:r>
              <a:rPr lang="en-US" dirty="0" smtClean="0"/>
              <a:t>:</a:t>
            </a:r>
          </a:p>
          <a:p>
            <a:pPr algn="just"/>
            <a:endParaRPr lang="en-US" dirty="0" smtClean="0"/>
          </a:p>
          <a:p>
            <a:pPr algn="just"/>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20</a:t>
            </a:fld>
            <a:endParaRPr lang="en-CA"/>
          </a:p>
        </p:txBody>
      </p:sp>
      <p:graphicFrame>
        <p:nvGraphicFramePr>
          <p:cNvPr id="7" name="Table 6"/>
          <p:cNvGraphicFramePr>
            <a:graphicFrameLocks noGrp="1"/>
          </p:cNvGraphicFramePr>
          <p:nvPr>
            <p:extLst>
              <p:ext uri="{D42A27DB-BD31-4B8C-83A1-F6EECF244321}">
                <p14:modId xmlns:p14="http://schemas.microsoft.com/office/powerpoint/2010/main" val="1224084424"/>
              </p:ext>
            </p:extLst>
          </p:nvPr>
        </p:nvGraphicFramePr>
        <p:xfrm>
          <a:off x="2088944" y="2598980"/>
          <a:ext cx="6944884" cy="36576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CREATE</a:t>
                      </a:r>
                      <a:r>
                        <a:rPr lang="en-US" dirty="0">
                          <a:solidFill>
                            <a:srgbClr val="006FE0"/>
                          </a:solidFill>
                          <a:effectLst/>
                          <a:latin typeface="inherit"/>
                        </a:rPr>
                        <a:t> </a:t>
                      </a:r>
                      <a:r>
                        <a:rPr lang="en-US" dirty="0">
                          <a:solidFill>
                            <a:srgbClr val="0077AA"/>
                          </a:solidFill>
                          <a:effectLst/>
                          <a:latin typeface="inherit"/>
                        </a:rPr>
                        <a:t>OR</a:t>
                      </a:r>
                      <a:r>
                        <a:rPr lang="en-US" dirty="0">
                          <a:solidFill>
                            <a:srgbClr val="006FE0"/>
                          </a:solidFill>
                          <a:effectLst/>
                          <a:latin typeface="inherit"/>
                        </a:rPr>
                        <a:t> </a:t>
                      </a:r>
                      <a:r>
                        <a:rPr lang="en-US" dirty="0">
                          <a:solidFill>
                            <a:srgbClr val="0077AA"/>
                          </a:solidFill>
                          <a:effectLst/>
                          <a:latin typeface="inherit"/>
                        </a:rPr>
                        <a:t>REPLACE</a:t>
                      </a:r>
                      <a:r>
                        <a:rPr lang="en-US" dirty="0">
                          <a:solidFill>
                            <a:srgbClr val="006FE0"/>
                          </a:solidFill>
                          <a:effectLst/>
                          <a:latin typeface="inherit"/>
                        </a:rPr>
                        <a:t> </a:t>
                      </a:r>
                      <a:r>
                        <a:rPr lang="en-US" dirty="0">
                          <a:solidFill>
                            <a:srgbClr val="0077AA"/>
                          </a:solidFill>
                          <a:effectLst/>
                          <a:latin typeface="inherit"/>
                        </a:rPr>
                        <a:t>TRIGGER</a:t>
                      </a:r>
                      <a:r>
                        <a:rPr lang="en-US" dirty="0">
                          <a:solidFill>
                            <a:srgbClr val="006FE0"/>
                          </a:solidFill>
                          <a:effectLst/>
                          <a:latin typeface="inherit"/>
                        </a:rPr>
                        <a:t> </a:t>
                      </a:r>
                      <a:r>
                        <a:rPr lang="en-US" dirty="0" err="1">
                          <a:solidFill>
                            <a:srgbClr val="445870"/>
                          </a:solidFill>
                          <a:effectLst/>
                          <a:latin typeface="inherit"/>
                        </a:rPr>
                        <a:t>customers_credit_trg</a:t>
                      </a:r>
                      <a:endParaRPr lang="en-US"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8959601"/>
              </p:ext>
            </p:extLst>
          </p:nvPr>
        </p:nvGraphicFramePr>
        <p:xfrm>
          <a:off x="2129286" y="4061011"/>
          <a:ext cx="6944884" cy="640080"/>
        </p:xfrm>
        <a:graphic>
          <a:graphicData uri="http://schemas.openxmlformats.org/drawingml/2006/table">
            <a:tbl>
              <a:tblPr/>
              <a:tblGrid>
                <a:gridCol w="305959"/>
                <a:gridCol w="6638925"/>
              </a:tblGrid>
              <a:tr h="560406">
                <a:tc>
                  <a:txBody>
                    <a:bodyPr/>
                    <a:lstStyle/>
                    <a:p>
                      <a:pPr algn="r" fontAlgn="t"/>
                      <a:r>
                        <a:rPr lang="en-CA">
                          <a:solidFill>
                            <a:srgbClr val="AAAAAA"/>
                          </a:solidFill>
                          <a:effectLst/>
                          <a:latin typeface="inherit"/>
                        </a:rPr>
                        <a:t>1</a:t>
                      </a:r>
                    </a:p>
                    <a:p>
                      <a:pPr algn="r" fontAlgn="t"/>
                      <a:r>
                        <a:rPr lang="en-CA">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BEFORE</a:t>
                      </a:r>
                      <a:r>
                        <a:rPr lang="en-US" dirty="0">
                          <a:solidFill>
                            <a:srgbClr val="006FE0"/>
                          </a:solidFill>
                          <a:effectLst/>
                          <a:latin typeface="inherit"/>
                        </a:rPr>
                        <a:t> </a:t>
                      </a:r>
                      <a:r>
                        <a:rPr lang="en-US" dirty="0">
                          <a:solidFill>
                            <a:srgbClr val="0077AA"/>
                          </a:solidFill>
                          <a:effectLst/>
                          <a:latin typeface="inherit"/>
                        </a:rPr>
                        <a:t>UPDATE</a:t>
                      </a:r>
                      <a:r>
                        <a:rPr lang="en-US" dirty="0">
                          <a:solidFill>
                            <a:srgbClr val="006FE0"/>
                          </a:solidFill>
                          <a:effectLst/>
                          <a:latin typeface="inherit"/>
                        </a:rPr>
                        <a:t> </a:t>
                      </a:r>
                      <a:r>
                        <a:rPr lang="en-US" dirty="0">
                          <a:solidFill>
                            <a:srgbClr val="0077AA"/>
                          </a:solidFill>
                          <a:effectLst/>
                          <a:latin typeface="inherit"/>
                        </a:rPr>
                        <a:t>OF</a:t>
                      </a:r>
                      <a:r>
                        <a:rPr lang="en-US" dirty="0">
                          <a:solidFill>
                            <a:srgbClr val="006FE0"/>
                          </a:solidFill>
                          <a:effectLst/>
                          <a:latin typeface="inherit"/>
                        </a:rPr>
                        <a:t> </a:t>
                      </a:r>
                      <a:r>
                        <a:rPr lang="en-US" dirty="0" err="1">
                          <a:solidFill>
                            <a:srgbClr val="445870"/>
                          </a:solidFill>
                          <a:effectLst/>
                          <a:latin typeface="inherit"/>
                        </a:rPr>
                        <a:t>credit_limit</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a:solidFill>
                            <a:srgbClr val="0077AA"/>
                          </a:solidFill>
                          <a:effectLst/>
                          <a:latin typeface="inherit"/>
                        </a:rPr>
                        <a:t>ON</a:t>
                      </a:r>
                      <a:r>
                        <a:rPr lang="en-US" dirty="0">
                          <a:solidFill>
                            <a:srgbClr val="006FE0"/>
                          </a:solidFill>
                          <a:effectLst/>
                          <a:latin typeface="inherit"/>
                        </a:rPr>
                        <a:t> </a:t>
                      </a:r>
                      <a:r>
                        <a:rPr lang="en-US" dirty="0">
                          <a:solidFill>
                            <a:srgbClr val="445870"/>
                          </a:solidFill>
                          <a:effectLst/>
                          <a:latin typeface="inherit"/>
                        </a:rPr>
                        <a:t>customers</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76833108"/>
              </p:ext>
            </p:extLst>
          </p:nvPr>
        </p:nvGraphicFramePr>
        <p:xfrm>
          <a:off x="2223415" y="5365189"/>
          <a:ext cx="6944884" cy="64008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1</a:t>
                      </a:r>
                    </a:p>
                    <a:p>
                      <a:pPr algn="r" fontAlgn="t"/>
                      <a:r>
                        <a:rPr lang="en-CA">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DECLARE</a:t>
                      </a:r>
                      <a:endParaRPr lang="en-CA" dirty="0">
                        <a:solidFill>
                          <a:srgbClr val="445870"/>
                        </a:solidFill>
                        <a:effectLst/>
                        <a:latin typeface="inherit"/>
                      </a:endParaRPr>
                    </a:p>
                    <a:p>
                      <a:pPr algn="l" fontAlgn="t" latinLnBrk="1"/>
                      <a:r>
                        <a:rPr lang="en-CA" dirty="0">
                          <a:solidFill>
                            <a:srgbClr val="006FE0"/>
                          </a:solidFill>
                          <a:effectLst/>
                          <a:latin typeface="inherit"/>
                        </a:rPr>
                        <a:t>    </a:t>
                      </a:r>
                      <a:r>
                        <a:rPr lang="en-CA" dirty="0" err="1">
                          <a:solidFill>
                            <a:srgbClr val="445870"/>
                          </a:solidFill>
                          <a:effectLst/>
                          <a:latin typeface="inherit"/>
                        </a:rPr>
                        <a:t>l_day_of_month</a:t>
                      </a:r>
                      <a:r>
                        <a:rPr lang="en-CA" dirty="0">
                          <a:solidFill>
                            <a:srgbClr val="006FE0"/>
                          </a:solidFill>
                          <a:effectLst/>
                          <a:latin typeface="inherit"/>
                        </a:rPr>
                        <a:t> </a:t>
                      </a:r>
                      <a:r>
                        <a:rPr lang="en-CA" dirty="0">
                          <a:solidFill>
                            <a:srgbClr val="0077AA"/>
                          </a:solidFill>
                          <a:effectLst/>
                          <a:latin typeface="inherit"/>
                        </a:rPr>
                        <a:t>NUMBER</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1181282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400" dirty="0"/>
              <a:t>Statement Level Triggers-Example Explained</a:t>
            </a:r>
          </a:p>
        </p:txBody>
      </p:sp>
      <p:sp>
        <p:nvSpPr>
          <p:cNvPr id="3" name="Content Placeholder 2"/>
          <p:cNvSpPr>
            <a:spLocks noGrp="1"/>
          </p:cNvSpPr>
          <p:nvPr>
            <p:ph idx="1"/>
          </p:nvPr>
        </p:nvSpPr>
        <p:spPr/>
        <p:txBody>
          <a:bodyPr>
            <a:normAutofit/>
          </a:bodyPr>
          <a:lstStyle/>
          <a:p>
            <a:pPr algn="just"/>
            <a:r>
              <a:rPr lang="en-US" sz="2400" dirty="0"/>
              <a:t>After that, get the current day of the month using the EXTRACT() function</a:t>
            </a:r>
            <a:r>
              <a:rPr lang="en-US" sz="2400" dirty="0" smtClean="0"/>
              <a:t>:</a:t>
            </a:r>
          </a:p>
          <a:p>
            <a:pPr algn="just"/>
            <a:endParaRPr lang="en-US" sz="2400" dirty="0"/>
          </a:p>
          <a:p>
            <a:pPr algn="just"/>
            <a:endParaRPr lang="en-US" sz="2400" dirty="0" smtClean="0"/>
          </a:p>
          <a:p>
            <a:pPr algn="just"/>
            <a:r>
              <a:rPr lang="en-US" sz="2400" dirty="0"/>
              <a:t>Finally, check if the current day of the month is between 28th and 31st, use the procedure </a:t>
            </a:r>
            <a:r>
              <a:rPr lang="en-US" sz="2400" dirty="0" err="1"/>
              <a:t>raise_application_error</a:t>
            </a:r>
            <a:r>
              <a:rPr lang="en-US" sz="2400" dirty="0"/>
              <a:t> to raise a user-defined error</a:t>
            </a:r>
            <a:r>
              <a:rPr lang="en-US" sz="2400" dirty="0" smtClean="0"/>
              <a:t>:</a:t>
            </a:r>
          </a:p>
          <a:p>
            <a:pPr algn="just"/>
            <a:endParaRPr lang="en-US" sz="2400" dirty="0" smtClean="0"/>
          </a:p>
          <a:p>
            <a:pPr algn="just"/>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21</a:t>
            </a:fld>
            <a:endParaRPr lang="en-CA"/>
          </a:p>
        </p:txBody>
      </p:sp>
      <p:graphicFrame>
        <p:nvGraphicFramePr>
          <p:cNvPr id="8" name="Table 7"/>
          <p:cNvGraphicFramePr>
            <a:graphicFrameLocks noGrp="1"/>
          </p:cNvGraphicFramePr>
          <p:nvPr>
            <p:extLst>
              <p:ext uri="{D42A27DB-BD31-4B8C-83A1-F6EECF244321}">
                <p14:modId xmlns:p14="http://schemas.microsoft.com/office/powerpoint/2010/main" val="796268135"/>
              </p:ext>
            </p:extLst>
          </p:nvPr>
        </p:nvGraphicFramePr>
        <p:xfrm>
          <a:off x="2384780" y="2572086"/>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err="1">
                          <a:solidFill>
                            <a:srgbClr val="445870"/>
                          </a:solidFill>
                          <a:effectLst/>
                          <a:latin typeface="inherit"/>
                        </a:rPr>
                        <a:t>l_day_of_month</a:t>
                      </a:r>
                      <a:r>
                        <a:rPr lang="en-CA" dirty="0">
                          <a:solidFill>
                            <a:srgbClr val="006FE0"/>
                          </a:solidFill>
                          <a:effectLst/>
                          <a:latin typeface="inherit"/>
                        </a:rPr>
                        <a:t> </a:t>
                      </a:r>
                      <a:r>
                        <a:rPr lang="en-CA" dirty="0">
                          <a:solidFill>
                            <a:srgbClr val="445870"/>
                          </a:solidFill>
                          <a:effectLst/>
                          <a:latin typeface="inherit"/>
                        </a:rPr>
                        <a:t>:=</a:t>
                      </a:r>
                      <a:r>
                        <a:rPr lang="en-CA" dirty="0">
                          <a:solidFill>
                            <a:srgbClr val="006FE0"/>
                          </a:solidFill>
                          <a:effectLst/>
                          <a:latin typeface="inherit"/>
                        </a:rPr>
                        <a:t> </a:t>
                      </a:r>
                      <a:r>
                        <a:rPr lang="en-CA" dirty="0">
                          <a:solidFill>
                            <a:srgbClr val="0077AA"/>
                          </a:solidFill>
                          <a:effectLst/>
                          <a:latin typeface="inherit"/>
                        </a:rPr>
                        <a:t>EXTRACT</a:t>
                      </a:r>
                      <a:r>
                        <a:rPr lang="en-CA" dirty="0">
                          <a:solidFill>
                            <a:srgbClr val="445870"/>
                          </a:solidFill>
                          <a:effectLst/>
                          <a:latin typeface="inherit"/>
                        </a:rPr>
                        <a:t>(DAY</a:t>
                      </a:r>
                      <a:r>
                        <a:rPr lang="en-CA" dirty="0">
                          <a:solidFill>
                            <a:srgbClr val="006FE0"/>
                          </a:solidFill>
                          <a:effectLst/>
                          <a:latin typeface="inherit"/>
                        </a:rPr>
                        <a:t> </a:t>
                      </a:r>
                      <a:r>
                        <a:rPr lang="en-CA" dirty="0">
                          <a:solidFill>
                            <a:srgbClr val="0077AA"/>
                          </a:solidFill>
                          <a:effectLst/>
                          <a:latin typeface="inherit"/>
                        </a:rPr>
                        <a:t>FROM</a:t>
                      </a:r>
                      <a:r>
                        <a:rPr lang="en-CA" dirty="0">
                          <a:solidFill>
                            <a:srgbClr val="006FE0"/>
                          </a:solidFill>
                          <a:effectLst/>
                          <a:latin typeface="inherit"/>
                        </a:rPr>
                        <a:t> </a:t>
                      </a:r>
                      <a:r>
                        <a:rPr lang="en-CA" dirty="0" err="1">
                          <a:solidFill>
                            <a:srgbClr val="0077AA"/>
                          </a:solidFill>
                          <a:effectLst/>
                          <a:latin typeface="inherit"/>
                        </a:rPr>
                        <a:t>sysdate</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40758813"/>
              </p:ext>
            </p:extLst>
          </p:nvPr>
        </p:nvGraphicFramePr>
        <p:xfrm>
          <a:off x="1868412" y="4954694"/>
          <a:ext cx="9287268" cy="914400"/>
        </p:xfrm>
        <a:graphic>
          <a:graphicData uri="http://schemas.openxmlformats.org/drawingml/2006/table">
            <a:tbl>
              <a:tblPr/>
              <a:tblGrid>
                <a:gridCol w="409154"/>
                <a:gridCol w="8878114"/>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p>
                      <a:pPr algn="r" fontAlgn="t"/>
                      <a:r>
                        <a:rPr lang="en-CA" dirty="0">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IF</a:t>
                      </a:r>
                      <a:r>
                        <a:rPr lang="en-US" dirty="0">
                          <a:solidFill>
                            <a:srgbClr val="006FE0"/>
                          </a:solidFill>
                          <a:effectLst/>
                          <a:latin typeface="inherit"/>
                        </a:rPr>
                        <a:t> </a:t>
                      </a:r>
                      <a:r>
                        <a:rPr lang="en-US" dirty="0" err="1">
                          <a:solidFill>
                            <a:srgbClr val="445870"/>
                          </a:solidFill>
                          <a:effectLst/>
                          <a:latin typeface="inherit"/>
                        </a:rPr>
                        <a:t>l_day_of_month</a:t>
                      </a:r>
                      <a:r>
                        <a:rPr lang="en-US" dirty="0">
                          <a:solidFill>
                            <a:srgbClr val="006FE0"/>
                          </a:solidFill>
                          <a:effectLst/>
                          <a:latin typeface="inherit"/>
                        </a:rPr>
                        <a:t> </a:t>
                      </a:r>
                      <a:r>
                        <a:rPr lang="en-US" dirty="0">
                          <a:solidFill>
                            <a:srgbClr val="0077AA"/>
                          </a:solidFill>
                          <a:effectLst/>
                          <a:latin typeface="inherit"/>
                        </a:rPr>
                        <a:t>BETWEEN</a:t>
                      </a:r>
                      <a:r>
                        <a:rPr lang="en-US" dirty="0">
                          <a:solidFill>
                            <a:srgbClr val="006FE0"/>
                          </a:solidFill>
                          <a:effectLst/>
                          <a:latin typeface="inherit"/>
                        </a:rPr>
                        <a:t> </a:t>
                      </a:r>
                      <a:r>
                        <a:rPr lang="en-US" dirty="0">
                          <a:solidFill>
                            <a:srgbClr val="445870"/>
                          </a:solidFill>
                          <a:effectLst/>
                          <a:latin typeface="inherit"/>
                        </a:rPr>
                        <a:t>28</a:t>
                      </a:r>
                      <a:r>
                        <a:rPr lang="en-US" dirty="0">
                          <a:solidFill>
                            <a:srgbClr val="006FE0"/>
                          </a:solidFill>
                          <a:effectLst/>
                          <a:latin typeface="inherit"/>
                        </a:rPr>
                        <a:t> </a:t>
                      </a:r>
                      <a:r>
                        <a:rPr lang="en-US" dirty="0">
                          <a:solidFill>
                            <a:srgbClr val="0077AA"/>
                          </a:solidFill>
                          <a:effectLst/>
                          <a:latin typeface="inherit"/>
                        </a:rPr>
                        <a:t>AND</a:t>
                      </a:r>
                      <a:r>
                        <a:rPr lang="en-US" dirty="0">
                          <a:solidFill>
                            <a:srgbClr val="006FE0"/>
                          </a:solidFill>
                          <a:effectLst/>
                          <a:latin typeface="inherit"/>
                        </a:rPr>
                        <a:t> </a:t>
                      </a:r>
                      <a:r>
                        <a:rPr lang="en-US" dirty="0">
                          <a:solidFill>
                            <a:srgbClr val="445870"/>
                          </a:solidFill>
                          <a:effectLst/>
                          <a:latin typeface="inherit"/>
                        </a:rPr>
                        <a:t>31</a:t>
                      </a:r>
                      <a:r>
                        <a:rPr lang="en-US" dirty="0">
                          <a:solidFill>
                            <a:srgbClr val="006FE0"/>
                          </a:solidFill>
                          <a:effectLst/>
                          <a:latin typeface="inherit"/>
                        </a:rPr>
                        <a:t> </a:t>
                      </a:r>
                      <a:r>
                        <a:rPr lang="en-US" dirty="0">
                          <a:solidFill>
                            <a:srgbClr val="0077AA"/>
                          </a:solidFill>
                          <a:effectLst/>
                          <a:latin typeface="inherit"/>
                        </a:rPr>
                        <a:t>THEN</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err="1">
                          <a:solidFill>
                            <a:srgbClr val="445870"/>
                          </a:solidFill>
                          <a:effectLst/>
                          <a:latin typeface="inherit"/>
                        </a:rPr>
                        <a:t>raise_application_error</a:t>
                      </a:r>
                      <a:r>
                        <a:rPr lang="en-US" dirty="0">
                          <a:solidFill>
                            <a:srgbClr val="445870"/>
                          </a:solidFill>
                          <a:effectLst/>
                          <a:latin typeface="inherit"/>
                        </a:rPr>
                        <a:t>(-20100,</a:t>
                      </a:r>
                      <a:r>
                        <a:rPr lang="en-US" dirty="0">
                          <a:solidFill>
                            <a:srgbClr val="669900"/>
                          </a:solidFill>
                          <a:effectLst/>
                          <a:latin typeface="inherit"/>
                        </a:rPr>
                        <a:t>'Cannot update customer credit from 28th to 31st'</a:t>
                      </a:r>
                      <a:r>
                        <a:rPr lang="en-US" dirty="0">
                          <a:solidFill>
                            <a:srgbClr val="445870"/>
                          </a:solidFill>
                          <a:effectLst/>
                          <a:latin typeface="inherit"/>
                        </a:rPr>
                        <a:t>);</a:t>
                      </a:r>
                    </a:p>
                    <a:p>
                      <a:pPr algn="l" fontAlgn="t" latinLnBrk="1"/>
                      <a:r>
                        <a:rPr lang="en-US" dirty="0">
                          <a:solidFill>
                            <a:srgbClr val="0077AA"/>
                          </a:solidFill>
                          <a:effectLst/>
                          <a:latin typeface="inherit"/>
                        </a:rPr>
                        <a:t>END</a:t>
                      </a:r>
                      <a:r>
                        <a:rPr lang="en-US" dirty="0">
                          <a:solidFill>
                            <a:srgbClr val="006FE0"/>
                          </a:solidFill>
                          <a:effectLst/>
                          <a:latin typeface="inherit"/>
                        </a:rPr>
                        <a:t> </a:t>
                      </a:r>
                      <a:r>
                        <a:rPr lang="en-US" dirty="0">
                          <a:solidFill>
                            <a:srgbClr val="0077AA"/>
                          </a:solidFill>
                          <a:effectLst/>
                          <a:latin typeface="inherit"/>
                        </a:rPr>
                        <a:t>IF</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3594323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 the Statement Level Trigger</a:t>
            </a:r>
            <a:endParaRPr lang="en-CA" dirty="0"/>
          </a:p>
        </p:txBody>
      </p:sp>
      <p:sp>
        <p:nvSpPr>
          <p:cNvPr id="3" name="Content Placeholder 2"/>
          <p:cNvSpPr>
            <a:spLocks noGrp="1"/>
          </p:cNvSpPr>
          <p:nvPr>
            <p:ph idx="1"/>
          </p:nvPr>
        </p:nvSpPr>
        <p:spPr>
          <a:xfrm>
            <a:off x="1097280" y="1845733"/>
            <a:ext cx="10058400" cy="4743325"/>
          </a:xfrm>
        </p:spPr>
        <p:txBody>
          <a:bodyPr>
            <a:noAutofit/>
          </a:bodyPr>
          <a:lstStyle/>
          <a:p>
            <a:pPr algn="just"/>
            <a:r>
              <a:rPr lang="en-US" dirty="0" smtClean="0"/>
              <a:t>The following statement </a:t>
            </a:r>
            <a:r>
              <a:rPr lang="en-US" dirty="0" smtClean="0">
                <a:solidFill>
                  <a:schemeClr val="accent2"/>
                </a:solidFill>
              </a:rPr>
              <a:t>uses the UPDATE statement to increase the credit limit </a:t>
            </a:r>
            <a:r>
              <a:rPr lang="en-US" dirty="0" smtClean="0"/>
              <a:t>of all customer 10%:</a:t>
            </a:r>
          </a:p>
          <a:p>
            <a:pPr algn="just"/>
            <a:endParaRPr lang="en-US" dirty="0"/>
          </a:p>
          <a:p>
            <a:pPr algn="just"/>
            <a:endParaRPr lang="en-US" dirty="0" smtClean="0"/>
          </a:p>
          <a:p>
            <a:pPr algn="just"/>
            <a:endParaRPr lang="en-US" dirty="0"/>
          </a:p>
          <a:p>
            <a:pPr algn="just"/>
            <a:r>
              <a:rPr lang="en-US" dirty="0"/>
              <a:t>Oracle issued the following </a:t>
            </a:r>
            <a:r>
              <a:rPr lang="en-US" dirty="0">
                <a:solidFill>
                  <a:schemeClr val="accent2"/>
                </a:solidFill>
              </a:rPr>
              <a:t>error</a:t>
            </a:r>
            <a:r>
              <a:rPr lang="en-US" dirty="0" smtClean="0"/>
              <a:t>:</a:t>
            </a:r>
          </a:p>
          <a:p>
            <a:pPr algn="just"/>
            <a:endParaRPr lang="en-US" dirty="0"/>
          </a:p>
          <a:p>
            <a:pPr algn="just"/>
            <a:endParaRPr lang="en-US" dirty="0" smtClean="0"/>
          </a:p>
          <a:p>
            <a:pPr algn="just"/>
            <a:endParaRPr lang="en-US" dirty="0"/>
          </a:p>
          <a:p>
            <a:pPr algn="just"/>
            <a:r>
              <a:rPr lang="en-US" dirty="0">
                <a:solidFill>
                  <a:schemeClr val="accent2"/>
                </a:solidFill>
              </a:rPr>
              <a:t>Note that Oracle automatically rollbacks the update because we call the </a:t>
            </a:r>
            <a:r>
              <a:rPr lang="en-US" dirty="0" err="1">
                <a:solidFill>
                  <a:schemeClr val="accent2"/>
                </a:solidFill>
              </a:rPr>
              <a:t>raise_application_error</a:t>
            </a:r>
            <a:r>
              <a:rPr lang="en-US" dirty="0">
                <a:solidFill>
                  <a:schemeClr val="accent2"/>
                </a:solidFill>
              </a:rPr>
              <a:t> procedure inside the trigger.</a:t>
            </a:r>
            <a:endParaRPr lang="en-US" dirty="0" smtClean="0">
              <a:solidFill>
                <a:schemeClr val="accent2"/>
              </a:solidFill>
            </a:endParaRPr>
          </a:p>
          <a:p>
            <a:pPr algn="just"/>
            <a:endParaRPr lang="en-US" dirty="0" smtClean="0"/>
          </a:p>
          <a:p>
            <a:pPr algn="just"/>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22</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3651204127"/>
              </p:ext>
            </p:extLst>
          </p:nvPr>
        </p:nvGraphicFramePr>
        <p:xfrm>
          <a:off x="1954474" y="2469889"/>
          <a:ext cx="6944884" cy="118872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1</a:t>
                      </a:r>
                    </a:p>
                    <a:p>
                      <a:pPr algn="r" fontAlgn="t"/>
                      <a:r>
                        <a:rPr lang="en-CA">
                          <a:solidFill>
                            <a:srgbClr val="AAAAAA"/>
                          </a:solidFill>
                          <a:effectLst/>
                          <a:latin typeface="inherit"/>
                        </a:rPr>
                        <a:t>2</a:t>
                      </a:r>
                    </a:p>
                    <a:p>
                      <a:pPr algn="r" fontAlgn="t"/>
                      <a:r>
                        <a:rPr lang="en-CA">
                          <a:solidFill>
                            <a:srgbClr val="AAAAAA"/>
                          </a:solidFill>
                          <a:effectLst/>
                          <a:latin typeface="inherit"/>
                        </a:rPr>
                        <a:t>3</a:t>
                      </a:r>
                    </a:p>
                    <a:p>
                      <a:pPr algn="r" fontAlgn="t"/>
                      <a:r>
                        <a:rPr lang="en-CA">
                          <a:solidFill>
                            <a:srgbClr val="AAAAAA"/>
                          </a:solidFill>
                          <a:effectLst/>
                          <a:latin typeface="inherit"/>
                        </a:rPr>
                        <a:t>4</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UPDATE</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a:solidFill>
                            <a:srgbClr val="445870"/>
                          </a:solidFill>
                          <a:effectLst/>
                          <a:latin typeface="inherit"/>
                        </a:rPr>
                        <a:t>customers</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77AA"/>
                          </a:solidFill>
                          <a:effectLst/>
                          <a:latin typeface="inherit"/>
                        </a:rPr>
                        <a:t>SET</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err="1">
                          <a:solidFill>
                            <a:srgbClr val="445870"/>
                          </a:solidFill>
                          <a:effectLst/>
                          <a:latin typeface="inherit"/>
                        </a:rPr>
                        <a:t>credit_limit</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err="1">
                          <a:solidFill>
                            <a:srgbClr val="445870"/>
                          </a:solidFill>
                          <a:effectLst/>
                          <a:latin typeface="inherit"/>
                        </a:rPr>
                        <a:t>credit_limit</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110;</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95190639"/>
              </p:ext>
            </p:extLst>
          </p:nvPr>
        </p:nvGraphicFramePr>
        <p:xfrm>
          <a:off x="1309016" y="4433159"/>
          <a:ext cx="6944884" cy="118872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
                      </a:r>
                      <a:br>
                        <a:rPr lang="en-CA">
                          <a:solidFill>
                            <a:srgbClr val="AAAAAA"/>
                          </a:solidFill>
                          <a:effectLst/>
                          <a:latin typeface="inherit"/>
                        </a:rPr>
                      </a:br>
                      <a:r>
                        <a:rPr lang="en-CA">
                          <a:solidFill>
                            <a:srgbClr val="AAAAAA"/>
                          </a:solidFill>
                          <a:effectLst/>
                          <a:latin typeface="inherit"/>
                        </a:rPr>
                        <a:t>2</a:t>
                      </a:r>
                    </a:p>
                    <a:p>
                      <a:pPr algn="r" fontAlgn="t"/>
                      <a:r>
                        <a:rPr lang="en-CA">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445870"/>
                          </a:solidFill>
                          <a:effectLst/>
                          <a:latin typeface="inherit"/>
                        </a:rPr>
                        <a:t>ORA</a:t>
                      </a:r>
                      <a:r>
                        <a:rPr lang="en-US" dirty="0">
                          <a:solidFill>
                            <a:srgbClr val="A67F59"/>
                          </a:solidFill>
                          <a:effectLst/>
                          <a:latin typeface="inherit"/>
                        </a:rPr>
                        <a:t>-</a:t>
                      </a:r>
                      <a:r>
                        <a:rPr lang="en-US" dirty="0">
                          <a:solidFill>
                            <a:srgbClr val="445870"/>
                          </a:solidFill>
                          <a:effectLst/>
                          <a:latin typeface="inherit"/>
                        </a:rPr>
                        <a:t>20100:</a:t>
                      </a:r>
                      <a:r>
                        <a:rPr lang="en-US" dirty="0">
                          <a:solidFill>
                            <a:srgbClr val="006FE0"/>
                          </a:solidFill>
                          <a:effectLst/>
                          <a:latin typeface="inherit"/>
                        </a:rPr>
                        <a:t> </a:t>
                      </a:r>
                      <a:r>
                        <a:rPr lang="en-US" dirty="0">
                          <a:solidFill>
                            <a:srgbClr val="445870"/>
                          </a:solidFill>
                          <a:effectLst/>
                          <a:latin typeface="inherit"/>
                        </a:rPr>
                        <a:t>Cannot</a:t>
                      </a:r>
                      <a:r>
                        <a:rPr lang="en-US" dirty="0">
                          <a:solidFill>
                            <a:srgbClr val="006FE0"/>
                          </a:solidFill>
                          <a:effectLst/>
                          <a:latin typeface="inherit"/>
                        </a:rPr>
                        <a:t> </a:t>
                      </a:r>
                      <a:r>
                        <a:rPr lang="en-US" dirty="0">
                          <a:solidFill>
                            <a:srgbClr val="0077AA"/>
                          </a:solidFill>
                          <a:effectLst/>
                          <a:latin typeface="inherit"/>
                        </a:rPr>
                        <a:t>update</a:t>
                      </a:r>
                      <a:r>
                        <a:rPr lang="en-US" dirty="0">
                          <a:solidFill>
                            <a:srgbClr val="006FE0"/>
                          </a:solidFill>
                          <a:effectLst/>
                          <a:latin typeface="inherit"/>
                        </a:rPr>
                        <a:t> </a:t>
                      </a:r>
                      <a:r>
                        <a:rPr lang="en-US" dirty="0">
                          <a:solidFill>
                            <a:srgbClr val="445870"/>
                          </a:solidFill>
                          <a:effectLst/>
                          <a:latin typeface="inherit"/>
                        </a:rPr>
                        <a:t>customer</a:t>
                      </a:r>
                      <a:r>
                        <a:rPr lang="en-US" dirty="0">
                          <a:solidFill>
                            <a:srgbClr val="006FE0"/>
                          </a:solidFill>
                          <a:effectLst/>
                          <a:latin typeface="inherit"/>
                        </a:rPr>
                        <a:t> </a:t>
                      </a:r>
                      <a:r>
                        <a:rPr lang="en-US" dirty="0">
                          <a:solidFill>
                            <a:srgbClr val="445870"/>
                          </a:solidFill>
                          <a:effectLst/>
                          <a:latin typeface="inherit"/>
                        </a:rPr>
                        <a:t>credit</a:t>
                      </a:r>
                      <a:r>
                        <a:rPr lang="en-US" dirty="0">
                          <a:solidFill>
                            <a:srgbClr val="006FE0"/>
                          </a:solidFill>
                          <a:effectLst/>
                          <a:latin typeface="inherit"/>
                        </a:rPr>
                        <a:t> </a:t>
                      </a:r>
                      <a:r>
                        <a:rPr lang="en-US" dirty="0">
                          <a:solidFill>
                            <a:srgbClr val="0077AA"/>
                          </a:solidFill>
                          <a:effectLst/>
                          <a:latin typeface="inherit"/>
                        </a:rPr>
                        <a:t>from</a:t>
                      </a:r>
                      <a:r>
                        <a:rPr lang="en-US" dirty="0">
                          <a:solidFill>
                            <a:srgbClr val="006FE0"/>
                          </a:solidFill>
                          <a:effectLst/>
                          <a:latin typeface="inherit"/>
                        </a:rPr>
                        <a:t> </a:t>
                      </a:r>
                      <a:r>
                        <a:rPr lang="en-US" dirty="0">
                          <a:solidFill>
                            <a:srgbClr val="445870"/>
                          </a:solidFill>
                          <a:effectLst/>
                          <a:latin typeface="inherit"/>
                        </a:rPr>
                        <a:t>28th</a:t>
                      </a:r>
                      <a:r>
                        <a:rPr lang="en-US" dirty="0">
                          <a:solidFill>
                            <a:srgbClr val="006FE0"/>
                          </a:solidFill>
                          <a:effectLst/>
                          <a:latin typeface="inherit"/>
                        </a:rPr>
                        <a:t> </a:t>
                      </a:r>
                      <a:r>
                        <a:rPr lang="en-US" dirty="0">
                          <a:solidFill>
                            <a:srgbClr val="0077AA"/>
                          </a:solidFill>
                          <a:effectLst/>
                          <a:latin typeface="inherit"/>
                        </a:rPr>
                        <a:t>to</a:t>
                      </a:r>
                      <a:r>
                        <a:rPr lang="en-US" dirty="0">
                          <a:solidFill>
                            <a:srgbClr val="006FE0"/>
                          </a:solidFill>
                          <a:effectLst/>
                          <a:latin typeface="inherit"/>
                        </a:rPr>
                        <a:t> </a:t>
                      </a:r>
                      <a:r>
                        <a:rPr lang="en-US" dirty="0">
                          <a:solidFill>
                            <a:srgbClr val="445870"/>
                          </a:solidFill>
                          <a:effectLst/>
                          <a:latin typeface="inherit"/>
                        </a:rPr>
                        <a:t>31st</a:t>
                      </a:r>
                    </a:p>
                    <a:p>
                      <a:pPr algn="l" fontAlgn="t" latinLnBrk="1"/>
                      <a:r>
                        <a:rPr lang="en-US" dirty="0">
                          <a:solidFill>
                            <a:srgbClr val="445870"/>
                          </a:solidFill>
                          <a:effectLst/>
                          <a:latin typeface="inherit"/>
                        </a:rPr>
                        <a:t>ORA</a:t>
                      </a:r>
                      <a:r>
                        <a:rPr lang="en-US" dirty="0">
                          <a:solidFill>
                            <a:srgbClr val="A67F59"/>
                          </a:solidFill>
                          <a:effectLst/>
                          <a:latin typeface="inherit"/>
                        </a:rPr>
                        <a:t>-</a:t>
                      </a:r>
                      <a:r>
                        <a:rPr lang="en-US" dirty="0">
                          <a:solidFill>
                            <a:srgbClr val="445870"/>
                          </a:solidFill>
                          <a:effectLst/>
                          <a:latin typeface="inherit"/>
                        </a:rPr>
                        <a:t>06512:</a:t>
                      </a:r>
                      <a:r>
                        <a:rPr lang="en-US" dirty="0">
                          <a:solidFill>
                            <a:srgbClr val="006FE0"/>
                          </a:solidFill>
                          <a:effectLst/>
                          <a:latin typeface="inherit"/>
                        </a:rPr>
                        <a:t> </a:t>
                      </a:r>
                      <a:r>
                        <a:rPr lang="en-US" dirty="0">
                          <a:solidFill>
                            <a:srgbClr val="0077AA"/>
                          </a:solidFill>
                          <a:effectLst/>
                          <a:latin typeface="inherit"/>
                        </a:rPr>
                        <a:t>at</a:t>
                      </a:r>
                      <a:r>
                        <a:rPr lang="en-US" dirty="0">
                          <a:solidFill>
                            <a:srgbClr val="006FE0"/>
                          </a:solidFill>
                          <a:effectLst/>
                          <a:latin typeface="inherit"/>
                        </a:rPr>
                        <a:t> </a:t>
                      </a:r>
                      <a:r>
                        <a:rPr lang="en-US" dirty="0">
                          <a:solidFill>
                            <a:srgbClr val="445870"/>
                          </a:solidFill>
                          <a:effectLst/>
                          <a:latin typeface="inherit"/>
                        </a:rPr>
                        <a:t>"OT.CUSTOMERS_CREDIT_TRG",</a:t>
                      </a:r>
                      <a:r>
                        <a:rPr lang="en-US" dirty="0">
                          <a:solidFill>
                            <a:srgbClr val="006FE0"/>
                          </a:solidFill>
                          <a:effectLst/>
                          <a:latin typeface="inherit"/>
                        </a:rPr>
                        <a:t> </a:t>
                      </a:r>
                      <a:r>
                        <a:rPr lang="en-US" dirty="0">
                          <a:solidFill>
                            <a:srgbClr val="445870"/>
                          </a:solidFill>
                          <a:effectLst/>
                          <a:latin typeface="inherit"/>
                        </a:rPr>
                        <a:t>line</a:t>
                      </a:r>
                      <a:r>
                        <a:rPr lang="en-US" dirty="0">
                          <a:solidFill>
                            <a:srgbClr val="006FE0"/>
                          </a:solidFill>
                          <a:effectLst/>
                          <a:latin typeface="inherit"/>
                        </a:rPr>
                        <a:t> </a:t>
                      </a:r>
                      <a:r>
                        <a:rPr lang="en-US" dirty="0">
                          <a:solidFill>
                            <a:srgbClr val="445870"/>
                          </a:solidFill>
                          <a:effectLst/>
                          <a:latin typeface="inherit"/>
                        </a:rPr>
                        <a:t>8</a:t>
                      </a:r>
                    </a:p>
                    <a:p>
                      <a:pPr algn="l" fontAlgn="t" latinLnBrk="1"/>
                      <a:r>
                        <a:rPr lang="en-US" dirty="0">
                          <a:solidFill>
                            <a:srgbClr val="445870"/>
                          </a:solidFill>
                          <a:effectLst/>
                          <a:latin typeface="inherit"/>
                        </a:rPr>
                        <a:t>ORA</a:t>
                      </a:r>
                      <a:r>
                        <a:rPr lang="en-US" dirty="0">
                          <a:solidFill>
                            <a:srgbClr val="A67F59"/>
                          </a:solidFill>
                          <a:effectLst/>
                          <a:latin typeface="inherit"/>
                        </a:rPr>
                        <a:t>-</a:t>
                      </a:r>
                      <a:r>
                        <a:rPr lang="en-US" dirty="0">
                          <a:solidFill>
                            <a:srgbClr val="445870"/>
                          </a:solidFill>
                          <a:effectLst/>
                          <a:latin typeface="inherit"/>
                        </a:rPr>
                        <a:t>04088:</a:t>
                      </a:r>
                      <a:r>
                        <a:rPr lang="en-US" dirty="0">
                          <a:solidFill>
                            <a:srgbClr val="006FE0"/>
                          </a:solidFill>
                          <a:effectLst/>
                          <a:latin typeface="inherit"/>
                        </a:rPr>
                        <a:t> </a:t>
                      </a:r>
                      <a:r>
                        <a:rPr lang="en-US" dirty="0">
                          <a:solidFill>
                            <a:srgbClr val="445870"/>
                          </a:solidFill>
                          <a:effectLst/>
                          <a:latin typeface="inherit"/>
                        </a:rPr>
                        <a:t>error</a:t>
                      </a:r>
                      <a:r>
                        <a:rPr lang="en-US" dirty="0">
                          <a:solidFill>
                            <a:srgbClr val="006FE0"/>
                          </a:solidFill>
                          <a:effectLst/>
                          <a:latin typeface="inherit"/>
                        </a:rPr>
                        <a:t> </a:t>
                      </a:r>
                      <a:r>
                        <a:rPr lang="en-US" dirty="0">
                          <a:solidFill>
                            <a:srgbClr val="445870"/>
                          </a:solidFill>
                          <a:effectLst/>
                          <a:latin typeface="inherit"/>
                        </a:rPr>
                        <a:t>during</a:t>
                      </a:r>
                      <a:r>
                        <a:rPr lang="en-US" dirty="0">
                          <a:solidFill>
                            <a:srgbClr val="006FE0"/>
                          </a:solidFill>
                          <a:effectLst/>
                          <a:latin typeface="inherit"/>
                        </a:rPr>
                        <a:t> </a:t>
                      </a:r>
                      <a:r>
                        <a:rPr lang="en-US" dirty="0">
                          <a:solidFill>
                            <a:srgbClr val="445870"/>
                          </a:solidFill>
                          <a:effectLst/>
                          <a:latin typeface="inherit"/>
                        </a:rPr>
                        <a:t>execution</a:t>
                      </a:r>
                      <a:r>
                        <a:rPr lang="en-US" dirty="0">
                          <a:solidFill>
                            <a:srgbClr val="006FE0"/>
                          </a:solidFill>
                          <a:effectLst/>
                          <a:latin typeface="inherit"/>
                        </a:rPr>
                        <a:t> </a:t>
                      </a:r>
                      <a:r>
                        <a:rPr lang="en-US" dirty="0">
                          <a:solidFill>
                            <a:srgbClr val="0077AA"/>
                          </a:solidFill>
                          <a:effectLst/>
                          <a:latin typeface="inherit"/>
                        </a:rPr>
                        <a:t>of</a:t>
                      </a:r>
                      <a:r>
                        <a:rPr lang="en-US" dirty="0">
                          <a:solidFill>
                            <a:srgbClr val="006FE0"/>
                          </a:solidFill>
                          <a:effectLst/>
                          <a:latin typeface="inherit"/>
                        </a:rPr>
                        <a:t> </a:t>
                      </a:r>
                      <a:r>
                        <a:rPr lang="en-US" dirty="0">
                          <a:solidFill>
                            <a:srgbClr val="0077AA"/>
                          </a:solidFill>
                          <a:effectLst/>
                          <a:latin typeface="inherit"/>
                        </a:rPr>
                        <a:t>trigger</a:t>
                      </a:r>
                      <a:r>
                        <a:rPr lang="en-US" dirty="0">
                          <a:solidFill>
                            <a:srgbClr val="006FE0"/>
                          </a:solidFill>
                          <a:effectLst/>
                          <a:latin typeface="inherit"/>
                        </a:rPr>
                        <a:t> </a:t>
                      </a:r>
                      <a:r>
                        <a:rPr lang="en-US" dirty="0">
                          <a:solidFill>
                            <a:srgbClr val="669900"/>
                          </a:solidFill>
                          <a:effectLst/>
                          <a:latin typeface="inherit"/>
                        </a:rPr>
                        <a:t>'OT.CUSTOMERS_CREDIT_TRG'</a:t>
                      </a:r>
                      <a:endParaRPr lang="en-US"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1352542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Row Level Triggers</a:t>
            </a:r>
            <a:endParaRPr lang="en-CA"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sz="2200" dirty="0">
                <a:solidFill>
                  <a:schemeClr val="accent2"/>
                </a:solidFill>
              </a:rPr>
              <a:t>Row-level triggers </a:t>
            </a:r>
            <a:r>
              <a:rPr lang="en-US" sz="2200" dirty="0"/>
              <a:t>fires once for each row affected by the triggering event such as </a:t>
            </a:r>
            <a:r>
              <a:rPr lang="en-US" sz="2200" dirty="0">
                <a:solidFill>
                  <a:schemeClr val="accent2"/>
                </a:solidFill>
              </a:rPr>
              <a:t>INSERT, UPDATE, or </a:t>
            </a:r>
            <a:r>
              <a:rPr lang="en-US" sz="2200" dirty="0" smtClean="0">
                <a:solidFill>
                  <a:schemeClr val="accent2"/>
                </a:solidFill>
              </a:rPr>
              <a:t>DELETE</a:t>
            </a:r>
            <a:r>
              <a:rPr lang="en-US" sz="2200" dirty="0" smtClean="0"/>
              <a:t>. Row-level </a:t>
            </a:r>
            <a:r>
              <a:rPr lang="en-US" sz="2200" dirty="0"/>
              <a:t>triggers are useful for data-related activities such as </a:t>
            </a:r>
            <a:r>
              <a:rPr lang="en-US" sz="2200" dirty="0">
                <a:solidFill>
                  <a:schemeClr val="accent2"/>
                </a:solidFill>
              </a:rPr>
              <a:t>data auditing and data validation</a:t>
            </a:r>
            <a:r>
              <a:rPr lang="en-US" sz="2200" dirty="0" smtClean="0"/>
              <a:t>.</a:t>
            </a:r>
            <a:endParaRPr lang="en-US" sz="2200" dirty="0"/>
          </a:p>
          <a:p>
            <a:pPr algn="just">
              <a:buFont typeface="Wingdings" panose="05000000000000000000" pitchFamily="2" charset="2"/>
              <a:buChar char="v"/>
            </a:pPr>
            <a:r>
              <a:rPr lang="en-US" sz="2200" dirty="0"/>
              <a:t>To create a new row-level trigger, you use the </a:t>
            </a:r>
            <a:r>
              <a:rPr lang="en-US" sz="2200" dirty="0">
                <a:solidFill>
                  <a:schemeClr val="accent2"/>
                </a:solidFill>
              </a:rPr>
              <a:t>CREATE TRIGGER </a:t>
            </a:r>
            <a:r>
              <a:rPr lang="en-US" sz="2200" dirty="0"/>
              <a:t>statement with the </a:t>
            </a:r>
            <a:r>
              <a:rPr lang="en-US" sz="2200" dirty="0">
                <a:solidFill>
                  <a:schemeClr val="accent2"/>
                </a:solidFill>
              </a:rPr>
              <a:t>FOR EACH ROW </a:t>
            </a:r>
            <a:r>
              <a:rPr lang="en-US" sz="2200" dirty="0" smtClean="0">
                <a:solidFill>
                  <a:schemeClr val="accent2"/>
                </a:solidFill>
              </a:rPr>
              <a:t>clause</a:t>
            </a:r>
          </a:p>
          <a:p>
            <a:pPr algn="just">
              <a:buFont typeface="Wingdings" panose="05000000000000000000" pitchFamily="2" charset="2"/>
              <a:buChar char="v"/>
            </a:pPr>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23</a:t>
            </a:fld>
            <a:endParaRPr lang="en-CA"/>
          </a:p>
        </p:txBody>
      </p:sp>
      <p:pic>
        <p:nvPicPr>
          <p:cNvPr id="6" name="Picture 5"/>
          <p:cNvPicPr>
            <a:picLocks noChangeAspect="1"/>
          </p:cNvPicPr>
          <p:nvPr/>
        </p:nvPicPr>
        <p:blipFill rotWithShape="1">
          <a:blip r:embed="rId2"/>
          <a:srcRect l="10175" t="23530" r="52619" b="38419"/>
          <a:stretch/>
        </p:blipFill>
        <p:spPr>
          <a:xfrm>
            <a:off x="4955452" y="3363861"/>
            <a:ext cx="6555231" cy="3769257"/>
          </a:xfrm>
          <a:prstGeom prst="rect">
            <a:avLst/>
          </a:prstGeom>
        </p:spPr>
      </p:pic>
    </p:spTree>
    <p:extLst>
      <p:ext uri="{BB962C8B-B14F-4D97-AF65-F5344CB8AC3E}">
        <p14:creationId xmlns:p14="http://schemas.microsoft.com/office/powerpoint/2010/main" val="3811976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1097280" y="2086892"/>
            <a:ext cx="10058400" cy="4023360"/>
          </a:xfrm>
        </p:spPr>
        <p:txBody>
          <a:bodyPr>
            <a:normAutofit/>
          </a:bodyPr>
          <a:lstStyle/>
          <a:p>
            <a:pPr algn="just">
              <a:buFont typeface="Wingdings" panose="05000000000000000000" pitchFamily="2" charset="2"/>
              <a:buChar char="v"/>
            </a:pPr>
            <a:r>
              <a:rPr lang="en-US" sz="2400" dirty="0"/>
              <a:t>The features which are applicable to the statement-level triggers are also available the row-level </a:t>
            </a:r>
            <a:r>
              <a:rPr lang="en-US" sz="2400" dirty="0" smtClean="0"/>
              <a:t>trigger:</a:t>
            </a:r>
          </a:p>
          <a:p>
            <a:pPr algn="just">
              <a:buFont typeface="Wingdings" panose="05000000000000000000" pitchFamily="2" charset="2"/>
              <a:buChar char="v"/>
            </a:pPr>
            <a:r>
              <a:rPr lang="en-US" sz="2400" dirty="0" smtClean="0"/>
              <a:t>Use </a:t>
            </a:r>
            <a:r>
              <a:rPr lang="en-US" sz="2400" dirty="0" err="1"/>
              <a:t>raise_application_error</a:t>
            </a:r>
            <a:r>
              <a:rPr lang="en-US" sz="2400" dirty="0"/>
              <a:t>() to raise a user-defined exception</a:t>
            </a:r>
          </a:p>
          <a:p>
            <a:pPr algn="just">
              <a:buFont typeface="Wingdings" panose="05000000000000000000" pitchFamily="2" charset="2"/>
              <a:buChar char="v"/>
            </a:pPr>
            <a:r>
              <a:rPr lang="en-US" sz="2400" dirty="0"/>
              <a:t>Check if the current event is INSERT, UPDATE, and DELETE using the INSERTING or DELETING or UPDATING.</a:t>
            </a:r>
          </a:p>
          <a:p>
            <a:pPr algn="just">
              <a:buFont typeface="Wingdings" panose="05000000000000000000" pitchFamily="2" charset="2"/>
              <a:buChar char="v"/>
            </a:pPr>
            <a:r>
              <a:rPr lang="en-US" sz="2400" dirty="0"/>
              <a:t>On top of that, row-level triggers allow you to track the </a:t>
            </a:r>
            <a:r>
              <a:rPr lang="en-US" sz="2400" dirty="0">
                <a:solidFill>
                  <a:schemeClr val="accent2"/>
                </a:solidFill>
              </a:rPr>
              <a:t>BEFORE and AFTER </a:t>
            </a:r>
            <a:r>
              <a:rPr lang="en-US" sz="2400" dirty="0"/>
              <a:t>values</a:t>
            </a:r>
            <a:r>
              <a:rPr lang="en-US" sz="2400" dirty="0" smtClean="0"/>
              <a:t>.</a:t>
            </a:r>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24</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4204471942"/>
              </p:ext>
            </p:extLst>
          </p:nvPr>
        </p:nvGraphicFramePr>
        <p:xfrm>
          <a:off x="3420204" y="5070550"/>
          <a:ext cx="6944884" cy="64008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445870"/>
                          </a:solidFill>
                          <a:effectLst/>
                          <a:latin typeface="inherit"/>
                        </a:rPr>
                        <a:t>:</a:t>
                      </a:r>
                      <a:r>
                        <a:rPr lang="en-CA" dirty="0" err="1">
                          <a:solidFill>
                            <a:srgbClr val="0077AA"/>
                          </a:solidFill>
                          <a:effectLst/>
                          <a:latin typeface="inherit"/>
                        </a:rPr>
                        <a:t>OLD</a:t>
                      </a:r>
                      <a:r>
                        <a:rPr lang="en-CA" dirty="0" err="1">
                          <a:solidFill>
                            <a:srgbClr val="445870"/>
                          </a:solidFill>
                          <a:effectLst/>
                          <a:latin typeface="inherit"/>
                        </a:rPr>
                        <a:t>.column_name</a:t>
                      </a:r>
                      <a:endParaRPr lang="en-CA" dirty="0">
                        <a:solidFill>
                          <a:srgbClr val="445870"/>
                        </a:solidFill>
                        <a:effectLst/>
                        <a:latin typeface="inherit"/>
                      </a:endParaRPr>
                    </a:p>
                    <a:p>
                      <a:pPr algn="l" fontAlgn="t" latinLnBrk="1"/>
                      <a:r>
                        <a:rPr lang="en-CA" dirty="0">
                          <a:solidFill>
                            <a:srgbClr val="445870"/>
                          </a:solidFill>
                          <a:effectLst/>
                          <a:latin typeface="inherit"/>
                        </a:rPr>
                        <a:t>:</a:t>
                      </a:r>
                      <a:r>
                        <a:rPr lang="en-CA" dirty="0" err="1">
                          <a:solidFill>
                            <a:srgbClr val="0077AA"/>
                          </a:solidFill>
                          <a:effectLst/>
                          <a:latin typeface="inherit"/>
                        </a:rPr>
                        <a:t>NEW</a:t>
                      </a:r>
                      <a:r>
                        <a:rPr lang="en-CA" dirty="0" err="1">
                          <a:solidFill>
                            <a:srgbClr val="445870"/>
                          </a:solidFill>
                          <a:effectLst/>
                          <a:latin typeface="inherit"/>
                        </a:rPr>
                        <a:t>.column_name</a:t>
                      </a:r>
                      <a:endParaRPr lang="en-CA"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4258162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:OLD &amp; :NEW column values</a:t>
            </a:r>
            <a:br>
              <a:rPr lang="en-US" dirty="0"/>
            </a:br>
            <a:endParaRPr lang="en-CA" dirty="0"/>
          </a:p>
        </p:txBody>
      </p:sp>
      <p:sp>
        <p:nvSpPr>
          <p:cNvPr id="3" name="Content Placeholder 2"/>
          <p:cNvSpPr>
            <a:spLocks noGrp="1"/>
          </p:cNvSpPr>
          <p:nvPr>
            <p:ph idx="1"/>
          </p:nvPr>
        </p:nvSpPr>
        <p:spPr/>
        <p:txBody>
          <a:bodyPr>
            <a:normAutofit/>
          </a:bodyPr>
          <a:lstStyle/>
          <a:p>
            <a:r>
              <a:rPr lang="en-US" sz="2400" dirty="0" smtClean="0"/>
              <a:t>Because </a:t>
            </a:r>
            <a:r>
              <a:rPr lang="en-US" sz="2400" dirty="0"/>
              <a:t>row-level triggers execute within the context of a single row, you can access the old and new column values using the following syntax</a:t>
            </a:r>
            <a:r>
              <a:rPr lang="en-US" sz="2400" dirty="0" smtClean="0"/>
              <a:t>:</a:t>
            </a:r>
          </a:p>
          <a:p>
            <a:endParaRPr lang="en-US" sz="2400" dirty="0"/>
          </a:p>
          <a:p>
            <a:endParaRPr lang="en-US" sz="2400" dirty="0" smtClean="0"/>
          </a:p>
          <a:p>
            <a:r>
              <a:rPr lang="en-US" sz="2400" dirty="0"/>
              <a:t>For example, this statement checks the value of the </a:t>
            </a:r>
            <a:r>
              <a:rPr lang="en-US" sz="2400" dirty="0" err="1"/>
              <a:t>credit_limit</a:t>
            </a:r>
            <a:r>
              <a:rPr lang="en-US" sz="2400" dirty="0"/>
              <a:t> column to see if the new credit is greater than the current credit</a:t>
            </a:r>
            <a:r>
              <a:rPr lang="en-US" sz="2400" dirty="0" smtClean="0"/>
              <a:t>:</a:t>
            </a:r>
          </a:p>
          <a:p>
            <a:endParaRPr lang="en-US" sz="2400" dirty="0" smtClean="0"/>
          </a:p>
          <a:p>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25</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643523038"/>
              </p:ext>
            </p:extLst>
          </p:nvPr>
        </p:nvGraphicFramePr>
        <p:xfrm>
          <a:off x="2559592" y="2744210"/>
          <a:ext cx="6944884" cy="64008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445870"/>
                          </a:solidFill>
                          <a:effectLst/>
                          <a:latin typeface="inherit"/>
                        </a:rPr>
                        <a:t>:</a:t>
                      </a:r>
                      <a:r>
                        <a:rPr lang="en-CA" dirty="0" err="1">
                          <a:solidFill>
                            <a:srgbClr val="0077AA"/>
                          </a:solidFill>
                          <a:effectLst/>
                          <a:latin typeface="inherit"/>
                        </a:rPr>
                        <a:t>OLD</a:t>
                      </a:r>
                      <a:r>
                        <a:rPr lang="en-CA" dirty="0" err="1">
                          <a:solidFill>
                            <a:srgbClr val="445870"/>
                          </a:solidFill>
                          <a:effectLst/>
                          <a:latin typeface="inherit"/>
                        </a:rPr>
                        <a:t>.column_name</a:t>
                      </a:r>
                      <a:endParaRPr lang="en-CA" dirty="0">
                        <a:solidFill>
                          <a:srgbClr val="445870"/>
                        </a:solidFill>
                        <a:effectLst/>
                        <a:latin typeface="inherit"/>
                      </a:endParaRPr>
                    </a:p>
                    <a:p>
                      <a:pPr algn="l" fontAlgn="t" latinLnBrk="1"/>
                      <a:r>
                        <a:rPr lang="en-CA" dirty="0">
                          <a:solidFill>
                            <a:srgbClr val="445870"/>
                          </a:solidFill>
                          <a:effectLst/>
                          <a:latin typeface="inherit"/>
                        </a:rPr>
                        <a:t>:</a:t>
                      </a:r>
                      <a:r>
                        <a:rPr lang="en-CA" dirty="0" err="1">
                          <a:solidFill>
                            <a:srgbClr val="0077AA"/>
                          </a:solidFill>
                          <a:effectLst/>
                          <a:latin typeface="inherit"/>
                        </a:rPr>
                        <a:t>NEW</a:t>
                      </a:r>
                      <a:r>
                        <a:rPr lang="en-CA" dirty="0" err="1">
                          <a:solidFill>
                            <a:srgbClr val="445870"/>
                          </a:solidFill>
                          <a:effectLst/>
                          <a:latin typeface="inherit"/>
                        </a:rPr>
                        <a:t>.column_name</a:t>
                      </a:r>
                      <a:endParaRPr lang="en-CA"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89106218"/>
              </p:ext>
            </p:extLst>
          </p:nvPr>
        </p:nvGraphicFramePr>
        <p:xfrm>
          <a:off x="2357886" y="4664448"/>
          <a:ext cx="6944884" cy="91440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1</a:t>
                      </a:r>
                    </a:p>
                    <a:p>
                      <a:pPr algn="r" fontAlgn="t"/>
                      <a:r>
                        <a:rPr lang="en-CA">
                          <a:solidFill>
                            <a:srgbClr val="AAAAAA"/>
                          </a:solidFill>
                          <a:effectLst/>
                          <a:latin typeface="inherit"/>
                        </a:rPr>
                        <a:t>2</a:t>
                      </a:r>
                    </a:p>
                    <a:p>
                      <a:pPr algn="r" fontAlgn="t"/>
                      <a:r>
                        <a:rPr lang="en-CA">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IF</a:t>
                      </a:r>
                      <a:r>
                        <a:rPr lang="en-US" dirty="0">
                          <a:solidFill>
                            <a:srgbClr val="006FE0"/>
                          </a:solidFill>
                          <a:effectLst/>
                          <a:latin typeface="inherit"/>
                        </a:rPr>
                        <a:t> </a:t>
                      </a:r>
                      <a:r>
                        <a:rPr lang="en-US" dirty="0">
                          <a:solidFill>
                            <a:srgbClr val="445870"/>
                          </a:solidFill>
                          <a:effectLst/>
                          <a:latin typeface="inherit"/>
                        </a:rPr>
                        <a:t>:</a:t>
                      </a:r>
                      <a:r>
                        <a:rPr lang="en-US" dirty="0" err="1">
                          <a:solidFill>
                            <a:srgbClr val="0077AA"/>
                          </a:solidFill>
                          <a:effectLst/>
                          <a:latin typeface="inherit"/>
                        </a:rPr>
                        <a:t>NEW</a:t>
                      </a:r>
                      <a:r>
                        <a:rPr lang="en-US" dirty="0" err="1">
                          <a:solidFill>
                            <a:srgbClr val="445870"/>
                          </a:solidFill>
                          <a:effectLst/>
                          <a:latin typeface="inherit"/>
                        </a:rPr>
                        <a:t>.credit_limit</a:t>
                      </a:r>
                      <a:r>
                        <a:rPr lang="en-US" dirty="0">
                          <a:solidFill>
                            <a:srgbClr val="006FE0"/>
                          </a:solidFill>
                          <a:effectLst/>
                          <a:latin typeface="inherit"/>
                        </a:rPr>
                        <a:t> &gt; </a:t>
                      </a:r>
                      <a:r>
                        <a:rPr lang="en-US" dirty="0">
                          <a:solidFill>
                            <a:srgbClr val="445870"/>
                          </a:solidFill>
                          <a:effectLst/>
                          <a:latin typeface="inherit"/>
                        </a:rPr>
                        <a:t>:</a:t>
                      </a:r>
                      <a:r>
                        <a:rPr lang="en-US" dirty="0" err="1">
                          <a:solidFill>
                            <a:srgbClr val="0077AA"/>
                          </a:solidFill>
                          <a:effectLst/>
                          <a:latin typeface="inherit"/>
                        </a:rPr>
                        <a:t>OLD</a:t>
                      </a:r>
                      <a:r>
                        <a:rPr lang="en-US" dirty="0" err="1">
                          <a:solidFill>
                            <a:srgbClr val="445870"/>
                          </a:solidFill>
                          <a:effectLst/>
                          <a:latin typeface="inherit"/>
                        </a:rPr>
                        <a:t>.credit_limit</a:t>
                      </a:r>
                      <a:r>
                        <a:rPr lang="en-US" dirty="0">
                          <a:solidFill>
                            <a:srgbClr val="006FE0"/>
                          </a:solidFill>
                          <a:effectLst/>
                          <a:latin typeface="inherit"/>
                        </a:rPr>
                        <a:t> </a:t>
                      </a:r>
                      <a:r>
                        <a:rPr lang="en-US" dirty="0">
                          <a:solidFill>
                            <a:srgbClr val="0077AA"/>
                          </a:solidFill>
                          <a:effectLst/>
                          <a:latin typeface="inherit"/>
                        </a:rPr>
                        <a:t>THEN</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i="1" dirty="0">
                          <a:solidFill>
                            <a:srgbClr val="708090"/>
                          </a:solidFill>
                          <a:effectLst/>
                          <a:latin typeface="inherit"/>
                        </a:rPr>
                        <a:t>-- carry an action</a:t>
                      </a:r>
                      <a:endParaRPr lang="en-US" dirty="0">
                        <a:solidFill>
                          <a:srgbClr val="445870"/>
                        </a:solidFill>
                        <a:effectLst/>
                        <a:latin typeface="inherit"/>
                      </a:endParaRPr>
                    </a:p>
                    <a:p>
                      <a:pPr algn="l" fontAlgn="t" latinLnBrk="1"/>
                      <a:r>
                        <a:rPr lang="en-US" dirty="0">
                          <a:solidFill>
                            <a:srgbClr val="0077AA"/>
                          </a:solidFill>
                          <a:effectLst/>
                          <a:latin typeface="inherit"/>
                        </a:rPr>
                        <a:t>END</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43688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US" sz="2800" dirty="0"/>
              <a:t>This table illustrates the availability of :NEW and :OLD variables by the triggering event</a:t>
            </a:r>
            <a:r>
              <a:rPr lang="en-US" sz="2800" dirty="0" smtClean="0"/>
              <a:t>:</a:t>
            </a:r>
          </a:p>
          <a:p>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26</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56152494"/>
              </p:ext>
            </p:extLst>
          </p:nvPr>
        </p:nvGraphicFramePr>
        <p:xfrm>
          <a:off x="2784009" y="3274023"/>
          <a:ext cx="6953250" cy="1463040"/>
        </p:xfrm>
        <a:graphic>
          <a:graphicData uri="http://schemas.openxmlformats.org/drawingml/2006/table">
            <a:tbl>
              <a:tblPr/>
              <a:tblGrid>
                <a:gridCol w="2317750"/>
                <a:gridCol w="2317750"/>
                <a:gridCol w="2317750"/>
              </a:tblGrid>
              <a:tr h="0">
                <a:tc>
                  <a:txBody>
                    <a:bodyPr/>
                    <a:lstStyle/>
                    <a:p>
                      <a:pPr algn="l" fontAlgn="t"/>
                      <a:r>
                        <a:rPr lang="en-CA" b="1" dirty="0">
                          <a:solidFill>
                            <a:srgbClr val="333333"/>
                          </a:solidFill>
                          <a:effectLst/>
                        </a:rPr>
                        <a:t>Triggering Event</a:t>
                      </a:r>
                    </a:p>
                  </a:txBody>
                  <a:tcPr>
                    <a:lnL>
                      <a:noFill/>
                    </a:lnL>
                    <a:lnR>
                      <a:noFill/>
                    </a:lnR>
                    <a:lnT>
                      <a:noFill/>
                    </a:lnT>
                    <a:lnB>
                      <a:noFill/>
                    </a:lnB>
                    <a:solidFill>
                      <a:srgbClr val="F1F1F1"/>
                    </a:solidFill>
                  </a:tcPr>
                </a:tc>
                <a:tc>
                  <a:txBody>
                    <a:bodyPr/>
                    <a:lstStyle/>
                    <a:p>
                      <a:pPr algn="l" fontAlgn="t"/>
                      <a:r>
                        <a:rPr lang="en-CA" b="1">
                          <a:solidFill>
                            <a:srgbClr val="333333"/>
                          </a:solidFill>
                          <a:effectLst/>
                        </a:rPr>
                        <a:t>:NEW</a:t>
                      </a:r>
                    </a:p>
                  </a:txBody>
                  <a:tcPr>
                    <a:lnL>
                      <a:noFill/>
                    </a:lnL>
                    <a:lnR>
                      <a:noFill/>
                    </a:lnR>
                    <a:lnT>
                      <a:noFill/>
                    </a:lnT>
                    <a:lnB>
                      <a:noFill/>
                    </a:lnB>
                    <a:solidFill>
                      <a:srgbClr val="F1F1F1"/>
                    </a:solidFill>
                  </a:tcPr>
                </a:tc>
                <a:tc>
                  <a:txBody>
                    <a:bodyPr/>
                    <a:lstStyle/>
                    <a:p>
                      <a:pPr algn="l" fontAlgn="t"/>
                      <a:r>
                        <a:rPr lang="en-CA" b="1">
                          <a:solidFill>
                            <a:srgbClr val="333333"/>
                          </a:solidFill>
                          <a:effectLst/>
                        </a:rPr>
                        <a:t>:OLD</a:t>
                      </a:r>
                    </a:p>
                  </a:txBody>
                  <a:tcPr>
                    <a:lnL>
                      <a:noFill/>
                    </a:lnL>
                    <a:lnR>
                      <a:noFill/>
                    </a:lnR>
                    <a:lnT>
                      <a:noFill/>
                    </a:lnT>
                    <a:lnB>
                      <a:noFill/>
                    </a:lnB>
                    <a:solidFill>
                      <a:srgbClr val="F1F1F1"/>
                    </a:solidFill>
                  </a:tcPr>
                </a:tc>
              </a:tr>
              <a:tr h="0">
                <a:tc>
                  <a:txBody>
                    <a:bodyPr/>
                    <a:lstStyle/>
                    <a:p>
                      <a:pPr algn="l" fontAlgn="t"/>
                      <a:r>
                        <a:rPr lang="en-CA">
                          <a:effectLst/>
                        </a:rPr>
                        <a:t>INSERT</a:t>
                      </a:r>
                    </a:p>
                  </a:txBody>
                  <a:tcP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CA" dirty="0">
                          <a:effectLst/>
                        </a:rPr>
                        <a:t>Yes</a:t>
                      </a:r>
                    </a:p>
                  </a:txBody>
                  <a:tcPr>
                    <a:lnL>
                      <a:noFill/>
                    </a:lnL>
                    <a:lnR>
                      <a:noFill/>
                    </a:lnR>
                    <a:lnT>
                      <a:noFill/>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No</a:t>
                      </a:r>
                    </a:p>
                  </a:txBody>
                  <a:tcPr>
                    <a:lnL>
                      <a:noFill/>
                    </a:lnL>
                    <a:lnR>
                      <a:noFill/>
                    </a:lnR>
                    <a:lnT>
                      <a:noFill/>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CA">
                          <a:effectLst/>
                        </a:rPr>
                        <a:t>UPDATE</a:t>
                      </a:r>
                    </a:p>
                  </a:txBody>
                  <a:tcP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Yes</a:t>
                      </a:r>
                    </a:p>
                  </a:txBody>
                  <a:tcP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Yes</a:t>
                      </a:r>
                    </a:p>
                  </a:txBody>
                  <a:tcP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CA">
                          <a:effectLst/>
                        </a:rPr>
                        <a:t>DELETE</a:t>
                      </a:r>
                    </a:p>
                  </a:txBody>
                  <a:tcP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No</a:t>
                      </a:r>
                    </a:p>
                  </a:txBody>
                  <a:tcP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CA" dirty="0">
                          <a:effectLst/>
                        </a:rPr>
                        <a:t>yes</a:t>
                      </a:r>
                    </a:p>
                  </a:txBody>
                  <a:tcP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95899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Performance </a:t>
            </a:r>
            <a:r>
              <a:rPr lang="en-CA" dirty="0"/>
              <a:t>C</a:t>
            </a:r>
            <a:r>
              <a:rPr lang="en-CA" dirty="0" smtClean="0"/>
              <a:t>onsideration</a:t>
            </a:r>
            <a:endParaRPr lang="en-CA" dirty="0"/>
          </a:p>
        </p:txBody>
      </p:sp>
      <p:sp>
        <p:nvSpPr>
          <p:cNvPr id="3" name="Content Placeholder 2"/>
          <p:cNvSpPr>
            <a:spLocks noGrp="1"/>
          </p:cNvSpPr>
          <p:nvPr>
            <p:ph idx="1"/>
          </p:nvPr>
        </p:nvSpPr>
        <p:spPr/>
        <p:txBody>
          <a:bodyPr>
            <a:normAutofit/>
          </a:bodyPr>
          <a:lstStyle/>
          <a:p>
            <a:pPr algn="just"/>
            <a:r>
              <a:rPr lang="en-US" sz="2400" dirty="0"/>
              <a:t>A </a:t>
            </a:r>
            <a:r>
              <a:rPr lang="en-US" sz="2400" dirty="0">
                <a:solidFill>
                  <a:schemeClr val="accent2"/>
                </a:solidFill>
              </a:rPr>
              <a:t>row-level trigger </a:t>
            </a:r>
            <a:r>
              <a:rPr lang="en-US" sz="2400" dirty="0"/>
              <a:t>fires each time a row is affected by a triggering event. For example, if you update </a:t>
            </a:r>
            <a:r>
              <a:rPr lang="en-US" sz="2400" dirty="0">
                <a:solidFill>
                  <a:schemeClr val="accent2"/>
                </a:solidFill>
              </a:rPr>
              <a:t>1000 rows in a table</a:t>
            </a:r>
            <a:r>
              <a:rPr lang="en-US" sz="2400" dirty="0"/>
              <a:t>, the </a:t>
            </a:r>
            <a:r>
              <a:rPr lang="en-US" sz="2400" dirty="0">
                <a:solidFill>
                  <a:schemeClr val="accent2"/>
                </a:solidFill>
              </a:rPr>
              <a:t>trigger will fire 1000 times</a:t>
            </a:r>
            <a:r>
              <a:rPr lang="en-US" sz="2400" dirty="0"/>
              <a:t>, which potentially cause a performance issue</a:t>
            </a:r>
            <a:r>
              <a:rPr lang="en-US" sz="2400" dirty="0" smtClean="0"/>
              <a:t>.</a:t>
            </a:r>
            <a:endParaRPr lang="en-US" sz="2400" dirty="0"/>
          </a:p>
          <a:p>
            <a:pPr algn="just"/>
            <a:r>
              <a:rPr lang="en-US" sz="2400" dirty="0"/>
              <a:t>To specify a condition of when to fire the trigger, you can use the </a:t>
            </a:r>
            <a:r>
              <a:rPr lang="en-US" sz="2400" dirty="0">
                <a:solidFill>
                  <a:schemeClr val="accent2"/>
                </a:solidFill>
              </a:rPr>
              <a:t>WHEN clause</a:t>
            </a:r>
            <a:r>
              <a:rPr lang="en-US" sz="2400" dirty="0"/>
              <a:t>. For example, the following trigger only fires </a:t>
            </a:r>
            <a:r>
              <a:rPr lang="en-US" sz="2400" dirty="0">
                <a:solidFill>
                  <a:schemeClr val="accent2"/>
                </a:solidFill>
              </a:rPr>
              <a:t>when you update credit for a customer with the new credit is greater than 10,000</a:t>
            </a:r>
            <a:r>
              <a:rPr lang="en-US" sz="2400" dirty="0" smtClean="0"/>
              <a:t>:</a:t>
            </a:r>
          </a:p>
          <a:p>
            <a:pPr algn="just"/>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27</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2471828448"/>
              </p:ext>
            </p:extLst>
          </p:nvPr>
        </p:nvGraphicFramePr>
        <p:xfrm>
          <a:off x="3151263" y="4548593"/>
          <a:ext cx="6944884" cy="17373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p>
                      <a:pPr algn="r" fontAlgn="t"/>
                      <a:r>
                        <a:rPr lang="en-CA" dirty="0">
                          <a:solidFill>
                            <a:srgbClr val="AAAAAA"/>
                          </a:solidFill>
                          <a:effectLst/>
                          <a:latin typeface="inherit"/>
                        </a:rPr>
                        <a:t>3</a:t>
                      </a:r>
                    </a:p>
                    <a:p>
                      <a:pPr algn="r" fontAlgn="t"/>
                      <a:r>
                        <a:rPr lang="en-CA" dirty="0">
                          <a:solidFill>
                            <a:srgbClr val="AAAAAA"/>
                          </a:solidFill>
                          <a:effectLst/>
                          <a:latin typeface="inherit"/>
                        </a:rPr>
                        <a:t>4</a:t>
                      </a:r>
                    </a:p>
                    <a:p>
                      <a:pPr algn="r" fontAlgn="t"/>
                      <a:r>
                        <a:rPr lang="en-CA" dirty="0">
                          <a:solidFill>
                            <a:srgbClr val="AAAAAA"/>
                          </a:solidFill>
                          <a:effectLst/>
                          <a:latin typeface="inherit"/>
                        </a:rPr>
                        <a:t>5</a:t>
                      </a:r>
                    </a:p>
                    <a:p>
                      <a:pPr algn="r" fontAlgn="t"/>
                      <a:r>
                        <a:rPr lang="en-CA" dirty="0">
                          <a:solidFill>
                            <a:srgbClr val="AAAAAA"/>
                          </a:solidFill>
                          <a:effectLst/>
                          <a:latin typeface="inherit"/>
                        </a:rPr>
                        <a:t>6</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CREATE</a:t>
                      </a:r>
                      <a:r>
                        <a:rPr lang="en-US" dirty="0">
                          <a:solidFill>
                            <a:srgbClr val="006FE0"/>
                          </a:solidFill>
                          <a:effectLst/>
                          <a:latin typeface="inherit"/>
                        </a:rPr>
                        <a:t> </a:t>
                      </a:r>
                      <a:r>
                        <a:rPr lang="en-US" dirty="0">
                          <a:solidFill>
                            <a:srgbClr val="0077AA"/>
                          </a:solidFill>
                          <a:effectLst/>
                          <a:latin typeface="inherit"/>
                        </a:rPr>
                        <a:t>OR</a:t>
                      </a:r>
                      <a:r>
                        <a:rPr lang="en-US" dirty="0">
                          <a:solidFill>
                            <a:srgbClr val="006FE0"/>
                          </a:solidFill>
                          <a:effectLst/>
                          <a:latin typeface="inherit"/>
                        </a:rPr>
                        <a:t> </a:t>
                      </a:r>
                      <a:r>
                        <a:rPr lang="en-US" dirty="0">
                          <a:solidFill>
                            <a:srgbClr val="0077AA"/>
                          </a:solidFill>
                          <a:effectLst/>
                          <a:latin typeface="inherit"/>
                        </a:rPr>
                        <a:t>REPLACE</a:t>
                      </a:r>
                      <a:r>
                        <a:rPr lang="en-US" dirty="0">
                          <a:solidFill>
                            <a:srgbClr val="006FE0"/>
                          </a:solidFill>
                          <a:effectLst/>
                          <a:latin typeface="inherit"/>
                        </a:rPr>
                        <a:t> </a:t>
                      </a:r>
                      <a:r>
                        <a:rPr lang="en-US" dirty="0">
                          <a:solidFill>
                            <a:srgbClr val="0077AA"/>
                          </a:solidFill>
                          <a:effectLst/>
                          <a:latin typeface="inherit"/>
                        </a:rPr>
                        <a:t>TRIGGER</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a:solidFill>
                            <a:srgbClr val="0077AA"/>
                          </a:solidFill>
                          <a:effectLst/>
                          <a:latin typeface="inherit"/>
                        </a:rPr>
                        <a:t>BEFORE</a:t>
                      </a:r>
                      <a:r>
                        <a:rPr lang="en-US" dirty="0">
                          <a:solidFill>
                            <a:srgbClr val="006FE0"/>
                          </a:solidFill>
                          <a:effectLst/>
                          <a:latin typeface="inherit"/>
                        </a:rPr>
                        <a:t> </a:t>
                      </a:r>
                      <a:r>
                        <a:rPr lang="en-US" dirty="0">
                          <a:solidFill>
                            <a:srgbClr val="0077AA"/>
                          </a:solidFill>
                          <a:effectLst/>
                          <a:latin typeface="inherit"/>
                        </a:rPr>
                        <a:t>UPDATE</a:t>
                      </a:r>
                      <a:r>
                        <a:rPr lang="en-US" dirty="0">
                          <a:solidFill>
                            <a:srgbClr val="006FE0"/>
                          </a:solidFill>
                          <a:effectLst/>
                          <a:latin typeface="inherit"/>
                        </a:rPr>
                        <a:t> </a:t>
                      </a:r>
                      <a:r>
                        <a:rPr lang="en-US" dirty="0">
                          <a:solidFill>
                            <a:srgbClr val="0077AA"/>
                          </a:solidFill>
                          <a:effectLst/>
                          <a:latin typeface="inherit"/>
                        </a:rPr>
                        <a:t>OF</a:t>
                      </a:r>
                      <a:r>
                        <a:rPr lang="en-US" dirty="0">
                          <a:solidFill>
                            <a:srgbClr val="006FE0"/>
                          </a:solidFill>
                          <a:effectLst/>
                          <a:latin typeface="inherit"/>
                        </a:rPr>
                        <a:t> </a:t>
                      </a:r>
                      <a:r>
                        <a:rPr lang="en-US" dirty="0" err="1">
                          <a:solidFill>
                            <a:srgbClr val="445870"/>
                          </a:solidFill>
                          <a:effectLst/>
                          <a:latin typeface="inherit"/>
                        </a:rPr>
                        <a:t>credit_limit</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a:solidFill>
                            <a:srgbClr val="0077AA"/>
                          </a:solidFill>
                          <a:effectLst/>
                          <a:latin typeface="inherit"/>
                        </a:rPr>
                        <a:t>ON</a:t>
                      </a:r>
                      <a:r>
                        <a:rPr lang="en-US" dirty="0">
                          <a:solidFill>
                            <a:srgbClr val="006FE0"/>
                          </a:solidFill>
                          <a:effectLst/>
                          <a:latin typeface="inherit"/>
                        </a:rPr>
                        <a:t> </a:t>
                      </a:r>
                      <a:r>
                        <a:rPr lang="en-US" dirty="0">
                          <a:solidFill>
                            <a:srgbClr val="445870"/>
                          </a:solidFill>
                          <a:effectLst/>
                          <a:latin typeface="inherit"/>
                        </a:rPr>
                        <a:t>customers</a:t>
                      </a:r>
                    </a:p>
                    <a:p>
                      <a:pPr algn="l" fontAlgn="t" latinLnBrk="1"/>
                      <a:r>
                        <a:rPr lang="en-US" dirty="0">
                          <a:solidFill>
                            <a:srgbClr val="006FE0"/>
                          </a:solidFill>
                          <a:effectLst/>
                          <a:latin typeface="inherit"/>
                        </a:rPr>
                        <a:t>    </a:t>
                      </a:r>
                      <a:r>
                        <a:rPr lang="en-US" dirty="0">
                          <a:solidFill>
                            <a:srgbClr val="0077AA"/>
                          </a:solidFill>
                          <a:effectLst/>
                          <a:latin typeface="inherit"/>
                        </a:rPr>
                        <a:t>FOR</a:t>
                      </a:r>
                      <a:r>
                        <a:rPr lang="en-US" dirty="0">
                          <a:solidFill>
                            <a:srgbClr val="006FE0"/>
                          </a:solidFill>
                          <a:effectLst/>
                          <a:latin typeface="inherit"/>
                        </a:rPr>
                        <a:t> </a:t>
                      </a:r>
                      <a:r>
                        <a:rPr lang="en-US" dirty="0">
                          <a:solidFill>
                            <a:srgbClr val="0077AA"/>
                          </a:solidFill>
                          <a:effectLst/>
                          <a:latin typeface="inherit"/>
                        </a:rPr>
                        <a:t>EACH</a:t>
                      </a:r>
                      <a:r>
                        <a:rPr lang="en-US" dirty="0">
                          <a:solidFill>
                            <a:srgbClr val="006FE0"/>
                          </a:solidFill>
                          <a:effectLst/>
                          <a:latin typeface="inherit"/>
                        </a:rPr>
                        <a:t> </a:t>
                      </a:r>
                      <a:r>
                        <a:rPr lang="en-US" dirty="0">
                          <a:solidFill>
                            <a:srgbClr val="0077AA"/>
                          </a:solidFill>
                          <a:effectLst/>
                          <a:latin typeface="inherit"/>
                        </a:rPr>
                        <a:t>ROW</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a:solidFill>
                            <a:srgbClr val="0077AA"/>
                          </a:solidFill>
                          <a:effectLst/>
                          <a:latin typeface="inherit"/>
                        </a:rPr>
                        <a:t>WHEN</a:t>
                      </a:r>
                      <a:r>
                        <a:rPr lang="en-US" dirty="0">
                          <a:solidFill>
                            <a:srgbClr val="006FE0"/>
                          </a:solidFill>
                          <a:effectLst/>
                          <a:latin typeface="inherit"/>
                        </a:rPr>
                        <a:t> </a:t>
                      </a:r>
                      <a:r>
                        <a:rPr lang="en-US" dirty="0" err="1">
                          <a:solidFill>
                            <a:srgbClr val="0077AA"/>
                          </a:solidFill>
                          <a:effectLst/>
                          <a:latin typeface="inherit"/>
                        </a:rPr>
                        <a:t>NEW</a:t>
                      </a:r>
                      <a:r>
                        <a:rPr lang="en-US" dirty="0" err="1">
                          <a:solidFill>
                            <a:srgbClr val="445870"/>
                          </a:solidFill>
                          <a:effectLst/>
                          <a:latin typeface="inherit"/>
                        </a:rPr>
                        <a:t>.credit_limit</a:t>
                      </a:r>
                      <a:r>
                        <a:rPr lang="en-US" dirty="0">
                          <a:solidFill>
                            <a:srgbClr val="006FE0"/>
                          </a:solidFill>
                          <a:effectLst/>
                          <a:latin typeface="inherit"/>
                        </a:rPr>
                        <a:t> &gt; </a:t>
                      </a:r>
                      <a:r>
                        <a:rPr lang="en-US" dirty="0">
                          <a:solidFill>
                            <a:srgbClr val="445870"/>
                          </a:solidFill>
                          <a:effectLst/>
                          <a:latin typeface="inherit"/>
                        </a:rPr>
                        <a:t>10000;</a:t>
                      </a:r>
                    </a:p>
                    <a:p>
                      <a:pPr algn="l" fontAlgn="t" latinLnBrk="1"/>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6953843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Row Level Trigger-Example</a:t>
            </a:r>
            <a:endParaRPr lang="en-CA" dirty="0"/>
          </a:p>
        </p:txBody>
      </p:sp>
      <p:sp>
        <p:nvSpPr>
          <p:cNvPr id="3" name="Content Placeholder 2"/>
          <p:cNvSpPr>
            <a:spLocks noGrp="1"/>
          </p:cNvSpPr>
          <p:nvPr>
            <p:ph idx="1"/>
          </p:nvPr>
        </p:nvSpPr>
        <p:spPr/>
        <p:txBody>
          <a:bodyPr>
            <a:normAutofit/>
          </a:bodyPr>
          <a:lstStyle/>
          <a:p>
            <a:pPr algn="just"/>
            <a:r>
              <a:rPr lang="en-US" sz="2400" dirty="0" smtClean="0"/>
              <a:t>Customers </a:t>
            </a:r>
            <a:r>
              <a:rPr lang="en-US" sz="2400" dirty="0"/>
              <a:t>table from the sample database for demonstration</a:t>
            </a:r>
            <a:r>
              <a:rPr lang="en-US" sz="2400" dirty="0" smtClean="0"/>
              <a:t>:</a:t>
            </a:r>
          </a:p>
          <a:p>
            <a:pPr algn="just"/>
            <a:r>
              <a:rPr lang="en-US" sz="2400" dirty="0">
                <a:solidFill>
                  <a:schemeClr val="accent2"/>
                </a:solidFill>
              </a:rPr>
              <a:t>The following example creates a row-level trigger that prevents users from updating credit for a customer if the new credit increases to more than double</a:t>
            </a:r>
            <a:r>
              <a:rPr lang="en-US" sz="2400" dirty="0" smtClean="0">
                <a:solidFill>
                  <a:schemeClr val="accent2"/>
                </a:solidFill>
              </a:rPr>
              <a:t>:</a:t>
            </a:r>
          </a:p>
          <a:p>
            <a:pPr algn="just"/>
            <a:endParaRPr lang="en-US" sz="2400" dirty="0" smtClean="0"/>
          </a:p>
          <a:p>
            <a:pPr algn="just"/>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28</a:t>
            </a:fld>
            <a:endParaRPr lang="en-CA"/>
          </a:p>
        </p:txBody>
      </p:sp>
      <p:pic>
        <p:nvPicPr>
          <p:cNvPr id="6" name="Picture 5"/>
          <p:cNvPicPr>
            <a:picLocks noChangeAspect="1"/>
          </p:cNvPicPr>
          <p:nvPr/>
        </p:nvPicPr>
        <p:blipFill>
          <a:blip r:embed="rId2"/>
          <a:stretch>
            <a:fillRect/>
          </a:stretch>
        </p:blipFill>
        <p:spPr>
          <a:xfrm>
            <a:off x="9900458" y="3255897"/>
            <a:ext cx="1894617" cy="1907774"/>
          </a:xfrm>
          <a:prstGeom prst="rect">
            <a:avLst/>
          </a:prstGeom>
        </p:spPr>
      </p:pic>
      <p:pic>
        <p:nvPicPr>
          <p:cNvPr id="7" name="Picture 6"/>
          <p:cNvPicPr>
            <a:picLocks noChangeAspect="1"/>
          </p:cNvPicPr>
          <p:nvPr/>
        </p:nvPicPr>
        <p:blipFill rotWithShape="1">
          <a:blip r:embed="rId3"/>
          <a:srcRect l="9556" t="41911" r="35152" b="24449"/>
          <a:stretch/>
        </p:blipFill>
        <p:spPr>
          <a:xfrm>
            <a:off x="802127" y="3052298"/>
            <a:ext cx="9098331" cy="3112141"/>
          </a:xfrm>
          <a:prstGeom prst="rect">
            <a:avLst/>
          </a:prstGeom>
        </p:spPr>
      </p:pic>
    </p:spTree>
    <p:extLst>
      <p:ext uri="{BB962C8B-B14F-4D97-AF65-F5344CB8AC3E}">
        <p14:creationId xmlns:p14="http://schemas.microsoft.com/office/powerpoint/2010/main" val="2375713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Row Level </a:t>
            </a:r>
            <a:r>
              <a:rPr lang="en-CA" dirty="0" smtClean="0"/>
              <a:t>Trigger-Example Explained</a:t>
            </a:r>
            <a:endParaRPr lang="en-CA" dirty="0"/>
          </a:p>
        </p:txBody>
      </p:sp>
      <p:sp>
        <p:nvSpPr>
          <p:cNvPr id="3" name="Content Placeholder 2"/>
          <p:cNvSpPr>
            <a:spLocks noGrp="1"/>
          </p:cNvSpPr>
          <p:nvPr>
            <p:ph idx="1"/>
          </p:nvPr>
        </p:nvSpPr>
        <p:spPr/>
        <p:txBody>
          <a:bodyPr>
            <a:noAutofit/>
          </a:bodyPr>
          <a:lstStyle/>
          <a:p>
            <a:pPr algn="just"/>
            <a:r>
              <a:rPr lang="en-US" dirty="0"/>
              <a:t>First, specify the name of the trigger</a:t>
            </a:r>
            <a:r>
              <a:rPr lang="en-US" dirty="0" smtClean="0"/>
              <a:t>:</a:t>
            </a:r>
          </a:p>
          <a:p>
            <a:pPr algn="just"/>
            <a:endParaRPr lang="en-US" dirty="0"/>
          </a:p>
          <a:p>
            <a:pPr algn="just"/>
            <a:r>
              <a:rPr lang="en-US" dirty="0" smtClean="0"/>
              <a:t>Next</a:t>
            </a:r>
            <a:r>
              <a:rPr lang="en-US" dirty="0"/>
              <a:t>, set the triggering event is BEFORE UPDATE of the </a:t>
            </a:r>
            <a:r>
              <a:rPr lang="en-US" dirty="0" err="1"/>
              <a:t>credit_limit</a:t>
            </a:r>
            <a:r>
              <a:rPr lang="en-US" dirty="0"/>
              <a:t> column on the customers table</a:t>
            </a:r>
            <a:r>
              <a:rPr lang="en-US" dirty="0" smtClean="0"/>
              <a:t>.</a:t>
            </a:r>
          </a:p>
          <a:p>
            <a:pPr algn="just"/>
            <a:endParaRPr lang="en-US" dirty="0"/>
          </a:p>
          <a:p>
            <a:pPr algn="just"/>
            <a:endParaRPr lang="en-US" dirty="0" smtClean="0"/>
          </a:p>
          <a:p>
            <a:pPr algn="just"/>
            <a:r>
              <a:rPr lang="en-US" dirty="0" smtClean="0"/>
              <a:t>Then</a:t>
            </a:r>
            <a:r>
              <a:rPr lang="en-US" dirty="0"/>
              <a:t>, use the FOR EACH ROW to specify that the trigger is a row-level trigger</a:t>
            </a:r>
            <a:r>
              <a:rPr lang="en-US" dirty="0" smtClean="0"/>
              <a:t>.</a:t>
            </a:r>
          </a:p>
          <a:p>
            <a:pPr algn="just"/>
            <a:endParaRPr lang="en-US" dirty="0"/>
          </a:p>
          <a:p>
            <a:pPr algn="just"/>
            <a:r>
              <a:rPr lang="en-US" dirty="0" smtClean="0"/>
              <a:t>After </a:t>
            </a:r>
            <a:r>
              <a:rPr lang="en-US" dirty="0"/>
              <a:t>that, specify the condition that fires trigger only when the new credit is greater than zero in the WHEN clause</a:t>
            </a:r>
            <a:r>
              <a:rPr lang="en-US" dirty="0" smtClean="0"/>
              <a:t>:</a:t>
            </a:r>
          </a:p>
          <a:p>
            <a:pPr algn="just"/>
            <a:endParaRPr lang="en-US" dirty="0" smtClean="0"/>
          </a:p>
          <a:p>
            <a:pPr algn="just"/>
            <a:endParaRPr lang="en-US" dirty="0" smtClean="0"/>
          </a:p>
          <a:p>
            <a:pPr algn="just"/>
            <a:endParaRPr lang="en-US" dirty="0"/>
          </a:p>
          <a:p>
            <a:pPr algn="just"/>
            <a:endParaRPr lang="en-US" dirty="0" smtClean="0"/>
          </a:p>
          <a:p>
            <a:pPr algn="just"/>
            <a:endParaRPr lang="en-US" dirty="0" smtClean="0"/>
          </a:p>
          <a:p>
            <a:pPr algn="just"/>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29</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3977366768"/>
              </p:ext>
            </p:extLst>
          </p:nvPr>
        </p:nvGraphicFramePr>
        <p:xfrm>
          <a:off x="2075496" y="2313902"/>
          <a:ext cx="8009797" cy="365760"/>
        </p:xfrm>
        <a:graphic>
          <a:graphicData uri="http://schemas.openxmlformats.org/drawingml/2006/table">
            <a:tbl>
              <a:tblPr/>
              <a:tblGrid>
                <a:gridCol w="352874"/>
                <a:gridCol w="7656923"/>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CREATE</a:t>
                      </a:r>
                      <a:r>
                        <a:rPr lang="en-US" dirty="0">
                          <a:solidFill>
                            <a:srgbClr val="006FE0"/>
                          </a:solidFill>
                          <a:effectLst/>
                          <a:latin typeface="inherit"/>
                        </a:rPr>
                        <a:t> </a:t>
                      </a:r>
                      <a:r>
                        <a:rPr lang="en-US" dirty="0">
                          <a:solidFill>
                            <a:srgbClr val="0077AA"/>
                          </a:solidFill>
                          <a:effectLst/>
                          <a:latin typeface="inherit"/>
                        </a:rPr>
                        <a:t>OR</a:t>
                      </a:r>
                      <a:r>
                        <a:rPr lang="en-US" dirty="0">
                          <a:solidFill>
                            <a:srgbClr val="006FE0"/>
                          </a:solidFill>
                          <a:effectLst/>
                          <a:latin typeface="inherit"/>
                        </a:rPr>
                        <a:t> </a:t>
                      </a:r>
                      <a:r>
                        <a:rPr lang="en-US" dirty="0">
                          <a:solidFill>
                            <a:srgbClr val="0077AA"/>
                          </a:solidFill>
                          <a:effectLst/>
                          <a:latin typeface="inherit"/>
                        </a:rPr>
                        <a:t>REPLACE</a:t>
                      </a:r>
                      <a:r>
                        <a:rPr lang="en-US" dirty="0">
                          <a:solidFill>
                            <a:srgbClr val="006FE0"/>
                          </a:solidFill>
                          <a:effectLst/>
                          <a:latin typeface="inherit"/>
                        </a:rPr>
                        <a:t> </a:t>
                      </a:r>
                      <a:r>
                        <a:rPr lang="en-US" dirty="0">
                          <a:solidFill>
                            <a:srgbClr val="0077AA"/>
                          </a:solidFill>
                          <a:effectLst/>
                          <a:latin typeface="inherit"/>
                        </a:rPr>
                        <a:t>TRIGGER</a:t>
                      </a:r>
                      <a:r>
                        <a:rPr lang="en-US" dirty="0">
                          <a:solidFill>
                            <a:srgbClr val="006FE0"/>
                          </a:solidFill>
                          <a:effectLst/>
                          <a:latin typeface="inherit"/>
                        </a:rPr>
                        <a:t> </a:t>
                      </a:r>
                      <a:r>
                        <a:rPr lang="en-US" dirty="0" err="1">
                          <a:solidFill>
                            <a:srgbClr val="445870"/>
                          </a:solidFill>
                          <a:effectLst/>
                          <a:latin typeface="inherit"/>
                        </a:rPr>
                        <a:t>customers_update_credit_trg</a:t>
                      </a:r>
                      <a:r>
                        <a:rPr lang="en-US" dirty="0">
                          <a:solidFill>
                            <a:srgbClr val="006FE0"/>
                          </a:solidFill>
                          <a:effectLst/>
                          <a:latin typeface="inherit"/>
                        </a:rPr>
                        <a:t> </a:t>
                      </a:r>
                      <a:endParaRPr lang="en-US"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2751659"/>
              </p:ext>
            </p:extLst>
          </p:nvPr>
        </p:nvGraphicFramePr>
        <p:xfrm>
          <a:off x="2573039" y="3376221"/>
          <a:ext cx="6944884" cy="64008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BEFORE</a:t>
                      </a:r>
                      <a:r>
                        <a:rPr lang="en-US" dirty="0">
                          <a:solidFill>
                            <a:srgbClr val="006FE0"/>
                          </a:solidFill>
                          <a:effectLst/>
                          <a:latin typeface="inherit"/>
                        </a:rPr>
                        <a:t> </a:t>
                      </a:r>
                      <a:r>
                        <a:rPr lang="en-US" dirty="0">
                          <a:solidFill>
                            <a:srgbClr val="0077AA"/>
                          </a:solidFill>
                          <a:effectLst/>
                          <a:latin typeface="inherit"/>
                        </a:rPr>
                        <a:t>UPDATE</a:t>
                      </a:r>
                      <a:r>
                        <a:rPr lang="en-US" dirty="0">
                          <a:solidFill>
                            <a:srgbClr val="006FE0"/>
                          </a:solidFill>
                          <a:effectLst/>
                          <a:latin typeface="inherit"/>
                        </a:rPr>
                        <a:t> </a:t>
                      </a:r>
                      <a:r>
                        <a:rPr lang="en-US" dirty="0">
                          <a:solidFill>
                            <a:srgbClr val="0077AA"/>
                          </a:solidFill>
                          <a:effectLst/>
                          <a:latin typeface="inherit"/>
                        </a:rPr>
                        <a:t>OF</a:t>
                      </a:r>
                      <a:r>
                        <a:rPr lang="en-US" dirty="0">
                          <a:solidFill>
                            <a:srgbClr val="006FE0"/>
                          </a:solidFill>
                          <a:effectLst/>
                          <a:latin typeface="inherit"/>
                        </a:rPr>
                        <a:t> </a:t>
                      </a:r>
                      <a:r>
                        <a:rPr lang="en-US" dirty="0" err="1">
                          <a:solidFill>
                            <a:srgbClr val="445870"/>
                          </a:solidFill>
                          <a:effectLst/>
                          <a:latin typeface="inherit"/>
                        </a:rPr>
                        <a:t>credit_limit</a:t>
                      </a:r>
                      <a:endParaRPr lang="en-US" dirty="0">
                        <a:solidFill>
                          <a:srgbClr val="445870"/>
                        </a:solidFill>
                        <a:effectLst/>
                        <a:latin typeface="inherit"/>
                      </a:endParaRPr>
                    </a:p>
                    <a:p>
                      <a:pPr algn="l" fontAlgn="t" latinLnBrk="1"/>
                      <a:r>
                        <a:rPr lang="en-US" dirty="0">
                          <a:solidFill>
                            <a:srgbClr val="0077AA"/>
                          </a:solidFill>
                          <a:effectLst/>
                          <a:latin typeface="inherit"/>
                        </a:rPr>
                        <a:t>ON</a:t>
                      </a:r>
                      <a:r>
                        <a:rPr lang="en-US" dirty="0">
                          <a:solidFill>
                            <a:srgbClr val="006FE0"/>
                          </a:solidFill>
                          <a:effectLst/>
                          <a:latin typeface="inherit"/>
                        </a:rPr>
                        <a:t> </a:t>
                      </a:r>
                      <a:r>
                        <a:rPr lang="en-US" dirty="0">
                          <a:solidFill>
                            <a:srgbClr val="445870"/>
                          </a:solidFill>
                          <a:effectLst/>
                          <a:latin typeface="inherit"/>
                        </a:rPr>
                        <a:t>customers</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
        <p:nvSpPr>
          <p:cNvPr id="9"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082279300"/>
              </p:ext>
            </p:extLst>
          </p:nvPr>
        </p:nvGraphicFramePr>
        <p:xfrm>
          <a:off x="2955574" y="4817745"/>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FOR</a:t>
                      </a:r>
                      <a:r>
                        <a:rPr lang="en-CA" dirty="0">
                          <a:solidFill>
                            <a:srgbClr val="006FE0"/>
                          </a:solidFill>
                          <a:effectLst/>
                          <a:latin typeface="inherit"/>
                        </a:rPr>
                        <a:t> </a:t>
                      </a:r>
                      <a:r>
                        <a:rPr lang="en-CA" dirty="0">
                          <a:solidFill>
                            <a:srgbClr val="0077AA"/>
                          </a:solidFill>
                          <a:effectLst/>
                          <a:latin typeface="inherit"/>
                        </a:rPr>
                        <a:t>EACH</a:t>
                      </a:r>
                      <a:r>
                        <a:rPr lang="en-CA" dirty="0">
                          <a:solidFill>
                            <a:srgbClr val="006FE0"/>
                          </a:solidFill>
                          <a:effectLst/>
                          <a:latin typeface="inherit"/>
                        </a:rPr>
                        <a:t> </a:t>
                      </a:r>
                      <a:r>
                        <a:rPr lang="en-CA" dirty="0">
                          <a:solidFill>
                            <a:srgbClr val="0077AA"/>
                          </a:solidFill>
                          <a:effectLst/>
                          <a:latin typeface="inherit"/>
                        </a:rPr>
                        <a:t>ROW</a:t>
                      </a:r>
                      <a:endParaRPr lang="en-CA"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78348789"/>
              </p:ext>
            </p:extLst>
          </p:nvPr>
        </p:nvGraphicFramePr>
        <p:xfrm>
          <a:off x="2774744" y="6094025"/>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WHEN</a:t>
                      </a:r>
                      <a:r>
                        <a:rPr lang="en-CA" dirty="0">
                          <a:solidFill>
                            <a:srgbClr val="006FE0"/>
                          </a:solidFill>
                          <a:effectLst/>
                          <a:latin typeface="inherit"/>
                        </a:rPr>
                        <a:t> </a:t>
                      </a:r>
                      <a:r>
                        <a:rPr lang="en-CA" dirty="0">
                          <a:solidFill>
                            <a:srgbClr val="445870"/>
                          </a:solidFill>
                          <a:effectLst/>
                          <a:latin typeface="inherit"/>
                        </a:rPr>
                        <a:t>(</a:t>
                      </a:r>
                      <a:r>
                        <a:rPr lang="en-CA" dirty="0" err="1">
                          <a:solidFill>
                            <a:srgbClr val="0077AA"/>
                          </a:solidFill>
                          <a:effectLst/>
                          <a:latin typeface="inherit"/>
                        </a:rPr>
                        <a:t>NEW</a:t>
                      </a:r>
                      <a:r>
                        <a:rPr lang="en-CA" dirty="0" err="1">
                          <a:solidFill>
                            <a:srgbClr val="445870"/>
                          </a:solidFill>
                          <a:effectLst/>
                          <a:latin typeface="inherit"/>
                        </a:rPr>
                        <a:t>.credit_limit</a:t>
                      </a:r>
                      <a:r>
                        <a:rPr lang="en-CA" dirty="0">
                          <a:solidFill>
                            <a:srgbClr val="006FE0"/>
                          </a:solidFill>
                          <a:effectLst/>
                          <a:latin typeface="inherit"/>
                        </a:rPr>
                        <a:t> &gt; </a:t>
                      </a:r>
                      <a:r>
                        <a:rPr lang="en-CA" dirty="0">
                          <a:solidFill>
                            <a:srgbClr val="445870"/>
                          </a:solidFill>
                          <a:effectLst/>
                          <a:latin typeface="inherit"/>
                        </a:rPr>
                        <a:t>0)</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1419116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OUTLINE</a:t>
            </a:r>
          </a:p>
        </p:txBody>
      </p:sp>
      <p:sp>
        <p:nvSpPr>
          <p:cNvPr id="7" name="Content Placeholder 2"/>
          <p:cNvSpPr txBox="1">
            <a:spLocks/>
          </p:cNvSpPr>
          <p:nvPr/>
        </p:nvSpPr>
        <p:spPr>
          <a:xfrm>
            <a:off x="1649507" y="2328051"/>
            <a:ext cx="5127811" cy="16998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dirty="0"/>
              <a:t>SECTION-V-Packages</a:t>
            </a:r>
          </a:p>
          <a:p>
            <a:pPr>
              <a:buFont typeface="Wingdings" panose="05000000000000000000" pitchFamily="2" charset="2"/>
              <a:buChar char="v"/>
            </a:pPr>
            <a:r>
              <a:rPr lang="en-CA" sz="2400" dirty="0"/>
              <a:t> PL/SQL Packages</a:t>
            </a:r>
          </a:p>
          <a:p>
            <a:pPr>
              <a:buFont typeface="Wingdings" panose="05000000000000000000" pitchFamily="2" charset="2"/>
              <a:buChar char="v"/>
            </a:pPr>
            <a:r>
              <a:rPr lang="en-CA" sz="2400" dirty="0"/>
              <a:t> File Structure</a:t>
            </a:r>
          </a:p>
          <a:p>
            <a:pPr marL="0" indent="0">
              <a:buNone/>
            </a:pPr>
            <a:endParaRPr lang="en-CA" sz="2400" dirty="0"/>
          </a:p>
        </p:txBody>
      </p:sp>
      <p:sp>
        <p:nvSpPr>
          <p:cNvPr id="8" name="Content Placeholder 2"/>
          <p:cNvSpPr txBox="1">
            <a:spLocks/>
          </p:cNvSpPr>
          <p:nvPr/>
        </p:nvSpPr>
        <p:spPr>
          <a:xfrm>
            <a:off x="7162800" y="2398764"/>
            <a:ext cx="4442011" cy="16998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b="1" dirty="0"/>
              <a:t>SECTION-VI-Triggers</a:t>
            </a:r>
          </a:p>
          <a:p>
            <a:pPr>
              <a:buFont typeface="Wingdings" panose="05000000000000000000" pitchFamily="2" charset="2"/>
              <a:buChar char="v"/>
            </a:pPr>
            <a:r>
              <a:rPr lang="en-CA" sz="2400" dirty="0"/>
              <a:t> Statement Level</a:t>
            </a:r>
          </a:p>
          <a:p>
            <a:pPr>
              <a:buFont typeface="Wingdings" panose="05000000000000000000" pitchFamily="2" charset="2"/>
              <a:buChar char="v"/>
            </a:pPr>
            <a:r>
              <a:rPr lang="en-CA" sz="2400" dirty="0"/>
              <a:t> Row Level</a:t>
            </a:r>
          </a:p>
        </p:txBody>
      </p:sp>
      <p:sp>
        <p:nvSpPr>
          <p:cNvPr id="9" name="Footer Placeholder 8"/>
          <p:cNvSpPr>
            <a:spLocks noGrp="1"/>
          </p:cNvSpPr>
          <p:nvPr>
            <p:ph type="ftr" sz="quarter" idx="11"/>
          </p:nvPr>
        </p:nvSpPr>
        <p:spPr/>
        <p:txBody>
          <a:bodyPr/>
          <a:lstStyle/>
          <a:p>
            <a:r>
              <a:rPr lang="en-US"/>
              <a:t>Part-B PL/SQL</a:t>
            </a:r>
            <a:endParaRPr lang="en-CA"/>
          </a:p>
        </p:txBody>
      </p:sp>
      <p:sp>
        <p:nvSpPr>
          <p:cNvPr id="10" name="Slide Number Placeholder 9"/>
          <p:cNvSpPr>
            <a:spLocks noGrp="1"/>
          </p:cNvSpPr>
          <p:nvPr>
            <p:ph type="sldNum" sz="quarter" idx="12"/>
          </p:nvPr>
        </p:nvSpPr>
        <p:spPr/>
        <p:txBody>
          <a:bodyPr/>
          <a:lstStyle/>
          <a:p>
            <a:fld id="{8C10498B-8387-4C1A-920E-A425A7EFB943}" type="slidenum">
              <a:rPr lang="en-CA" smtClean="0"/>
              <a:t>3</a:t>
            </a:fld>
            <a:endParaRPr lang="en-CA"/>
          </a:p>
        </p:txBody>
      </p:sp>
    </p:spTree>
    <p:extLst>
      <p:ext uri="{BB962C8B-B14F-4D97-AF65-F5344CB8AC3E}">
        <p14:creationId xmlns:p14="http://schemas.microsoft.com/office/powerpoint/2010/main" val="162687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algn="just"/>
            <a:r>
              <a:rPr lang="en-US" sz="2800" dirty="0"/>
              <a:t>Finally, check the new credit from the :NEW variable with the current credit from the :OLD variable, call the procedure </a:t>
            </a:r>
            <a:r>
              <a:rPr lang="en-US" sz="2800" dirty="0" err="1"/>
              <a:t>raise_application_error</a:t>
            </a:r>
            <a:r>
              <a:rPr lang="en-US" sz="2800" dirty="0"/>
              <a:t> to raise an error if it is.</a:t>
            </a:r>
          </a:p>
          <a:p>
            <a:pPr algn="just"/>
            <a:endParaRPr lang="en-US" sz="2800" dirty="0"/>
          </a:p>
          <a:p>
            <a:pPr algn="just"/>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30</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1625982761"/>
              </p:ext>
            </p:extLst>
          </p:nvPr>
        </p:nvGraphicFramePr>
        <p:xfrm>
          <a:off x="2124635" y="3523129"/>
          <a:ext cx="7084005" cy="2117576"/>
        </p:xfrm>
        <a:graphic>
          <a:graphicData uri="http://schemas.openxmlformats.org/drawingml/2006/table">
            <a:tbl>
              <a:tblPr/>
              <a:tblGrid>
                <a:gridCol w="312088"/>
                <a:gridCol w="6771917"/>
              </a:tblGrid>
              <a:tr h="2117576">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p>
                      <a:pPr algn="r" fontAlgn="t"/>
                      <a:r>
                        <a:rPr lang="en-CA" dirty="0">
                          <a:solidFill>
                            <a:srgbClr val="AAAAAA"/>
                          </a:solidFill>
                          <a:effectLst/>
                          <a:latin typeface="inherit"/>
                        </a:rPr>
                        <a:t>3</a:t>
                      </a:r>
                    </a:p>
                    <a:p>
                      <a:pPr algn="r" fontAlgn="t"/>
                      <a:r>
                        <a:rPr lang="en-CA" dirty="0">
                          <a:solidFill>
                            <a:srgbClr val="AAAAAA"/>
                          </a:solidFill>
                          <a:effectLst/>
                          <a:latin typeface="inherit"/>
                        </a:rPr>
                        <a:t>4</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IF</a:t>
                      </a:r>
                      <a:r>
                        <a:rPr lang="en-US" dirty="0">
                          <a:solidFill>
                            <a:srgbClr val="006FE0"/>
                          </a:solidFill>
                          <a:effectLst/>
                          <a:latin typeface="inherit"/>
                        </a:rPr>
                        <a:t> </a:t>
                      </a:r>
                      <a:r>
                        <a:rPr lang="en-US" dirty="0">
                          <a:solidFill>
                            <a:srgbClr val="445870"/>
                          </a:solidFill>
                          <a:effectLst/>
                          <a:latin typeface="inherit"/>
                        </a:rPr>
                        <a:t>:</a:t>
                      </a:r>
                      <a:r>
                        <a:rPr lang="en-US" dirty="0" err="1">
                          <a:solidFill>
                            <a:srgbClr val="0077AA"/>
                          </a:solidFill>
                          <a:effectLst/>
                          <a:latin typeface="inherit"/>
                        </a:rPr>
                        <a:t>NEW</a:t>
                      </a:r>
                      <a:r>
                        <a:rPr lang="en-US" dirty="0" err="1">
                          <a:solidFill>
                            <a:srgbClr val="445870"/>
                          </a:solidFill>
                          <a:effectLst/>
                          <a:latin typeface="inherit"/>
                        </a:rPr>
                        <a:t>.credit_limit</a:t>
                      </a:r>
                      <a:r>
                        <a:rPr lang="en-US" dirty="0">
                          <a:solidFill>
                            <a:srgbClr val="006FE0"/>
                          </a:solidFill>
                          <a:effectLst/>
                          <a:latin typeface="inherit"/>
                        </a:rPr>
                        <a:t> &gt;</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2</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a:t>
                      </a:r>
                      <a:r>
                        <a:rPr lang="en-US" dirty="0" err="1">
                          <a:solidFill>
                            <a:srgbClr val="0077AA"/>
                          </a:solidFill>
                          <a:effectLst/>
                          <a:latin typeface="inherit"/>
                        </a:rPr>
                        <a:t>OLD</a:t>
                      </a:r>
                      <a:r>
                        <a:rPr lang="en-US" dirty="0" err="1">
                          <a:solidFill>
                            <a:srgbClr val="445870"/>
                          </a:solidFill>
                          <a:effectLst/>
                          <a:latin typeface="inherit"/>
                        </a:rPr>
                        <a:t>.credit_limit</a:t>
                      </a:r>
                      <a:r>
                        <a:rPr lang="en-US" dirty="0">
                          <a:solidFill>
                            <a:srgbClr val="006FE0"/>
                          </a:solidFill>
                          <a:effectLst/>
                          <a:latin typeface="inherit"/>
                        </a:rPr>
                        <a:t> </a:t>
                      </a:r>
                      <a:r>
                        <a:rPr lang="en-US" dirty="0">
                          <a:solidFill>
                            <a:srgbClr val="0077AA"/>
                          </a:solidFill>
                          <a:effectLst/>
                          <a:latin typeface="inherit"/>
                        </a:rPr>
                        <a:t>THEN</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err="1">
                          <a:solidFill>
                            <a:srgbClr val="445870"/>
                          </a:solidFill>
                          <a:effectLst/>
                          <a:latin typeface="inherit"/>
                        </a:rPr>
                        <a:t>raise_application_error</a:t>
                      </a:r>
                      <a:r>
                        <a:rPr lang="en-US" dirty="0">
                          <a:solidFill>
                            <a:srgbClr val="445870"/>
                          </a:solidFill>
                          <a:effectLst/>
                          <a:latin typeface="inherit"/>
                        </a:rPr>
                        <a:t>(-20101,</a:t>
                      </a:r>
                      <a:r>
                        <a:rPr lang="en-US" dirty="0">
                          <a:solidFill>
                            <a:srgbClr val="669900"/>
                          </a:solidFill>
                          <a:effectLst/>
                          <a:latin typeface="inherit"/>
                        </a:rPr>
                        <a:t>'The new credit '</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a:t>
                      </a:r>
                      <a:r>
                        <a:rPr lang="en-US" dirty="0" err="1">
                          <a:solidFill>
                            <a:srgbClr val="0077AA"/>
                          </a:solidFill>
                          <a:effectLst/>
                          <a:latin typeface="inherit"/>
                        </a:rPr>
                        <a:t>NEW</a:t>
                      </a:r>
                      <a:r>
                        <a:rPr lang="en-US" dirty="0" err="1">
                          <a:solidFill>
                            <a:srgbClr val="445870"/>
                          </a:solidFill>
                          <a:effectLst/>
                          <a:latin typeface="inherit"/>
                        </a:rPr>
                        <a:t>.credit_limit</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6FE0"/>
                          </a:solidFill>
                          <a:effectLst/>
                          <a:latin typeface="inherit"/>
                        </a:rPr>
                        <a:t>            </a:t>
                      </a:r>
                      <a:r>
                        <a:rPr lang="en-US" dirty="0">
                          <a:solidFill>
                            <a:srgbClr val="669900"/>
                          </a:solidFill>
                          <a:effectLst/>
                          <a:latin typeface="inherit"/>
                        </a:rPr>
                        <a:t>' cannot increase to more than double, the current credit '</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a:t>
                      </a:r>
                      <a:r>
                        <a:rPr lang="en-US" dirty="0" err="1">
                          <a:solidFill>
                            <a:srgbClr val="0077AA"/>
                          </a:solidFill>
                          <a:effectLst/>
                          <a:latin typeface="inherit"/>
                        </a:rPr>
                        <a:t>OLD</a:t>
                      </a:r>
                      <a:r>
                        <a:rPr lang="en-US" dirty="0" err="1">
                          <a:solidFill>
                            <a:srgbClr val="445870"/>
                          </a:solidFill>
                          <a:effectLst/>
                          <a:latin typeface="inherit"/>
                        </a:rPr>
                        <a:t>.credit_limit</a:t>
                      </a:r>
                      <a:r>
                        <a:rPr lang="en-US" dirty="0">
                          <a:solidFill>
                            <a:srgbClr val="445870"/>
                          </a:solidFill>
                          <a:effectLst/>
                          <a:latin typeface="inherit"/>
                        </a:rPr>
                        <a:t>);</a:t>
                      </a:r>
                    </a:p>
                    <a:p>
                      <a:pPr algn="l" fontAlgn="t" latinLnBrk="1"/>
                      <a:r>
                        <a:rPr lang="en-US" dirty="0">
                          <a:solidFill>
                            <a:srgbClr val="0077AA"/>
                          </a:solidFill>
                          <a:effectLst/>
                          <a:latin typeface="inherit"/>
                        </a:rPr>
                        <a:t>END</a:t>
                      </a:r>
                      <a:r>
                        <a:rPr lang="en-US" dirty="0">
                          <a:solidFill>
                            <a:srgbClr val="006FE0"/>
                          </a:solidFill>
                          <a:effectLst/>
                          <a:latin typeface="inherit"/>
                        </a:rPr>
                        <a:t> </a:t>
                      </a:r>
                      <a:r>
                        <a:rPr lang="en-US" dirty="0">
                          <a:solidFill>
                            <a:srgbClr val="0077AA"/>
                          </a:solidFill>
                          <a:effectLst/>
                          <a:latin typeface="inherit"/>
                        </a:rPr>
                        <a:t>IF</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4114080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Row Level Trigger-Testing</a:t>
            </a:r>
            <a:endParaRPr lang="en-CA" dirty="0"/>
          </a:p>
        </p:txBody>
      </p:sp>
      <p:sp>
        <p:nvSpPr>
          <p:cNvPr id="3" name="Content Placeholder 2"/>
          <p:cNvSpPr>
            <a:spLocks noGrp="1"/>
          </p:cNvSpPr>
          <p:nvPr>
            <p:ph idx="1"/>
          </p:nvPr>
        </p:nvSpPr>
        <p:spPr/>
        <p:txBody>
          <a:bodyPr/>
          <a:lstStyle/>
          <a:p>
            <a:r>
              <a:rPr lang="en-US" dirty="0"/>
              <a:t>First, find the credit limit of the customer id 10</a:t>
            </a:r>
            <a:r>
              <a:rPr lang="en-US" dirty="0" smtClean="0"/>
              <a:t>:</a:t>
            </a:r>
          </a:p>
          <a:p>
            <a:endParaRPr lang="en-US" dirty="0"/>
          </a:p>
          <a:p>
            <a:endParaRPr lang="en-US" dirty="0" smtClean="0"/>
          </a:p>
          <a:p>
            <a:r>
              <a:rPr lang="en-CA" dirty="0" smtClean="0"/>
              <a:t>Here </a:t>
            </a:r>
            <a:r>
              <a:rPr lang="en-CA" dirty="0"/>
              <a:t>is the output</a:t>
            </a:r>
            <a:r>
              <a:rPr lang="en-CA" dirty="0" smtClean="0"/>
              <a:t>:</a:t>
            </a:r>
          </a:p>
          <a:p>
            <a:endParaRPr lang="en-CA" dirty="0"/>
          </a:p>
          <a:p>
            <a:endParaRPr lang="en-CA" dirty="0" smtClean="0"/>
          </a:p>
          <a:p>
            <a:r>
              <a:rPr lang="en-US" dirty="0"/>
              <a:t>Second, update the credit of the customer 10 to 5000</a:t>
            </a:r>
            <a:r>
              <a:rPr lang="en-US" dirty="0" smtClean="0"/>
              <a:t>:</a:t>
            </a:r>
          </a:p>
          <a:p>
            <a:endParaRPr lang="en-CA" dirty="0"/>
          </a:p>
          <a:p>
            <a:endParaRPr lang="en-CA" dirty="0" smtClean="0"/>
          </a:p>
          <a:p>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31</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3147630085"/>
              </p:ext>
            </p:extLst>
          </p:nvPr>
        </p:nvGraphicFramePr>
        <p:xfrm>
          <a:off x="1887239" y="2284319"/>
          <a:ext cx="6944884" cy="91440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1</a:t>
                      </a:r>
                    </a:p>
                    <a:p>
                      <a:pPr algn="r" fontAlgn="t"/>
                      <a:r>
                        <a:rPr lang="en-CA">
                          <a:solidFill>
                            <a:srgbClr val="AAAAAA"/>
                          </a:solidFill>
                          <a:effectLst/>
                          <a:latin typeface="inherit"/>
                        </a:rPr>
                        <a:t>2</a:t>
                      </a:r>
                    </a:p>
                    <a:p>
                      <a:pPr algn="r" fontAlgn="t"/>
                      <a:r>
                        <a:rPr lang="en-CA">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SELECT</a:t>
                      </a:r>
                      <a:r>
                        <a:rPr lang="en-US" dirty="0">
                          <a:solidFill>
                            <a:srgbClr val="006FE0"/>
                          </a:solidFill>
                          <a:effectLst/>
                          <a:latin typeface="inherit"/>
                        </a:rPr>
                        <a:t> </a:t>
                      </a:r>
                      <a:r>
                        <a:rPr lang="en-US" dirty="0" err="1">
                          <a:solidFill>
                            <a:srgbClr val="445870"/>
                          </a:solidFill>
                          <a:effectLst/>
                          <a:latin typeface="inherit"/>
                        </a:rPr>
                        <a:t>credit_limit</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77AA"/>
                          </a:solidFill>
                          <a:effectLst/>
                          <a:latin typeface="inherit"/>
                        </a:rPr>
                        <a:t>FROM</a:t>
                      </a:r>
                      <a:r>
                        <a:rPr lang="en-US" dirty="0">
                          <a:solidFill>
                            <a:srgbClr val="006FE0"/>
                          </a:solidFill>
                          <a:effectLst/>
                          <a:latin typeface="inherit"/>
                        </a:rPr>
                        <a:t> </a:t>
                      </a:r>
                      <a:r>
                        <a:rPr lang="en-US" dirty="0">
                          <a:solidFill>
                            <a:srgbClr val="445870"/>
                          </a:solidFill>
                          <a:effectLst/>
                          <a:latin typeface="inherit"/>
                        </a:rPr>
                        <a:t>customers</a:t>
                      </a:r>
                      <a:r>
                        <a:rPr lang="en-US" dirty="0">
                          <a:solidFill>
                            <a:srgbClr val="006FE0"/>
                          </a:solidFill>
                          <a:effectLst/>
                          <a:latin typeface="inherit"/>
                        </a:rPr>
                        <a:t> </a:t>
                      </a:r>
                      <a:endParaRPr lang="en-US" dirty="0">
                        <a:solidFill>
                          <a:srgbClr val="445870"/>
                        </a:solidFill>
                        <a:effectLst/>
                        <a:latin typeface="inherit"/>
                      </a:endParaRPr>
                    </a:p>
                    <a:p>
                      <a:pPr algn="l" fontAlgn="t" latinLnBrk="1"/>
                      <a:r>
                        <a:rPr lang="en-US" dirty="0">
                          <a:solidFill>
                            <a:srgbClr val="0077AA"/>
                          </a:solidFill>
                          <a:effectLst/>
                          <a:latin typeface="inherit"/>
                        </a:rPr>
                        <a:t>WHERE</a:t>
                      </a:r>
                      <a:r>
                        <a:rPr lang="en-US" dirty="0">
                          <a:solidFill>
                            <a:srgbClr val="006FE0"/>
                          </a:solidFill>
                          <a:effectLst/>
                          <a:latin typeface="inherit"/>
                        </a:rPr>
                        <a:t> </a:t>
                      </a:r>
                      <a:r>
                        <a:rPr lang="en-US" dirty="0" err="1">
                          <a:solidFill>
                            <a:srgbClr val="445870"/>
                          </a:solidFill>
                          <a:effectLst/>
                          <a:latin typeface="inherit"/>
                        </a:rPr>
                        <a:t>customer_id</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10;</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7588893"/>
              </p:ext>
            </p:extLst>
          </p:nvPr>
        </p:nvGraphicFramePr>
        <p:xfrm>
          <a:off x="1900686" y="3655919"/>
          <a:ext cx="6944884" cy="91440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p>
                      <a:pPr algn="r" fontAlgn="t"/>
                      <a:r>
                        <a:rPr lang="en-CA" dirty="0">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445870"/>
                          </a:solidFill>
                          <a:effectLst/>
                          <a:latin typeface="inherit"/>
                        </a:rPr>
                        <a:t>CREDIT_LIMIT</a:t>
                      </a:r>
                    </a:p>
                    <a:p>
                      <a:pPr algn="l" fontAlgn="t" latinLnBrk="1"/>
                      <a:r>
                        <a:rPr lang="en-CA" i="1" dirty="0">
                          <a:solidFill>
                            <a:srgbClr val="708090"/>
                          </a:solidFill>
                          <a:effectLst/>
                          <a:latin typeface="inherit"/>
                        </a:rPr>
                        <a:t>------------</a:t>
                      </a:r>
                      <a:endParaRPr lang="en-CA" dirty="0">
                        <a:solidFill>
                          <a:srgbClr val="445870"/>
                        </a:solidFill>
                        <a:effectLst/>
                        <a:latin typeface="inherit"/>
                      </a:endParaRPr>
                    </a:p>
                    <a:p>
                      <a:pPr algn="l" fontAlgn="t" latinLnBrk="1"/>
                      <a:r>
                        <a:rPr lang="en-CA" dirty="0">
                          <a:solidFill>
                            <a:srgbClr val="006FE0"/>
                          </a:solidFill>
                          <a:effectLst/>
                          <a:latin typeface="inherit"/>
                        </a:rPr>
                        <a:t>       </a:t>
                      </a:r>
                      <a:r>
                        <a:rPr lang="en-CA" dirty="0">
                          <a:solidFill>
                            <a:srgbClr val="445870"/>
                          </a:solidFill>
                          <a:effectLst/>
                          <a:latin typeface="inherit"/>
                        </a:rPr>
                        <a:t>2000</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62371240"/>
              </p:ext>
            </p:extLst>
          </p:nvPr>
        </p:nvGraphicFramePr>
        <p:xfrm>
          <a:off x="1873792" y="5062270"/>
          <a:ext cx="6944884" cy="914400"/>
        </p:xfrm>
        <a:graphic>
          <a:graphicData uri="http://schemas.openxmlformats.org/drawingml/2006/table">
            <a:tbl>
              <a:tblPr/>
              <a:tblGrid>
                <a:gridCol w="305959"/>
                <a:gridCol w="6638925"/>
              </a:tblGrid>
              <a:tr h="0">
                <a:tc>
                  <a:txBody>
                    <a:bodyPr/>
                    <a:lstStyle/>
                    <a:p>
                      <a:pPr algn="r" fontAlgn="t"/>
                      <a:r>
                        <a:rPr lang="en-CA">
                          <a:solidFill>
                            <a:srgbClr val="AAAAAA"/>
                          </a:solidFill>
                          <a:effectLst/>
                          <a:latin typeface="inherit"/>
                        </a:rPr>
                        <a:t>1</a:t>
                      </a:r>
                    </a:p>
                    <a:p>
                      <a:pPr algn="r" fontAlgn="t"/>
                      <a:r>
                        <a:rPr lang="en-CA">
                          <a:solidFill>
                            <a:srgbClr val="AAAAAA"/>
                          </a:solidFill>
                          <a:effectLst/>
                          <a:latin typeface="inherit"/>
                        </a:rPr>
                        <a:t>2</a:t>
                      </a:r>
                    </a:p>
                    <a:p>
                      <a:pPr algn="r" fontAlgn="t"/>
                      <a:r>
                        <a:rPr lang="en-CA">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UPDATE</a:t>
                      </a:r>
                      <a:r>
                        <a:rPr lang="en-US" dirty="0">
                          <a:solidFill>
                            <a:srgbClr val="006FE0"/>
                          </a:solidFill>
                          <a:effectLst/>
                          <a:latin typeface="inherit"/>
                        </a:rPr>
                        <a:t> </a:t>
                      </a:r>
                      <a:r>
                        <a:rPr lang="en-US" dirty="0">
                          <a:solidFill>
                            <a:srgbClr val="445870"/>
                          </a:solidFill>
                          <a:effectLst/>
                          <a:latin typeface="inherit"/>
                        </a:rPr>
                        <a:t>customers</a:t>
                      </a:r>
                    </a:p>
                    <a:p>
                      <a:pPr algn="l" fontAlgn="t" latinLnBrk="1"/>
                      <a:r>
                        <a:rPr lang="en-US" dirty="0">
                          <a:solidFill>
                            <a:srgbClr val="0077AA"/>
                          </a:solidFill>
                          <a:effectLst/>
                          <a:latin typeface="inherit"/>
                        </a:rPr>
                        <a:t>SET</a:t>
                      </a:r>
                      <a:r>
                        <a:rPr lang="en-US" dirty="0">
                          <a:solidFill>
                            <a:srgbClr val="006FE0"/>
                          </a:solidFill>
                          <a:effectLst/>
                          <a:latin typeface="inherit"/>
                        </a:rPr>
                        <a:t> </a:t>
                      </a:r>
                      <a:r>
                        <a:rPr lang="en-US" dirty="0" err="1">
                          <a:solidFill>
                            <a:srgbClr val="445870"/>
                          </a:solidFill>
                          <a:effectLst/>
                          <a:latin typeface="inherit"/>
                        </a:rPr>
                        <a:t>credit_limit</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5000</a:t>
                      </a:r>
                    </a:p>
                    <a:p>
                      <a:pPr algn="l" fontAlgn="t" latinLnBrk="1"/>
                      <a:r>
                        <a:rPr lang="en-US" dirty="0">
                          <a:solidFill>
                            <a:srgbClr val="0077AA"/>
                          </a:solidFill>
                          <a:effectLst/>
                          <a:latin typeface="inherit"/>
                        </a:rPr>
                        <a:t>WHERE</a:t>
                      </a:r>
                      <a:r>
                        <a:rPr lang="en-US" dirty="0">
                          <a:solidFill>
                            <a:srgbClr val="006FE0"/>
                          </a:solidFill>
                          <a:effectLst/>
                          <a:latin typeface="inherit"/>
                        </a:rPr>
                        <a:t> </a:t>
                      </a:r>
                      <a:r>
                        <a:rPr lang="en-US" dirty="0" err="1">
                          <a:solidFill>
                            <a:srgbClr val="445870"/>
                          </a:solidFill>
                          <a:effectLst/>
                          <a:latin typeface="inherit"/>
                        </a:rPr>
                        <a:t>customer_id</a:t>
                      </a:r>
                      <a:r>
                        <a:rPr lang="en-US" dirty="0">
                          <a:solidFill>
                            <a:srgbClr val="006FE0"/>
                          </a:solidFill>
                          <a:effectLst/>
                          <a:latin typeface="inherit"/>
                        </a:rPr>
                        <a:t> </a:t>
                      </a:r>
                      <a:r>
                        <a:rPr lang="en-US" dirty="0">
                          <a:solidFill>
                            <a:srgbClr val="445870"/>
                          </a:solidFill>
                          <a:effectLst/>
                          <a:latin typeface="inherit"/>
                        </a:rPr>
                        <a:t>=</a:t>
                      </a:r>
                      <a:r>
                        <a:rPr lang="en-US" dirty="0">
                          <a:solidFill>
                            <a:srgbClr val="006FE0"/>
                          </a:solidFill>
                          <a:effectLst/>
                          <a:latin typeface="inherit"/>
                        </a:rPr>
                        <a:t> </a:t>
                      </a:r>
                      <a:r>
                        <a:rPr lang="en-US" dirty="0">
                          <a:solidFill>
                            <a:srgbClr val="445870"/>
                          </a:solidFill>
                          <a:effectLst/>
                          <a:latin typeface="inherit"/>
                        </a:rPr>
                        <a:t>10;</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2454270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3" name="Content Placeholder 2"/>
          <p:cNvSpPr>
            <a:spLocks noGrp="1"/>
          </p:cNvSpPr>
          <p:nvPr>
            <p:ph idx="1"/>
          </p:nvPr>
        </p:nvSpPr>
        <p:spPr/>
        <p:txBody>
          <a:bodyPr/>
          <a:lstStyle/>
          <a:p>
            <a:r>
              <a:rPr lang="en-US" sz="2800" dirty="0"/>
              <a:t>The output is as follows</a:t>
            </a:r>
            <a:r>
              <a:rPr lang="en-US" sz="2800" dirty="0" smtClean="0"/>
              <a:t>:</a:t>
            </a:r>
          </a:p>
          <a:p>
            <a:endParaRPr lang="en-US" dirty="0"/>
          </a:p>
          <a:p>
            <a:endParaRPr lang="en-US" dirty="0" smtClean="0"/>
          </a:p>
          <a:p>
            <a:endParaRPr lang="en-US" dirty="0"/>
          </a:p>
          <a:p>
            <a:endParaRPr lang="en-US" dirty="0" smtClean="0"/>
          </a:p>
          <a:p>
            <a:r>
              <a:rPr lang="en-US" sz="2800" dirty="0"/>
              <a:t>It means that the trigger </a:t>
            </a:r>
            <a:r>
              <a:rPr lang="en-US" sz="2800" dirty="0" err="1"/>
              <a:t>customers_update_credit_trg</a:t>
            </a:r>
            <a:r>
              <a:rPr lang="en-US" sz="2800" dirty="0"/>
              <a:t> has been fired as expected.</a:t>
            </a:r>
          </a:p>
          <a:p>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32</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2934012842"/>
              </p:ext>
            </p:extLst>
          </p:nvPr>
        </p:nvGraphicFramePr>
        <p:xfrm>
          <a:off x="1349356" y="2570098"/>
          <a:ext cx="8883855" cy="1463040"/>
        </p:xfrm>
        <a:graphic>
          <a:graphicData uri="http://schemas.openxmlformats.org/drawingml/2006/table">
            <a:tbl>
              <a:tblPr/>
              <a:tblGrid>
                <a:gridCol w="391381"/>
                <a:gridCol w="8492474"/>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p>
                      <a:pPr algn="r" fontAlgn="t"/>
                      <a:r>
                        <a:rPr lang="en-CA" dirty="0">
                          <a:solidFill>
                            <a:srgbClr val="AAAAAA"/>
                          </a:solidFill>
                          <a:effectLst/>
                          <a:latin typeface="inherit"/>
                        </a:rPr>
                        <a:t>3</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445870"/>
                          </a:solidFill>
                          <a:effectLst/>
                          <a:latin typeface="inherit"/>
                        </a:rPr>
                        <a:t>ORA</a:t>
                      </a:r>
                      <a:r>
                        <a:rPr lang="en-US" dirty="0">
                          <a:solidFill>
                            <a:srgbClr val="A67F59"/>
                          </a:solidFill>
                          <a:effectLst/>
                          <a:latin typeface="inherit"/>
                        </a:rPr>
                        <a:t>-</a:t>
                      </a:r>
                      <a:r>
                        <a:rPr lang="en-US" dirty="0">
                          <a:solidFill>
                            <a:srgbClr val="445870"/>
                          </a:solidFill>
                          <a:effectLst/>
                          <a:latin typeface="inherit"/>
                        </a:rPr>
                        <a:t>20101:</a:t>
                      </a:r>
                      <a:r>
                        <a:rPr lang="en-US" dirty="0">
                          <a:solidFill>
                            <a:srgbClr val="006FE0"/>
                          </a:solidFill>
                          <a:effectLst/>
                          <a:latin typeface="inherit"/>
                        </a:rPr>
                        <a:t> </a:t>
                      </a:r>
                      <a:r>
                        <a:rPr lang="en-US" dirty="0">
                          <a:solidFill>
                            <a:srgbClr val="0077AA"/>
                          </a:solidFill>
                          <a:effectLst/>
                          <a:latin typeface="inherit"/>
                        </a:rPr>
                        <a:t>The</a:t>
                      </a:r>
                      <a:r>
                        <a:rPr lang="en-US" dirty="0">
                          <a:solidFill>
                            <a:srgbClr val="006FE0"/>
                          </a:solidFill>
                          <a:effectLst/>
                          <a:latin typeface="inherit"/>
                        </a:rPr>
                        <a:t> </a:t>
                      </a:r>
                      <a:r>
                        <a:rPr lang="en-US" dirty="0">
                          <a:solidFill>
                            <a:srgbClr val="0077AA"/>
                          </a:solidFill>
                          <a:effectLst/>
                          <a:latin typeface="inherit"/>
                        </a:rPr>
                        <a:t>new</a:t>
                      </a:r>
                      <a:r>
                        <a:rPr lang="en-US" dirty="0">
                          <a:solidFill>
                            <a:srgbClr val="006FE0"/>
                          </a:solidFill>
                          <a:effectLst/>
                          <a:latin typeface="inherit"/>
                        </a:rPr>
                        <a:t> </a:t>
                      </a:r>
                      <a:r>
                        <a:rPr lang="en-US" dirty="0">
                          <a:solidFill>
                            <a:srgbClr val="445870"/>
                          </a:solidFill>
                          <a:effectLst/>
                          <a:latin typeface="inherit"/>
                        </a:rPr>
                        <a:t>credit</a:t>
                      </a:r>
                      <a:r>
                        <a:rPr lang="en-US" dirty="0">
                          <a:solidFill>
                            <a:srgbClr val="006FE0"/>
                          </a:solidFill>
                          <a:effectLst/>
                          <a:latin typeface="inherit"/>
                        </a:rPr>
                        <a:t> </a:t>
                      </a:r>
                      <a:r>
                        <a:rPr lang="en-US" dirty="0">
                          <a:solidFill>
                            <a:srgbClr val="445870"/>
                          </a:solidFill>
                          <a:effectLst/>
                          <a:latin typeface="inherit"/>
                        </a:rPr>
                        <a:t>5000</a:t>
                      </a:r>
                      <a:r>
                        <a:rPr lang="en-US" dirty="0">
                          <a:solidFill>
                            <a:srgbClr val="006FE0"/>
                          </a:solidFill>
                          <a:effectLst/>
                          <a:latin typeface="inherit"/>
                        </a:rPr>
                        <a:t> </a:t>
                      </a:r>
                      <a:r>
                        <a:rPr lang="en-US" dirty="0">
                          <a:solidFill>
                            <a:srgbClr val="445870"/>
                          </a:solidFill>
                          <a:effectLst/>
                          <a:latin typeface="inherit"/>
                        </a:rPr>
                        <a:t>cannot</a:t>
                      </a:r>
                      <a:r>
                        <a:rPr lang="en-US" dirty="0">
                          <a:solidFill>
                            <a:srgbClr val="006FE0"/>
                          </a:solidFill>
                          <a:effectLst/>
                          <a:latin typeface="inherit"/>
                        </a:rPr>
                        <a:t> </a:t>
                      </a:r>
                      <a:r>
                        <a:rPr lang="en-US" dirty="0">
                          <a:solidFill>
                            <a:srgbClr val="445870"/>
                          </a:solidFill>
                          <a:effectLst/>
                          <a:latin typeface="inherit"/>
                        </a:rPr>
                        <a:t>increase</a:t>
                      </a:r>
                      <a:r>
                        <a:rPr lang="en-US" dirty="0">
                          <a:solidFill>
                            <a:srgbClr val="006FE0"/>
                          </a:solidFill>
                          <a:effectLst/>
                          <a:latin typeface="inherit"/>
                        </a:rPr>
                        <a:t> </a:t>
                      </a:r>
                      <a:r>
                        <a:rPr lang="en-US" dirty="0">
                          <a:solidFill>
                            <a:srgbClr val="445870"/>
                          </a:solidFill>
                          <a:effectLst/>
                          <a:latin typeface="inherit"/>
                        </a:rPr>
                        <a:t>more</a:t>
                      </a:r>
                      <a:r>
                        <a:rPr lang="en-US" dirty="0">
                          <a:solidFill>
                            <a:srgbClr val="006FE0"/>
                          </a:solidFill>
                          <a:effectLst/>
                          <a:latin typeface="inherit"/>
                        </a:rPr>
                        <a:t> </a:t>
                      </a:r>
                      <a:r>
                        <a:rPr lang="en-US" dirty="0">
                          <a:solidFill>
                            <a:srgbClr val="0077AA"/>
                          </a:solidFill>
                          <a:effectLst/>
                          <a:latin typeface="inherit"/>
                        </a:rPr>
                        <a:t>than</a:t>
                      </a:r>
                      <a:r>
                        <a:rPr lang="en-US" dirty="0">
                          <a:solidFill>
                            <a:srgbClr val="006FE0"/>
                          </a:solidFill>
                          <a:effectLst/>
                          <a:latin typeface="inherit"/>
                        </a:rPr>
                        <a:t> </a:t>
                      </a:r>
                      <a:r>
                        <a:rPr lang="en-US" dirty="0">
                          <a:solidFill>
                            <a:srgbClr val="0077AA"/>
                          </a:solidFill>
                          <a:effectLst/>
                          <a:latin typeface="inherit"/>
                        </a:rPr>
                        <a:t>double</a:t>
                      </a:r>
                      <a:r>
                        <a:rPr lang="en-US" dirty="0">
                          <a:solidFill>
                            <a:srgbClr val="445870"/>
                          </a:solidFill>
                          <a:effectLst/>
                          <a:latin typeface="inherit"/>
                        </a:rPr>
                        <a:t>,</a:t>
                      </a:r>
                      <a:r>
                        <a:rPr lang="en-US" dirty="0">
                          <a:solidFill>
                            <a:srgbClr val="006FE0"/>
                          </a:solidFill>
                          <a:effectLst/>
                          <a:latin typeface="inherit"/>
                        </a:rPr>
                        <a:t> </a:t>
                      </a:r>
                      <a:r>
                        <a:rPr lang="en-US" dirty="0">
                          <a:solidFill>
                            <a:srgbClr val="0077AA"/>
                          </a:solidFill>
                          <a:effectLst/>
                          <a:latin typeface="inherit"/>
                        </a:rPr>
                        <a:t>the</a:t>
                      </a:r>
                      <a:r>
                        <a:rPr lang="en-US" dirty="0">
                          <a:solidFill>
                            <a:srgbClr val="006FE0"/>
                          </a:solidFill>
                          <a:effectLst/>
                          <a:latin typeface="inherit"/>
                        </a:rPr>
                        <a:t> </a:t>
                      </a:r>
                      <a:r>
                        <a:rPr lang="en-US" dirty="0">
                          <a:solidFill>
                            <a:srgbClr val="0077AA"/>
                          </a:solidFill>
                          <a:effectLst/>
                          <a:latin typeface="inherit"/>
                        </a:rPr>
                        <a:t>current</a:t>
                      </a:r>
                      <a:r>
                        <a:rPr lang="en-US" dirty="0">
                          <a:solidFill>
                            <a:srgbClr val="006FE0"/>
                          </a:solidFill>
                          <a:effectLst/>
                          <a:latin typeface="inherit"/>
                        </a:rPr>
                        <a:t> </a:t>
                      </a:r>
                      <a:r>
                        <a:rPr lang="en-US" dirty="0">
                          <a:solidFill>
                            <a:srgbClr val="445870"/>
                          </a:solidFill>
                          <a:effectLst/>
                          <a:latin typeface="inherit"/>
                        </a:rPr>
                        <a:t>credit</a:t>
                      </a:r>
                      <a:r>
                        <a:rPr lang="en-US" dirty="0">
                          <a:solidFill>
                            <a:srgbClr val="006FE0"/>
                          </a:solidFill>
                          <a:effectLst/>
                          <a:latin typeface="inherit"/>
                        </a:rPr>
                        <a:t> </a:t>
                      </a:r>
                      <a:r>
                        <a:rPr lang="en-US" dirty="0">
                          <a:solidFill>
                            <a:srgbClr val="445870"/>
                          </a:solidFill>
                          <a:effectLst/>
                          <a:latin typeface="inherit"/>
                        </a:rPr>
                        <a:t>2000</a:t>
                      </a:r>
                    </a:p>
                    <a:p>
                      <a:pPr algn="l" fontAlgn="t" latinLnBrk="1"/>
                      <a:r>
                        <a:rPr lang="en-US" dirty="0">
                          <a:solidFill>
                            <a:srgbClr val="445870"/>
                          </a:solidFill>
                          <a:effectLst/>
                          <a:latin typeface="inherit"/>
                        </a:rPr>
                        <a:t>ORA</a:t>
                      </a:r>
                      <a:r>
                        <a:rPr lang="en-US" dirty="0">
                          <a:solidFill>
                            <a:srgbClr val="A67F59"/>
                          </a:solidFill>
                          <a:effectLst/>
                          <a:latin typeface="inherit"/>
                        </a:rPr>
                        <a:t>-</a:t>
                      </a:r>
                      <a:r>
                        <a:rPr lang="en-US" dirty="0">
                          <a:solidFill>
                            <a:srgbClr val="445870"/>
                          </a:solidFill>
                          <a:effectLst/>
                          <a:latin typeface="inherit"/>
                        </a:rPr>
                        <a:t>06512:</a:t>
                      </a:r>
                      <a:r>
                        <a:rPr lang="en-US" dirty="0">
                          <a:solidFill>
                            <a:srgbClr val="006FE0"/>
                          </a:solidFill>
                          <a:effectLst/>
                          <a:latin typeface="inherit"/>
                        </a:rPr>
                        <a:t> </a:t>
                      </a:r>
                      <a:r>
                        <a:rPr lang="en-US" dirty="0">
                          <a:solidFill>
                            <a:srgbClr val="0077AA"/>
                          </a:solidFill>
                          <a:effectLst/>
                          <a:latin typeface="inherit"/>
                        </a:rPr>
                        <a:t>at</a:t>
                      </a:r>
                      <a:r>
                        <a:rPr lang="en-US" dirty="0">
                          <a:solidFill>
                            <a:srgbClr val="006FE0"/>
                          </a:solidFill>
                          <a:effectLst/>
                          <a:latin typeface="inherit"/>
                        </a:rPr>
                        <a:t> </a:t>
                      </a:r>
                      <a:r>
                        <a:rPr lang="en-US" dirty="0">
                          <a:solidFill>
                            <a:srgbClr val="445870"/>
                          </a:solidFill>
                          <a:effectLst/>
                          <a:latin typeface="inherit"/>
                        </a:rPr>
                        <a:t>"OT.CUSTOMERS_UPDATE_CREDIT_TRG",</a:t>
                      </a:r>
                      <a:r>
                        <a:rPr lang="en-US" dirty="0">
                          <a:solidFill>
                            <a:srgbClr val="006FE0"/>
                          </a:solidFill>
                          <a:effectLst/>
                          <a:latin typeface="inherit"/>
                        </a:rPr>
                        <a:t> </a:t>
                      </a:r>
                      <a:r>
                        <a:rPr lang="en-US" dirty="0">
                          <a:solidFill>
                            <a:srgbClr val="445870"/>
                          </a:solidFill>
                          <a:effectLst/>
                          <a:latin typeface="inherit"/>
                        </a:rPr>
                        <a:t>line</a:t>
                      </a:r>
                      <a:r>
                        <a:rPr lang="en-US" dirty="0">
                          <a:solidFill>
                            <a:srgbClr val="006FE0"/>
                          </a:solidFill>
                          <a:effectLst/>
                          <a:latin typeface="inherit"/>
                        </a:rPr>
                        <a:t> </a:t>
                      </a:r>
                      <a:r>
                        <a:rPr lang="en-US" dirty="0">
                          <a:solidFill>
                            <a:srgbClr val="445870"/>
                          </a:solidFill>
                          <a:effectLst/>
                          <a:latin typeface="inherit"/>
                        </a:rPr>
                        <a:t>4</a:t>
                      </a:r>
                    </a:p>
                    <a:p>
                      <a:pPr algn="l" fontAlgn="t" latinLnBrk="1"/>
                      <a:r>
                        <a:rPr lang="en-US" dirty="0">
                          <a:solidFill>
                            <a:srgbClr val="445870"/>
                          </a:solidFill>
                          <a:effectLst/>
                          <a:latin typeface="inherit"/>
                        </a:rPr>
                        <a:t>ORA</a:t>
                      </a:r>
                      <a:r>
                        <a:rPr lang="en-US" dirty="0">
                          <a:solidFill>
                            <a:srgbClr val="A67F59"/>
                          </a:solidFill>
                          <a:effectLst/>
                          <a:latin typeface="inherit"/>
                        </a:rPr>
                        <a:t>-</a:t>
                      </a:r>
                      <a:r>
                        <a:rPr lang="en-US" dirty="0">
                          <a:solidFill>
                            <a:srgbClr val="445870"/>
                          </a:solidFill>
                          <a:effectLst/>
                          <a:latin typeface="inherit"/>
                        </a:rPr>
                        <a:t>04088:</a:t>
                      </a:r>
                      <a:r>
                        <a:rPr lang="en-US" dirty="0">
                          <a:solidFill>
                            <a:srgbClr val="006FE0"/>
                          </a:solidFill>
                          <a:effectLst/>
                          <a:latin typeface="inherit"/>
                        </a:rPr>
                        <a:t> </a:t>
                      </a:r>
                      <a:r>
                        <a:rPr lang="en-US" dirty="0">
                          <a:solidFill>
                            <a:srgbClr val="445870"/>
                          </a:solidFill>
                          <a:effectLst/>
                          <a:latin typeface="inherit"/>
                        </a:rPr>
                        <a:t>error</a:t>
                      </a:r>
                      <a:r>
                        <a:rPr lang="en-US" dirty="0">
                          <a:solidFill>
                            <a:srgbClr val="006FE0"/>
                          </a:solidFill>
                          <a:effectLst/>
                          <a:latin typeface="inherit"/>
                        </a:rPr>
                        <a:t> </a:t>
                      </a:r>
                      <a:r>
                        <a:rPr lang="en-US" dirty="0">
                          <a:solidFill>
                            <a:srgbClr val="445870"/>
                          </a:solidFill>
                          <a:effectLst/>
                          <a:latin typeface="inherit"/>
                        </a:rPr>
                        <a:t>during</a:t>
                      </a:r>
                      <a:r>
                        <a:rPr lang="en-US" dirty="0">
                          <a:solidFill>
                            <a:srgbClr val="006FE0"/>
                          </a:solidFill>
                          <a:effectLst/>
                          <a:latin typeface="inherit"/>
                        </a:rPr>
                        <a:t> </a:t>
                      </a:r>
                      <a:r>
                        <a:rPr lang="en-US" dirty="0">
                          <a:solidFill>
                            <a:srgbClr val="445870"/>
                          </a:solidFill>
                          <a:effectLst/>
                          <a:latin typeface="inherit"/>
                        </a:rPr>
                        <a:t>execution</a:t>
                      </a:r>
                      <a:r>
                        <a:rPr lang="en-US" dirty="0">
                          <a:solidFill>
                            <a:srgbClr val="006FE0"/>
                          </a:solidFill>
                          <a:effectLst/>
                          <a:latin typeface="inherit"/>
                        </a:rPr>
                        <a:t> </a:t>
                      </a:r>
                      <a:r>
                        <a:rPr lang="en-US" dirty="0">
                          <a:solidFill>
                            <a:srgbClr val="0077AA"/>
                          </a:solidFill>
                          <a:effectLst/>
                          <a:latin typeface="inherit"/>
                        </a:rPr>
                        <a:t>of</a:t>
                      </a:r>
                      <a:r>
                        <a:rPr lang="en-US" dirty="0">
                          <a:solidFill>
                            <a:srgbClr val="006FE0"/>
                          </a:solidFill>
                          <a:effectLst/>
                          <a:latin typeface="inherit"/>
                        </a:rPr>
                        <a:t> </a:t>
                      </a:r>
                      <a:r>
                        <a:rPr lang="en-US" dirty="0">
                          <a:solidFill>
                            <a:srgbClr val="0077AA"/>
                          </a:solidFill>
                          <a:effectLst/>
                          <a:latin typeface="inherit"/>
                        </a:rPr>
                        <a:t>trigger</a:t>
                      </a:r>
                      <a:r>
                        <a:rPr lang="en-US" dirty="0">
                          <a:solidFill>
                            <a:srgbClr val="006FE0"/>
                          </a:solidFill>
                          <a:effectLst/>
                          <a:latin typeface="inherit"/>
                        </a:rPr>
                        <a:t> </a:t>
                      </a:r>
                      <a:r>
                        <a:rPr lang="en-US" dirty="0">
                          <a:solidFill>
                            <a:srgbClr val="669900"/>
                          </a:solidFill>
                          <a:effectLst/>
                          <a:latin typeface="inherit"/>
                        </a:rPr>
                        <a:t>'OT.CUSTOMERS_UPDATE_CREDIT_TRG'</a:t>
                      </a:r>
                      <a:endParaRPr lang="en-US" dirty="0">
                        <a:solidFill>
                          <a:srgbClr val="445870"/>
                        </a:solidFill>
                        <a:effectLst/>
                        <a:latin typeface="inherit"/>
                      </a:endParaRP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445739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Disabling a Trigger</a:t>
            </a:r>
            <a:endParaRPr lang="en-CA" dirty="0"/>
          </a:p>
        </p:txBody>
      </p:sp>
      <p:sp>
        <p:nvSpPr>
          <p:cNvPr id="3" name="Content Placeholder 2"/>
          <p:cNvSpPr>
            <a:spLocks noGrp="1"/>
          </p:cNvSpPr>
          <p:nvPr>
            <p:ph idx="1"/>
          </p:nvPr>
        </p:nvSpPr>
        <p:spPr/>
        <p:txBody>
          <a:bodyPr>
            <a:normAutofit/>
          </a:bodyPr>
          <a:lstStyle/>
          <a:p>
            <a:r>
              <a:rPr lang="en-US" sz="2400" dirty="0"/>
              <a:t>Sometimes, you may want to disable a trigger for testing and troubleshooting purposes. To </a:t>
            </a:r>
            <a:r>
              <a:rPr lang="en-US" sz="2400" dirty="0">
                <a:solidFill>
                  <a:schemeClr val="accent2"/>
                </a:solidFill>
              </a:rPr>
              <a:t>disable a trigger</a:t>
            </a:r>
            <a:r>
              <a:rPr lang="en-US" sz="2400" dirty="0"/>
              <a:t>, you use the </a:t>
            </a:r>
            <a:r>
              <a:rPr lang="en-US" sz="2400" dirty="0">
                <a:solidFill>
                  <a:schemeClr val="accent2"/>
                </a:solidFill>
              </a:rPr>
              <a:t>ALTER TRIGGER DISABLE </a:t>
            </a:r>
            <a:r>
              <a:rPr lang="en-US" sz="2400" dirty="0"/>
              <a:t>statement</a:t>
            </a:r>
            <a:r>
              <a:rPr lang="en-US" sz="2400" dirty="0" smtClean="0"/>
              <a:t>:</a:t>
            </a:r>
          </a:p>
          <a:p>
            <a:endParaRPr lang="en-US" sz="2400" dirty="0"/>
          </a:p>
          <a:p>
            <a:endParaRPr lang="en-US" sz="2400" dirty="0" smtClean="0"/>
          </a:p>
          <a:p>
            <a:r>
              <a:rPr lang="en-US" sz="2400" dirty="0"/>
              <a:t>you specify the </a:t>
            </a:r>
            <a:r>
              <a:rPr lang="en-US" sz="2400" dirty="0">
                <a:solidFill>
                  <a:schemeClr val="accent2"/>
                </a:solidFill>
              </a:rPr>
              <a:t>name of the trigger </a:t>
            </a:r>
            <a:r>
              <a:rPr lang="en-US" sz="2400" dirty="0"/>
              <a:t>that you want to disable after the </a:t>
            </a:r>
            <a:r>
              <a:rPr lang="en-US" sz="2400" dirty="0">
                <a:solidFill>
                  <a:schemeClr val="accent2"/>
                </a:solidFill>
              </a:rPr>
              <a:t>ALTER TRIGGER</a:t>
            </a:r>
            <a:r>
              <a:rPr lang="en-US" sz="2400" dirty="0"/>
              <a:t> keywords</a:t>
            </a:r>
            <a:r>
              <a:rPr lang="en-US" sz="2400" dirty="0" smtClean="0"/>
              <a:t>.</a:t>
            </a:r>
            <a:endParaRPr lang="en-US" sz="2400" dirty="0"/>
          </a:p>
          <a:p>
            <a:r>
              <a:rPr lang="en-US" sz="2400" dirty="0"/>
              <a:t>For example, to disable the </a:t>
            </a:r>
            <a:r>
              <a:rPr lang="en-US" sz="2400" dirty="0">
                <a:solidFill>
                  <a:schemeClr val="accent2"/>
                </a:solidFill>
              </a:rPr>
              <a:t>trigger </a:t>
            </a:r>
            <a:r>
              <a:rPr lang="en-US" sz="2400" dirty="0" err="1">
                <a:solidFill>
                  <a:schemeClr val="accent2"/>
                </a:solidFill>
              </a:rPr>
              <a:t>customers_audit_trigger</a:t>
            </a:r>
            <a:r>
              <a:rPr lang="en-US" sz="2400" dirty="0"/>
              <a:t> of the customers table, you use the following statement</a:t>
            </a:r>
            <a:r>
              <a:rPr lang="en-US" sz="2400" dirty="0" smtClean="0"/>
              <a:t>:</a:t>
            </a:r>
          </a:p>
          <a:p>
            <a:endParaRPr lang="en-US" sz="2400" dirty="0" smtClean="0"/>
          </a:p>
          <a:p>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33</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4102537727"/>
              </p:ext>
            </p:extLst>
          </p:nvPr>
        </p:nvGraphicFramePr>
        <p:xfrm>
          <a:off x="2411674" y="2975498"/>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ALTER</a:t>
                      </a:r>
                      <a:r>
                        <a:rPr lang="en-CA" dirty="0">
                          <a:solidFill>
                            <a:srgbClr val="006FE0"/>
                          </a:solidFill>
                          <a:effectLst/>
                          <a:latin typeface="inherit"/>
                        </a:rPr>
                        <a:t> </a:t>
                      </a:r>
                      <a:r>
                        <a:rPr lang="en-CA" dirty="0">
                          <a:solidFill>
                            <a:srgbClr val="0077AA"/>
                          </a:solidFill>
                          <a:effectLst/>
                          <a:latin typeface="inherit"/>
                        </a:rPr>
                        <a:t>TRIGGER</a:t>
                      </a:r>
                      <a:r>
                        <a:rPr lang="en-CA" dirty="0">
                          <a:solidFill>
                            <a:srgbClr val="006FE0"/>
                          </a:solidFill>
                          <a:effectLst/>
                          <a:latin typeface="inherit"/>
                        </a:rPr>
                        <a:t> </a:t>
                      </a:r>
                      <a:r>
                        <a:rPr lang="en-CA" dirty="0" err="1">
                          <a:solidFill>
                            <a:srgbClr val="445870"/>
                          </a:solidFill>
                          <a:effectLst/>
                          <a:latin typeface="inherit"/>
                        </a:rPr>
                        <a:t>trigger_name</a:t>
                      </a:r>
                      <a:r>
                        <a:rPr lang="en-CA" dirty="0">
                          <a:solidFill>
                            <a:srgbClr val="006FE0"/>
                          </a:solidFill>
                          <a:effectLst/>
                          <a:latin typeface="inherit"/>
                        </a:rPr>
                        <a:t> </a:t>
                      </a:r>
                      <a:r>
                        <a:rPr lang="en-CA" dirty="0">
                          <a:solidFill>
                            <a:srgbClr val="0077AA"/>
                          </a:solidFill>
                          <a:effectLst/>
                          <a:latin typeface="inherit"/>
                        </a:rPr>
                        <a:t>DISABLE</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20417314"/>
              </p:ext>
            </p:extLst>
          </p:nvPr>
        </p:nvGraphicFramePr>
        <p:xfrm>
          <a:off x="2532698" y="5503334"/>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ALTER</a:t>
                      </a:r>
                      <a:r>
                        <a:rPr lang="en-CA" dirty="0">
                          <a:solidFill>
                            <a:srgbClr val="006FE0"/>
                          </a:solidFill>
                          <a:effectLst/>
                          <a:latin typeface="inherit"/>
                        </a:rPr>
                        <a:t> </a:t>
                      </a:r>
                      <a:r>
                        <a:rPr lang="en-CA" dirty="0">
                          <a:solidFill>
                            <a:srgbClr val="0077AA"/>
                          </a:solidFill>
                          <a:effectLst/>
                          <a:latin typeface="inherit"/>
                        </a:rPr>
                        <a:t>TRIGGER</a:t>
                      </a:r>
                      <a:r>
                        <a:rPr lang="en-CA" dirty="0">
                          <a:solidFill>
                            <a:srgbClr val="006FE0"/>
                          </a:solidFill>
                          <a:effectLst/>
                          <a:latin typeface="inherit"/>
                        </a:rPr>
                        <a:t> </a:t>
                      </a:r>
                      <a:r>
                        <a:rPr lang="en-CA" dirty="0" err="1">
                          <a:solidFill>
                            <a:srgbClr val="445870"/>
                          </a:solidFill>
                          <a:effectLst/>
                          <a:latin typeface="inherit"/>
                        </a:rPr>
                        <a:t>customers_audit_trg</a:t>
                      </a:r>
                      <a:r>
                        <a:rPr lang="en-CA" dirty="0">
                          <a:solidFill>
                            <a:srgbClr val="006FE0"/>
                          </a:solidFill>
                          <a:effectLst/>
                          <a:latin typeface="inherit"/>
                        </a:rPr>
                        <a:t> </a:t>
                      </a:r>
                      <a:r>
                        <a:rPr lang="en-CA" dirty="0">
                          <a:solidFill>
                            <a:srgbClr val="0077AA"/>
                          </a:solidFill>
                          <a:effectLst/>
                          <a:latin typeface="inherit"/>
                        </a:rPr>
                        <a:t>DISABLE</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3233617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Disabling All Triggers</a:t>
            </a:r>
            <a:endParaRPr lang="en-CA" dirty="0"/>
          </a:p>
        </p:txBody>
      </p:sp>
      <p:sp>
        <p:nvSpPr>
          <p:cNvPr id="3" name="Content Placeholder 2"/>
          <p:cNvSpPr>
            <a:spLocks noGrp="1"/>
          </p:cNvSpPr>
          <p:nvPr>
            <p:ph idx="1"/>
          </p:nvPr>
        </p:nvSpPr>
        <p:spPr/>
        <p:txBody>
          <a:bodyPr>
            <a:normAutofit/>
          </a:bodyPr>
          <a:lstStyle/>
          <a:p>
            <a:r>
              <a:rPr lang="en-US" sz="2400" dirty="0"/>
              <a:t>To disable all triggers associated with a table, you use the ATLER TABLE ... </a:t>
            </a:r>
            <a:r>
              <a:rPr lang="en-US" sz="2400" dirty="0">
                <a:solidFill>
                  <a:schemeClr val="accent2"/>
                </a:solidFill>
              </a:rPr>
              <a:t>DISABLE ALL TRIGGERS statement</a:t>
            </a:r>
            <a:r>
              <a:rPr lang="en-US" sz="2400" dirty="0" smtClean="0"/>
              <a:t>:</a:t>
            </a:r>
          </a:p>
          <a:p>
            <a:endParaRPr lang="en-US" sz="2400" dirty="0"/>
          </a:p>
          <a:p>
            <a:endParaRPr lang="en-US" sz="2400" dirty="0" smtClean="0"/>
          </a:p>
          <a:p>
            <a:r>
              <a:rPr lang="en-US" sz="2400" dirty="0" smtClean="0"/>
              <a:t>Specify </a:t>
            </a:r>
            <a:r>
              <a:rPr lang="en-US" sz="2400" dirty="0"/>
              <a:t>the name of the table to which the triggers that you want to disable </a:t>
            </a:r>
            <a:r>
              <a:rPr lang="en-US" sz="2400" dirty="0" smtClean="0"/>
              <a:t>belong. </a:t>
            </a:r>
          </a:p>
          <a:p>
            <a:r>
              <a:rPr lang="en-US" sz="2400" dirty="0" smtClean="0"/>
              <a:t>For </a:t>
            </a:r>
            <a:r>
              <a:rPr lang="en-US" sz="2400" dirty="0"/>
              <a:t>example, </a:t>
            </a:r>
            <a:r>
              <a:rPr lang="en-US" sz="2400" dirty="0">
                <a:solidFill>
                  <a:schemeClr val="accent2"/>
                </a:solidFill>
              </a:rPr>
              <a:t>to disable all triggers associated with the customers table</a:t>
            </a:r>
            <a:r>
              <a:rPr lang="en-US" sz="2400" dirty="0"/>
              <a:t>, you use the following statement:</a:t>
            </a:r>
            <a:endParaRPr lang="en-US" sz="2400" dirty="0" smtClean="0"/>
          </a:p>
          <a:p>
            <a:endParaRPr lang="en-CA" sz="24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34</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3443561442"/>
              </p:ext>
            </p:extLst>
          </p:nvPr>
        </p:nvGraphicFramePr>
        <p:xfrm>
          <a:off x="2344438" y="3042733"/>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ALTER</a:t>
                      </a:r>
                      <a:r>
                        <a:rPr lang="en-US" dirty="0">
                          <a:solidFill>
                            <a:srgbClr val="006FE0"/>
                          </a:solidFill>
                          <a:effectLst/>
                          <a:latin typeface="inherit"/>
                        </a:rPr>
                        <a:t> </a:t>
                      </a:r>
                      <a:r>
                        <a:rPr lang="en-US" dirty="0">
                          <a:solidFill>
                            <a:srgbClr val="0077AA"/>
                          </a:solidFill>
                          <a:effectLst/>
                          <a:latin typeface="inherit"/>
                        </a:rPr>
                        <a:t>TABLE</a:t>
                      </a:r>
                      <a:r>
                        <a:rPr lang="en-US" dirty="0">
                          <a:solidFill>
                            <a:srgbClr val="006FE0"/>
                          </a:solidFill>
                          <a:effectLst/>
                          <a:latin typeface="inherit"/>
                        </a:rPr>
                        <a:t> </a:t>
                      </a:r>
                      <a:r>
                        <a:rPr lang="en-US" dirty="0" err="1">
                          <a:solidFill>
                            <a:srgbClr val="445870"/>
                          </a:solidFill>
                          <a:effectLst/>
                          <a:latin typeface="inherit"/>
                        </a:rPr>
                        <a:t>table_name</a:t>
                      </a:r>
                      <a:r>
                        <a:rPr lang="en-US" dirty="0">
                          <a:solidFill>
                            <a:srgbClr val="006FE0"/>
                          </a:solidFill>
                          <a:effectLst/>
                          <a:latin typeface="inherit"/>
                        </a:rPr>
                        <a:t> </a:t>
                      </a:r>
                      <a:r>
                        <a:rPr lang="en-US" dirty="0">
                          <a:solidFill>
                            <a:srgbClr val="0077AA"/>
                          </a:solidFill>
                          <a:effectLst/>
                          <a:latin typeface="inherit"/>
                        </a:rPr>
                        <a:t>DISABLE</a:t>
                      </a:r>
                      <a:r>
                        <a:rPr lang="en-US" dirty="0">
                          <a:solidFill>
                            <a:srgbClr val="006FE0"/>
                          </a:solidFill>
                          <a:effectLst/>
                          <a:latin typeface="inherit"/>
                        </a:rPr>
                        <a:t> </a:t>
                      </a:r>
                      <a:r>
                        <a:rPr lang="en-US" dirty="0">
                          <a:solidFill>
                            <a:srgbClr val="0077AA"/>
                          </a:solidFill>
                          <a:effectLst/>
                          <a:latin typeface="inherit"/>
                        </a:rPr>
                        <a:t>ALL</a:t>
                      </a:r>
                      <a:r>
                        <a:rPr lang="en-US" dirty="0">
                          <a:solidFill>
                            <a:srgbClr val="006FE0"/>
                          </a:solidFill>
                          <a:effectLst/>
                          <a:latin typeface="inherit"/>
                        </a:rPr>
                        <a:t> </a:t>
                      </a:r>
                      <a:r>
                        <a:rPr lang="en-US" dirty="0">
                          <a:solidFill>
                            <a:srgbClr val="0077AA"/>
                          </a:solidFill>
                          <a:effectLst/>
                          <a:latin typeface="inherit"/>
                        </a:rPr>
                        <a:t>TRIGGERS</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0183800"/>
              </p:ext>
            </p:extLst>
          </p:nvPr>
        </p:nvGraphicFramePr>
        <p:xfrm>
          <a:off x="2734403" y="5355627"/>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ALTER</a:t>
                      </a:r>
                      <a:r>
                        <a:rPr lang="en-US" dirty="0">
                          <a:solidFill>
                            <a:srgbClr val="006FE0"/>
                          </a:solidFill>
                          <a:effectLst/>
                          <a:latin typeface="inherit"/>
                        </a:rPr>
                        <a:t> </a:t>
                      </a:r>
                      <a:r>
                        <a:rPr lang="en-US" dirty="0">
                          <a:solidFill>
                            <a:srgbClr val="0077AA"/>
                          </a:solidFill>
                          <a:effectLst/>
                          <a:latin typeface="inherit"/>
                        </a:rPr>
                        <a:t>TABLE</a:t>
                      </a:r>
                      <a:r>
                        <a:rPr lang="en-US" dirty="0">
                          <a:solidFill>
                            <a:srgbClr val="006FE0"/>
                          </a:solidFill>
                          <a:effectLst/>
                          <a:latin typeface="inherit"/>
                        </a:rPr>
                        <a:t> </a:t>
                      </a:r>
                      <a:r>
                        <a:rPr lang="en-US" dirty="0">
                          <a:solidFill>
                            <a:srgbClr val="445870"/>
                          </a:solidFill>
                          <a:effectLst/>
                          <a:latin typeface="inherit"/>
                        </a:rPr>
                        <a:t>customers</a:t>
                      </a:r>
                      <a:r>
                        <a:rPr lang="en-US" dirty="0">
                          <a:solidFill>
                            <a:srgbClr val="006FE0"/>
                          </a:solidFill>
                          <a:effectLst/>
                          <a:latin typeface="inherit"/>
                        </a:rPr>
                        <a:t> </a:t>
                      </a:r>
                      <a:r>
                        <a:rPr lang="en-US" dirty="0">
                          <a:solidFill>
                            <a:srgbClr val="0077AA"/>
                          </a:solidFill>
                          <a:effectLst/>
                          <a:latin typeface="inherit"/>
                        </a:rPr>
                        <a:t>DISABLE</a:t>
                      </a:r>
                      <a:r>
                        <a:rPr lang="en-US" dirty="0">
                          <a:solidFill>
                            <a:srgbClr val="006FE0"/>
                          </a:solidFill>
                          <a:effectLst/>
                          <a:latin typeface="inherit"/>
                        </a:rPr>
                        <a:t> </a:t>
                      </a:r>
                      <a:r>
                        <a:rPr lang="en-US" dirty="0">
                          <a:solidFill>
                            <a:srgbClr val="0077AA"/>
                          </a:solidFill>
                          <a:effectLst/>
                          <a:latin typeface="inherit"/>
                        </a:rPr>
                        <a:t>ALL</a:t>
                      </a:r>
                      <a:r>
                        <a:rPr lang="en-US" dirty="0">
                          <a:solidFill>
                            <a:srgbClr val="006FE0"/>
                          </a:solidFill>
                          <a:effectLst/>
                          <a:latin typeface="inherit"/>
                        </a:rPr>
                        <a:t> </a:t>
                      </a:r>
                      <a:r>
                        <a:rPr lang="en-US" dirty="0">
                          <a:solidFill>
                            <a:srgbClr val="0077AA"/>
                          </a:solidFill>
                          <a:effectLst/>
                          <a:latin typeface="inherit"/>
                        </a:rPr>
                        <a:t>TRIGGERS</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4116399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Disabled Trigger-Example</a:t>
            </a:r>
            <a:endParaRPr lang="en-CA"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v"/>
            </a:pPr>
            <a:r>
              <a:rPr lang="en-US" sz="2800" dirty="0"/>
              <a:t>Sometimes, you may want to create a disabled trigger which is a trigger </a:t>
            </a:r>
            <a:r>
              <a:rPr lang="en-US" sz="2800" dirty="0" smtClean="0"/>
              <a:t>in </a:t>
            </a:r>
            <a:r>
              <a:rPr lang="en-US" sz="2800" dirty="0"/>
              <a:t>the disabled state</a:t>
            </a:r>
            <a:r>
              <a:rPr lang="en-US" sz="2800" dirty="0" smtClean="0"/>
              <a:t>.</a:t>
            </a:r>
            <a:endParaRPr lang="en-US" sz="2800" dirty="0"/>
          </a:p>
          <a:p>
            <a:pPr algn="just">
              <a:buFont typeface="Wingdings" panose="05000000000000000000" pitchFamily="2" charset="2"/>
              <a:buChar char="v"/>
            </a:pPr>
            <a:r>
              <a:rPr lang="en-US" sz="2800" dirty="0"/>
              <a:t>For example, you want to create a trigger </a:t>
            </a:r>
            <a:r>
              <a:rPr lang="en-US" sz="2800" dirty="0">
                <a:solidFill>
                  <a:schemeClr val="accent2"/>
                </a:solidFill>
              </a:rPr>
              <a:t>during the business hours </a:t>
            </a:r>
            <a:r>
              <a:rPr lang="en-US" sz="2800" dirty="0"/>
              <a:t>and </a:t>
            </a:r>
            <a:r>
              <a:rPr lang="en-US" sz="2800" dirty="0">
                <a:solidFill>
                  <a:schemeClr val="accent2"/>
                </a:solidFill>
              </a:rPr>
              <a:t>do not want to impact the current transactions</a:t>
            </a:r>
            <a:r>
              <a:rPr lang="en-US" sz="2800" dirty="0" smtClean="0"/>
              <a:t>.</a:t>
            </a:r>
            <a:endParaRPr lang="en-US" sz="2800" dirty="0"/>
          </a:p>
          <a:p>
            <a:pPr algn="just">
              <a:buFont typeface="Wingdings" panose="05000000000000000000" pitchFamily="2" charset="2"/>
              <a:buChar char="v"/>
            </a:pPr>
            <a:r>
              <a:rPr lang="en-US" sz="2800" dirty="0"/>
              <a:t>To do it safely, you can </a:t>
            </a:r>
            <a:r>
              <a:rPr lang="en-US" sz="2800" dirty="0">
                <a:solidFill>
                  <a:schemeClr val="accent2"/>
                </a:solidFill>
              </a:rPr>
              <a:t>create a trigger in the disabled state first</a:t>
            </a:r>
            <a:r>
              <a:rPr lang="en-US" sz="2800" dirty="0"/>
              <a:t>. And </a:t>
            </a:r>
            <a:r>
              <a:rPr lang="en-US" sz="2800" dirty="0" smtClean="0"/>
              <a:t>then </a:t>
            </a:r>
            <a:r>
              <a:rPr lang="en-US" sz="2800" dirty="0" smtClean="0">
                <a:solidFill>
                  <a:schemeClr val="accent2"/>
                </a:solidFill>
              </a:rPr>
              <a:t>enable </a:t>
            </a:r>
            <a:r>
              <a:rPr lang="en-US" sz="2800" dirty="0">
                <a:solidFill>
                  <a:schemeClr val="accent2"/>
                </a:solidFill>
              </a:rPr>
              <a:t>it later during the maintenance hours </a:t>
            </a:r>
            <a:r>
              <a:rPr lang="en-US" sz="2800" dirty="0"/>
              <a:t>or at the </a:t>
            </a:r>
            <a:r>
              <a:rPr lang="en-US" sz="2800" dirty="0">
                <a:solidFill>
                  <a:schemeClr val="accent2"/>
                </a:solidFill>
              </a:rPr>
              <a:t>weekend</a:t>
            </a:r>
            <a:r>
              <a:rPr lang="en-US" sz="2800" dirty="0" smtClean="0"/>
              <a:t>.</a:t>
            </a:r>
            <a:endParaRPr lang="en-US" sz="2800" dirty="0"/>
          </a:p>
          <a:p>
            <a:pPr algn="just">
              <a:buFont typeface="Wingdings" panose="05000000000000000000" pitchFamily="2" charset="2"/>
              <a:buChar char="v"/>
            </a:pPr>
            <a:r>
              <a:rPr lang="en-US" sz="2800" dirty="0"/>
              <a:t>To create a trigger in the disabled state, you use the </a:t>
            </a:r>
            <a:r>
              <a:rPr lang="en-US" sz="2800" dirty="0">
                <a:solidFill>
                  <a:schemeClr val="accent2"/>
                </a:solidFill>
              </a:rPr>
              <a:t>CREATE TRIGGER</a:t>
            </a:r>
            <a:r>
              <a:rPr lang="en-US" sz="2800" dirty="0"/>
              <a:t> statement with the </a:t>
            </a:r>
            <a:r>
              <a:rPr lang="en-US" sz="2800" dirty="0">
                <a:solidFill>
                  <a:schemeClr val="accent2"/>
                </a:solidFill>
              </a:rPr>
              <a:t>DISABLE </a:t>
            </a:r>
            <a:r>
              <a:rPr lang="en-US" sz="2800" dirty="0"/>
              <a:t>option:</a:t>
            </a:r>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35</a:t>
            </a:fld>
            <a:endParaRPr lang="en-CA"/>
          </a:p>
        </p:txBody>
      </p:sp>
    </p:spTree>
    <p:extLst>
      <p:ext uri="{BB962C8B-B14F-4D97-AF65-F5344CB8AC3E}">
        <p14:creationId xmlns:p14="http://schemas.microsoft.com/office/powerpoint/2010/main" val="391896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36</a:t>
            </a:fld>
            <a:endParaRPr lang="en-CA"/>
          </a:p>
        </p:txBody>
      </p:sp>
      <p:pic>
        <p:nvPicPr>
          <p:cNvPr id="8" name="Content Placeholder 7"/>
          <p:cNvPicPr>
            <a:picLocks noGrp="1" noChangeAspect="1"/>
          </p:cNvPicPr>
          <p:nvPr>
            <p:ph idx="1"/>
          </p:nvPr>
        </p:nvPicPr>
        <p:blipFill rotWithShape="1">
          <a:blip r:embed="rId2"/>
          <a:srcRect l="9485" t="20958" r="57736" b="60074"/>
          <a:stretch/>
        </p:blipFill>
        <p:spPr>
          <a:xfrm>
            <a:off x="149609" y="228301"/>
            <a:ext cx="5853292" cy="1904207"/>
          </a:xfrm>
          <a:prstGeom prst="rect">
            <a:avLst/>
          </a:prstGeom>
        </p:spPr>
      </p:pic>
      <p:pic>
        <p:nvPicPr>
          <p:cNvPr id="9" name="Content Placeholder 7"/>
          <p:cNvPicPr>
            <a:picLocks noChangeAspect="1"/>
          </p:cNvPicPr>
          <p:nvPr/>
        </p:nvPicPr>
        <p:blipFill rotWithShape="1">
          <a:blip r:embed="rId2"/>
          <a:srcRect l="9486" t="38011" r="40085" b="7171"/>
          <a:stretch/>
        </p:blipFill>
        <p:spPr>
          <a:xfrm>
            <a:off x="3550024" y="1543358"/>
            <a:ext cx="8641976" cy="5281551"/>
          </a:xfrm>
          <a:prstGeom prst="rect">
            <a:avLst/>
          </a:prstGeom>
        </p:spPr>
      </p:pic>
      <p:sp>
        <p:nvSpPr>
          <p:cNvPr id="10" name="Rectangular Callout 9"/>
          <p:cNvSpPr/>
          <p:nvPr/>
        </p:nvSpPr>
        <p:spPr>
          <a:xfrm>
            <a:off x="4674197" y="589712"/>
            <a:ext cx="1229062" cy="590692"/>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000" dirty="0" smtClean="0">
                <a:ln w="0"/>
                <a:solidFill>
                  <a:schemeClr val="tx1"/>
                </a:solidFill>
                <a:effectLst>
                  <a:outerShdw blurRad="38100" dist="19050" dir="2700000" algn="tl" rotWithShape="0">
                    <a:schemeClr val="dk1">
                      <a:alpha val="40000"/>
                    </a:schemeClr>
                  </a:outerShdw>
                </a:effectLst>
              </a:rPr>
              <a:t>Syntax</a:t>
            </a:r>
            <a:endParaRPr lang="en-CA" sz="2000" dirty="0">
              <a:ln w="0"/>
              <a:solidFill>
                <a:schemeClr val="tx1"/>
              </a:solidFill>
              <a:effectLst>
                <a:outerShdw blurRad="38100" dist="19050" dir="2700000" algn="tl" rotWithShape="0">
                  <a:schemeClr val="dk1">
                    <a:alpha val="40000"/>
                  </a:schemeClr>
                </a:outerShdw>
              </a:effectLst>
            </a:endParaRPr>
          </a:p>
        </p:txBody>
      </p:sp>
      <p:sp>
        <p:nvSpPr>
          <p:cNvPr id="11" name="Title 10"/>
          <p:cNvSpPr>
            <a:spLocks noGrp="1"/>
          </p:cNvSpPr>
          <p:nvPr>
            <p:ph type="title"/>
          </p:nvPr>
        </p:nvSpPr>
        <p:spPr>
          <a:xfrm>
            <a:off x="10705284" y="1543357"/>
            <a:ext cx="1406562" cy="654691"/>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000" dirty="0" smtClean="0">
                <a:ln w="0"/>
                <a:solidFill>
                  <a:schemeClr val="tx1"/>
                </a:solidFill>
                <a:effectLst>
                  <a:outerShdw blurRad="38100" dist="19050" dir="2700000" algn="tl" rotWithShape="0">
                    <a:schemeClr val="dk1">
                      <a:alpha val="40000"/>
                    </a:schemeClr>
                  </a:outerShdw>
                </a:effectLst>
              </a:rPr>
              <a:t>Example</a:t>
            </a:r>
            <a:endParaRPr lang="en-CA"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20702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Enable a Trigger</a:t>
            </a:r>
            <a:endParaRPr lang="en-CA" dirty="0"/>
          </a:p>
        </p:txBody>
      </p:sp>
      <p:sp>
        <p:nvSpPr>
          <p:cNvPr id="3" name="Content Placeholder 2"/>
          <p:cNvSpPr>
            <a:spLocks noGrp="1"/>
          </p:cNvSpPr>
          <p:nvPr>
            <p:ph idx="1"/>
          </p:nvPr>
        </p:nvSpPr>
        <p:spPr>
          <a:xfrm>
            <a:off x="1097280" y="1845734"/>
            <a:ext cx="10763026" cy="4023360"/>
          </a:xfrm>
        </p:spPr>
        <p:txBody>
          <a:bodyPr>
            <a:normAutofit/>
          </a:bodyPr>
          <a:lstStyle/>
          <a:p>
            <a:r>
              <a:rPr lang="en-US" sz="2800" dirty="0"/>
              <a:t>To </a:t>
            </a:r>
            <a:r>
              <a:rPr lang="en-US" sz="2800" dirty="0">
                <a:solidFill>
                  <a:schemeClr val="accent2"/>
                </a:solidFill>
              </a:rPr>
              <a:t>enable a previously disabled trigger</a:t>
            </a:r>
            <a:r>
              <a:rPr lang="en-US" sz="2800" dirty="0"/>
              <a:t>, you use the </a:t>
            </a:r>
            <a:r>
              <a:rPr lang="en-US" sz="2800" dirty="0">
                <a:solidFill>
                  <a:schemeClr val="accent2"/>
                </a:solidFill>
              </a:rPr>
              <a:t>ALTER TRIGGER ENABLE</a:t>
            </a:r>
            <a:r>
              <a:rPr lang="en-US" sz="2800" dirty="0"/>
              <a:t> statement</a:t>
            </a:r>
            <a:r>
              <a:rPr lang="en-US" sz="2800" dirty="0" smtClean="0"/>
              <a:t>:</a:t>
            </a:r>
          </a:p>
          <a:p>
            <a:endParaRPr lang="en-US" sz="2800" dirty="0"/>
          </a:p>
          <a:p>
            <a:r>
              <a:rPr lang="en-US" sz="2800" dirty="0" smtClean="0"/>
              <a:t>In </a:t>
            </a:r>
            <a:r>
              <a:rPr lang="en-US" sz="2800" dirty="0"/>
              <a:t>this syntax, you place the name of the trigger that you want to </a:t>
            </a:r>
            <a:r>
              <a:rPr lang="en-US" sz="2800" dirty="0" smtClean="0"/>
              <a:t>enable </a:t>
            </a:r>
            <a:r>
              <a:rPr lang="en-US" sz="2800" dirty="0"/>
              <a:t>after the </a:t>
            </a:r>
            <a:r>
              <a:rPr lang="en-US" sz="2800" dirty="0">
                <a:solidFill>
                  <a:schemeClr val="accent2"/>
                </a:solidFill>
              </a:rPr>
              <a:t>ALTER TRIGGER </a:t>
            </a:r>
            <a:r>
              <a:rPr lang="en-US" sz="2800" dirty="0" smtClean="0"/>
              <a:t>keywords.</a:t>
            </a:r>
          </a:p>
          <a:p>
            <a:r>
              <a:rPr lang="en-US" sz="2800" dirty="0" smtClean="0">
                <a:solidFill>
                  <a:schemeClr val="accent2"/>
                </a:solidFill>
              </a:rPr>
              <a:t>For </a:t>
            </a:r>
            <a:r>
              <a:rPr lang="en-US" sz="2800" dirty="0">
                <a:solidFill>
                  <a:schemeClr val="accent2"/>
                </a:solidFill>
              </a:rPr>
              <a:t>example, the following statement enables the </a:t>
            </a:r>
            <a:r>
              <a:rPr lang="en-US" sz="2800" dirty="0" err="1">
                <a:solidFill>
                  <a:schemeClr val="accent2"/>
                </a:solidFill>
              </a:rPr>
              <a:t>customers_audit_trg</a:t>
            </a:r>
            <a:r>
              <a:rPr lang="en-US" sz="2800" dirty="0">
                <a:solidFill>
                  <a:schemeClr val="accent2"/>
                </a:solidFill>
              </a:rPr>
              <a:t> trigger</a:t>
            </a:r>
            <a:r>
              <a:rPr lang="en-US" sz="2800" dirty="0" smtClean="0">
                <a:solidFill>
                  <a:schemeClr val="accent2"/>
                </a:solidFill>
              </a:rPr>
              <a:t>:</a:t>
            </a:r>
          </a:p>
          <a:p>
            <a:endParaRPr lang="en-US" sz="2800" dirty="0" smtClean="0"/>
          </a:p>
          <a:p>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37</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2085282130"/>
              </p:ext>
            </p:extLst>
          </p:nvPr>
        </p:nvGraphicFramePr>
        <p:xfrm>
          <a:off x="2955574" y="2746898"/>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ALTER</a:t>
                      </a:r>
                      <a:r>
                        <a:rPr lang="en-CA" dirty="0">
                          <a:solidFill>
                            <a:srgbClr val="006FE0"/>
                          </a:solidFill>
                          <a:effectLst/>
                          <a:latin typeface="inherit"/>
                        </a:rPr>
                        <a:t> </a:t>
                      </a:r>
                      <a:r>
                        <a:rPr lang="en-CA" dirty="0">
                          <a:solidFill>
                            <a:srgbClr val="0077AA"/>
                          </a:solidFill>
                          <a:effectLst/>
                          <a:latin typeface="inherit"/>
                        </a:rPr>
                        <a:t>TRIGGER</a:t>
                      </a:r>
                      <a:r>
                        <a:rPr lang="en-CA" dirty="0">
                          <a:solidFill>
                            <a:srgbClr val="006FE0"/>
                          </a:solidFill>
                          <a:effectLst/>
                          <a:latin typeface="inherit"/>
                        </a:rPr>
                        <a:t> </a:t>
                      </a:r>
                      <a:r>
                        <a:rPr lang="en-CA" dirty="0" err="1">
                          <a:solidFill>
                            <a:srgbClr val="445870"/>
                          </a:solidFill>
                          <a:effectLst/>
                          <a:latin typeface="inherit"/>
                        </a:rPr>
                        <a:t>trigger_name</a:t>
                      </a:r>
                      <a:r>
                        <a:rPr lang="en-CA" dirty="0">
                          <a:solidFill>
                            <a:srgbClr val="006FE0"/>
                          </a:solidFill>
                          <a:effectLst/>
                          <a:latin typeface="inherit"/>
                        </a:rPr>
                        <a:t> </a:t>
                      </a:r>
                      <a:r>
                        <a:rPr lang="en-CA" dirty="0">
                          <a:solidFill>
                            <a:srgbClr val="0077AA"/>
                          </a:solidFill>
                          <a:effectLst/>
                          <a:latin typeface="inherit"/>
                        </a:rPr>
                        <a:t>ENABLE</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64723252"/>
              </p:ext>
            </p:extLst>
          </p:nvPr>
        </p:nvGraphicFramePr>
        <p:xfrm>
          <a:off x="3325670" y="5503334"/>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ALTER</a:t>
                      </a:r>
                      <a:r>
                        <a:rPr lang="en-CA" dirty="0">
                          <a:solidFill>
                            <a:srgbClr val="006FE0"/>
                          </a:solidFill>
                          <a:effectLst/>
                          <a:latin typeface="inherit"/>
                        </a:rPr>
                        <a:t> </a:t>
                      </a:r>
                      <a:r>
                        <a:rPr lang="en-CA" dirty="0">
                          <a:solidFill>
                            <a:srgbClr val="0077AA"/>
                          </a:solidFill>
                          <a:effectLst/>
                          <a:latin typeface="inherit"/>
                        </a:rPr>
                        <a:t>TRIGGER</a:t>
                      </a:r>
                      <a:r>
                        <a:rPr lang="en-CA" dirty="0">
                          <a:solidFill>
                            <a:srgbClr val="006FE0"/>
                          </a:solidFill>
                          <a:effectLst/>
                          <a:latin typeface="inherit"/>
                        </a:rPr>
                        <a:t> </a:t>
                      </a:r>
                      <a:r>
                        <a:rPr lang="en-CA" dirty="0" err="1">
                          <a:solidFill>
                            <a:srgbClr val="445870"/>
                          </a:solidFill>
                          <a:effectLst/>
                          <a:latin typeface="inherit"/>
                        </a:rPr>
                        <a:t>customers_audit_trg</a:t>
                      </a:r>
                      <a:r>
                        <a:rPr lang="en-CA" dirty="0">
                          <a:solidFill>
                            <a:srgbClr val="006FE0"/>
                          </a:solidFill>
                          <a:effectLst/>
                          <a:latin typeface="inherit"/>
                        </a:rPr>
                        <a:t> </a:t>
                      </a:r>
                      <a:r>
                        <a:rPr lang="en-CA" dirty="0">
                          <a:solidFill>
                            <a:srgbClr val="0077AA"/>
                          </a:solidFill>
                          <a:effectLst/>
                          <a:latin typeface="inherit"/>
                        </a:rPr>
                        <a:t>ENABLE</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33001551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Enabling All Triggers</a:t>
            </a:r>
            <a:endParaRPr lang="en-CA" dirty="0"/>
          </a:p>
        </p:txBody>
      </p:sp>
      <p:sp>
        <p:nvSpPr>
          <p:cNvPr id="3" name="Content Placeholder 2"/>
          <p:cNvSpPr>
            <a:spLocks noGrp="1"/>
          </p:cNvSpPr>
          <p:nvPr>
            <p:ph idx="1"/>
          </p:nvPr>
        </p:nvSpPr>
        <p:spPr/>
        <p:txBody>
          <a:bodyPr>
            <a:normAutofit/>
          </a:bodyPr>
          <a:lstStyle/>
          <a:p>
            <a:r>
              <a:rPr lang="en-US" sz="2800" dirty="0"/>
              <a:t>To </a:t>
            </a:r>
            <a:r>
              <a:rPr lang="en-US" sz="2800" dirty="0">
                <a:solidFill>
                  <a:schemeClr val="accent2"/>
                </a:solidFill>
              </a:rPr>
              <a:t>enable all triggers </a:t>
            </a:r>
            <a:r>
              <a:rPr lang="en-US" sz="2800" dirty="0"/>
              <a:t>of a table, you can use the </a:t>
            </a:r>
            <a:r>
              <a:rPr lang="en-US" sz="2800" dirty="0">
                <a:solidFill>
                  <a:schemeClr val="accent2"/>
                </a:solidFill>
              </a:rPr>
              <a:t>ALTER TABLE ... ENABLE ALL TRIGGERS </a:t>
            </a:r>
            <a:r>
              <a:rPr lang="en-US" sz="2800" dirty="0" smtClean="0"/>
              <a:t>statement:</a:t>
            </a:r>
          </a:p>
          <a:p>
            <a:endParaRPr lang="en-US" sz="2800" dirty="0"/>
          </a:p>
          <a:p>
            <a:endParaRPr lang="en-US" sz="2800" dirty="0" smtClean="0"/>
          </a:p>
          <a:p>
            <a:r>
              <a:rPr lang="en-US" sz="2800" dirty="0"/>
              <a:t>For example, this statement </a:t>
            </a:r>
            <a:r>
              <a:rPr lang="en-US" sz="2800" dirty="0">
                <a:solidFill>
                  <a:schemeClr val="accent2"/>
                </a:solidFill>
              </a:rPr>
              <a:t>enables all triggers of the customers table</a:t>
            </a:r>
            <a:r>
              <a:rPr lang="en-US" sz="2800" dirty="0" smtClean="0"/>
              <a:t>:</a:t>
            </a:r>
          </a:p>
          <a:p>
            <a:endParaRPr lang="en-US" sz="2800" dirty="0" smtClean="0"/>
          </a:p>
          <a:p>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38</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1166481806"/>
              </p:ext>
            </p:extLst>
          </p:nvPr>
        </p:nvGraphicFramePr>
        <p:xfrm>
          <a:off x="2955574" y="2919020"/>
          <a:ext cx="6944884" cy="64008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ALTER</a:t>
                      </a:r>
                      <a:r>
                        <a:rPr lang="en-US" dirty="0">
                          <a:solidFill>
                            <a:srgbClr val="006FE0"/>
                          </a:solidFill>
                          <a:effectLst/>
                          <a:latin typeface="inherit"/>
                        </a:rPr>
                        <a:t> </a:t>
                      </a:r>
                      <a:r>
                        <a:rPr lang="en-US" dirty="0">
                          <a:solidFill>
                            <a:srgbClr val="0077AA"/>
                          </a:solidFill>
                          <a:effectLst/>
                          <a:latin typeface="inherit"/>
                        </a:rPr>
                        <a:t>TABLE</a:t>
                      </a:r>
                      <a:r>
                        <a:rPr lang="en-US" dirty="0">
                          <a:solidFill>
                            <a:srgbClr val="006FE0"/>
                          </a:solidFill>
                          <a:effectLst/>
                          <a:latin typeface="inherit"/>
                        </a:rPr>
                        <a:t> </a:t>
                      </a:r>
                      <a:r>
                        <a:rPr lang="en-US" dirty="0" err="1">
                          <a:solidFill>
                            <a:srgbClr val="445870"/>
                          </a:solidFill>
                          <a:effectLst/>
                          <a:latin typeface="inherit"/>
                        </a:rPr>
                        <a:t>table_name</a:t>
                      </a:r>
                      <a:endParaRPr lang="en-US" dirty="0">
                        <a:solidFill>
                          <a:srgbClr val="445870"/>
                        </a:solidFill>
                        <a:effectLst/>
                        <a:latin typeface="inherit"/>
                      </a:endParaRPr>
                    </a:p>
                    <a:p>
                      <a:pPr algn="l" fontAlgn="t" latinLnBrk="1"/>
                      <a:r>
                        <a:rPr lang="en-US" dirty="0">
                          <a:solidFill>
                            <a:srgbClr val="0077AA"/>
                          </a:solidFill>
                          <a:effectLst/>
                          <a:latin typeface="inherit"/>
                        </a:rPr>
                        <a:t>ENABLE</a:t>
                      </a:r>
                      <a:r>
                        <a:rPr lang="en-US" dirty="0">
                          <a:solidFill>
                            <a:srgbClr val="006FE0"/>
                          </a:solidFill>
                          <a:effectLst/>
                          <a:latin typeface="inherit"/>
                        </a:rPr>
                        <a:t> </a:t>
                      </a:r>
                      <a:r>
                        <a:rPr lang="en-US" dirty="0">
                          <a:solidFill>
                            <a:srgbClr val="0077AA"/>
                          </a:solidFill>
                          <a:effectLst/>
                          <a:latin typeface="inherit"/>
                        </a:rPr>
                        <a:t>ALL</a:t>
                      </a:r>
                      <a:r>
                        <a:rPr lang="en-US" dirty="0">
                          <a:solidFill>
                            <a:srgbClr val="006FE0"/>
                          </a:solidFill>
                          <a:effectLst/>
                          <a:latin typeface="inherit"/>
                        </a:rPr>
                        <a:t> </a:t>
                      </a:r>
                      <a:r>
                        <a:rPr lang="en-US" dirty="0">
                          <a:solidFill>
                            <a:srgbClr val="0077AA"/>
                          </a:solidFill>
                          <a:effectLst/>
                          <a:latin typeface="inherit"/>
                        </a:rPr>
                        <a:t>TRIGGERS</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32479094"/>
              </p:ext>
            </p:extLst>
          </p:nvPr>
        </p:nvGraphicFramePr>
        <p:xfrm>
          <a:off x="2613380" y="5110890"/>
          <a:ext cx="6944884" cy="64008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p>
                      <a:pPr algn="r" fontAlgn="t"/>
                      <a:r>
                        <a:rPr lang="en-CA" dirty="0">
                          <a:solidFill>
                            <a:srgbClr val="AAAAAA"/>
                          </a:solidFill>
                          <a:effectLst/>
                          <a:latin typeface="inherit"/>
                        </a:rPr>
                        <a:t>2</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US" dirty="0">
                          <a:solidFill>
                            <a:srgbClr val="0077AA"/>
                          </a:solidFill>
                          <a:effectLst/>
                          <a:latin typeface="inherit"/>
                        </a:rPr>
                        <a:t>ALTER</a:t>
                      </a:r>
                      <a:r>
                        <a:rPr lang="en-US" dirty="0">
                          <a:solidFill>
                            <a:srgbClr val="006FE0"/>
                          </a:solidFill>
                          <a:effectLst/>
                          <a:latin typeface="inherit"/>
                        </a:rPr>
                        <a:t> </a:t>
                      </a:r>
                      <a:r>
                        <a:rPr lang="en-US" dirty="0">
                          <a:solidFill>
                            <a:srgbClr val="0077AA"/>
                          </a:solidFill>
                          <a:effectLst/>
                          <a:latin typeface="inherit"/>
                        </a:rPr>
                        <a:t>TABLE</a:t>
                      </a:r>
                      <a:r>
                        <a:rPr lang="en-US" dirty="0">
                          <a:solidFill>
                            <a:srgbClr val="006FE0"/>
                          </a:solidFill>
                          <a:effectLst/>
                          <a:latin typeface="inherit"/>
                        </a:rPr>
                        <a:t> </a:t>
                      </a:r>
                      <a:r>
                        <a:rPr lang="en-US" dirty="0">
                          <a:solidFill>
                            <a:srgbClr val="445870"/>
                          </a:solidFill>
                          <a:effectLst/>
                          <a:latin typeface="inherit"/>
                        </a:rPr>
                        <a:t>customers</a:t>
                      </a:r>
                    </a:p>
                    <a:p>
                      <a:pPr algn="l" fontAlgn="t" latinLnBrk="1"/>
                      <a:r>
                        <a:rPr lang="en-US" dirty="0">
                          <a:solidFill>
                            <a:srgbClr val="0077AA"/>
                          </a:solidFill>
                          <a:effectLst/>
                          <a:latin typeface="inherit"/>
                        </a:rPr>
                        <a:t>ENABLE</a:t>
                      </a:r>
                      <a:r>
                        <a:rPr lang="en-US" dirty="0">
                          <a:solidFill>
                            <a:srgbClr val="006FE0"/>
                          </a:solidFill>
                          <a:effectLst/>
                          <a:latin typeface="inherit"/>
                        </a:rPr>
                        <a:t> </a:t>
                      </a:r>
                      <a:r>
                        <a:rPr lang="en-US" dirty="0">
                          <a:solidFill>
                            <a:srgbClr val="0077AA"/>
                          </a:solidFill>
                          <a:effectLst/>
                          <a:latin typeface="inherit"/>
                        </a:rPr>
                        <a:t>ALL</a:t>
                      </a:r>
                      <a:r>
                        <a:rPr lang="en-US" dirty="0">
                          <a:solidFill>
                            <a:srgbClr val="006FE0"/>
                          </a:solidFill>
                          <a:effectLst/>
                          <a:latin typeface="inherit"/>
                        </a:rPr>
                        <a:t> </a:t>
                      </a:r>
                      <a:r>
                        <a:rPr lang="en-US" dirty="0">
                          <a:solidFill>
                            <a:srgbClr val="0077AA"/>
                          </a:solidFill>
                          <a:effectLst/>
                          <a:latin typeface="inherit"/>
                        </a:rPr>
                        <a:t>TRIGGERS</a:t>
                      </a:r>
                      <a:r>
                        <a:rPr lang="en-US"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4182601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DROP Trigger</a:t>
            </a:r>
            <a:endParaRPr lang="en-CA" dirty="0"/>
          </a:p>
        </p:txBody>
      </p:sp>
      <p:sp>
        <p:nvSpPr>
          <p:cNvPr id="3" name="Content Placeholder 2"/>
          <p:cNvSpPr>
            <a:spLocks noGrp="1"/>
          </p:cNvSpPr>
          <p:nvPr>
            <p:ph idx="1"/>
          </p:nvPr>
        </p:nvSpPr>
        <p:spPr/>
        <p:txBody>
          <a:bodyPr>
            <a:normAutofit/>
          </a:bodyPr>
          <a:lstStyle/>
          <a:p>
            <a:pPr algn="just"/>
            <a:r>
              <a:rPr lang="en-US" sz="2800" dirty="0"/>
              <a:t>The </a:t>
            </a:r>
            <a:r>
              <a:rPr lang="en-US" sz="2800" dirty="0">
                <a:solidFill>
                  <a:schemeClr val="accent2"/>
                </a:solidFill>
              </a:rPr>
              <a:t>DROP TRIGGER </a:t>
            </a:r>
            <a:r>
              <a:rPr lang="en-US" sz="2800" dirty="0"/>
              <a:t>statement allows you to </a:t>
            </a:r>
            <a:r>
              <a:rPr lang="en-US" sz="2800" dirty="0">
                <a:solidFill>
                  <a:schemeClr val="accent2"/>
                </a:solidFill>
              </a:rPr>
              <a:t>remove a trigger from the database</a:t>
            </a:r>
            <a:r>
              <a:rPr lang="en-US" sz="2800" dirty="0" smtClean="0"/>
              <a:t>.</a:t>
            </a:r>
            <a:endParaRPr lang="en-US" sz="2800" dirty="0"/>
          </a:p>
          <a:p>
            <a:pPr algn="just"/>
            <a:r>
              <a:rPr lang="en-US" sz="2800" dirty="0"/>
              <a:t>Here is the basic syntax of the </a:t>
            </a:r>
            <a:r>
              <a:rPr lang="en-US" sz="2800" dirty="0">
                <a:solidFill>
                  <a:schemeClr val="accent2"/>
                </a:solidFill>
              </a:rPr>
              <a:t>DROP TRIGGER </a:t>
            </a:r>
            <a:r>
              <a:rPr lang="en-US" sz="2800" dirty="0"/>
              <a:t>statement</a:t>
            </a:r>
            <a:r>
              <a:rPr lang="en-US" sz="2800" dirty="0" smtClean="0"/>
              <a:t>:</a:t>
            </a:r>
          </a:p>
          <a:p>
            <a:pPr algn="just"/>
            <a:endParaRPr lang="en-US" sz="2800" dirty="0"/>
          </a:p>
          <a:p>
            <a:pPr algn="just"/>
            <a:endParaRPr lang="en-US" sz="2800" dirty="0" smtClean="0"/>
          </a:p>
          <a:p>
            <a:pPr algn="just"/>
            <a:r>
              <a:rPr lang="en-US" sz="2800" dirty="0"/>
              <a:t>The following statement drops the </a:t>
            </a:r>
            <a:r>
              <a:rPr lang="en-US" sz="2800" dirty="0">
                <a:solidFill>
                  <a:schemeClr val="accent2"/>
                </a:solidFill>
              </a:rPr>
              <a:t>trigger </a:t>
            </a:r>
            <a:r>
              <a:rPr lang="en-US" sz="2800" dirty="0" err="1">
                <a:solidFill>
                  <a:schemeClr val="accent2"/>
                </a:solidFill>
              </a:rPr>
              <a:t>customers_audit_trg</a:t>
            </a:r>
            <a:r>
              <a:rPr lang="en-US" sz="2800" dirty="0">
                <a:solidFill>
                  <a:schemeClr val="accent2"/>
                </a:solidFill>
              </a:rPr>
              <a:t> of the customers table</a:t>
            </a:r>
            <a:r>
              <a:rPr lang="en-US" sz="2800" dirty="0" smtClean="0">
                <a:solidFill>
                  <a:schemeClr val="accent2"/>
                </a:solidFill>
              </a:rPr>
              <a:t>:</a:t>
            </a:r>
          </a:p>
          <a:p>
            <a:pPr algn="just"/>
            <a:endParaRPr lang="en-US" sz="2800" dirty="0" smtClean="0"/>
          </a:p>
          <a:p>
            <a:pPr algn="just"/>
            <a:endParaRPr lang="en-CA" sz="2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39</a:t>
            </a:fld>
            <a:endParaRPr lang="en-CA"/>
          </a:p>
        </p:txBody>
      </p:sp>
      <p:graphicFrame>
        <p:nvGraphicFramePr>
          <p:cNvPr id="6" name="Table 5"/>
          <p:cNvGraphicFramePr>
            <a:graphicFrameLocks noGrp="1"/>
          </p:cNvGraphicFramePr>
          <p:nvPr>
            <p:extLst>
              <p:ext uri="{D42A27DB-BD31-4B8C-83A1-F6EECF244321}">
                <p14:modId xmlns:p14="http://schemas.microsoft.com/office/powerpoint/2010/main" val="2933462480"/>
              </p:ext>
            </p:extLst>
          </p:nvPr>
        </p:nvGraphicFramePr>
        <p:xfrm>
          <a:off x="2955574" y="3553722"/>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DROP</a:t>
                      </a:r>
                      <a:r>
                        <a:rPr lang="en-CA" dirty="0">
                          <a:solidFill>
                            <a:srgbClr val="006FE0"/>
                          </a:solidFill>
                          <a:effectLst/>
                          <a:latin typeface="inherit"/>
                        </a:rPr>
                        <a:t> </a:t>
                      </a:r>
                      <a:r>
                        <a:rPr lang="en-CA" dirty="0">
                          <a:solidFill>
                            <a:srgbClr val="0077AA"/>
                          </a:solidFill>
                          <a:effectLst/>
                          <a:latin typeface="inherit"/>
                        </a:rPr>
                        <a:t>TRIGGER</a:t>
                      </a:r>
                      <a:r>
                        <a:rPr lang="en-CA" dirty="0">
                          <a:solidFill>
                            <a:srgbClr val="006FE0"/>
                          </a:solidFill>
                          <a:effectLst/>
                          <a:latin typeface="inherit"/>
                        </a:rPr>
                        <a:t> </a:t>
                      </a:r>
                      <a:r>
                        <a:rPr lang="en-CA" dirty="0">
                          <a:solidFill>
                            <a:srgbClr val="445870"/>
                          </a:solidFill>
                          <a:effectLst/>
                          <a:latin typeface="inherit"/>
                        </a:rPr>
                        <a:t>[</a:t>
                      </a:r>
                      <a:r>
                        <a:rPr lang="en-CA" dirty="0" err="1">
                          <a:solidFill>
                            <a:srgbClr val="445870"/>
                          </a:solidFill>
                          <a:effectLst/>
                          <a:latin typeface="inherit"/>
                        </a:rPr>
                        <a:t>schema_name</a:t>
                      </a:r>
                      <a:r>
                        <a:rPr lang="en-CA" dirty="0" smtClean="0">
                          <a:solidFill>
                            <a:srgbClr val="445870"/>
                          </a:solidFill>
                          <a:effectLst/>
                          <a:latin typeface="inherit"/>
                        </a:rPr>
                        <a:t>.] </a:t>
                      </a:r>
                      <a:r>
                        <a:rPr lang="en-CA" dirty="0" err="1" smtClean="0">
                          <a:solidFill>
                            <a:srgbClr val="445870"/>
                          </a:solidFill>
                          <a:effectLst/>
                          <a:latin typeface="inherit"/>
                        </a:rPr>
                        <a:t>trigger_name</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43257330"/>
              </p:ext>
            </p:extLst>
          </p:nvPr>
        </p:nvGraphicFramePr>
        <p:xfrm>
          <a:off x="3285732" y="5686214"/>
          <a:ext cx="6944884" cy="365760"/>
        </p:xfrm>
        <a:graphic>
          <a:graphicData uri="http://schemas.openxmlformats.org/drawingml/2006/table">
            <a:tbl>
              <a:tblPr/>
              <a:tblGrid>
                <a:gridCol w="305959"/>
                <a:gridCol w="6638925"/>
              </a:tblGrid>
              <a:tr h="0">
                <a:tc>
                  <a:txBody>
                    <a:bodyPr/>
                    <a:lstStyle/>
                    <a:p>
                      <a:pPr algn="r" fontAlgn="t"/>
                      <a:r>
                        <a:rPr lang="en-CA" dirty="0">
                          <a:solidFill>
                            <a:srgbClr val="AAAAAA"/>
                          </a:solidFill>
                          <a:effectLst/>
                          <a:latin typeface="inherit"/>
                        </a:rPr>
                        <a:t>1</a:t>
                      </a:r>
                    </a:p>
                  </a:txBody>
                  <a:tcPr>
                    <a:lnL>
                      <a:noFill/>
                    </a:lnL>
                    <a:lnR w="19050" cap="flat" cmpd="sng" algn="ctr">
                      <a:solidFill>
                        <a:srgbClr val="86E159"/>
                      </a:solidFill>
                      <a:prstDash val="solid"/>
                      <a:round/>
                      <a:headEnd type="none" w="med" len="med"/>
                      <a:tailEnd type="none" w="med" len="med"/>
                    </a:lnR>
                    <a:lnT>
                      <a:noFill/>
                    </a:lnT>
                    <a:lnB>
                      <a:noFill/>
                    </a:lnB>
                    <a:solidFill>
                      <a:srgbClr val="FFFFFF"/>
                    </a:solidFill>
                  </a:tcPr>
                </a:tc>
                <a:tc>
                  <a:txBody>
                    <a:bodyPr/>
                    <a:lstStyle/>
                    <a:p>
                      <a:pPr algn="l" fontAlgn="t" latinLnBrk="1"/>
                      <a:r>
                        <a:rPr lang="en-CA" dirty="0">
                          <a:solidFill>
                            <a:srgbClr val="0077AA"/>
                          </a:solidFill>
                          <a:effectLst/>
                          <a:latin typeface="inherit"/>
                        </a:rPr>
                        <a:t>DROP</a:t>
                      </a:r>
                      <a:r>
                        <a:rPr lang="en-CA" dirty="0">
                          <a:solidFill>
                            <a:srgbClr val="006FE0"/>
                          </a:solidFill>
                          <a:effectLst/>
                          <a:latin typeface="inherit"/>
                        </a:rPr>
                        <a:t> </a:t>
                      </a:r>
                      <a:r>
                        <a:rPr lang="en-CA" dirty="0">
                          <a:solidFill>
                            <a:srgbClr val="0077AA"/>
                          </a:solidFill>
                          <a:effectLst/>
                          <a:latin typeface="inherit"/>
                        </a:rPr>
                        <a:t>TRIGGER</a:t>
                      </a:r>
                      <a:r>
                        <a:rPr lang="en-CA" dirty="0">
                          <a:solidFill>
                            <a:srgbClr val="006FE0"/>
                          </a:solidFill>
                          <a:effectLst/>
                          <a:latin typeface="inherit"/>
                        </a:rPr>
                        <a:t> </a:t>
                      </a:r>
                      <a:r>
                        <a:rPr lang="en-CA" dirty="0" err="1">
                          <a:solidFill>
                            <a:srgbClr val="445870"/>
                          </a:solidFill>
                          <a:effectLst/>
                          <a:latin typeface="inherit"/>
                        </a:rPr>
                        <a:t>customers_audit_trg</a:t>
                      </a:r>
                      <a:r>
                        <a:rPr lang="en-CA" dirty="0">
                          <a:solidFill>
                            <a:srgbClr val="445870"/>
                          </a:solidFill>
                          <a:effectLst/>
                          <a:latin typeface="inherit"/>
                        </a:rPr>
                        <a:t>;</a:t>
                      </a:r>
                    </a:p>
                  </a:txBody>
                  <a:tcPr>
                    <a:lnL w="19050" cap="flat" cmpd="sng" algn="ctr">
                      <a:solidFill>
                        <a:srgbClr val="86E159"/>
                      </a:solidFill>
                      <a:prstDash val="solid"/>
                      <a:round/>
                      <a:headEnd type="none" w="med" len="med"/>
                      <a:tailEnd type="none" w="med" len="med"/>
                    </a:lnL>
                    <a:lnR>
                      <a:noFill/>
                    </a:lnR>
                    <a:lnT>
                      <a:noFill/>
                    </a:lnT>
                    <a:lnB>
                      <a:noFill/>
                    </a:lnB>
                    <a:solidFill>
                      <a:srgbClr val="F8F8F8"/>
                    </a:solidFill>
                  </a:tcPr>
                </a:tc>
              </a:tr>
            </a:tbl>
          </a:graphicData>
        </a:graphic>
      </p:graphicFrame>
    </p:spTree>
    <p:extLst>
      <p:ext uri="{BB962C8B-B14F-4D97-AF65-F5344CB8AC3E}">
        <p14:creationId xmlns:p14="http://schemas.microsoft.com/office/powerpoint/2010/main" val="377204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886369"/>
            <a:ext cx="10058400" cy="1450757"/>
          </a:xfrm>
        </p:spPr>
        <p:txBody>
          <a:bodyPr>
            <a:normAutofit/>
          </a:bodyPr>
          <a:lstStyle/>
          <a:p>
            <a:r>
              <a:rPr lang="en-CA" b="1" dirty="0" smtClean="0"/>
              <a:t>SECTION-VI -TRIGGERS</a:t>
            </a:r>
            <a:r>
              <a:rPr lang="en-CA" b="1" dirty="0"/>
              <a:t/>
            </a:r>
            <a:br>
              <a:rPr lang="en-CA" b="1" dirty="0"/>
            </a:br>
            <a:endParaRPr lang="en-CA" dirty="0"/>
          </a:p>
        </p:txBody>
      </p:sp>
      <p:sp>
        <p:nvSpPr>
          <p:cNvPr id="4" name="Content Placeholder 2"/>
          <p:cNvSpPr txBox="1">
            <a:spLocks/>
          </p:cNvSpPr>
          <p:nvPr/>
        </p:nvSpPr>
        <p:spPr>
          <a:xfrm>
            <a:off x="1196340" y="1977416"/>
            <a:ext cx="7638378" cy="37510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3200" dirty="0"/>
              <a:t>PL/SQL Triggers</a:t>
            </a:r>
          </a:p>
          <a:p>
            <a:pPr>
              <a:buFont typeface="Wingdings" panose="05000000000000000000" pitchFamily="2" charset="2"/>
              <a:buChar char="v"/>
            </a:pPr>
            <a:r>
              <a:rPr lang="en-US" sz="3200" dirty="0"/>
              <a:t>PL/SQL Statement-level Triggers</a:t>
            </a:r>
          </a:p>
          <a:p>
            <a:pPr>
              <a:buFont typeface="Wingdings" panose="05000000000000000000" pitchFamily="2" charset="2"/>
              <a:buChar char="v"/>
            </a:pPr>
            <a:r>
              <a:rPr lang="en-US" sz="3200" dirty="0"/>
              <a:t>PL/SQL Row-level Triggers</a:t>
            </a:r>
          </a:p>
          <a:p>
            <a:pPr>
              <a:buFont typeface="Wingdings" panose="05000000000000000000" pitchFamily="2" charset="2"/>
              <a:buChar char="v"/>
            </a:pPr>
            <a:r>
              <a:rPr lang="en-US" sz="3200" dirty="0" smtClean="0"/>
              <a:t>PL/SQL </a:t>
            </a:r>
            <a:r>
              <a:rPr lang="en-US" sz="3200" dirty="0"/>
              <a:t>Disable Triggers</a:t>
            </a:r>
          </a:p>
          <a:p>
            <a:pPr>
              <a:buFont typeface="Wingdings" panose="05000000000000000000" pitchFamily="2" charset="2"/>
              <a:buChar char="v"/>
            </a:pPr>
            <a:r>
              <a:rPr lang="en-US" sz="3200" dirty="0"/>
              <a:t>PL/SQL Enable Triggers</a:t>
            </a:r>
          </a:p>
          <a:p>
            <a:pPr>
              <a:buFont typeface="Wingdings" panose="05000000000000000000" pitchFamily="2" charset="2"/>
              <a:buChar char="v"/>
            </a:pPr>
            <a:r>
              <a:rPr lang="en-US" sz="3200" dirty="0"/>
              <a:t>PL/SQL Drop Triggers</a:t>
            </a:r>
          </a:p>
          <a:p>
            <a:pPr>
              <a:buFont typeface="Wingdings" panose="05000000000000000000" pitchFamily="2" charset="2"/>
              <a:buChar char="v"/>
            </a:pPr>
            <a:endParaRPr lang="en-CA" sz="3200" dirty="0" smtClean="0">
              <a:solidFill>
                <a:schemeClr val="tx1"/>
              </a:solidFill>
            </a:endParaRPr>
          </a:p>
        </p:txBody>
      </p:sp>
      <p:sp>
        <p:nvSpPr>
          <p:cNvPr id="5" name="Footer Placeholder 4"/>
          <p:cNvSpPr>
            <a:spLocks noGrp="1"/>
          </p:cNvSpPr>
          <p:nvPr>
            <p:ph type="ftr" sz="quarter" idx="11"/>
          </p:nvPr>
        </p:nvSpPr>
        <p:spPr/>
        <p:txBody>
          <a:bodyPr/>
          <a:lstStyle/>
          <a:p>
            <a:r>
              <a:rPr lang="en-US"/>
              <a:t>Part-B PL/SQL</a:t>
            </a:r>
            <a:endParaRPr lang="en-CA"/>
          </a:p>
        </p:txBody>
      </p:sp>
      <p:sp>
        <p:nvSpPr>
          <p:cNvPr id="6" name="Slide Number Placeholder 5"/>
          <p:cNvSpPr>
            <a:spLocks noGrp="1"/>
          </p:cNvSpPr>
          <p:nvPr>
            <p:ph type="sldNum" sz="quarter" idx="12"/>
          </p:nvPr>
        </p:nvSpPr>
        <p:spPr/>
        <p:txBody>
          <a:bodyPr/>
          <a:lstStyle/>
          <a:p>
            <a:fld id="{8C10498B-8387-4C1A-920E-A425A7EFB943}" type="slidenum">
              <a:rPr lang="en-CA" smtClean="0"/>
              <a:t>4</a:t>
            </a:fld>
            <a:endParaRPr lang="en-CA"/>
          </a:p>
        </p:txBody>
      </p:sp>
    </p:spTree>
    <p:extLst>
      <p:ext uri="{BB962C8B-B14F-4D97-AF65-F5344CB8AC3E}">
        <p14:creationId xmlns:p14="http://schemas.microsoft.com/office/powerpoint/2010/main" val="1730969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Oracle Trigger?</a:t>
            </a:r>
            <a:endParaRPr lang="en-CA" dirty="0"/>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v"/>
            </a:pPr>
            <a:r>
              <a:rPr lang="en-US" sz="2200" b="1" dirty="0" smtClean="0">
                <a:solidFill>
                  <a:schemeClr val="accent2"/>
                </a:solidFill>
              </a:rPr>
              <a:t>Named </a:t>
            </a:r>
            <a:r>
              <a:rPr lang="en-US" sz="2200" b="1" dirty="0">
                <a:solidFill>
                  <a:schemeClr val="accent2"/>
                </a:solidFill>
              </a:rPr>
              <a:t>PL/SQL block </a:t>
            </a:r>
            <a:r>
              <a:rPr lang="en-US" sz="2200" dirty="0"/>
              <a:t>stored in the Oracle Database and executed automatically when a triggering event takes place. The event can be any of the following</a:t>
            </a:r>
            <a:r>
              <a:rPr lang="en-US" sz="2200" dirty="0" smtClean="0"/>
              <a:t>:</a:t>
            </a:r>
          </a:p>
          <a:p>
            <a:pPr algn="just">
              <a:buFont typeface="Wingdings" panose="05000000000000000000" pitchFamily="2" charset="2"/>
              <a:buChar char="v"/>
            </a:pPr>
            <a:r>
              <a:rPr lang="en-US" sz="2200" b="1" dirty="0">
                <a:solidFill>
                  <a:schemeClr val="accent2"/>
                </a:solidFill>
              </a:rPr>
              <a:t>A data manipulation language  (DML) statement executed </a:t>
            </a:r>
            <a:r>
              <a:rPr lang="en-US" sz="2200" dirty="0"/>
              <a:t>against a table e.g., INSERT, UPDATE, or DELETE. For example, if you define a trigger that fires before an INSERT statement on the customers table, the trigger will fire once before a new row is inserted into the customers </a:t>
            </a:r>
            <a:r>
              <a:rPr lang="en-US" sz="2200" dirty="0" smtClean="0"/>
              <a:t>table</a:t>
            </a:r>
            <a:endParaRPr lang="en-US" sz="2200" dirty="0"/>
          </a:p>
          <a:p>
            <a:pPr algn="just">
              <a:buFont typeface="Wingdings" panose="05000000000000000000" pitchFamily="2" charset="2"/>
              <a:buChar char="v"/>
            </a:pPr>
            <a:r>
              <a:rPr lang="en-US" sz="2200" b="1" dirty="0">
                <a:solidFill>
                  <a:schemeClr val="accent2"/>
                </a:solidFill>
              </a:rPr>
              <a:t>A data definition language (DDL) statement executes </a:t>
            </a:r>
            <a:r>
              <a:rPr lang="en-US" sz="2200" dirty="0"/>
              <a:t>e.g., CREATE or ALTER statement. These triggers are often used for auditing purposes to record changes of the schema.</a:t>
            </a:r>
          </a:p>
          <a:p>
            <a:pPr algn="just">
              <a:buFont typeface="Wingdings" panose="05000000000000000000" pitchFamily="2" charset="2"/>
              <a:buChar char="v"/>
            </a:pPr>
            <a:r>
              <a:rPr lang="en-US" sz="2200" dirty="0"/>
              <a:t>A system event such as </a:t>
            </a:r>
            <a:r>
              <a:rPr lang="en-US" sz="2200" b="1" dirty="0">
                <a:solidFill>
                  <a:schemeClr val="accent2"/>
                </a:solidFill>
              </a:rPr>
              <a:t>startup or shutdown </a:t>
            </a:r>
            <a:r>
              <a:rPr lang="en-US" sz="2200" dirty="0"/>
              <a:t>of the Oracle </a:t>
            </a:r>
            <a:r>
              <a:rPr lang="en-US" sz="2200" dirty="0" smtClean="0"/>
              <a:t>Database</a:t>
            </a:r>
            <a:endParaRPr lang="en-US" sz="2200" dirty="0"/>
          </a:p>
          <a:p>
            <a:pPr algn="just">
              <a:buFont typeface="Wingdings" panose="05000000000000000000" pitchFamily="2" charset="2"/>
              <a:buChar char="v"/>
            </a:pPr>
            <a:r>
              <a:rPr lang="en-US" sz="2200" dirty="0"/>
              <a:t>A user event such as </a:t>
            </a:r>
            <a:r>
              <a:rPr lang="en-US" sz="2200" b="1" dirty="0">
                <a:solidFill>
                  <a:schemeClr val="accent2"/>
                </a:solidFill>
              </a:rPr>
              <a:t>login or </a:t>
            </a:r>
            <a:r>
              <a:rPr lang="en-US" sz="2200" b="1" dirty="0" smtClean="0">
                <a:solidFill>
                  <a:schemeClr val="accent2"/>
                </a:solidFill>
              </a:rPr>
              <a:t>logout</a:t>
            </a:r>
            <a:endParaRPr lang="en-US" sz="2200" b="1" dirty="0">
              <a:solidFill>
                <a:schemeClr val="accent2"/>
              </a:solidFill>
            </a:endParaRPr>
          </a:p>
          <a:p>
            <a:pPr marL="0" indent="0" algn="just">
              <a:buNone/>
            </a:pPr>
            <a:r>
              <a:rPr lang="en-US" sz="2200" b="1" dirty="0" smtClean="0">
                <a:solidFill>
                  <a:srgbClr val="FF0000"/>
                </a:solidFill>
              </a:rPr>
              <a:t>                    The </a:t>
            </a:r>
            <a:r>
              <a:rPr lang="en-US" sz="2200" b="1" dirty="0">
                <a:solidFill>
                  <a:srgbClr val="FF0000"/>
                </a:solidFill>
              </a:rPr>
              <a:t>act of executing a trigger is also known as firing a </a:t>
            </a:r>
            <a:r>
              <a:rPr lang="en-US" sz="2200" b="1" dirty="0" smtClean="0">
                <a:solidFill>
                  <a:srgbClr val="FF0000"/>
                </a:solidFill>
              </a:rPr>
              <a:t>trigger</a:t>
            </a:r>
            <a:endParaRPr lang="en-CA" sz="2200" b="1" dirty="0">
              <a:solidFill>
                <a:srgbClr val="FF0000"/>
              </a:solidFill>
            </a:endParaRPr>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5</a:t>
            </a:fld>
            <a:endParaRPr lang="en-CA"/>
          </a:p>
        </p:txBody>
      </p:sp>
    </p:spTree>
    <p:extLst>
      <p:ext uri="{BB962C8B-B14F-4D97-AF65-F5344CB8AC3E}">
        <p14:creationId xmlns:p14="http://schemas.microsoft.com/office/powerpoint/2010/main" val="689041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Oracle Triggers</a:t>
            </a:r>
            <a:endParaRPr lang="en-CA" dirty="0"/>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pitchFamily="2" charset="2"/>
              <a:buChar char="v"/>
            </a:pPr>
            <a:r>
              <a:rPr lang="en-US" sz="2600" dirty="0"/>
              <a:t>Oracle triggers are useful in many cases such as the following</a:t>
            </a:r>
            <a:r>
              <a:rPr lang="en-US" sz="2600" dirty="0" smtClean="0"/>
              <a:t>:</a:t>
            </a:r>
          </a:p>
          <a:p>
            <a:pPr marL="538163" lvl="1" indent="-338138" algn="just">
              <a:lnSpc>
                <a:spcPct val="150000"/>
              </a:lnSpc>
              <a:buFont typeface="Courier New" panose="02070309020205020404" pitchFamily="49" charset="0"/>
              <a:buChar char="o"/>
            </a:pPr>
            <a:r>
              <a:rPr lang="en-US" sz="2600" dirty="0" smtClean="0">
                <a:solidFill>
                  <a:schemeClr val="accent2"/>
                </a:solidFill>
              </a:rPr>
              <a:t>Enforcing </a:t>
            </a:r>
            <a:r>
              <a:rPr lang="en-US" sz="2600" dirty="0">
                <a:solidFill>
                  <a:schemeClr val="accent2"/>
                </a:solidFill>
              </a:rPr>
              <a:t>complex business rules </a:t>
            </a:r>
            <a:r>
              <a:rPr lang="en-US" sz="2600" dirty="0"/>
              <a:t>that cannot be established using </a:t>
            </a:r>
            <a:r>
              <a:rPr lang="en-US" sz="2600" dirty="0" smtClean="0"/>
              <a:t>integrity </a:t>
            </a:r>
            <a:r>
              <a:rPr lang="en-US" sz="2600" dirty="0"/>
              <a:t>constraint such as UNIQUE, NOT NULL, and </a:t>
            </a:r>
            <a:r>
              <a:rPr lang="en-US" sz="2600" dirty="0" smtClean="0"/>
              <a:t>CHECK</a:t>
            </a:r>
            <a:endParaRPr lang="en-US" sz="2600" dirty="0"/>
          </a:p>
          <a:p>
            <a:pPr lvl="1" algn="just">
              <a:lnSpc>
                <a:spcPct val="150000"/>
              </a:lnSpc>
              <a:buFont typeface="Courier New" panose="02070309020205020404" pitchFamily="49" charset="0"/>
              <a:buChar char="o"/>
            </a:pPr>
            <a:r>
              <a:rPr lang="en-US" sz="2600" dirty="0" smtClean="0"/>
              <a:t> Preventing </a:t>
            </a:r>
            <a:r>
              <a:rPr lang="en-US" sz="2600" dirty="0">
                <a:solidFill>
                  <a:schemeClr val="accent2"/>
                </a:solidFill>
              </a:rPr>
              <a:t>invalid </a:t>
            </a:r>
            <a:r>
              <a:rPr lang="en-US" sz="2600" dirty="0" smtClean="0">
                <a:solidFill>
                  <a:schemeClr val="accent2"/>
                </a:solidFill>
              </a:rPr>
              <a:t>transactions</a:t>
            </a:r>
            <a:endParaRPr lang="en-US" sz="2600" dirty="0">
              <a:solidFill>
                <a:schemeClr val="accent2"/>
              </a:solidFill>
            </a:endParaRPr>
          </a:p>
          <a:p>
            <a:pPr lvl="1" algn="just">
              <a:lnSpc>
                <a:spcPct val="150000"/>
              </a:lnSpc>
              <a:buFont typeface="Courier New" panose="02070309020205020404" pitchFamily="49" charset="0"/>
              <a:buChar char="o"/>
            </a:pPr>
            <a:r>
              <a:rPr lang="en-US" sz="2600" dirty="0" smtClean="0"/>
              <a:t> Gathering </a:t>
            </a:r>
            <a:r>
              <a:rPr lang="en-US" sz="2600" dirty="0">
                <a:solidFill>
                  <a:schemeClr val="accent2"/>
                </a:solidFill>
              </a:rPr>
              <a:t>statistical information </a:t>
            </a:r>
            <a:r>
              <a:rPr lang="en-US" sz="2600" dirty="0"/>
              <a:t>on table </a:t>
            </a:r>
            <a:r>
              <a:rPr lang="en-US" sz="2600" dirty="0" smtClean="0"/>
              <a:t>accesses</a:t>
            </a:r>
            <a:endParaRPr lang="en-US" sz="2600" dirty="0"/>
          </a:p>
          <a:p>
            <a:pPr lvl="1" algn="just">
              <a:lnSpc>
                <a:spcPct val="150000"/>
              </a:lnSpc>
              <a:buFont typeface="Courier New" panose="02070309020205020404" pitchFamily="49" charset="0"/>
              <a:buChar char="o"/>
            </a:pPr>
            <a:r>
              <a:rPr lang="en-US" sz="2600" dirty="0" smtClean="0"/>
              <a:t> Generating </a:t>
            </a:r>
            <a:r>
              <a:rPr lang="en-US" sz="2600" dirty="0"/>
              <a:t>value automatically for </a:t>
            </a:r>
            <a:r>
              <a:rPr lang="en-US" sz="2600" dirty="0">
                <a:solidFill>
                  <a:schemeClr val="accent2"/>
                </a:solidFill>
              </a:rPr>
              <a:t>derived </a:t>
            </a:r>
            <a:r>
              <a:rPr lang="en-US" sz="2600" dirty="0" smtClean="0">
                <a:solidFill>
                  <a:schemeClr val="accent2"/>
                </a:solidFill>
              </a:rPr>
              <a:t>columns</a:t>
            </a:r>
            <a:endParaRPr lang="en-US" sz="2600" dirty="0">
              <a:solidFill>
                <a:schemeClr val="accent2"/>
              </a:solidFill>
            </a:endParaRPr>
          </a:p>
          <a:p>
            <a:pPr lvl="1" algn="just">
              <a:lnSpc>
                <a:spcPct val="150000"/>
              </a:lnSpc>
              <a:buFont typeface="Courier New" panose="02070309020205020404" pitchFamily="49" charset="0"/>
              <a:buChar char="o"/>
            </a:pPr>
            <a:r>
              <a:rPr lang="en-US" sz="2600" dirty="0" smtClean="0"/>
              <a:t> </a:t>
            </a:r>
            <a:r>
              <a:rPr lang="en-US" sz="2600" dirty="0" smtClean="0">
                <a:solidFill>
                  <a:schemeClr val="accent2"/>
                </a:solidFill>
              </a:rPr>
              <a:t>Auditing</a:t>
            </a:r>
            <a:r>
              <a:rPr lang="en-US" sz="2600" dirty="0" smtClean="0"/>
              <a:t> </a:t>
            </a:r>
            <a:r>
              <a:rPr lang="en-US" sz="2600" dirty="0"/>
              <a:t>sensitive </a:t>
            </a:r>
            <a:r>
              <a:rPr lang="en-US" sz="2600" dirty="0" smtClean="0"/>
              <a:t>data</a:t>
            </a:r>
            <a:endParaRPr lang="en-CA" sz="26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6</a:t>
            </a:fld>
            <a:endParaRPr lang="en-CA"/>
          </a:p>
        </p:txBody>
      </p:sp>
    </p:spTree>
    <p:extLst>
      <p:ext uri="{BB962C8B-B14F-4D97-AF65-F5344CB8AC3E}">
        <p14:creationId xmlns:p14="http://schemas.microsoft.com/office/powerpoint/2010/main" val="1866601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Trigger </a:t>
            </a:r>
            <a:endParaRPr lang="en-CA" dirty="0"/>
          </a:p>
        </p:txBody>
      </p:sp>
      <p:sp>
        <p:nvSpPr>
          <p:cNvPr id="3" name="Content Placeholder 2"/>
          <p:cNvSpPr>
            <a:spLocks noGrp="1"/>
          </p:cNvSpPr>
          <p:nvPr>
            <p:ph idx="1"/>
          </p:nvPr>
        </p:nvSpPr>
        <p:spPr/>
        <p:txBody>
          <a:bodyPr/>
          <a:lstStyle/>
          <a:p>
            <a:r>
              <a:rPr lang="en-CA" dirty="0"/>
              <a:t>CREATE TRIGGER statement</a:t>
            </a:r>
            <a:r>
              <a:rPr lang="en-CA" dirty="0" smtClean="0"/>
              <a:t>:</a:t>
            </a:r>
          </a:p>
          <a:p>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7</a:t>
            </a:fld>
            <a:endParaRPr lang="en-CA"/>
          </a:p>
        </p:txBody>
      </p:sp>
      <p:pic>
        <p:nvPicPr>
          <p:cNvPr id="6" name="Picture 5"/>
          <p:cNvPicPr>
            <a:picLocks noChangeAspect="1"/>
          </p:cNvPicPr>
          <p:nvPr/>
        </p:nvPicPr>
        <p:blipFill rotWithShape="1">
          <a:blip r:embed="rId2"/>
          <a:srcRect l="9453" t="45956" r="50654" b="20221"/>
          <a:stretch/>
        </p:blipFill>
        <p:spPr>
          <a:xfrm>
            <a:off x="1734671" y="2182650"/>
            <a:ext cx="8380940" cy="3995062"/>
          </a:xfrm>
          <a:prstGeom prst="rect">
            <a:avLst/>
          </a:prstGeom>
        </p:spPr>
      </p:pic>
    </p:spTree>
    <p:extLst>
      <p:ext uri="{BB962C8B-B14F-4D97-AF65-F5344CB8AC3E}">
        <p14:creationId xmlns:p14="http://schemas.microsoft.com/office/powerpoint/2010/main" val="1210839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Parts of a Trigger- Header &amp; Body</a:t>
            </a:r>
            <a:endParaRPr lang="en-CA" dirty="0"/>
          </a:p>
        </p:txBody>
      </p:sp>
      <p:sp>
        <p:nvSpPr>
          <p:cNvPr id="3" name="Content Placeholder 2"/>
          <p:cNvSpPr>
            <a:spLocks noGrp="1"/>
          </p:cNvSpPr>
          <p:nvPr>
            <p:ph idx="1"/>
          </p:nvPr>
        </p:nvSpPr>
        <p:spPr/>
        <p:txBody>
          <a:bodyPr/>
          <a:lstStyle/>
          <a:p>
            <a:r>
              <a:rPr lang="en-US" sz="2800" dirty="0">
                <a:solidFill>
                  <a:schemeClr val="accent2"/>
                </a:solidFill>
              </a:rPr>
              <a:t>A trigger has two main parts: header and </a:t>
            </a:r>
            <a:r>
              <a:rPr lang="en-US" sz="2800" dirty="0" smtClean="0">
                <a:solidFill>
                  <a:schemeClr val="accent2"/>
                </a:solidFill>
              </a:rPr>
              <a:t>body</a:t>
            </a:r>
          </a:p>
          <a:p>
            <a:endParaRPr lang="en-CA"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8</a:t>
            </a:fld>
            <a:endParaRPr lang="en-CA"/>
          </a:p>
        </p:txBody>
      </p:sp>
      <p:pic>
        <p:nvPicPr>
          <p:cNvPr id="6" name="Picture 5"/>
          <p:cNvPicPr>
            <a:picLocks noChangeAspect="1"/>
          </p:cNvPicPr>
          <p:nvPr/>
        </p:nvPicPr>
        <p:blipFill rotWithShape="1">
          <a:blip r:embed="rId2"/>
          <a:srcRect l="9969" t="35478" r="56856" b="47243"/>
          <a:stretch/>
        </p:blipFill>
        <p:spPr>
          <a:xfrm>
            <a:off x="-3526" y="2996681"/>
            <a:ext cx="6338435" cy="1856115"/>
          </a:xfrm>
          <a:prstGeom prst="rect">
            <a:avLst/>
          </a:prstGeom>
        </p:spPr>
      </p:pic>
      <p:sp>
        <p:nvSpPr>
          <p:cNvPr id="7" name="Rectangular Callout 6"/>
          <p:cNvSpPr/>
          <p:nvPr/>
        </p:nvSpPr>
        <p:spPr>
          <a:xfrm>
            <a:off x="1191409" y="2475237"/>
            <a:ext cx="1229062" cy="590692"/>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000" dirty="0" smtClean="0">
                <a:ln w="0"/>
                <a:solidFill>
                  <a:schemeClr val="tx1"/>
                </a:solidFill>
                <a:effectLst>
                  <a:outerShdw blurRad="38100" dist="19050" dir="2700000" algn="tl" rotWithShape="0">
                    <a:schemeClr val="dk1">
                      <a:alpha val="40000"/>
                    </a:schemeClr>
                  </a:outerShdw>
                </a:effectLst>
              </a:rPr>
              <a:t>Header</a:t>
            </a:r>
            <a:endParaRPr lang="en-CA" sz="2000" dirty="0">
              <a:ln w="0"/>
              <a:solidFill>
                <a:schemeClr val="tx1"/>
              </a:solidFill>
              <a:effectLst>
                <a:outerShdw blurRad="38100" dist="19050" dir="2700000" algn="tl" rotWithShape="0">
                  <a:schemeClr val="dk1">
                    <a:alpha val="40000"/>
                  </a:schemeClr>
                </a:outerShdw>
              </a:effectLst>
            </a:endParaRPr>
          </a:p>
        </p:txBody>
      </p:sp>
      <p:pic>
        <p:nvPicPr>
          <p:cNvPr id="8" name="Picture 7"/>
          <p:cNvPicPr>
            <a:picLocks noChangeAspect="1"/>
          </p:cNvPicPr>
          <p:nvPr/>
        </p:nvPicPr>
        <p:blipFill rotWithShape="1">
          <a:blip r:embed="rId3"/>
          <a:srcRect l="9762" t="60846" r="60783" b="18750"/>
          <a:stretch/>
        </p:blipFill>
        <p:spPr>
          <a:xfrm>
            <a:off x="5957047" y="3905977"/>
            <a:ext cx="5904809" cy="2299768"/>
          </a:xfrm>
          <a:prstGeom prst="rect">
            <a:avLst/>
          </a:prstGeom>
        </p:spPr>
      </p:pic>
      <p:sp>
        <p:nvSpPr>
          <p:cNvPr id="9" name="Rectangular Callout 8"/>
          <p:cNvSpPr/>
          <p:nvPr/>
        </p:nvSpPr>
        <p:spPr>
          <a:xfrm>
            <a:off x="10100085" y="3334047"/>
            <a:ext cx="1229062" cy="590692"/>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000" dirty="0" smtClean="0">
                <a:ln w="0"/>
                <a:solidFill>
                  <a:schemeClr val="tx1"/>
                </a:solidFill>
                <a:effectLst>
                  <a:outerShdw blurRad="38100" dist="19050" dir="2700000" algn="tl" rotWithShape="0">
                    <a:schemeClr val="dk1">
                      <a:alpha val="40000"/>
                    </a:schemeClr>
                  </a:outerShdw>
                </a:effectLst>
              </a:rPr>
              <a:t>Body</a:t>
            </a:r>
            <a:endParaRPr lang="en-CA"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55006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400" dirty="0" smtClean="0"/>
              <a:t>Parts of Trigger –Header</a:t>
            </a:r>
            <a:endParaRPr lang="en-CA" sz="4400" dirty="0"/>
          </a:p>
        </p:txBody>
      </p:sp>
      <p:sp>
        <p:nvSpPr>
          <p:cNvPr id="3" name="Content Placeholder 2"/>
          <p:cNvSpPr>
            <a:spLocks noGrp="1"/>
          </p:cNvSpPr>
          <p:nvPr>
            <p:ph idx="1"/>
          </p:nvPr>
        </p:nvSpPr>
        <p:spPr/>
        <p:txBody>
          <a:bodyPr>
            <a:noAutofit/>
          </a:bodyPr>
          <a:lstStyle/>
          <a:p>
            <a:pPr marL="0" indent="0">
              <a:buNone/>
            </a:pPr>
            <a:r>
              <a:rPr lang="en-US" sz="1800" b="1" dirty="0">
                <a:solidFill>
                  <a:schemeClr val="accent2"/>
                </a:solidFill>
              </a:rPr>
              <a:t>1) CREATE OR REPLACE</a:t>
            </a:r>
          </a:p>
          <a:p>
            <a:pPr algn="just">
              <a:buFont typeface="Wingdings" panose="05000000000000000000" pitchFamily="2" charset="2"/>
              <a:buChar char="v"/>
            </a:pPr>
            <a:r>
              <a:rPr lang="en-US" dirty="0"/>
              <a:t>The CREATE keyword specifies that you are creating a new trigger. The OR REPLACE keywords are optional. They are used to modify an existing trigger</a:t>
            </a:r>
            <a:r>
              <a:rPr lang="en-US" dirty="0" smtClean="0"/>
              <a:t>.</a:t>
            </a:r>
          </a:p>
          <a:p>
            <a:pPr algn="just">
              <a:buFont typeface="Wingdings" panose="05000000000000000000" pitchFamily="2" charset="2"/>
              <a:buChar char="v"/>
            </a:pPr>
            <a:r>
              <a:rPr lang="en-US" dirty="0" smtClean="0"/>
              <a:t>For </a:t>
            </a:r>
            <a:r>
              <a:rPr lang="en-US" dirty="0"/>
              <a:t>example, if today you define a new trigger named </a:t>
            </a:r>
            <a:r>
              <a:rPr lang="en-US" dirty="0" err="1" smtClean="0"/>
              <a:t>trigger_example</a:t>
            </a:r>
            <a:r>
              <a:rPr lang="en-US" dirty="0" smtClean="0"/>
              <a:t>:</a:t>
            </a:r>
          </a:p>
          <a:p>
            <a:pPr>
              <a:buFont typeface="Wingdings" panose="05000000000000000000" pitchFamily="2" charset="2"/>
              <a:buChar char="v"/>
            </a:pPr>
            <a:endParaRPr lang="en-US" sz="1800" dirty="0" smtClean="0"/>
          </a:p>
          <a:p>
            <a:pPr>
              <a:buFont typeface="Wingdings" panose="05000000000000000000" pitchFamily="2" charset="2"/>
              <a:buChar char="v"/>
            </a:pPr>
            <a:endParaRPr lang="en-CA" sz="1800" dirty="0" smtClean="0"/>
          </a:p>
          <a:p>
            <a:pPr>
              <a:buFont typeface="Wingdings" panose="05000000000000000000" pitchFamily="2" charset="2"/>
              <a:buChar char="v"/>
            </a:pPr>
            <a:r>
              <a:rPr lang="en-US" dirty="0" smtClean="0"/>
              <a:t>And </a:t>
            </a:r>
            <a:r>
              <a:rPr lang="en-US" dirty="0"/>
              <a:t>on the next day, you decide to modify this </a:t>
            </a:r>
            <a:r>
              <a:rPr lang="en-US" dirty="0" smtClean="0"/>
              <a:t>trigger. If </a:t>
            </a:r>
            <a:r>
              <a:rPr lang="en-US" dirty="0"/>
              <a:t>you do not include the </a:t>
            </a:r>
            <a:r>
              <a:rPr lang="en-US" dirty="0">
                <a:solidFill>
                  <a:schemeClr val="accent2"/>
                </a:solidFill>
              </a:rPr>
              <a:t>OR REPLACE keywords</a:t>
            </a:r>
            <a:r>
              <a:rPr lang="en-US" dirty="0"/>
              <a:t>, you will receive an error message indicating that the name of your trigger is already used by another object</a:t>
            </a:r>
            <a:r>
              <a:rPr lang="en-US" dirty="0" smtClean="0"/>
              <a:t>:</a:t>
            </a:r>
          </a:p>
          <a:p>
            <a:pPr>
              <a:buFont typeface="Wingdings" panose="05000000000000000000" pitchFamily="2" charset="2"/>
              <a:buChar char="v"/>
            </a:pPr>
            <a:r>
              <a:rPr lang="en-US" dirty="0"/>
              <a:t>Therefore, the CREATE OR REPLACE keywords will replace an existing trigger if it already exists and create a new trigger if the trigger does not:</a:t>
            </a:r>
            <a:endParaRPr lang="en-US" dirty="0" smtClean="0"/>
          </a:p>
          <a:p>
            <a:pPr>
              <a:buFont typeface="Wingdings" panose="05000000000000000000" pitchFamily="2" charset="2"/>
              <a:buChar char="v"/>
            </a:pPr>
            <a:endParaRPr lang="en-CA" sz="1800" dirty="0"/>
          </a:p>
        </p:txBody>
      </p:sp>
      <p:sp>
        <p:nvSpPr>
          <p:cNvPr id="4" name="Footer Placeholder 3"/>
          <p:cNvSpPr>
            <a:spLocks noGrp="1"/>
          </p:cNvSpPr>
          <p:nvPr>
            <p:ph type="ftr" sz="quarter" idx="11"/>
          </p:nvPr>
        </p:nvSpPr>
        <p:spPr/>
        <p:txBody>
          <a:bodyPr/>
          <a:lstStyle/>
          <a:p>
            <a:r>
              <a:rPr lang="en-US" smtClean="0"/>
              <a:t>Part-B PL/SQL</a:t>
            </a:r>
            <a:endParaRPr lang="en-CA"/>
          </a:p>
        </p:txBody>
      </p:sp>
      <p:sp>
        <p:nvSpPr>
          <p:cNvPr id="5" name="Slide Number Placeholder 4"/>
          <p:cNvSpPr>
            <a:spLocks noGrp="1"/>
          </p:cNvSpPr>
          <p:nvPr>
            <p:ph type="sldNum" sz="quarter" idx="12"/>
          </p:nvPr>
        </p:nvSpPr>
        <p:spPr/>
        <p:txBody>
          <a:bodyPr/>
          <a:lstStyle/>
          <a:p>
            <a:fld id="{8C10498B-8387-4C1A-920E-A425A7EFB943}" type="slidenum">
              <a:rPr lang="en-CA" smtClean="0"/>
              <a:t>9</a:t>
            </a:fld>
            <a:endParaRPr lang="en-CA"/>
          </a:p>
        </p:txBody>
      </p:sp>
      <p:pic>
        <p:nvPicPr>
          <p:cNvPr id="7" name="Picture 6"/>
          <p:cNvPicPr>
            <a:picLocks noChangeAspect="1"/>
          </p:cNvPicPr>
          <p:nvPr/>
        </p:nvPicPr>
        <p:blipFill rotWithShape="1">
          <a:blip r:embed="rId2"/>
          <a:srcRect l="8936" t="29199" r="55615" b="64064"/>
          <a:stretch/>
        </p:blipFill>
        <p:spPr>
          <a:xfrm>
            <a:off x="5801079" y="3438704"/>
            <a:ext cx="6226517" cy="665319"/>
          </a:xfrm>
          <a:prstGeom prst="rect">
            <a:avLst/>
          </a:prstGeom>
        </p:spPr>
      </p:pic>
      <p:pic>
        <p:nvPicPr>
          <p:cNvPr id="13" name="Picture 12"/>
          <p:cNvPicPr>
            <a:picLocks noChangeAspect="1"/>
          </p:cNvPicPr>
          <p:nvPr/>
        </p:nvPicPr>
        <p:blipFill rotWithShape="1">
          <a:blip r:embed="rId3"/>
          <a:srcRect l="9866" t="35031" r="60679" b="60489"/>
          <a:stretch/>
        </p:blipFill>
        <p:spPr>
          <a:xfrm>
            <a:off x="5229208" y="6160145"/>
            <a:ext cx="6559562" cy="560952"/>
          </a:xfrm>
          <a:prstGeom prst="rect">
            <a:avLst/>
          </a:prstGeom>
        </p:spPr>
      </p:pic>
    </p:spTree>
    <p:extLst>
      <p:ext uri="{BB962C8B-B14F-4D97-AF65-F5344CB8AC3E}">
        <p14:creationId xmlns:p14="http://schemas.microsoft.com/office/powerpoint/2010/main" val="2063847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1109</TotalTime>
  <Words>2498</Words>
  <Application>Microsoft Office PowerPoint</Application>
  <PresentationFormat>Widescreen</PresentationFormat>
  <Paragraphs>442</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Courier New</vt:lpstr>
      <vt:lpstr>inherit</vt:lpstr>
      <vt:lpstr>Wingdings</vt:lpstr>
      <vt:lpstr>Retrospect</vt:lpstr>
      <vt:lpstr>COMP-4150 ADVANCED AND PRACTICAL DB SYSTEMS</vt:lpstr>
      <vt:lpstr>OUTLINE</vt:lpstr>
      <vt:lpstr>OUTLINE</vt:lpstr>
      <vt:lpstr>SECTION-VI -TRIGGERS </vt:lpstr>
      <vt:lpstr>What is an Oracle Trigger?</vt:lpstr>
      <vt:lpstr>Using Oracle Triggers</vt:lpstr>
      <vt:lpstr>Creating a Trigger </vt:lpstr>
      <vt:lpstr>Parts of a Trigger- Header &amp; Body</vt:lpstr>
      <vt:lpstr>Parts of Trigger –Header</vt:lpstr>
      <vt:lpstr>Parts of Trigger –Header </vt:lpstr>
      <vt:lpstr>Parts of Trigger –Header </vt:lpstr>
      <vt:lpstr>Parts of Trigger –Header </vt:lpstr>
      <vt:lpstr>Creating a Trigger-Example</vt:lpstr>
      <vt:lpstr>Creating a Trigger-Example</vt:lpstr>
      <vt:lpstr>Testing the Trigger (With Update Action)</vt:lpstr>
      <vt:lpstr>PowerPoint Presentation</vt:lpstr>
      <vt:lpstr>Testing the Trigger (With Delete Action)</vt:lpstr>
      <vt:lpstr>Statement Level Triggers</vt:lpstr>
      <vt:lpstr>Statement Level Triggers-Example</vt:lpstr>
      <vt:lpstr>Statement Level Triggers-Example Explained</vt:lpstr>
      <vt:lpstr>Statement Level Triggers-Example Explained</vt:lpstr>
      <vt:lpstr>Testing the Statement Level Trigger</vt:lpstr>
      <vt:lpstr>Row Level Triggers</vt:lpstr>
      <vt:lpstr>PowerPoint Presentation</vt:lpstr>
      <vt:lpstr>The :OLD &amp; :NEW column values </vt:lpstr>
      <vt:lpstr>PowerPoint Presentation</vt:lpstr>
      <vt:lpstr>Performance Consideration</vt:lpstr>
      <vt:lpstr>Row Level Trigger-Example</vt:lpstr>
      <vt:lpstr>Row Level Trigger-Example Explained</vt:lpstr>
      <vt:lpstr>PowerPoint Presentation</vt:lpstr>
      <vt:lpstr>Row Level Trigger-Testing</vt:lpstr>
      <vt:lpstr>PowerPoint Presentation</vt:lpstr>
      <vt:lpstr>Disabling a Trigger</vt:lpstr>
      <vt:lpstr>Disabling All Triggers</vt:lpstr>
      <vt:lpstr>Creating a Disabled Trigger-Example</vt:lpstr>
      <vt:lpstr>Example</vt:lpstr>
      <vt:lpstr>Enable a Trigger</vt:lpstr>
      <vt:lpstr>Enabling All Triggers</vt:lpstr>
      <vt:lpstr>DROP Trigger</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Mahreen Nasir</dc:creator>
  <cp:lastModifiedBy>Mahreen Nasir</cp:lastModifiedBy>
  <cp:revision>104</cp:revision>
  <dcterms:created xsi:type="dcterms:W3CDTF">2019-09-08T18:58:17Z</dcterms:created>
  <dcterms:modified xsi:type="dcterms:W3CDTF">2019-10-07T20:18:13Z</dcterms:modified>
</cp:coreProperties>
</file>