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4"/>
  </p:notesMasterIdLst>
  <p:sldIdLst>
    <p:sldId id="256" r:id="rId2"/>
    <p:sldId id="311" r:id="rId3"/>
    <p:sldId id="312" r:id="rId4"/>
    <p:sldId id="314" r:id="rId5"/>
    <p:sldId id="257" r:id="rId6"/>
    <p:sldId id="258" r:id="rId7"/>
    <p:sldId id="259" r:id="rId8"/>
    <p:sldId id="313" r:id="rId9"/>
    <p:sldId id="260"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3939A-7463-49F2-B6D5-E855F83EAB3F}" type="datetimeFigureOut">
              <a:rPr lang="en-CA" smtClean="0"/>
              <a:t>08-Sep-2019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8A5A9-5C7D-4100-B878-A7DA8C3033A6}" type="slidenum">
              <a:rPr lang="en-CA" smtClean="0"/>
              <a:t>‹#›</a:t>
            </a:fld>
            <a:endParaRPr lang="en-CA"/>
          </a:p>
        </p:txBody>
      </p:sp>
    </p:spTree>
    <p:extLst>
      <p:ext uri="{BB962C8B-B14F-4D97-AF65-F5344CB8AC3E}">
        <p14:creationId xmlns:p14="http://schemas.microsoft.com/office/powerpoint/2010/main" val="34054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BB8A5A9-5C7D-4100-B878-A7DA8C3033A6}" type="slidenum">
              <a:rPr lang="en-CA" smtClean="0"/>
              <a:t>1</a:t>
            </a:fld>
            <a:endParaRPr lang="en-CA"/>
          </a:p>
        </p:txBody>
      </p:sp>
    </p:spTree>
    <p:extLst>
      <p:ext uri="{BB962C8B-B14F-4D97-AF65-F5344CB8AC3E}">
        <p14:creationId xmlns:p14="http://schemas.microsoft.com/office/powerpoint/2010/main" val="255259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E90007-9891-45B0-B2A2-38202976ED16}" type="datetime1">
              <a:rPr lang="en-CA" smtClean="0"/>
              <a:t>08-Sep-2019</a:t>
            </a:fld>
            <a:endParaRPr lang="en-CA"/>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10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8DE5BC-663D-45B3-B8A7-254212A3BE7E}" type="datetime1">
              <a:rPr lang="en-CA" smtClean="0"/>
              <a:t>08-Sep-2019</a:t>
            </a:fld>
            <a:endParaRPr lang="en-CA"/>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165413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B63CD3-35DE-4C5B-8B1F-E17716A0875B}" type="datetime1">
              <a:rPr lang="en-CA" smtClean="0"/>
              <a:t>08-Sep-2019</a:t>
            </a:fld>
            <a:endParaRPr lang="en-CA"/>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209688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32557B-428D-4F8D-B463-90C2DD6FD72D}" type="datetime1">
              <a:rPr lang="en-CA" smtClean="0"/>
              <a:t>08-Sep-2019</a:t>
            </a:fld>
            <a:endParaRPr lang="en-CA"/>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15631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CF1D7-8E7F-4464-97C9-4DA54CD51DD0}" type="datetime1">
              <a:rPr lang="en-CA" smtClean="0"/>
              <a:t>08-Sep-2019</a:t>
            </a:fld>
            <a:endParaRPr lang="en-CA"/>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29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283DC5-B9F6-4AAB-8595-FFFC7D44B5E3}" type="datetime1">
              <a:rPr lang="en-CA" smtClean="0"/>
              <a:t>08-Sep-2019</a:t>
            </a:fld>
            <a:endParaRPr lang="en-CA"/>
          </a:p>
        </p:txBody>
      </p:sp>
      <p:sp>
        <p:nvSpPr>
          <p:cNvPr id="6" name="Footer Placeholder 5"/>
          <p:cNvSpPr>
            <a:spLocks noGrp="1"/>
          </p:cNvSpPr>
          <p:nvPr>
            <p:ph type="ftr" sz="quarter" idx="11"/>
          </p:nvPr>
        </p:nvSpPr>
        <p:spPr/>
        <p:txBody>
          <a:body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235647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20501-E8DA-42D2-858B-31994291C459}" type="datetime1">
              <a:rPr lang="en-CA" smtClean="0"/>
              <a:t>08-Sep-2019</a:t>
            </a:fld>
            <a:endParaRPr lang="en-CA"/>
          </a:p>
        </p:txBody>
      </p:sp>
      <p:sp>
        <p:nvSpPr>
          <p:cNvPr id="8" name="Footer Placeholder 7"/>
          <p:cNvSpPr>
            <a:spLocks noGrp="1"/>
          </p:cNvSpPr>
          <p:nvPr>
            <p:ph type="ftr" sz="quarter" idx="11"/>
          </p:nvPr>
        </p:nvSpPr>
        <p:spPr/>
        <p:txBody>
          <a:bodyPr/>
          <a:lstStyle/>
          <a:p>
            <a:r>
              <a:rPr lang="en-US" smtClean="0"/>
              <a:t>Part-A Overview of DB and Components</a:t>
            </a:r>
            <a:endParaRPr lang="en-CA"/>
          </a:p>
        </p:txBody>
      </p:sp>
      <p:sp>
        <p:nvSpPr>
          <p:cNvPr id="9" name="Slide Number Placeholder 8"/>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150681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4431B4-38EE-4B4C-B3A4-661D59E846E3}" type="datetime1">
              <a:rPr lang="en-CA" smtClean="0"/>
              <a:t>08-Sep-2019</a:t>
            </a:fld>
            <a:endParaRPr lang="en-CA"/>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251651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1F2698-E2DF-406F-A1C7-A2175A14E2EA}" type="datetime1">
              <a:rPr lang="en-CA" smtClean="0"/>
              <a:t>08-Sep-2019</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Part-A Overview of DB and Components</a:t>
            </a:r>
            <a:endParaRPr lang="en-CA"/>
          </a:p>
        </p:txBody>
      </p:sp>
      <p:sp>
        <p:nvSpPr>
          <p:cNvPr id="9" name="Slide Number Placeholder 8"/>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383028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D874AD-162F-47B9-9FF5-1B559AC45654}" type="datetime1">
              <a:rPr lang="en-CA" smtClean="0"/>
              <a:t>08-Sep-2019</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0498B-8387-4C1A-920E-A425A7EFB943}" type="slidenum">
              <a:rPr lang="en-CA" smtClean="0"/>
              <a:t>‹#›</a:t>
            </a:fld>
            <a:endParaRPr lang="en-CA"/>
          </a:p>
        </p:txBody>
      </p:sp>
    </p:spTree>
    <p:extLst>
      <p:ext uri="{BB962C8B-B14F-4D97-AF65-F5344CB8AC3E}">
        <p14:creationId xmlns:p14="http://schemas.microsoft.com/office/powerpoint/2010/main" val="276669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60F3D-EB85-421A-9323-C45C86A98D4B}" type="datetime1">
              <a:rPr lang="en-CA" smtClean="0"/>
              <a:t>08-Sep-2019</a:t>
            </a:fld>
            <a:endParaRPr lang="en-CA"/>
          </a:p>
        </p:txBody>
      </p:sp>
      <p:sp>
        <p:nvSpPr>
          <p:cNvPr id="6" name="Footer Placeholder 5"/>
          <p:cNvSpPr>
            <a:spLocks noGrp="1"/>
          </p:cNvSpPr>
          <p:nvPr>
            <p:ph type="ftr" sz="quarter" idx="11"/>
          </p:nvPr>
        </p:nvSpPr>
        <p:spPr/>
        <p:txBody>
          <a:body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99384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CBCBC2-467F-4B52-B6A2-D9248C774377}" type="datetime1">
              <a:rPr lang="en-CA" smtClean="0"/>
              <a:t>08-Sep-2019</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Part-A Overview of DB and Components</a:t>
            </a:r>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0498B-8387-4C1A-920E-A425A7EFB943}"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105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680" y="847164"/>
            <a:ext cx="10058400" cy="1622253"/>
          </a:xfrm>
        </p:spPr>
        <p:txBody>
          <a:bodyPr>
            <a:normAutofit/>
          </a:bodyPr>
          <a:lstStyle/>
          <a:p>
            <a:pPr algn="ctr"/>
            <a:r>
              <a:rPr lang="en-CA" sz="6000" dirty="0" smtClean="0"/>
              <a:t>COMP-4150</a:t>
            </a:r>
            <a:r>
              <a:rPr lang="en-CA" sz="4800" dirty="0" smtClean="0"/>
              <a:t/>
            </a:r>
            <a:br>
              <a:rPr lang="en-CA" sz="4800" dirty="0" smtClean="0"/>
            </a:br>
            <a:r>
              <a:rPr lang="en-CA" sz="4800" dirty="0" smtClean="0"/>
              <a:t>ADVANCED AND PRACTICAL DB SYSTEMS</a:t>
            </a:r>
            <a:endParaRPr lang="en-CA" sz="4800" dirty="0"/>
          </a:p>
        </p:txBody>
      </p:sp>
      <p:sp>
        <p:nvSpPr>
          <p:cNvPr id="3" name="Subtitle 2"/>
          <p:cNvSpPr>
            <a:spLocks noGrp="1"/>
          </p:cNvSpPr>
          <p:nvPr>
            <p:ph type="subTitle" idx="1"/>
          </p:nvPr>
        </p:nvSpPr>
        <p:spPr>
          <a:xfrm>
            <a:off x="564776" y="4455620"/>
            <a:ext cx="11080377" cy="1143000"/>
          </a:xfrm>
        </p:spPr>
        <p:txBody>
          <a:bodyPr>
            <a:normAutofit/>
          </a:bodyPr>
          <a:lstStyle/>
          <a:p>
            <a:r>
              <a:rPr lang="en-CA" b="1" dirty="0" smtClean="0"/>
              <a:t>PART-A- </a:t>
            </a:r>
            <a:r>
              <a:rPr lang="en-CA" dirty="0" smtClean="0"/>
              <a:t> </a:t>
            </a:r>
            <a:r>
              <a:rPr lang="en-CA" dirty="0"/>
              <a:t>Lecture notes on </a:t>
            </a:r>
            <a:r>
              <a:rPr lang="en-CA" dirty="0" smtClean="0"/>
              <a:t>OVERVIEW OF DATABASE AND COMPONENTS</a:t>
            </a:r>
          </a:p>
        </p:txBody>
      </p:sp>
      <p:sp>
        <p:nvSpPr>
          <p:cNvPr id="4" name="Subtitle 2"/>
          <p:cNvSpPr txBox="1">
            <a:spLocks/>
          </p:cNvSpPr>
          <p:nvPr/>
        </p:nvSpPr>
        <p:spPr>
          <a:xfrm>
            <a:off x="10526440" y="5966173"/>
            <a:ext cx="1665560" cy="542203"/>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CA" dirty="0" smtClean="0"/>
              <a:t>Fall-2019</a:t>
            </a:r>
          </a:p>
          <a:p>
            <a:endParaRPr lang="en-CA" dirty="0"/>
          </a:p>
        </p:txBody>
      </p:sp>
    </p:spTree>
    <p:extLst>
      <p:ext uri="{BB962C8B-B14F-4D97-AF65-F5344CB8AC3E}">
        <p14:creationId xmlns:p14="http://schemas.microsoft.com/office/powerpoint/2010/main" val="2843972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DBMS- Architecture</a:t>
            </a:r>
            <a:endParaRPr lang="en-CA" dirty="0"/>
          </a:p>
        </p:txBody>
      </p:sp>
      <p:sp>
        <p:nvSpPr>
          <p:cNvPr id="3" name="Content Placeholder 2"/>
          <p:cNvSpPr>
            <a:spLocks noGrp="1"/>
          </p:cNvSpPr>
          <p:nvPr>
            <p:ph idx="1"/>
          </p:nvPr>
        </p:nvSpPr>
        <p:spPr>
          <a:xfrm>
            <a:off x="962809" y="1737360"/>
            <a:ext cx="10736131" cy="4260028"/>
          </a:xfrm>
        </p:spPr>
        <p:txBody>
          <a:bodyPr>
            <a:noAutofit/>
          </a:bodyPr>
          <a:lstStyle/>
          <a:p>
            <a:pPr algn="just">
              <a:buFont typeface="Wingdings" panose="05000000000000000000" pitchFamily="2" charset="2"/>
              <a:buChar char="§"/>
            </a:pPr>
            <a:r>
              <a:rPr lang="en-US" b="1" dirty="0" smtClean="0">
                <a:solidFill>
                  <a:schemeClr val="tx1"/>
                </a:solidFill>
              </a:rPr>
              <a:t> 1-tier Architecture</a:t>
            </a:r>
          </a:p>
          <a:p>
            <a:pPr algn="just"/>
            <a:r>
              <a:rPr lang="en-US" dirty="0" smtClean="0">
                <a:solidFill>
                  <a:schemeClr val="tx1"/>
                </a:solidFill>
              </a:rPr>
              <a:t>DBMS </a:t>
            </a:r>
            <a:r>
              <a:rPr lang="en-US" dirty="0">
                <a:solidFill>
                  <a:schemeClr val="tx1"/>
                </a:solidFill>
              </a:rPr>
              <a:t>is the only entity where the user directly sits on the DBMS and uses it. Any changes done here will directly be done on the DBMS itself. It does not provide handy tools for end-users. </a:t>
            </a:r>
            <a:r>
              <a:rPr lang="en-US" dirty="0" smtClean="0">
                <a:solidFill>
                  <a:schemeClr val="tx1"/>
                </a:solidFill>
              </a:rPr>
              <a:t>Database designers and programmers normally prefer to use single-tier architecture.</a:t>
            </a:r>
            <a:endParaRPr lang="en-US" dirty="0">
              <a:solidFill>
                <a:schemeClr val="tx1"/>
              </a:solidFill>
            </a:endParaRPr>
          </a:p>
          <a:p>
            <a:pPr algn="just">
              <a:buFont typeface="Wingdings" panose="05000000000000000000" pitchFamily="2" charset="2"/>
              <a:buChar char="§"/>
            </a:pPr>
            <a:r>
              <a:rPr lang="en-US" b="1" dirty="0" smtClean="0">
                <a:solidFill>
                  <a:schemeClr val="tx1"/>
                </a:solidFill>
              </a:rPr>
              <a:t> 2-tier Architecture</a:t>
            </a:r>
          </a:p>
          <a:p>
            <a:pPr algn="just"/>
            <a:r>
              <a:rPr lang="en-US" dirty="0" smtClean="0">
                <a:solidFill>
                  <a:schemeClr val="tx1"/>
                </a:solidFill>
              </a:rPr>
              <a:t>Have </a:t>
            </a:r>
            <a:r>
              <a:rPr lang="en-US" dirty="0">
                <a:solidFill>
                  <a:schemeClr val="tx1"/>
                </a:solidFill>
              </a:rPr>
              <a:t>an application through which the DBMS can be accessed. Programmers use 2-tier architecture where they access the DBMS by means of an application. Here the application tier is entirely independent of the database in terms of operation, design, and programming</a:t>
            </a:r>
            <a:r>
              <a:rPr lang="en-US" dirty="0" smtClean="0">
                <a:solidFill>
                  <a:schemeClr val="tx1"/>
                </a:solidFill>
              </a:rPr>
              <a:t>.</a:t>
            </a:r>
          </a:p>
          <a:p>
            <a:pPr>
              <a:buFont typeface="Wingdings" panose="05000000000000000000" pitchFamily="2" charset="2"/>
              <a:buChar char="§"/>
            </a:pPr>
            <a:r>
              <a:rPr lang="en-US" b="1" dirty="0" smtClean="0">
                <a:solidFill>
                  <a:schemeClr val="tx1"/>
                </a:solidFill>
              </a:rPr>
              <a:t> 3-tier </a:t>
            </a:r>
            <a:r>
              <a:rPr lang="en-US" b="1" dirty="0">
                <a:solidFill>
                  <a:schemeClr val="tx1"/>
                </a:solidFill>
              </a:rPr>
              <a:t>Architecture</a:t>
            </a:r>
          </a:p>
          <a:p>
            <a:r>
              <a:rPr lang="en-US" dirty="0">
                <a:solidFill>
                  <a:schemeClr val="tx1"/>
                </a:solidFill>
              </a:rPr>
              <a:t>A 3-tier architecture separates its tiers from each other based on the complexity of the users and how they use the data present in the database. It is the most widely used architecture to design a DBMS.</a:t>
            </a:r>
          </a:p>
          <a:p>
            <a:r>
              <a:rPr lang="en-US" dirty="0">
                <a:solidFill>
                  <a:schemeClr val="tx1"/>
                </a:solidFill>
              </a:rPr>
              <a:t/>
            </a:r>
            <a:br>
              <a:rPr lang="en-US" dirty="0">
                <a:solidFill>
                  <a:schemeClr val="tx1"/>
                </a:solidFill>
              </a:rPr>
            </a:br>
            <a:endParaRPr lang="en-CA" dirty="0">
              <a:solidFill>
                <a:schemeClr val="tx1"/>
              </a:solidFill>
            </a:endParaRPr>
          </a:p>
          <a:p>
            <a:pPr algn="just"/>
            <a:endParaRPr lang="en-US" dirty="0">
              <a:solidFill>
                <a:schemeClr val="tx1"/>
              </a:solidFill>
            </a:endParaRPr>
          </a:p>
          <a:p>
            <a:pPr algn="just"/>
            <a:endParaRPr lang="en-CA" dirty="0">
              <a:solidFill>
                <a:schemeClr val="tx1"/>
              </a:solidFill>
            </a:endParaRPr>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10</a:t>
            </a:fld>
            <a:endParaRPr lang="en-CA"/>
          </a:p>
        </p:txBody>
      </p:sp>
    </p:spTree>
    <p:extLst>
      <p:ext uri="{BB962C8B-B14F-4D97-AF65-F5344CB8AC3E}">
        <p14:creationId xmlns:p14="http://schemas.microsoft.com/office/powerpoint/2010/main" val="2325343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445" y="152133"/>
            <a:ext cx="10058400" cy="1450757"/>
          </a:xfrm>
        </p:spPr>
        <p:txBody>
          <a:bodyPr/>
          <a:lstStyle/>
          <a:p>
            <a:r>
              <a:rPr lang="en-CA" dirty="0" smtClean="0"/>
              <a:t>3-Tier Architecture</a:t>
            </a:r>
            <a:endParaRPr lang="en-CA" dirty="0"/>
          </a:p>
        </p:txBody>
      </p:sp>
      <p:pic>
        <p:nvPicPr>
          <p:cNvPr id="2050" name="Picture 2" descr="https://www.tutorialspoint.com/dbms/images/dbms_architec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64826" y="1967286"/>
            <a:ext cx="3575755"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94763" y="1764254"/>
            <a:ext cx="7292789" cy="4524315"/>
          </a:xfrm>
          <a:prstGeom prst="rect">
            <a:avLst/>
          </a:prstGeom>
        </p:spPr>
        <p:txBody>
          <a:bodyPr wrap="square">
            <a:spAutoFit/>
          </a:bodyPr>
          <a:lstStyle/>
          <a:p>
            <a:pPr algn="just">
              <a:buFont typeface="Arial" panose="020B0604020202020204" pitchFamily="34" charset="0"/>
              <a:buChar char="•"/>
            </a:pPr>
            <a:r>
              <a:rPr lang="en-US" b="1" dirty="0" smtClean="0">
                <a:solidFill>
                  <a:srgbClr val="000000"/>
                </a:solidFill>
                <a:latin typeface="Arial" panose="020B0604020202020204" pitchFamily="34" charset="0"/>
              </a:rPr>
              <a:t> Database </a:t>
            </a:r>
            <a:r>
              <a:rPr lang="en-US" b="1" dirty="0">
                <a:solidFill>
                  <a:srgbClr val="000000"/>
                </a:solidFill>
                <a:latin typeface="Arial" panose="020B0604020202020204" pitchFamily="34" charset="0"/>
              </a:rPr>
              <a:t>(Data) Tier</a:t>
            </a:r>
            <a:r>
              <a:rPr lang="en-US" dirty="0">
                <a:solidFill>
                  <a:srgbClr val="000000"/>
                </a:solidFill>
                <a:latin typeface="Arial" panose="020B0604020202020204" pitchFamily="34" charset="0"/>
              </a:rPr>
              <a:t> − </a:t>
            </a:r>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database resides along with its query processing languages. </a:t>
            </a:r>
            <a:r>
              <a:rPr lang="en-US" dirty="0" smtClean="0">
                <a:solidFill>
                  <a:srgbClr val="000000"/>
                </a:solidFill>
                <a:latin typeface="Arial" panose="020B0604020202020204" pitchFamily="34" charset="0"/>
              </a:rPr>
              <a:t>Relations </a:t>
            </a:r>
            <a:r>
              <a:rPr lang="en-US" dirty="0">
                <a:solidFill>
                  <a:srgbClr val="000000"/>
                </a:solidFill>
                <a:latin typeface="Arial" panose="020B0604020202020204" pitchFamily="34" charset="0"/>
              </a:rPr>
              <a:t>that define the data and their constraints at this </a:t>
            </a:r>
            <a:r>
              <a:rPr lang="en-US" dirty="0" smtClean="0">
                <a:solidFill>
                  <a:srgbClr val="000000"/>
                </a:solidFill>
                <a:latin typeface="Arial" panose="020B0604020202020204" pitchFamily="34" charset="0"/>
              </a:rPr>
              <a:t>level are also defined.</a:t>
            </a: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smtClean="0">
                <a:solidFill>
                  <a:srgbClr val="000000"/>
                </a:solidFill>
                <a:latin typeface="Arial" panose="020B0604020202020204" pitchFamily="34" charset="0"/>
              </a:rPr>
              <a:t> Application </a:t>
            </a:r>
            <a:r>
              <a:rPr lang="en-US" b="1" dirty="0">
                <a:solidFill>
                  <a:srgbClr val="000000"/>
                </a:solidFill>
                <a:latin typeface="Arial" panose="020B0604020202020204" pitchFamily="34" charset="0"/>
              </a:rPr>
              <a:t>(Middle) Tier</a:t>
            </a:r>
            <a:r>
              <a:rPr lang="en-US" dirty="0">
                <a:solidFill>
                  <a:srgbClr val="000000"/>
                </a:solidFill>
                <a:latin typeface="Arial" panose="020B0604020202020204" pitchFamily="34" charset="0"/>
              </a:rPr>
              <a:t> − At this tier reside the application server and the programs that access the database. For a user, this application tier presents an abstracted view of the database. 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a:p>
            <a:pPr algn="just">
              <a:buFont typeface="Arial" panose="020B0604020202020204" pitchFamily="34" charset="0"/>
              <a:buChar char="•"/>
            </a:pPr>
            <a:r>
              <a:rPr lang="en-US" b="1" dirty="0" smtClean="0">
                <a:solidFill>
                  <a:srgbClr val="000000"/>
                </a:solidFill>
                <a:latin typeface="Arial" panose="020B0604020202020204" pitchFamily="34" charset="0"/>
              </a:rPr>
              <a:t> User </a:t>
            </a:r>
            <a:r>
              <a:rPr lang="en-US" b="1" dirty="0">
                <a:solidFill>
                  <a:srgbClr val="000000"/>
                </a:solidFill>
                <a:latin typeface="Arial" panose="020B0604020202020204" pitchFamily="34" charset="0"/>
              </a:rPr>
              <a:t>(Presentation) Tier</a:t>
            </a:r>
            <a:r>
              <a:rPr lang="en-US" dirty="0">
                <a:solidFill>
                  <a:srgbClr val="000000"/>
                </a:solidFill>
                <a:latin typeface="Arial" panose="020B0604020202020204" pitchFamily="34" charset="0"/>
              </a:rPr>
              <a:t> − End-users operate on this tier and they know nothing about any existence of the database beyond this layer. At this layer, multiple views of the database can be provided by the application. All views are generated by applications that reside in the application tier.</a:t>
            </a:r>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11</a:t>
            </a:fld>
            <a:endParaRPr lang="en-CA"/>
          </a:p>
        </p:txBody>
      </p:sp>
    </p:spTree>
    <p:extLst>
      <p:ext uri="{BB962C8B-B14F-4D97-AF65-F5344CB8AC3E}">
        <p14:creationId xmlns:p14="http://schemas.microsoft.com/office/powerpoint/2010/main" val="4058013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Data Models</a:t>
            </a:r>
            <a:endParaRPr lang="en-CA" dirty="0"/>
          </a:p>
        </p:txBody>
      </p:sp>
      <p:sp>
        <p:nvSpPr>
          <p:cNvPr id="3" name="Content Placeholder 2"/>
          <p:cNvSpPr>
            <a:spLocks noGrp="1"/>
          </p:cNvSpPr>
          <p:nvPr>
            <p:ph idx="1"/>
          </p:nvPr>
        </p:nvSpPr>
        <p:spPr/>
        <p:txBody>
          <a:bodyPr>
            <a:noAutofit/>
          </a:bodyPr>
          <a:lstStyle/>
          <a:p>
            <a:pPr marL="363538" indent="-363538">
              <a:buFont typeface="Wingdings" panose="05000000000000000000" pitchFamily="2" charset="2"/>
              <a:buChar char="§"/>
            </a:pPr>
            <a:r>
              <a:rPr lang="en-US" sz="2100" dirty="0"/>
              <a:t>Data models define how the logical structure of a database is </a:t>
            </a:r>
            <a:r>
              <a:rPr lang="en-US" sz="2100" dirty="0" smtClean="0"/>
              <a:t>modeled.</a:t>
            </a:r>
          </a:p>
          <a:p>
            <a:pPr marL="363538" indent="-363538">
              <a:buFont typeface="Wingdings" panose="05000000000000000000" pitchFamily="2" charset="2"/>
              <a:buChar char="§"/>
            </a:pPr>
            <a:r>
              <a:rPr lang="en-US" sz="2100" dirty="0" smtClean="0"/>
              <a:t>How </a:t>
            </a:r>
            <a:r>
              <a:rPr lang="en-US" sz="2100" dirty="0"/>
              <a:t>data is connected to each </a:t>
            </a:r>
            <a:r>
              <a:rPr lang="en-US" sz="2100" dirty="0" smtClean="0"/>
              <a:t>other, processed </a:t>
            </a:r>
            <a:r>
              <a:rPr lang="en-US" sz="2100" dirty="0"/>
              <a:t>and stored inside the system</a:t>
            </a:r>
            <a:r>
              <a:rPr lang="en-US" sz="2100" dirty="0" smtClean="0"/>
              <a:t>.</a:t>
            </a:r>
          </a:p>
          <a:p>
            <a:pPr marL="363538" indent="-363538">
              <a:buFont typeface="Wingdings" panose="05000000000000000000" pitchFamily="2" charset="2"/>
              <a:buChar char="§"/>
            </a:pPr>
            <a:r>
              <a:rPr lang="en-US" sz="2100" b="1" dirty="0"/>
              <a:t>Entity-Relationship Model</a:t>
            </a:r>
          </a:p>
          <a:p>
            <a:pPr marL="363538" indent="-363538">
              <a:buFont typeface="Wingdings" panose="05000000000000000000" pitchFamily="2" charset="2"/>
              <a:buChar char="§"/>
            </a:pPr>
            <a:r>
              <a:rPr lang="en-US" sz="2100" dirty="0"/>
              <a:t>Entity-Relationship (ER) Model is based on the notion of real-world entities and relationships among them. While formulating real-world scenario into the database model, the ER Model creates entity set, relationship set, general attributes and constraints.</a:t>
            </a:r>
          </a:p>
          <a:p>
            <a:pPr marL="363538" indent="-363538">
              <a:buFont typeface="Wingdings" panose="05000000000000000000" pitchFamily="2" charset="2"/>
              <a:buChar char="§"/>
            </a:pPr>
            <a:r>
              <a:rPr lang="en-US" sz="2100" dirty="0"/>
              <a:t>ER Model is best used for the conceptual design of a database.</a:t>
            </a:r>
          </a:p>
          <a:p>
            <a:pPr marL="363538" indent="-363538">
              <a:buFont typeface="Wingdings" panose="05000000000000000000" pitchFamily="2" charset="2"/>
              <a:buChar char="§"/>
            </a:pPr>
            <a:r>
              <a:rPr lang="en-US" sz="2100" dirty="0"/>
              <a:t>ER Model is based on −</a:t>
            </a:r>
          </a:p>
          <a:p>
            <a:pPr marL="656146" lvl="1" indent="-363538">
              <a:buFont typeface="Wingdings" panose="05000000000000000000" pitchFamily="2" charset="2"/>
              <a:buChar char="§"/>
            </a:pPr>
            <a:r>
              <a:rPr lang="en-US" sz="1900" b="1" dirty="0"/>
              <a:t>Entities</a:t>
            </a:r>
            <a:r>
              <a:rPr lang="en-US" sz="1900" dirty="0"/>
              <a:t> and their </a:t>
            </a:r>
            <a:r>
              <a:rPr lang="en-US" sz="1900" i="1" dirty="0"/>
              <a:t>attributes.</a:t>
            </a:r>
            <a:endParaRPr lang="en-US" sz="1900" dirty="0"/>
          </a:p>
          <a:p>
            <a:pPr marL="656146" lvl="1" indent="-363538">
              <a:buFont typeface="Wingdings" panose="05000000000000000000" pitchFamily="2" charset="2"/>
              <a:buChar char="§"/>
            </a:pPr>
            <a:r>
              <a:rPr lang="en-US" sz="1900" b="1" dirty="0"/>
              <a:t>Relationships</a:t>
            </a:r>
            <a:r>
              <a:rPr lang="en-US" sz="1900" dirty="0"/>
              <a:t> among entities.</a:t>
            </a:r>
          </a:p>
          <a:p>
            <a:pPr marL="0" indent="0">
              <a:buNone/>
            </a:pPr>
            <a:endParaRPr lang="en-CA" sz="2100"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12</a:t>
            </a:fld>
            <a:endParaRPr lang="en-CA"/>
          </a:p>
        </p:txBody>
      </p:sp>
    </p:spTree>
    <p:extLst>
      <p:ext uri="{BB962C8B-B14F-4D97-AF65-F5344CB8AC3E}">
        <p14:creationId xmlns:p14="http://schemas.microsoft.com/office/powerpoint/2010/main" val="529049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Entities &amp; Relationships</a:t>
            </a:r>
            <a:endParaRPr lang="en-CA" dirty="0"/>
          </a:p>
        </p:txBody>
      </p:sp>
      <p:sp>
        <p:nvSpPr>
          <p:cNvPr id="3" name="Content Placeholder 2"/>
          <p:cNvSpPr>
            <a:spLocks noGrp="1"/>
          </p:cNvSpPr>
          <p:nvPr>
            <p:ph idx="1"/>
          </p:nvPr>
        </p:nvSpPr>
        <p:spPr>
          <a:xfrm>
            <a:off x="761103" y="1737360"/>
            <a:ext cx="10058400" cy="4023360"/>
          </a:xfrm>
        </p:spPr>
        <p:txBody>
          <a:bodyPr>
            <a:noAutofit/>
          </a:bodyPr>
          <a:lstStyle/>
          <a:p>
            <a:pPr marL="268288" indent="-268288" algn="just">
              <a:buFont typeface="Wingdings" panose="05000000000000000000" pitchFamily="2" charset="2"/>
              <a:buChar char="§"/>
            </a:pPr>
            <a:r>
              <a:rPr lang="en-US" sz="2400" b="1" dirty="0"/>
              <a:t>Entity</a:t>
            </a:r>
            <a:r>
              <a:rPr lang="en-US" sz="2400" dirty="0"/>
              <a:t> − An entity in an ER Model is a real-world entity having properties called </a:t>
            </a:r>
            <a:r>
              <a:rPr lang="en-US" sz="2400" b="1" dirty="0"/>
              <a:t>attributes</a:t>
            </a:r>
            <a:r>
              <a:rPr lang="en-US" sz="2400" dirty="0"/>
              <a:t>. Every </a:t>
            </a:r>
            <a:r>
              <a:rPr lang="en-US" sz="2400" b="1" dirty="0"/>
              <a:t>attribute</a:t>
            </a:r>
            <a:r>
              <a:rPr lang="en-US" sz="2400" dirty="0"/>
              <a:t> is defined by its set of values called </a:t>
            </a:r>
            <a:r>
              <a:rPr lang="en-US" sz="2400" b="1" dirty="0"/>
              <a:t>domain</a:t>
            </a:r>
            <a:r>
              <a:rPr lang="en-US" sz="2400" dirty="0"/>
              <a:t>. For example, in a school database, a student is considered as an entity. Student has various attributes like name, age, class, etc.</a:t>
            </a:r>
          </a:p>
          <a:p>
            <a:pPr marL="268288" indent="-268288" algn="just">
              <a:buFont typeface="Wingdings" panose="05000000000000000000" pitchFamily="2" charset="2"/>
              <a:buChar char="§"/>
            </a:pPr>
            <a:r>
              <a:rPr lang="en-US" sz="2400" b="1" dirty="0"/>
              <a:t>Relationship</a:t>
            </a:r>
            <a:r>
              <a:rPr lang="en-US" sz="2400" dirty="0"/>
              <a:t> − The logical association among entities is called </a:t>
            </a:r>
            <a:r>
              <a:rPr lang="en-US" sz="2400" b="1" i="1" dirty="0"/>
              <a:t>relationship</a:t>
            </a:r>
            <a:r>
              <a:rPr lang="en-US" sz="2400" dirty="0"/>
              <a:t>. Relationships are mapped with entities in various ways. Mapping cardinalities define the number of association between two entities.</a:t>
            </a:r>
          </a:p>
          <a:p>
            <a:pPr algn="just"/>
            <a:r>
              <a:rPr lang="en-US" sz="2400" b="1" dirty="0"/>
              <a:t>Mapping cardinalities −</a:t>
            </a:r>
          </a:p>
          <a:p>
            <a:pPr lvl="1" algn="just"/>
            <a:r>
              <a:rPr lang="en-US" sz="2400" dirty="0"/>
              <a:t>one to one</a:t>
            </a:r>
          </a:p>
          <a:p>
            <a:pPr lvl="1" algn="just"/>
            <a:r>
              <a:rPr lang="en-US" sz="2400" dirty="0"/>
              <a:t>one to many</a:t>
            </a:r>
          </a:p>
          <a:p>
            <a:pPr lvl="1" algn="just"/>
            <a:r>
              <a:rPr lang="en-US" sz="2400" dirty="0"/>
              <a:t>many to one</a:t>
            </a:r>
          </a:p>
          <a:p>
            <a:pPr lvl="1" algn="just"/>
            <a:r>
              <a:rPr lang="en-US" sz="2400" dirty="0"/>
              <a:t>many to many</a:t>
            </a:r>
          </a:p>
          <a:p>
            <a:pPr algn="just"/>
            <a:endParaRPr lang="en-CA" sz="2400" dirty="0"/>
          </a:p>
        </p:txBody>
      </p:sp>
      <p:pic>
        <p:nvPicPr>
          <p:cNvPr id="3074" name="Picture 2" descr="https://www.tutorialspoint.com/dbms/images/er_model_intr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178" y="4733365"/>
            <a:ext cx="5531728" cy="150955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13</a:t>
            </a:fld>
            <a:endParaRPr lang="en-CA"/>
          </a:p>
        </p:txBody>
      </p:sp>
    </p:spTree>
    <p:extLst>
      <p:ext uri="{BB962C8B-B14F-4D97-AF65-F5344CB8AC3E}">
        <p14:creationId xmlns:p14="http://schemas.microsoft.com/office/powerpoint/2010/main" val="1715744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Model</a:t>
            </a:r>
            <a:endParaRPr lang="en-CA" dirty="0"/>
          </a:p>
        </p:txBody>
      </p:sp>
      <p:sp>
        <p:nvSpPr>
          <p:cNvPr id="3" name="Content Placeholder 2"/>
          <p:cNvSpPr>
            <a:spLocks noGrp="1"/>
          </p:cNvSpPr>
          <p:nvPr>
            <p:ph idx="1"/>
          </p:nvPr>
        </p:nvSpPr>
        <p:spPr/>
        <p:txBody>
          <a:bodyPr/>
          <a:lstStyle/>
          <a:p>
            <a:r>
              <a:rPr lang="en-US" sz="2100" dirty="0" smtClean="0"/>
              <a:t>The </a:t>
            </a:r>
            <a:r>
              <a:rPr lang="en-US" sz="2100" dirty="0"/>
              <a:t>most popular data model in DBMS is the Relational Model. It is more scientific a model than others. This model is based on first-order predicate logic and defines a table as an </a:t>
            </a:r>
            <a:r>
              <a:rPr lang="en-US" sz="2100" b="1" dirty="0" smtClean="0"/>
              <a:t>n-</a:t>
            </a:r>
            <a:r>
              <a:rPr lang="en-US" sz="2100" b="1" dirty="0" err="1" smtClean="0"/>
              <a:t>ary</a:t>
            </a:r>
            <a:r>
              <a:rPr lang="en-US" sz="2100" b="1" dirty="0" smtClean="0"/>
              <a:t> </a:t>
            </a:r>
            <a:r>
              <a:rPr lang="en-US" sz="2100" b="1" dirty="0"/>
              <a:t>relation</a:t>
            </a:r>
            <a:r>
              <a:rPr lang="en-US" dirty="0"/>
              <a:t>.</a:t>
            </a:r>
          </a:p>
          <a:p>
            <a:endParaRPr lang="en-CA" dirty="0"/>
          </a:p>
        </p:txBody>
      </p:sp>
      <p:pic>
        <p:nvPicPr>
          <p:cNvPr id="4" name="Picture 3"/>
          <p:cNvPicPr>
            <a:picLocks noChangeAspect="1"/>
          </p:cNvPicPr>
          <p:nvPr/>
        </p:nvPicPr>
        <p:blipFill>
          <a:blip r:embed="rId2"/>
          <a:stretch>
            <a:fillRect/>
          </a:stretch>
        </p:blipFill>
        <p:spPr>
          <a:xfrm>
            <a:off x="6404385" y="2548791"/>
            <a:ext cx="5821679" cy="3638549"/>
          </a:xfrm>
          <a:prstGeom prst="rect">
            <a:avLst/>
          </a:prstGeom>
        </p:spPr>
      </p:pic>
      <p:sp>
        <p:nvSpPr>
          <p:cNvPr id="5" name="Rectangle 4"/>
          <p:cNvSpPr/>
          <p:nvPr/>
        </p:nvSpPr>
        <p:spPr>
          <a:xfrm>
            <a:off x="308385" y="3126032"/>
            <a:ext cx="6096000" cy="2554545"/>
          </a:xfrm>
          <a:prstGeom prst="rect">
            <a:avLst/>
          </a:prstGeom>
        </p:spPr>
        <p:txBody>
          <a:bodyPr>
            <a:spAutoFit/>
          </a:bodyPr>
          <a:lstStyle/>
          <a:p>
            <a:pPr algn="just"/>
            <a:r>
              <a:rPr lang="en-US" sz="2000" dirty="0">
                <a:solidFill>
                  <a:srgbClr val="000000"/>
                </a:solidFill>
                <a:latin typeface="Arial" panose="020B0604020202020204" pitchFamily="34" charset="0"/>
              </a:rPr>
              <a:t>The main highlights of this model are −</a:t>
            </a:r>
          </a:p>
          <a:p>
            <a:pPr marL="342900" indent="-342900" algn="just">
              <a:buFont typeface="Wingdings" panose="05000000000000000000" pitchFamily="2" charset="2"/>
              <a:buChar char="§"/>
            </a:pPr>
            <a:r>
              <a:rPr lang="en-US" sz="2000" b="0" i="0" dirty="0" smtClean="0">
                <a:effectLst/>
                <a:latin typeface="Arial" panose="020B0604020202020204" pitchFamily="34" charset="0"/>
              </a:rPr>
              <a:t>Data is stored in tables called </a:t>
            </a:r>
            <a:r>
              <a:rPr lang="en-US" sz="2000" b="1" i="0" dirty="0" smtClean="0">
                <a:effectLst/>
                <a:latin typeface="Arial" panose="020B0604020202020204" pitchFamily="34" charset="0"/>
              </a:rPr>
              <a:t>relations</a:t>
            </a:r>
            <a:r>
              <a:rPr lang="en-US" sz="2000" b="0" i="0" dirty="0" smtClean="0">
                <a:effectLst/>
                <a:latin typeface="Arial" panose="020B0604020202020204" pitchFamily="34" charset="0"/>
              </a:rPr>
              <a:t>.</a:t>
            </a:r>
          </a:p>
          <a:p>
            <a:pPr marL="342900" indent="-342900" algn="just">
              <a:buFont typeface="Wingdings" panose="05000000000000000000" pitchFamily="2" charset="2"/>
              <a:buChar char="§"/>
            </a:pPr>
            <a:r>
              <a:rPr lang="en-US" sz="2000" b="0" i="0" dirty="0" smtClean="0">
                <a:effectLst/>
                <a:latin typeface="Arial" panose="020B0604020202020204" pitchFamily="34" charset="0"/>
              </a:rPr>
              <a:t>Relations can be normalized.</a:t>
            </a:r>
          </a:p>
          <a:p>
            <a:pPr marL="342900" indent="-342900" algn="just">
              <a:buFont typeface="Wingdings" panose="05000000000000000000" pitchFamily="2" charset="2"/>
              <a:buChar char="§"/>
            </a:pPr>
            <a:r>
              <a:rPr lang="en-US" sz="2000" b="0" i="0" dirty="0" smtClean="0">
                <a:effectLst/>
                <a:latin typeface="Arial" panose="020B0604020202020204" pitchFamily="34" charset="0"/>
              </a:rPr>
              <a:t>In normalized relations, values saved are atomic values.</a:t>
            </a:r>
          </a:p>
          <a:p>
            <a:pPr marL="342900" indent="-342900" algn="just">
              <a:buFont typeface="Wingdings" panose="05000000000000000000" pitchFamily="2" charset="2"/>
              <a:buChar char="§"/>
            </a:pPr>
            <a:r>
              <a:rPr lang="en-US" sz="2000" b="0" i="0" dirty="0" smtClean="0">
                <a:effectLst/>
                <a:latin typeface="Arial" panose="020B0604020202020204" pitchFamily="34" charset="0"/>
              </a:rPr>
              <a:t>Each row in a relation contains a unique value.</a:t>
            </a:r>
          </a:p>
          <a:p>
            <a:pPr marL="342900" indent="-342900" algn="just">
              <a:buFont typeface="Wingdings" panose="05000000000000000000" pitchFamily="2" charset="2"/>
              <a:buChar char="§"/>
            </a:pPr>
            <a:r>
              <a:rPr lang="en-US" sz="2000" b="0" i="0" dirty="0" smtClean="0">
                <a:effectLst/>
                <a:latin typeface="Arial" panose="020B0604020202020204" pitchFamily="34" charset="0"/>
              </a:rPr>
              <a:t>Each column in a relation contains values from a same domain.</a:t>
            </a:r>
            <a:endParaRPr lang="en-US" sz="2000" b="0" i="0" dirty="0">
              <a:effectLst/>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14</a:t>
            </a:fld>
            <a:endParaRPr lang="en-CA"/>
          </a:p>
        </p:txBody>
      </p:sp>
    </p:spTree>
    <p:extLst>
      <p:ext uri="{BB962C8B-B14F-4D97-AF65-F5344CB8AC3E}">
        <p14:creationId xmlns:p14="http://schemas.microsoft.com/office/powerpoint/2010/main" val="1974338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DB Schema</a:t>
            </a:r>
            <a:endParaRPr lang="en-CA" dirty="0"/>
          </a:p>
        </p:txBody>
      </p:sp>
      <p:sp>
        <p:nvSpPr>
          <p:cNvPr id="3" name="Content Placeholder 2"/>
          <p:cNvSpPr>
            <a:spLocks noGrp="1"/>
          </p:cNvSpPr>
          <p:nvPr>
            <p:ph idx="1"/>
          </p:nvPr>
        </p:nvSpPr>
        <p:spPr/>
        <p:txBody>
          <a:bodyPr/>
          <a:lstStyle/>
          <a:p>
            <a:pPr marL="363538" indent="-363538" algn="just">
              <a:buFont typeface="Wingdings" panose="05000000000000000000" pitchFamily="2" charset="2"/>
              <a:buChar char="§"/>
              <a:tabLst>
                <a:tab pos="363538" algn="l"/>
              </a:tabLst>
            </a:pPr>
            <a:r>
              <a:rPr lang="en-US" sz="2400" dirty="0" smtClean="0"/>
              <a:t>Skeleton </a:t>
            </a:r>
            <a:r>
              <a:rPr lang="en-US" sz="2400" dirty="0"/>
              <a:t>structure that represents the logical view of the entire database. </a:t>
            </a:r>
            <a:endParaRPr lang="en-US" sz="2400" dirty="0" smtClean="0"/>
          </a:p>
          <a:p>
            <a:pPr marL="363538" indent="-363538" algn="just">
              <a:buFont typeface="Wingdings" panose="05000000000000000000" pitchFamily="2" charset="2"/>
              <a:buChar char="§"/>
              <a:tabLst>
                <a:tab pos="363538" algn="l"/>
              </a:tabLst>
            </a:pPr>
            <a:r>
              <a:rPr lang="en-US" sz="2400" dirty="0" smtClean="0"/>
              <a:t>It </a:t>
            </a:r>
            <a:r>
              <a:rPr lang="en-US" sz="2400" dirty="0"/>
              <a:t>defines how the data is organized and how the relations among them are associated. </a:t>
            </a:r>
            <a:endParaRPr lang="en-US" sz="2400" dirty="0" smtClean="0"/>
          </a:p>
          <a:p>
            <a:pPr marL="363538" indent="-363538" algn="just">
              <a:buFont typeface="Wingdings" panose="05000000000000000000" pitchFamily="2" charset="2"/>
              <a:buChar char="§"/>
              <a:tabLst>
                <a:tab pos="363538" algn="l"/>
              </a:tabLst>
            </a:pPr>
            <a:r>
              <a:rPr lang="en-US" sz="2400" dirty="0" smtClean="0"/>
              <a:t>It </a:t>
            </a:r>
            <a:r>
              <a:rPr lang="en-US" sz="2400" dirty="0"/>
              <a:t>formulates all the constraints that are to be applied on the data.</a:t>
            </a:r>
          </a:p>
          <a:p>
            <a:pPr marL="363538" indent="-363538" algn="just">
              <a:buFont typeface="Wingdings" panose="05000000000000000000" pitchFamily="2" charset="2"/>
              <a:buChar char="§"/>
              <a:tabLst>
                <a:tab pos="363538" algn="l"/>
              </a:tabLst>
            </a:pPr>
            <a:r>
              <a:rPr lang="en-US" sz="2400" dirty="0"/>
              <a:t>A database schema defines its entities and the relationship among them</a:t>
            </a:r>
            <a:r>
              <a:rPr lang="en-US" sz="2400" dirty="0" smtClean="0"/>
              <a:t>.</a:t>
            </a:r>
          </a:p>
          <a:p>
            <a:pPr marL="363538" indent="-363538" algn="just">
              <a:buFont typeface="Wingdings" panose="05000000000000000000" pitchFamily="2" charset="2"/>
              <a:buChar char="§"/>
              <a:tabLst>
                <a:tab pos="363538" algn="l"/>
              </a:tabLst>
            </a:pPr>
            <a:r>
              <a:rPr lang="en-US" sz="2400" dirty="0" smtClean="0"/>
              <a:t> </a:t>
            </a:r>
            <a:r>
              <a:rPr lang="en-US" sz="2400" dirty="0"/>
              <a:t>It contains a descriptive detail of the database, which can be depicted by means of schema diagrams. It’s the database designers who design the schema to help programmers understand the database and make it useful.</a:t>
            </a:r>
          </a:p>
          <a:p>
            <a:pPr algn="just"/>
            <a:endParaRPr lang="en-CA"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15</a:t>
            </a:fld>
            <a:endParaRPr lang="en-CA"/>
          </a:p>
        </p:txBody>
      </p:sp>
    </p:spTree>
    <p:extLst>
      <p:ext uri="{BB962C8B-B14F-4D97-AF65-F5344CB8AC3E}">
        <p14:creationId xmlns:p14="http://schemas.microsoft.com/office/powerpoint/2010/main" val="543220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927" y="0"/>
            <a:ext cx="10058400" cy="1450757"/>
          </a:xfrm>
        </p:spPr>
        <p:txBody>
          <a:bodyPr/>
          <a:lstStyle/>
          <a:p>
            <a:r>
              <a:rPr lang="en-CA" dirty="0" smtClean="0"/>
              <a:t>Data Base Schema</a:t>
            </a:r>
            <a:endParaRPr lang="en-CA" dirty="0"/>
          </a:p>
        </p:txBody>
      </p:sp>
      <p:pic>
        <p:nvPicPr>
          <p:cNvPr id="4098" name="Picture 2" descr="https://www.tutorialspoint.com/dbms/images/dbms_schema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9073" y="1737360"/>
            <a:ext cx="4941944"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1" y="1974973"/>
            <a:ext cx="5759823" cy="3647152"/>
          </a:xfrm>
          <a:prstGeom prst="rect">
            <a:avLst/>
          </a:prstGeom>
        </p:spPr>
        <p:txBody>
          <a:bodyPr wrap="square">
            <a:spAutoFit/>
          </a:bodyPr>
          <a:lstStyle/>
          <a:p>
            <a:pPr algn="just"/>
            <a:r>
              <a:rPr lang="en-US" sz="2100" dirty="0">
                <a:solidFill>
                  <a:srgbClr val="000000"/>
                </a:solidFill>
                <a:latin typeface="Arial" panose="020B0604020202020204" pitchFamily="34" charset="0"/>
              </a:rPr>
              <a:t>A database schema can be divided broadly into two categories −</a:t>
            </a:r>
          </a:p>
          <a:p>
            <a:pPr algn="just">
              <a:buFont typeface="Arial" panose="020B0604020202020204" pitchFamily="34" charset="0"/>
              <a:buChar char="•"/>
            </a:pPr>
            <a:r>
              <a:rPr lang="en-US" sz="2100" b="1" dirty="0" smtClean="0">
                <a:solidFill>
                  <a:srgbClr val="000000"/>
                </a:solidFill>
                <a:latin typeface="Arial" panose="020B0604020202020204" pitchFamily="34" charset="0"/>
              </a:rPr>
              <a:t> Physical </a:t>
            </a:r>
            <a:r>
              <a:rPr lang="en-US" sz="2100" b="1" dirty="0">
                <a:solidFill>
                  <a:srgbClr val="000000"/>
                </a:solidFill>
                <a:latin typeface="Arial" panose="020B0604020202020204" pitchFamily="34" charset="0"/>
              </a:rPr>
              <a:t>Database Schema</a:t>
            </a:r>
            <a:r>
              <a:rPr lang="en-US" sz="2100" dirty="0">
                <a:solidFill>
                  <a:srgbClr val="000000"/>
                </a:solidFill>
                <a:latin typeface="Arial" panose="020B0604020202020204" pitchFamily="34" charset="0"/>
              </a:rPr>
              <a:t> − This schema pertains to the actual storage of data and its form of storage like </a:t>
            </a:r>
            <a:r>
              <a:rPr lang="en-US" sz="2100" b="1" dirty="0">
                <a:solidFill>
                  <a:srgbClr val="000000"/>
                </a:solidFill>
                <a:latin typeface="Arial" panose="020B0604020202020204" pitchFamily="34" charset="0"/>
              </a:rPr>
              <a:t>files, indices</a:t>
            </a:r>
            <a:r>
              <a:rPr lang="en-US" sz="2100" dirty="0">
                <a:solidFill>
                  <a:srgbClr val="000000"/>
                </a:solidFill>
                <a:latin typeface="Arial" panose="020B0604020202020204" pitchFamily="34" charset="0"/>
              </a:rPr>
              <a:t>, etc. It defines how the data will be stored in a secondary storage.</a:t>
            </a:r>
          </a:p>
          <a:p>
            <a:pPr algn="just">
              <a:buFont typeface="Arial" panose="020B0604020202020204" pitchFamily="34" charset="0"/>
              <a:buChar char="•"/>
            </a:pPr>
            <a:r>
              <a:rPr lang="en-US" sz="2100" b="1" dirty="0" smtClean="0">
                <a:solidFill>
                  <a:srgbClr val="000000"/>
                </a:solidFill>
                <a:latin typeface="Arial" panose="020B0604020202020204" pitchFamily="34" charset="0"/>
              </a:rPr>
              <a:t> Logical </a:t>
            </a:r>
            <a:r>
              <a:rPr lang="en-US" sz="2100" b="1" dirty="0">
                <a:solidFill>
                  <a:srgbClr val="000000"/>
                </a:solidFill>
                <a:latin typeface="Arial" panose="020B0604020202020204" pitchFamily="34" charset="0"/>
              </a:rPr>
              <a:t>Database Schema</a:t>
            </a:r>
            <a:r>
              <a:rPr lang="en-US" sz="2100" dirty="0">
                <a:solidFill>
                  <a:srgbClr val="000000"/>
                </a:solidFill>
                <a:latin typeface="Arial" panose="020B0604020202020204" pitchFamily="34" charset="0"/>
              </a:rPr>
              <a:t> − This schema defines all the </a:t>
            </a:r>
            <a:r>
              <a:rPr lang="en-US" sz="2100" b="1" dirty="0">
                <a:solidFill>
                  <a:srgbClr val="000000"/>
                </a:solidFill>
                <a:latin typeface="Arial" panose="020B0604020202020204" pitchFamily="34" charset="0"/>
              </a:rPr>
              <a:t>logical constraints </a:t>
            </a:r>
            <a:r>
              <a:rPr lang="en-US" sz="2100" dirty="0">
                <a:solidFill>
                  <a:srgbClr val="000000"/>
                </a:solidFill>
                <a:latin typeface="Arial" panose="020B0604020202020204" pitchFamily="34" charset="0"/>
              </a:rPr>
              <a:t>that need to be applied on the data stored. It defines tables, views, and integrity constraints.</a:t>
            </a:r>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16</a:t>
            </a:fld>
            <a:endParaRPr lang="en-CA"/>
          </a:p>
        </p:txBody>
      </p:sp>
    </p:spTree>
    <p:extLst>
      <p:ext uri="{BB962C8B-B14F-4D97-AF65-F5344CB8AC3E}">
        <p14:creationId xmlns:p14="http://schemas.microsoft.com/office/powerpoint/2010/main" val="2229161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14" y="0"/>
            <a:ext cx="10058400" cy="1450757"/>
          </a:xfrm>
        </p:spPr>
        <p:txBody>
          <a:bodyPr/>
          <a:lstStyle/>
          <a:p>
            <a:r>
              <a:rPr lang="en-CA" dirty="0" smtClean="0"/>
              <a:t>Data Independence</a:t>
            </a:r>
            <a:endParaRPr lang="en-CA" dirty="0"/>
          </a:p>
        </p:txBody>
      </p:sp>
      <p:pic>
        <p:nvPicPr>
          <p:cNvPr id="5122" name="Picture 2" descr="Data 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7451" y="2718295"/>
            <a:ext cx="4054549" cy="3252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88114" y="1737360"/>
            <a:ext cx="7285991" cy="4708981"/>
          </a:xfrm>
          <a:prstGeom prst="rect">
            <a:avLst/>
          </a:prstGeom>
        </p:spPr>
        <p:txBody>
          <a:bodyPr wrap="square">
            <a:spAutoFit/>
          </a:bodyPr>
          <a:lstStyle/>
          <a:p>
            <a:pPr marL="285750" indent="-285750">
              <a:buFont typeface="Wingdings" panose="05000000000000000000" pitchFamily="2" charset="2"/>
              <a:buChar char="§"/>
            </a:pPr>
            <a:r>
              <a:rPr lang="en-US" sz="2000" b="1" i="0" dirty="0" smtClean="0">
                <a:effectLst/>
                <a:latin typeface="Arial" panose="020B0604020202020204" pitchFamily="34" charset="0"/>
              </a:rPr>
              <a:t>Logical Data Independence</a:t>
            </a:r>
          </a:p>
          <a:p>
            <a:pPr algn="just"/>
            <a:r>
              <a:rPr lang="en-US" sz="2000" dirty="0" smtClean="0">
                <a:solidFill>
                  <a:srgbClr val="000000"/>
                </a:solidFill>
                <a:latin typeface="Arial" panose="020B0604020202020204" pitchFamily="34" charset="0"/>
              </a:rPr>
              <a:t>   Logical </a:t>
            </a:r>
            <a:r>
              <a:rPr lang="en-US" sz="2000" dirty="0">
                <a:solidFill>
                  <a:srgbClr val="000000"/>
                </a:solidFill>
                <a:latin typeface="Arial" panose="020B0604020202020204" pitchFamily="34" charset="0"/>
              </a:rPr>
              <a:t>data is data about database, </a:t>
            </a:r>
            <a:r>
              <a:rPr lang="en-US" sz="2000" dirty="0" smtClean="0">
                <a:solidFill>
                  <a:srgbClr val="000000"/>
                </a:solidFill>
                <a:latin typeface="Arial" panose="020B0604020202020204" pitchFamily="34" charset="0"/>
              </a:rPr>
              <a:t>it </a:t>
            </a:r>
            <a:r>
              <a:rPr lang="en-US" sz="2000" dirty="0">
                <a:solidFill>
                  <a:srgbClr val="000000"/>
                </a:solidFill>
                <a:latin typeface="Arial" panose="020B0604020202020204" pitchFamily="34" charset="0"/>
              </a:rPr>
              <a:t>stores information about how data is managed inside. </a:t>
            </a:r>
            <a:endParaRPr lang="en-US" sz="2000" dirty="0" smtClean="0">
              <a:solidFill>
                <a:srgbClr val="000000"/>
              </a:solidFill>
              <a:latin typeface="Arial" panose="020B0604020202020204" pitchFamily="34" charset="0"/>
            </a:endParaRPr>
          </a:p>
          <a:p>
            <a:pPr algn="just"/>
            <a:r>
              <a:rPr lang="en-US" sz="2000" dirty="0" smtClean="0">
                <a:solidFill>
                  <a:srgbClr val="000000"/>
                </a:solidFill>
                <a:latin typeface="Arial" panose="020B0604020202020204" pitchFamily="34" charset="0"/>
              </a:rPr>
              <a:t>For </a:t>
            </a:r>
            <a:r>
              <a:rPr lang="en-US" sz="2000" dirty="0">
                <a:solidFill>
                  <a:srgbClr val="000000"/>
                </a:solidFill>
                <a:latin typeface="Arial" panose="020B0604020202020204" pitchFamily="34" charset="0"/>
              </a:rPr>
              <a:t>example, a table (relation) stored in the database and all its constraints, applied on that </a:t>
            </a:r>
            <a:r>
              <a:rPr lang="en-US" sz="2000" dirty="0" smtClean="0">
                <a:solidFill>
                  <a:srgbClr val="000000"/>
                </a:solidFill>
                <a:latin typeface="Arial" panose="020B0604020202020204" pitchFamily="34" charset="0"/>
              </a:rPr>
              <a:t>relation. If </a:t>
            </a:r>
            <a:r>
              <a:rPr lang="en-US" sz="2000" dirty="0">
                <a:solidFill>
                  <a:srgbClr val="000000"/>
                </a:solidFill>
                <a:latin typeface="Arial" panose="020B0604020202020204" pitchFamily="34" charset="0"/>
              </a:rPr>
              <a:t>we do some changes on table format, it should not change the data residing on the disk</a:t>
            </a:r>
            <a:r>
              <a:rPr lang="en-US" sz="2000" dirty="0" smtClean="0">
                <a:solidFill>
                  <a:srgbClr val="000000"/>
                </a:solidFill>
                <a:latin typeface="Arial" panose="020B0604020202020204" pitchFamily="34" charset="0"/>
              </a:rPr>
              <a:t>.</a:t>
            </a:r>
            <a:endParaRPr lang="en-US" sz="2000" dirty="0">
              <a:solidFill>
                <a:srgbClr val="000000"/>
              </a:solidFill>
              <a:latin typeface="Arial" panose="020B0604020202020204" pitchFamily="34" charset="0"/>
            </a:endParaRPr>
          </a:p>
          <a:p>
            <a:pPr marL="342900" indent="-342900">
              <a:buSzPct val="102000"/>
              <a:buFont typeface="Arial" panose="020B0604020202020204" pitchFamily="34" charset="0"/>
              <a:buChar char="•"/>
            </a:pPr>
            <a:r>
              <a:rPr lang="en-US" sz="2000" b="1" i="0" dirty="0" smtClean="0">
                <a:effectLst/>
                <a:latin typeface="Arial" panose="020B0604020202020204" pitchFamily="34" charset="0"/>
              </a:rPr>
              <a:t>Physical Data Independence</a:t>
            </a:r>
          </a:p>
          <a:p>
            <a:pPr algn="just"/>
            <a:r>
              <a:rPr lang="en-US" sz="2000" dirty="0" smtClean="0">
                <a:solidFill>
                  <a:srgbClr val="000000"/>
                </a:solidFill>
                <a:latin typeface="Arial" panose="020B0604020202020204" pitchFamily="34" charset="0"/>
              </a:rPr>
              <a:t>     All </a:t>
            </a:r>
            <a:r>
              <a:rPr lang="en-US" sz="2000" dirty="0">
                <a:solidFill>
                  <a:srgbClr val="000000"/>
                </a:solidFill>
                <a:latin typeface="Arial" panose="020B0604020202020204" pitchFamily="34" charset="0"/>
              </a:rPr>
              <a:t>the schemas are logical, and the actual data is stored in bit format on the disk. </a:t>
            </a:r>
            <a:r>
              <a:rPr lang="en-US" sz="2000" dirty="0" smtClean="0">
                <a:solidFill>
                  <a:srgbClr val="000000"/>
                </a:solidFill>
                <a:latin typeface="Arial" panose="020B0604020202020204" pitchFamily="34" charset="0"/>
              </a:rPr>
              <a:t>This independence means change </a:t>
            </a:r>
            <a:r>
              <a:rPr lang="en-US" sz="2000" dirty="0">
                <a:solidFill>
                  <a:srgbClr val="000000"/>
                </a:solidFill>
                <a:latin typeface="Arial" panose="020B0604020202020204" pitchFamily="34" charset="0"/>
              </a:rPr>
              <a:t>the physical data without impacting the schema or logical data.</a:t>
            </a:r>
          </a:p>
          <a:p>
            <a:pPr algn="just"/>
            <a:r>
              <a:rPr lang="en-US" sz="2000" dirty="0">
                <a:solidFill>
                  <a:srgbClr val="000000"/>
                </a:solidFill>
                <a:latin typeface="Arial" panose="020B0604020202020204" pitchFamily="34" charset="0"/>
              </a:rPr>
              <a:t>For example, in case we want to change or upgrade the storage system itself − suppose we want to replace hard-disks with SSD − it should not have any impact on the logical data or schemas.</a:t>
            </a:r>
          </a:p>
        </p:txBody>
      </p:sp>
      <p:sp>
        <p:nvSpPr>
          <p:cNvPr id="7" name="Footer Placeholder 6"/>
          <p:cNvSpPr>
            <a:spLocks noGrp="1"/>
          </p:cNvSpPr>
          <p:nvPr>
            <p:ph type="ftr" sz="quarter" idx="11"/>
          </p:nvPr>
        </p:nvSpPr>
        <p:spPr/>
        <p:txBody>
          <a:bodyPr/>
          <a:lstStyle/>
          <a:p>
            <a:r>
              <a:rPr lang="en-US" smtClean="0"/>
              <a:t>Part-A Overview of DB and Components</a:t>
            </a:r>
            <a:endParaRPr lang="en-CA"/>
          </a:p>
        </p:txBody>
      </p:sp>
      <p:sp>
        <p:nvSpPr>
          <p:cNvPr id="8" name="Slide Number Placeholder 7"/>
          <p:cNvSpPr>
            <a:spLocks noGrp="1"/>
          </p:cNvSpPr>
          <p:nvPr>
            <p:ph type="sldNum" sz="quarter" idx="12"/>
          </p:nvPr>
        </p:nvSpPr>
        <p:spPr/>
        <p:txBody>
          <a:bodyPr/>
          <a:lstStyle/>
          <a:p>
            <a:fld id="{8C10498B-8387-4C1A-920E-A425A7EFB943}" type="slidenum">
              <a:rPr lang="en-CA" smtClean="0"/>
              <a:t>17</a:t>
            </a:fld>
            <a:endParaRPr lang="en-CA"/>
          </a:p>
        </p:txBody>
      </p:sp>
    </p:spTree>
    <p:extLst>
      <p:ext uri="{BB962C8B-B14F-4D97-AF65-F5344CB8AC3E}">
        <p14:creationId xmlns:p14="http://schemas.microsoft.com/office/powerpoint/2010/main" val="2972077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5400" b="1" dirty="0"/>
              <a:t>SECTION-II- ER Modeling</a:t>
            </a:r>
            <a:br>
              <a:rPr lang="en-CA" sz="5400" b="1" dirty="0"/>
            </a:br>
            <a:endParaRPr lang="en-CA" sz="5400" dirty="0"/>
          </a:p>
        </p:txBody>
      </p:sp>
      <p:sp>
        <p:nvSpPr>
          <p:cNvPr id="4" name="Content Placeholder 2"/>
          <p:cNvSpPr txBox="1">
            <a:spLocks/>
          </p:cNvSpPr>
          <p:nvPr/>
        </p:nvSpPr>
        <p:spPr>
          <a:xfrm>
            <a:off x="881230" y="1737360"/>
            <a:ext cx="5102711" cy="39776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sz="3200" b="1" dirty="0" smtClean="0"/>
          </a:p>
          <a:p>
            <a:pPr>
              <a:buFont typeface="Wingdings" panose="05000000000000000000" pitchFamily="2" charset="2"/>
              <a:buChar char="v"/>
            </a:pPr>
            <a:r>
              <a:rPr lang="en-CA" sz="3200" dirty="0" smtClean="0"/>
              <a:t> ER-Model Basic Concepts</a:t>
            </a:r>
          </a:p>
          <a:p>
            <a:pPr>
              <a:buFont typeface="Wingdings" panose="05000000000000000000" pitchFamily="2" charset="2"/>
              <a:buChar char="v"/>
            </a:pPr>
            <a:r>
              <a:rPr lang="en-CA" sz="3200" dirty="0" smtClean="0"/>
              <a:t> ER-Diagram Representation</a:t>
            </a:r>
          </a:p>
          <a:p>
            <a:pPr>
              <a:buFont typeface="Wingdings" panose="05000000000000000000" pitchFamily="2" charset="2"/>
              <a:buChar char="v"/>
            </a:pPr>
            <a:r>
              <a:rPr lang="en-CA" sz="3200" dirty="0" smtClean="0"/>
              <a:t>Generalization, Aggregation</a:t>
            </a:r>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18</a:t>
            </a:fld>
            <a:endParaRPr lang="en-CA"/>
          </a:p>
        </p:txBody>
      </p:sp>
    </p:spTree>
    <p:extLst>
      <p:ext uri="{BB962C8B-B14F-4D97-AF65-F5344CB8AC3E}">
        <p14:creationId xmlns:p14="http://schemas.microsoft.com/office/powerpoint/2010/main" val="197935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 Model Basic Concepts</a:t>
            </a:r>
            <a:endParaRPr lang="en-CA" dirty="0"/>
          </a:p>
        </p:txBody>
      </p:sp>
      <p:sp>
        <p:nvSpPr>
          <p:cNvPr id="4" name="Rectangle 3"/>
          <p:cNvSpPr/>
          <p:nvPr/>
        </p:nvSpPr>
        <p:spPr>
          <a:xfrm>
            <a:off x="545951" y="1858383"/>
            <a:ext cx="11206778" cy="4185761"/>
          </a:xfrm>
          <a:prstGeom prst="rect">
            <a:avLst/>
          </a:prstGeom>
        </p:spPr>
        <p:txBody>
          <a:bodyPr wrap="square">
            <a:spAutoFit/>
          </a:bodyPr>
          <a:lstStyle/>
          <a:p>
            <a:pPr marL="342900" indent="-342900" algn="just">
              <a:buFont typeface="Wingdings" panose="05000000000000000000" pitchFamily="2" charset="2"/>
              <a:buChar char="§"/>
            </a:pPr>
            <a:r>
              <a:rPr lang="en-US" sz="2000" b="1" i="0" dirty="0" smtClean="0">
                <a:effectLst/>
                <a:latin typeface="Arial" panose="020B0604020202020204" pitchFamily="34" charset="0"/>
              </a:rPr>
              <a:t>Entity</a:t>
            </a:r>
          </a:p>
          <a:p>
            <a:pPr marL="800100" lvl="1" indent="-342900" algn="just">
              <a:buFont typeface="Wingdings" panose="05000000000000000000" pitchFamily="2" charset="2"/>
              <a:buChar char="§"/>
            </a:pPr>
            <a:r>
              <a:rPr lang="en-US" sz="1900" dirty="0" smtClean="0">
                <a:solidFill>
                  <a:srgbClr val="000000"/>
                </a:solidFill>
                <a:latin typeface="Arial" panose="020B0604020202020204" pitchFamily="34" charset="0"/>
              </a:rPr>
              <a:t>A </a:t>
            </a:r>
            <a:r>
              <a:rPr lang="en-US" sz="1900" dirty="0">
                <a:solidFill>
                  <a:srgbClr val="000000"/>
                </a:solidFill>
                <a:latin typeface="Arial" panose="020B0604020202020204" pitchFamily="34" charset="0"/>
              </a:rPr>
              <a:t>real-world object, </a:t>
            </a:r>
            <a:r>
              <a:rPr lang="en-US" sz="1900" dirty="0" smtClean="0">
                <a:solidFill>
                  <a:srgbClr val="000000"/>
                </a:solidFill>
                <a:latin typeface="Arial" panose="020B0604020202020204" pitchFamily="34" charset="0"/>
              </a:rPr>
              <a:t>that </a:t>
            </a:r>
            <a:r>
              <a:rPr lang="en-US" sz="1900" dirty="0">
                <a:solidFill>
                  <a:srgbClr val="000000"/>
                </a:solidFill>
                <a:latin typeface="Arial" panose="020B0604020202020204" pitchFamily="34" charset="0"/>
              </a:rPr>
              <a:t>can be easily </a:t>
            </a:r>
            <a:r>
              <a:rPr lang="en-US" sz="1900" dirty="0" smtClean="0">
                <a:solidFill>
                  <a:srgbClr val="000000"/>
                </a:solidFill>
                <a:latin typeface="Arial" panose="020B0604020202020204" pitchFamily="34" charset="0"/>
              </a:rPr>
              <a:t>identifiable.</a:t>
            </a:r>
          </a:p>
          <a:p>
            <a:pPr marL="800100" lvl="1" indent="-342900" algn="just">
              <a:buFont typeface="Wingdings" panose="05000000000000000000" pitchFamily="2" charset="2"/>
              <a:buChar char="§"/>
            </a:pPr>
            <a:r>
              <a:rPr lang="en-US" sz="1900" dirty="0" smtClean="0">
                <a:solidFill>
                  <a:srgbClr val="000000"/>
                </a:solidFill>
                <a:latin typeface="Arial" panose="020B0604020202020204" pitchFamily="34" charset="0"/>
              </a:rPr>
              <a:t>For </a:t>
            </a:r>
            <a:r>
              <a:rPr lang="en-US" sz="1900" dirty="0">
                <a:solidFill>
                  <a:srgbClr val="000000"/>
                </a:solidFill>
                <a:latin typeface="Arial" panose="020B0604020202020204" pitchFamily="34" charset="0"/>
              </a:rPr>
              <a:t>example, in a school database, students, teachers, classes, and courses </a:t>
            </a:r>
            <a:r>
              <a:rPr lang="en-US" sz="1900" dirty="0" smtClean="0">
                <a:solidFill>
                  <a:srgbClr val="000000"/>
                </a:solidFill>
                <a:latin typeface="Arial" panose="020B0604020202020204" pitchFamily="34" charset="0"/>
              </a:rPr>
              <a:t>offered</a:t>
            </a:r>
          </a:p>
          <a:p>
            <a:pPr marL="800100" lvl="1" indent="-342900" algn="just">
              <a:buFont typeface="Wingdings" panose="05000000000000000000" pitchFamily="2" charset="2"/>
              <a:buChar char="§"/>
            </a:pPr>
            <a:r>
              <a:rPr lang="en-US" sz="1900" dirty="0" smtClean="0">
                <a:solidFill>
                  <a:srgbClr val="000000"/>
                </a:solidFill>
                <a:latin typeface="Arial" panose="020B0604020202020204" pitchFamily="34" charset="0"/>
              </a:rPr>
              <a:t>All </a:t>
            </a:r>
            <a:r>
              <a:rPr lang="en-US" sz="1900" dirty="0">
                <a:solidFill>
                  <a:srgbClr val="000000"/>
                </a:solidFill>
                <a:latin typeface="Arial" panose="020B0604020202020204" pitchFamily="34" charset="0"/>
              </a:rPr>
              <a:t>these entities have some attributes or properties that give them their identity.</a:t>
            </a:r>
          </a:p>
          <a:p>
            <a:pPr marL="800100" lvl="1" indent="-342900" algn="just">
              <a:buFont typeface="Wingdings" panose="05000000000000000000" pitchFamily="2" charset="2"/>
              <a:buChar char="§"/>
            </a:pPr>
            <a:r>
              <a:rPr lang="en-US" sz="1900" dirty="0">
                <a:solidFill>
                  <a:srgbClr val="000000"/>
                </a:solidFill>
                <a:latin typeface="Arial" panose="020B0604020202020204" pitchFamily="34" charset="0"/>
              </a:rPr>
              <a:t>An </a:t>
            </a:r>
            <a:r>
              <a:rPr lang="en-US" sz="1900" b="1" dirty="0">
                <a:solidFill>
                  <a:srgbClr val="000000"/>
                </a:solidFill>
                <a:latin typeface="Arial" panose="020B0604020202020204" pitchFamily="34" charset="0"/>
              </a:rPr>
              <a:t>entity set </a:t>
            </a:r>
            <a:r>
              <a:rPr lang="en-US" sz="1900" dirty="0">
                <a:solidFill>
                  <a:srgbClr val="000000"/>
                </a:solidFill>
                <a:latin typeface="Arial" panose="020B0604020202020204" pitchFamily="34" charset="0"/>
              </a:rPr>
              <a:t>is a collection of similar types of entities. An entity set may contain entities with attribute sharing similar values. For example, a Students set may contain all the students of a school; likewise a Teachers set may contain all the teachers of a school from all </a:t>
            </a:r>
            <a:r>
              <a:rPr lang="en-US" sz="1900" dirty="0" smtClean="0">
                <a:solidFill>
                  <a:srgbClr val="000000"/>
                </a:solidFill>
                <a:latin typeface="Arial" panose="020B0604020202020204" pitchFamily="34" charset="0"/>
              </a:rPr>
              <a:t>faculties</a:t>
            </a:r>
            <a:endParaRPr lang="en-US" sz="1900" dirty="0">
              <a:solidFill>
                <a:srgbClr val="000000"/>
              </a:solidFill>
              <a:latin typeface="Arial" panose="020B0604020202020204" pitchFamily="34" charset="0"/>
            </a:endParaRPr>
          </a:p>
          <a:p>
            <a:pPr marL="342900" indent="-342900" algn="just">
              <a:buFont typeface="Wingdings" panose="05000000000000000000" pitchFamily="2" charset="2"/>
              <a:buChar char="§"/>
            </a:pPr>
            <a:r>
              <a:rPr lang="en-US" sz="1900" b="1" i="0" dirty="0" smtClean="0">
                <a:effectLst/>
                <a:latin typeface="Arial" panose="020B0604020202020204" pitchFamily="34" charset="0"/>
              </a:rPr>
              <a:t>Attributes</a:t>
            </a:r>
          </a:p>
          <a:p>
            <a:pPr marL="800100" lvl="1" indent="-342900" algn="just">
              <a:buFont typeface="Wingdings" panose="05000000000000000000" pitchFamily="2" charset="2"/>
              <a:buChar char="§"/>
            </a:pPr>
            <a:r>
              <a:rPr lang="en-US" sz="1900" dirty="0">
                <a:solidFill>
                  <a:srgbClr val="000000"/>
                </a:solidFill>
                <a:latin typeface="Arial" panose="020B0604020202020204" pitchFamily="34" charset="0"/>
              </a:rPr>
              <a:t>Entities are represented by means of their properties, called </a:t>
            </a:r>
            <a:r>
              <a:rPr lang="en-US" sz="1900" b="1" dirty="0">
                <a:solidFill>
                  <a:srgbClr val="000000"/>
                </a:solidFill>
                <a:latin typeface="Arial" panose="020B0604020202020204" pitchFamily="34" charset="0"/>
              </a:rPr>
              <a:t>attributes</a:t>
            </a:r>
            <a:r>
              <a:rPr lang="en-US" sz="1900" dirty="0">
                <a:solidFill>
                  <a:srgbClr val="000000"/>
                </a:solidFill>
                <a:latin typeface="Arial" panose="020B0604020202020204" pitchFamily="34" charset="0"/>
              </a:rPr>
              <a:t>. </a:t>
            </a:r>
            <a:endParaRPr lang="en-US" sz="1900" dirty="0" smtClean="0">
              <a:solidFill>
                <a:srgbClr val="000000"/>
              </a:solidFill>
              <a:latin typeface="Arial" panose="020B0604020202020204" pitchFamily="34" charset="0"/>
            </a:endParaRPr>
          </a:p>
          <a:p>
            <a:pPr marL="800100" lvl="1" indent="-342900" algn="just">
              <a:buFont typeface="Wingdings" panose="05000000000000000000" pitchFamily="2" charset="2"/>
              <a:buChar char="§"/>
            </a:pPr>
            <a:r>
              <a:rPr lang="en-US" sz="1900" dirty="0" smtClean="0">
                <a:solidFill>
                  <a:srgbClr val="000000"/>
                </a:solidFill>
                <a:latin typeface="Arial" panose="020B0604020202020204" pitchFamily="34" charset="0"/>
              </a:rPr>
              <a:t>All </a:t>
            </a:r>
            <a:r>
              <a:rPr lang="en-US" sz="1900" dirty="0">
                <a:solidFill>
                  <a:srgbClr val="000000"/>
                </a:solidFill>
                <a:latin typeface="Arial" panose="020B0604020202020204" pitchFamily="34" charset="0"/>
              </a:rPr>
              <a:t>attributes have values. </a:t>
            </a:r>
            <a:endParaRPr lang="en-US" sz="1900" dirty="0" smtClean="0">
              <a:solidFill>
                <a:srgbClr val="000000"/>
              </a:solidFill>
              <a:latin typeface="Arial" panose="020B0604020202020204" pitchFamily="34" charset="0"/>
            </a:endParaRPr>
          </a:p>
          <a:p>
            <a:pPr marL="800100" lvl="1" indent="-342900" algn="just">
              <a:buFont typeface="Wingdings" panose="05000000000000000000" pitchFamily="2" charset="2"/>
              <a:buChar char="§"/>
            </a:pPr>
            <a:r>
              <a:rPr lang="en-US" sz="1900" dirty="0" smtClean="0">
                <a:solidFill>
                  <a:srgbClr val="000000"/>
                </a:solidFill>
                <a:latin typeface="Arial" panose="020B0604020202020204" pitchFamily="34" charset="0"/>
              </a:rPr>
              <a:t>For </a:t>
            </a:r>
            <a:r>
              <a:rPr lang="en-US" sz="1900" dirty="0">
                <a:solidFill>
                  <a:srgbClr val="000000"/>
                </a:solidFill>
                <a:latin typeface="Arial" panose="020B0604020202020204" pitchFamily="34" charset="0"/>
              </a:rPr>
              <a:t>example, a student entity may have name, class, and age as attributes.</a:t>
            </a:r>
          </a:p>
          <a:p>
            <a:pPr marL="800100" lvl="1" indent="-342900" algn="just">
              <a:buFont typeface="Wingdings" panose="05000000000000000000" pitchFamily="2" charset="2"/>
              <a:buChar char="§"/>
            </a:pPr>
            <a:r>
              <a:rPr lang="en-US" sz="1900" dirty="0">
                <a:solidFill>
                  <a:srgbClr val="000000"/>
                </a:solidFill>
                <a:latin typeface="Arial" panose="020B0604020202020204" pitchFamily="34" charset="0"/>
              </a:rPr>
              <a:t>There exists a </a:t>
            </a:r>
            <a:r>
              <a:rPr lang="en-US" sz="1900" b="1" dirty="0">
                <a:solidFill>
                  <a:srgbClr val="000000"/>
                </a:solidFill>
                <a:latin typeface="Arial" panose="020B0604020202020204" pitchFamily="34" charset="0"/>
              </a:rPr>
              <a:t>domain or range </a:t>
            </a:r>
            <a:r>
              <a:rPr lang="en-US" sz="1900" dirty="0">
                <a:solidFill>
                  <a:srgbClr val="000000"/>
                </a:solidFill>
                <a:latin typeface="Arial" panose="020B0604020202020204" pitchFamily="34" charset="0"/>
              </a:rPr>
              <a:t>of values that can be assigned to attributes. </a:t>
            </a:r>
            <a:endParaRPr lang="en-US" sz="1900" dirty="0" smtClean="0">
              <a:solidFill>
                <a:srgbClr val="000000"/>
              </a:solidFill>
              <a:latin typeface="Arial" panose="020B0604020202020204" pitchFamily="34" charset="0"/>
            </a:endParaRPr>
          </a:p>
          <a:p>
            <a:pPr marL="800100" lvl="1" indent="-342900" algn="just">
              <a:buFont typeface="Wingdings" panose="05000000000000000000" pitchFamily="2" charset="2"/>
              <a:buChar char="§"/>
            </a:pPr>
            <a:r>
              <a:rPr lang="en-US" sz="1900" dirty="0" smtClean="0">
                <a:solidFill>
                  <a:srgbClr val="000000"/>
                </a:solidFill>
                <a:latin typeface="Arial" panose="020B0604020202020204" pitchFamily="34" charset="0"/>
              </a:rPr>
              <a:t>For </a:t>
            </a:r>
            <a:r>
              <a:rPr lang="en-US" sz="1900" dirty="0">
                <a:solidFill>
                  <a:srgbClr val="000000"/>
                </a:solidFill>
                <a:latin typeface="Arial" panose="020B0604020202020204" pitchFamily="34" charset="0"/>
              </a:rPr>
              <a:t>example, a student's name cannot be a numeric value. It has to be alphabetic. A student's age cannot be negative, etc.</a:t>
            </a:r>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19</a:t>
            </a:fld>
            <a:endParaRPr lang="en-CA"/>
          </a:p>
        </p:txBody>
      </p:sp>
    </p:spTree>
    <p:extLst>
      <p:ext uri="{BB962C8B-B14F-4D97-AF65-F5344CB8AC3E}">
        <p14:creationId xmlns:p14="http://schemas.microsoft.com/office/powerpoint/2010/main" val="1521462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10" y="-143703"/>
            <a:ext cx="10058400" cy="1450757"/>
          </a:xfrm>
        </p:spPr>
        <p:txBody>
          <a:bodyPr/>
          <a:lstStyle/>
          <a:p>
            <a:r>
              <a:rPr lang="en-CA" b="1" dirty="0" smtClean="0"/>
              <a:t>OUTLINE</a:t>
            </a:r>
            <a:endParaRPr lang="en-CA" b="1" dirty="0"/>
          </a:p>
        </p:txBody>
      </p:sp>
      <p:sp>
        <p:nvSpPr>
          <p:cNvPr id="3" name="Content Placeholder 2"/>
          <p:cNvSpPr>
            <a:spLocks noGrp="1"/>
          </p:cNvSpPr>
          <p:nvPr>
            <p:ph idx="1"/>
          </p:nvPr>
        </p:nvSpPr>
        <p:spPr>
          <a:xfrm>
            <a:off x="1115659" y="1829499"/>
            <a:ext cx="4779084" cy="2390089"/>
          </a:xfrm>
        </p:spPr>
        <p:txBody>
          <a:bodyPr>
            <a:noAutofit/>
          </a:bodyPr>
          <a:lstStyle/>
          <a:p>
            <a:r>
              <a:rPr lang="en-CA" b="1" dirty="0" smtClean="0"/>
              <a:t>SECTION-I - Introduction</a:t>
            </a:r>
          </a:p>
          <a:p>
            <a:pPr>
              <a:buFont typeface="Wingdings" panose="05000000000000000000" pitchFamily="2" charset="2"/>
              <a:buChar char="v"/>
            </a:pPr>
            <a:r>
              <a:rPr lang="en-CA" dirty="0" smtClean="0"/>
              <a:t>Overview</a:t>
            </a:r>
          </a:p>
          <a:p>
            <a:pPr>
              <a:buFont typeface="Wingdings" panose="05000000000000000000" pitchFamily="2" charset="2"/>
              <a:buChar char="v"/>
            </a:pPr>
            <a:r>
              <a:rPr lang="en-CA" dirty="0" smtClean="0"/>
              <a:t>Architecture</a:t>
            </a:r>
          </a:p>
          <a:p>
            <a:pPr>
              <a:buFont typeface="Wingdings" panose="05000000000000000000" pitchFamily="2" charset="2"/>
              <a:buChar char="v"/>
            </a:pPr>
            <a:r>
              <a:rPr lang="en-CA" dirty="0" smtClean="0"/>
              <a:t>Data Models</a:t>
            </a:r>
          </a:p>
          <a:p>
            <a:pPr>
              <a:buFont typeface="Wingdings" panose="05000000000000000000" pitchFamily="2" charset="2"/>
              <a:buChar char="v"/>
            </a:pPr>
            <a:r>
              <a:rPr lang="en-CA" dirty="0" smtClean="0"/>
              <a:t>Data Schemas</a:t>
            </a:r>
          </a:p>
          <a:p>
            <a:pPr>
              <a:buFont typeface="Wingdings" panose="05000000000000000000" pitchFamily="2" charset="2"/>
              <a:buChar char="v"/>
            </a:pPr>
            <a:r>
              <a:rPr lang="en-CA" dirty="0" smtClean="0"/>
              <a:t>Data Independence</a:t>
            </a:r>
            <a:endParaRPr lang="en-CA" dirty="0"/>
          </a:p>
        </p:txBody>
      </p:sp>
      <p:sp>
        <p:nvSpPr>
          <p:cNvPr id="4" name="Content Placeholder 2"/>
          <p:cNvSpPr txBox="1">
            <a:spLocks/>
          </p:cNvSpPr>
          <p:nvPr/>
        </p:nvSpPr>
        <p:spPr>
          <a:xfrm>
            <a:off x="921572" y="4656571"/>
            <a:ext cx="3228191" cy="169980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dirty="0" smtClean="0"/>
              <a:t>SECTION-II- ER Modeling</a:t>
            </a:r>
          </a:p>
          <a:p>
            <a:pPr>
              <a:buFont typeface="Wingdings" panose="05000000000000000000" pitchFamily="2" charset="2"/>
              <a:buChar char="v"/>
            </a:pPr>
            <a:r>
              <a:rPr lang="en-CA" dirty="0"/>
              <a:t> </a:t>
            </a:r>
            <a:r>
              <a:rPr lang="en-CA" dirty="0" smtClean="0"/>
              <a:t>ER-Model Basic Concepts</a:t>
            </a:r>
          </a:p>
          <a:p>
            <a:pPr>
              <a:buFont typeface="Wingdings" panose="05000000000000000000" pitchFamily="2" charset="2"/>
              <a:buChar char="v"/>
            </a:pPr>
            <a:r>
              <a:rPr lang="en-CA" dirty="0"/>
              <a:t> </a:t>
            </a:r>
            <a:r>
              <a:rPr lang="en-CA" dirty="0" smtClean="0"/>
              <a:t>ER-Diagram Representation</a:t>
            </a:r>
          </a:p>
          <a:p>
            <a:pPr>
              <a:buFont typeface="Wingdings" panose="05000000000000000000" pitchFamily="2" charset="2"/>
              <a:buChar char="v"/>
            </a:pPr>
            <a:r>
              <a:rPr lang="en-CA" dirty="0" smtClean="0"/>
              <a:t>Generalization, Aggregation</a:t>
            </a:r>
          </a:p>
        </p:txBody>
      </p:sp>
      <p:sp>
        <p:nvSpPr>
          <p:cNvPr id="5" name="Content Placeholder 2"/>
          <p:cNvSpPr txBox="1">
            <a:spLocks/>
          </p:cNvSpPr>
          <p:nvPr/>
        </p:nvSpPr>
        <p:spPr>
          <a:xfrm>
            <a:off x="7720854" y="1923628"/>
            <a:ext cx="3228191" cy="16998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dirty="0" smtClean="0"/>
              <a:t>SECTION-III- Relational Model</a:t>
            </a:r>
          </a:p>
          <a:p>
            <a:pPr>
              <a:buFont typeface="Wingdings" panose="05000000000000000000" pitchFamily="2" charset="2"/>
              <a:buChar char="v"/>
            </a:pPr>
            <a:r>
              <a:rPr lang="en-CA" dirty="0"/>
              <a:t> </a:t>
            </a:r>
            <a:r>
              <a:rPr lang="en-CA" dirty="0" smtClean="0"/>
              <a:t>Relational Data Model</a:t>
            </a:r>
          </a:p>
          <a:p>
            <a:pPr>
              <a:buFont typeface="Wingdings" panose="05000000000000000000" pitchFamily="2" charset="2"/>
              <a:buChar char="v"/>
            </a:pPr>
            <a:r>
              <a:rPr lang="en-CA" dirty="0"/>
              <a:t> </a:t>
            </a:r>
            <a:r>
              <a:rPr lang="en-CA" dirty="0" smtClean="0"/>
              <a:t>Relational Algebra</a:t>
            </a:r>
          </a:p>
          <a:p>
            <a:pPr>
              <a:buFont typeface="Wingdings" panose="05000000000000000000" pitchFamily="2" charset="2"/>
              <a:buChar char="v"/>
            </a:pPr>
            <a:r>
              <a:rPr lang="en-CA" dirty="0" smtClean="0"/>
              <a:t>ER to Relational Model</a:t>
            </a:r>
          </a:p>
          <a:p>
            <a:pPr>
              <a:buFont typeface="Wingdings" panose="05000000000000000000" pitchFamily="2" charset="2"/>
              <a:buChar char="v"/>
            </a:pPr>
            <a:r>
              <a:rPr lang="en-CA" dirty="0" smtClean="0"/>
              <a:t>SQL Overview</a:t>
            </a:r>
          </a:p>
        </p:txBody>
      </p:sp>
      <p:sp>
        <p:nvSpPr>
          <p:cNvPr id="6" name="Content Placeholder 2"/>
          <p:cNvSpPr txBox="1">
            <a:spLocks/>
          </p:cNvSpPr>
          <p:nvPr/>
        </p:nvSpPr>
        <p:spPr>
          <a:xfrm>
            <a:off x="7720854" y="4634456"/>
            <a:ext cx="3931920" cy="169980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dirty="0" smtClean="0"/>
              <a:t>SECTION-IV-Relational DB Design</a:t>
            </a:r>
          </a:p>
          <a:p>
            <a:pPr>
              <a:buFont typeface="Wingdings" panose="05000000000000000000" pitchFamily="2" charset="2"/>
              <a:buChar char="v"/>
            </a:pPr>
            <a:r>
              <a:rPr lang="en-CA" dirty="0"/>
              <a:t> </a:t>
            </a:r>
            <a:r>
              <a:rPr lang="en-CA" dirty="0" smtClean="0"/>
              <a:t>Database Normalization</a:t>
            </a:r>
          </a:p>
          <a:p>
            <a:pPr>
              <a:buFont typeface="Wingdings" panose="05000000000000000000" pitchFamily="2" charset="2"/>
              <a:buChar char="v"/>
            </a:pPr>
            <a:r>
              <a:rPr lang="en-CA" dirty="0"/>
              <a:t> </a:t>
            </a:r>
            <a:r>
              <a:rPr lang="en-CA" dirty="0" smtClean="0"/>
              <a:t>Database Joins</a:t>
            </a:r>
          </a:p>
          <a:p>
            <a:pPr>
              <a:buFont typeface="Wingdings" panose="05000000000000000000" pitchFamily="2" charset="2"/>
              <a:buChar char="v"/>
            </a:pPr>
            <a:r>
              <a:rPr lang="en-CA" dirty="0" smtClean="0"/>
              <a:t>Generalization, Aggregation</a:t>
            </a:r>
          </a:p>
        </p:txBody>
      </p:sp>
      <p:sp>
        <p:nvSpPr>
          <p:cNvPr id="10" name="Footer Placeholder 9"/>
          <p:cNvSpPr>
            <a:spLocks noGrp="1"/>
          </p:cNvSpPr>
          <p:nvPr>
            <p:ph type="ftr" sz="quarter" idx="11"/>
          </p:nvPr>
        </p:nvSpPr>
        <p:spPr/>
        <p:txBody>
          <a:bodyPr/>
          <a:lstStyle/>
          <a:p>
            <a:r>
              <a:rPr lang="en-US" smtClean="0"/>
              <a:t>Part-A Overview of DB and Components</a:t>
            </a:r>
            <a:endParaRPr lang="en-CA"/>
          </a:p>
        </p:txBody>
      </p:sp>
      <p:sp>
        <p:nvSpPr>
          <p:cNvPr id="11" name="Slide Number Placeholder 10"/>
          <p:cNvSpPr>
            <a:spLocks noGrp="1"/>
          </p:cNvSpPr>
          <p:nvPr>
            <p:ph type="sldNum" sz="quarter" idx="12"/>
          </p:nvPr>
        </p:nvSpPr>
        <p:spPr/>
        <p:txBody>
          <a:bodyPr/>
          <a:lstStyle/>
          <a:p>
            <a:fld id="{8C10498B-8387-4C1A-920E-A425A7EFB943}" type="slidenum">
              <a:rPr lang="en-CA" smtClean="0"/>
              <a:t>2</a:t>
            </a:fld>
            <a:endParaRPr lang="en-CA"/>
          </a:p>
        </p:txBody>
      </p:sp>
    </p:spTree>
    <p:extLst>
      <p:ext uri="{BB962C8B-B14F-4D97-AF65-F5344CB8AC3E}">
        <p14:creationId xmlns:p14="http://schemas.microsoft.com/office/powerpoint/2010/main" val="1527002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Attribute Types</a:t>
            </a:r>
            <a:endParaRPr lang="en-CA" dirty="0"/>
          </a:p>
        </p:txBody>
      </p:sp>
      <p:sp>
        <p:nvSpPr>
          <p:cNvPr id="3" name="Content Placeholder 2"/>
          <p:cNvSpPr>
            <a:spLocks noGrp="1"/>
          </p:cNvSpPr>
          <p:nvPr>
            <p:ph idx="1"/>
          </p:nvPr>
        </p:nvSpPr>
        <p:spPr/>
        <p:txBody>
          <a:bodyPr>
            <a:normAutofit lnSpcReduction="10000"/>
          </a:bodyPr>
          <a:lstStyle/>
          <a:p>
            <a:pPr marL="268288" indent="-268288" algn="just">
              <a:buFont typeface="Wingdings" panose="05000000000000000000" pitchFamily="2" charset="2"/>
              <a:buChar char="§"/>
            </a:pPr>
            <a:r>
              <a:rPr lang="en-US" sz="2100" b="1" dirty="0" smtClean="0"/>
              <a:t>Simple </a:t>
            </a:r>
            <a:r>
              <a:rPr lang="en-US" sz="2100" b="1" dirty="0"/>
              <a:t>attribute</a:t>
            </a:r>
            <a:r>
              <a:rPr lang="en-US" sz="2100" dirty="0"/>
              <a:t> − Simple attributes are atomic values, which cannot be divided further. For example, a student's phone number is an atomic value of 10 digits.</a:t>
            </a:r>
          </a:p>
          <a:p>
            <a:pPr marL="268288" indent="-268288" algn="just">
              <a:buFont typeface="Wingdings" panose="05000000000000000000" pitchFamily="2" charset="2"/>
              <a:buChar char="§"/>
            </a:pPr>
            <a:r>
              <a:rPr lang="en-US" sz="2100" b="1" dirty="0"/>
              <a:t>Composite attribute</a:t>
            </a:r>
            <a:r>
              <a:rPr lang="en-US" sz="2100" dirty="0"/>
              <a:t> − Composite attributes are made of more than one simple attribute. For example, a student's complete name may have </a:t>
            </a:r>
            <a:r>
              <a:rPr lang="en-US" sz="2100" dirty="0" err="1"/>
              <a:t>first_name</a:t>
            </a:r>
            <a:r>
              <a:rPr lang="en-US" sz="2100" dirty="0"/>
              <a:t> and </a:t>
            </a:r>
            <a:r>
              <a:rPr lang="en-US" sz="2100" dirty="0" err="1"/>
              <a:t>last_name</a:t>
            </a:r>
            <a:r>
              <a:rPr lang="en-US" sz="2100" dirty="0"/>
              <a:t>.</a:t>
            </a:r>
          </a:p>
          <a:p>
            <a:pPr marL="268288" indent="-268288" algn="just">
              <a:buFont typeface="Wingdings" panose="05000000000000000000" pitchFamily="2" charset="2"/>
              <a:buChar char="§"/>
            </a:pPr>
            <a:r>
              <a:rPr lang="en-US" sz="2100" b="1" dirty="0"/>
              <a:t>Derived attribute</a:t>
            </a:r>
            <a:r>
              <a:rPr lang="en-US" sz="2100" dirty="0"/>
              <a:t> − Derived attributes are the attributes that do not exist in the physical database, but their values are derived from other attributes present in the database. For example, </a:t>
            </a:r>
            <a:r>
              <a:rPr lang="en-US" sz="2100" dirty="0" err="1"/>
              <a:t>average_salary</a:t>
            </a:r>
            <a:r>
              <a:rPr lang="en-US" sz="2100" dirty="0"/>
              <a:t> in a department should not be saved directly in the database, instead it can be derived. For another example, age can be derived from </a:t>
            </a:r>
            <a:r>
              <a:rPr lang="en-US" sz="2100" dirty="0" err="1"/>
              <a:t>data_of_birth</a:t>
            </a:r>
            <a:r>
              <a:rPr lang="en-US" sz="2100" dirty="0"/>
              <a:t>.</a:t>
            </a:r>
          </a:p>
          <a:p>
            <a:pPr marL="268288" indent="-268288" algn="just">
              <a:buFont typeface="Wingdings" panose="05000000000000000000" pitchFamily="2" charset="2"/>
              <a:buChar char="§"/>
            </a:pPr>
            <a:r>
              <a:rPr lang="en-US" sz="2100" b="1" dirty="0"/>
              <a:t>Single-value attribute</a:t>
            </a:r>
            <a:r>
              <a:rPr lang="en-US" sz="2100" dirty="0"/>
              <a:t> − Single-value attributes contain single value. For example − </a:t>
            </a:r>
            <a:r>
              <a:rPr lang="en-US" sz="2100" dirty="0" err="1"/>
              <a:t>Social_Security_Number</a:t>
            </a:r>
            <a:r>
              <a:rPr lang="en-US" sz="2100" dirty="0"/>
              <a:t>.</a:t>
            </a:r>
          </a:p>
          <a:p>
            <a:pPr marL="268288" indent="-268288" algn="just">
              <a:buFont typeface="Wingdings" panose="05000000000000000000" pitchFamily="2" charset="2"/>
              <a:buChar char="§"/>
            </a:pPr>
            <a:r>
              <a:rPr lang="en-US" sz="2100" b="1" dirty="0"/>
              <a:t>Multi-value attribute</a:t>
            </a:r>
            <a:r>
              <a:rPr lang="en-US" sz="2100" dirty="0"/>
              <a:t> − Multi-value attributes may contain more than one values. For example, a person can have more than one phone number, </a:t>
            </a:r>
            <a:r>
              <a:rPr lang="en-US" sz="2100" dirty="0" err="1"/>
              <a:t>email_address</a:t>
            </a:r>
            <a:r>
              <a:rPr lang="en-US" sz="2100" dirty="0"/>
              <a:t>, etc.</a:t>
            </a:r>
          </a:p>
          <a:p>
            <a:pPr algn="just"/>
            <a:endParaRPr lang="en-CA"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20</a:t>
            </a:fld>
            <a:endParaRPr lang="en-CA"/>
          </a:p>
        </p:txBody>
      </p:sp>
    </p:spTree>
    <p:extLst>
      <p:ext uri="{BB962C8B-B14F-4D97-AF65-F5344CB8AC3E}">
        <p14:creationId xmlns:p14="http://schemas.microsoft.com/office/powerpoint/2010/main" val="544642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Entity-Set and Keys</a:t>
            </a:r>
            <a:br>
              <a:rPr lang="en-US" dirty="0"/>
            </a:br>
            <a:endParaRPr lang="en-CA" dirty="0"/>
          </a:p>
        </p:txBody>
      </p:sp>
      <p:sp>
        <p:nvSpPr>
          <p:cNvPr id="3" name="Content Placeholder 2"/>
          <p:cNvSpPr>
            <a:spLocks noGrp="1"/>
          </p:cNvSpPr>
          <p:nvPr>
            <p:ph idx="1"/>
          </p:nvPr>
        </p:nvSpPr>
        <p:spPr>
          <a:xfrm>
            <a:off x="734209" y="1845734"/>
            <a:ext cx="10058400" cy="4023360"/>
          </a:xfrm>
        </p:spPr>
        <p:txBody>
          <a:bodyPr>
            <a:normAutofit lnSpcReduction="10000"/>
          </a:bodyPr>
          <a:lstStyle/>
          <a:p>
            <a:pPr marL="363538" indent="-269875" algn="just">
              <a:buFont typeface="Wingdings" panose="05000000000000000000" pitchFamily="2" charset="2"/>
              <a:buChar char="§"/>
            </a:pPr>
            <a:r>
              <a:rPr lang="en-US" sz="2400" dirty="0" smtClean="0"/>
              <a:t>Key </a:t>
            </a:r>
            <a:r>
              <a:rPr lang="en-US" sz="2400" dirty="0"/>
              <a:t>is an attribute or collection of attributes that uniquely identifies an entity among entity set.</a:t>
            </a:r>
          </a:p>
          <a:p>
            <a:pPr marL="363538" indent="-269875" algn="just">
              <a:buFont typeface="Wingdings" panose="05000000000000000000" pitchFamily="2" charset="2"/>
              <a:buChar char="§"/>
            </a:pPr>
            <a:r>
              <a:rPr lang="en-US" sz="2400" dirty="0"/>
              <a:t>For example, the </a:t>
            </a:r>
            <a:r>
              <a:rPr lang="en-US" sz="2400" dirty="0" err="1"/>
              <a:t>roll_number</a:t>
            </a:r>
            <a:r>
              <a:rPr lang="en-US" sz="2400" dirty="0"/>
              <a:t> of a student makes him/her identifiable among students.</a:t>
            </a:r>
          </a:p>
          <a:p>
            <a:pPr marL="363538" indent="-269875" algn="just">
              <a:buFont typeface="Wingdings" panose="05000000000000000000" pitchFamily="2" charset="2"/>
              <a:buChar char="§"/>
            </a:pPr>
            <a:r>
              <a:rPr lang="en-US" sz="2400" b="1" dirty="0"/>
              <a:t>Super Key</a:t>
            </a:r>
            <a:r>
              <a:rPr lang="en-US" sz="2400" dirty="0"/>
              <a:t> − A set of attributes (one or more) that collectively identifies an entity in an entity set.</a:t>
            </a:r>
          </a:p>
          <a:p>
            <a:pPr marL="363538" indent="-269875" algn="just">
              <a:buFont typeface="Wingdings" panose="05000000000000000000" pitchFamily="2" charset="2"/>
              <a:buChar char="§"/>
            </a:pPr>
            <a:r>
              <a:rPr lang="en-US" sz="2400" b="1" dirty="0"/>
              <a:t>Candidate Key</a:t>
            </a:r>
            <a:r>
              <a:rPr lang="en-US" sz="2400" dirty="0"/>
              <a:t> − A minimal super key is called a candidate key. An entity set may have more than one candidate key.</a:t>
            </a:r>
          </a:p>
          <a:p>
            <a:pPr marL="363538" indent="-269875" algn="just">
              <a:buFont typeface="Wingdings" panose="05000000000000000000" pitchFamily="2" charset="2"/>
              <a:buChar char="§"/>
            </a:pPr>
            <a:r>
              <a:rPr lang="en-US" sz="2400" b="1" dirty="0"/>
              <a:t>Primary Key</a:t>
            </a:r>
            <a:r>
              <a:rPr lang="en-US" sz="2400" dirty="0"/>
              <a:t> − A primary key is one of the candidate keys chosen by the database designer to uniquely identify the entity set.</a:t>
            </a:r>
          </a:p>
          <a:p>
            <a:pPr algn="just"/>
            <a:endParaRPr lang="en-CA"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21</a:t>
            </a:fld>
            <a:endParaRPr lang="en-CA"/>
          </a:p>
        </p:txBody>
      </p:sp>
    </p:spTree>
    <p:extLst>
      <p:ext uri="{BB962C8B-B14F-4D97-AF65-F5344CB8AC3E}">
        <p14:creationId xmlns:p14="http://schemas.microsoft.com/office/powerpoint/2010/main" val="2986919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br>
              <a:rPr lang="en-US" dirty="0"/>
            </a:br>
            <a:endParaRPr lang="en-CA" dirty="0"/>
          </a:p>
        </p:txBody>
      </p:sp>
      <p:sp>
        <p:nvSpPr>
          <p:cNvPr id="3" name="Content Placeholder 2"/>
          <p:cNvSpPr>
            <a:spLocks noGrp="1"/>
          </p:cNvSpPr>
          <p:nvPr>
            <p:ph idx="1"/>
          </p:nvPr>
        </p:nvSpPr>
        <p:spPr/>
        <p:txBody>
          <a:bodyPr>
            <a:noAutofit/>
          </a:bodyPr>
          <a:lstStyle/>
          <a:p>
            <a:pPr marL="268288" indent="-268288" algn="just">
              <a:buFont typeface="Wingdings" panose="05000000000000000000" pitchFamily="2" charset="2"/>
              <a:buChar char="§"/>
            </a:pPr>
            <a:r>
              <a:rPr lang="en-US" sz="2100" dirty="0" smtClean="0"/>
              <a:t>The </a:t>
            </a:r>
            <a:r>
              <a:rPr lang="en-US" sz="2100" dirty="0"/>
              <a:t>association among entities is called a relationship. For example, an employee </a:t>
            </a:r>
            <a:r>
              <a:rPr lang="en-US" sz="2100" b="1" dirty="0" err="1"/>
              <a:t>works_at</a:t>
            </a:r>
            <a:r>
              <a:rPr lang="en-US" sz="2100" dirty="0" err="1"/>
              <a:t>a</a:t>
            </a:r>
            <a:r>
              <a:rPr lang="en-US" sz="2100" dirty="0"/>
              <a:t> department, a student </a:t>
            </a:r>
            <a:r>
              <a:rPr lang="en-US" sz="2100" b="1" dirty="0"/>
              <a:t>enrolls</a:t>
            </a:r>
            <a:r>
              <a:rPr lang="en-US" sz="2100" dirty="0"/>
              <a:t> in a course. Here, </a:t>
            </a:r>
            <a:r>
              <a:rPr lang="en-US" sz="2100" dirty="0" err="1"/>
              <a:t>Works_at</a:t>
            </a:r>
            <a:r>
              <a:rPr lang="en-US" sz="2100" dirty="0"/>
              <a:t> and Enrolls are called relationships.</a:t>
            </a:r>
          </a:p>
          <a:p>
            <a:pPr marL="268288" indent="-268288" algn="just">
              <a:buFont typeface="Wingdings" panose="05000000000000000000" pitchFamily="2" charset="2"/>
              <a:buChar char="§"/>
            </a:pPr>
            <a:r>
              <a:rPr lang="en-US" sz="2100" b="1" dirty="0"/>
              <a:t>Relationship Set</a:t>
            </a:r>
          </a:p>
          <a:p>
            <a:pPr marL="268288" indent="-268288" algn="just">
              <a:buFont typeface="Wingdings" panose="05000000000000000000" pitchFamily="2" charset="2"/>
              <a:buChar char="§"/>
            </a:pPr>
            <a:r>
              <a:rPr lang="en-US" sz="2100" dirty="0"/>
              <a:t>A set of relationships of similar type is called a relationship set. Like entities, a relationship too can have attributes. These attributes are called </a:t>
            </a:r>
            <a:r>
              <a:rPr lang="en-US" sz="2100" b="1" dirty="0"/>
              <a:t>descriptive attributes</a:t>
            </a:r>
            <a:r>
              <a:rPr lang="en-US" sz="2100" dirty="0"/>
              <a:t>.</a:t>
            </a:r>
          </a:p>
          <a:p>
            <a:pPr marL="268288" indent="-268288" algn="just">
              <a:buFont typeface="Wingdings" panose="05000000000000000000" pitchFamily="2" charset="2"/>
              <a:buChar char="§"/>
            </a:pPr>
            <a:r>
              <a:rPr lang="en-US" sz="2100" b="1" dirty="0"/>
              <a:t>Degree of Relationship</a:t>
            </a:r>
          </a:p>
          <a:p>
            <a:pPr marL="268288" indent="-268288" algn="just">
              <a:buFont typeface="Wingdings" panose="05000000000000000000" pitchFamily="2" charset="2"/>
              <a:buChar char="§"/>
            </a:pPr>
            <a:r>
              <a:rPr lang="en-US" sz="2100" dirty="0"/>
              <a:t>The number of participating entities in a relationship defines the degree of the relationship.</a:t>
            </a:r>
          </a:p>
          <a:p>
            <a:pPr marL="560896" lvl="1" indent="-268288" algn="just">
              <a:buFont typeface="Wingdings" panose="05000000000000000000" pitchFamily="2" charset="2"/>
              <a:buChar char="§"/>
            </a:pPr>
            <a:r>
              <a:rPr lang="en-US" sz="2100" dirty="0"/>
              <a:t>Binary = degree 2</a:t>
            </a:r>
          </a:p>
          <a:p>
            <a:pPr marL="560896" lvl="1" indent="-268288" algn="just">
              <a:buFont typeface="Wingdings" panose="05000000000000000000" pitchFamily="2" charset="2"/>
              <a:buChar char="§"/>
            </a:pPr>
            <a:r>
              <a:rPr lang="en-US" sz="2100" dirty="0"/>
              <a:t>Ternary = degree 3</a:t>
            </a:r>
          </a:p>
          <a:p>
            <a:pPr marL="560896" lvl="1" indent="-268288" algn="just">
              <a:buFont typeface="Wingdings" panose="05000000000000000000" pitchFamily="2" charset="2"/>
              <a:buChar char="§"/>
            </a:pPr>
            <a:r>
              <a:rPr lang="en-US" sz="2100" dirty="0"/>
              <a:t>n-</a:t>
            </a:r>
            <a:r>
              <a:rPr lang="en-US" sz="2100" dirty="0" err="1"/>
              <a:t>ary</a:t>
            </a:r>
            <a:r>
              <a:rPr lang="en-US" sz="2100" dirty="0"/>
              <a:t> = degree</a:t>
            </a:r>
          </a:p>
          <a:p>
            <a:pPr marL="268288" indent="-268288" algn="just">
              <a:buFont typeface="Wingdings" panose="05000000000000000000" pitchFamily="2" charset="2"/>
              <a:buChar char="§"/>
            </a:pPr>
            <a:endParaRPr lang="en-CA" sz="21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22</a:t>
            </a:fld>
            <a:endParaRPr lang="en-CA"/>
          </a:p>
        </p:txBody>
      </p:sp>
    </p:spTree>
    <p:extLst>
      <p:ext uri="{BB962C8B-B14F-4D97-AF65-F5344CB8AC3E}">
        <p14:creationId xmlns:p14="http://schemas.microsoft.com/office/powerpoint/2010/main" val="3768327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Cardinalities</a:t>
            </a:r>
            <a:br>
              <a:rPr lang="en-US" dirty="0"/>
            </a:br>
            <a:endParaRPr lang="en-CA" dirty="0"/>
          </a:p>
        </p:txBody>
      </p:sp>
      <p:sp>
        <p:nvSpPr>
          <p:cNvPr id="3" name="Content Placeholder 2"/>
          <p:cNvSpPr>
            <a:spLocks noGrp="1"/>
          </p:cNvSpPr>
          <p:nvPr>
            <p:ph idx="1"/>
          </p:nvPr>
        </p:nvSpPr>
        <p:spPr>
          <a:xfrm>
            <a:off x="169433" y="1165063"/>
            <a:ext cx="6370671" cy="4023360"/>
          </a:xfrm>
        </p:spPr>
        <p:txBody>
          <a:bodyPr>
            <a:noAutofit/>
          </a:bodyPr>
          <a:lstStyle/>
          <a:p>
            <a:pPr marL="363538" indent="-363538">
              <a:buFont typeface="Wingdings" panose="05000000000000000000" pitchFamily="2" charset="2"/>
              <a:buChar char="§"/>
            </a:pPr>
            <a:r>
              <a:rPr lang="en-US" b="1" dirty="0" smtClean="0"/>
              <a:t>Cardinality</a:t>
            </a:r>
            <a:r>
              <a:rPr lang="en-US" dirty="0"/>
              <a:t> defines the number of entities in one entity set, which can be associated with the number of entities of other set via relationship set.</a:t>
            </a:r>
          </a:p>
          <a:p>
            <a:pPr marL="268288" indent="-268288" algn="just">
              <a:buFont typeface="+mj-lt"/>
              <a:buAutoNum type="arabicPeriod"/>
            </a:pPr>
            <a:r>
              <a:rPr lang="en-US" b="1" dirty="0"/>
              <a:t>One-to-one</a:t>
            </a:r>
            <a:r>
              <a:rPr lang="en-US" dirty="0"/>
              <a:t> − One entity from entity set A can be associated with at most one entity of entity set B and vice versa.</a:t>
            </a:r>
          </a:p>
          <a:p>
            <a:pPr marL="268288" indent="-268288" algn="just">
              <a:buFont typeface="+mj-lt"/>
              <a:buAutoNum type="arabicPeriod"/>
            </a:pPr>
            <a:r>
              <a:rPr lang="en-US" b="1" dirty="0"/>
              <a:t>One-to-many</a:t>
            </a:r>
            <a:r>
              <a:rPr lang="en-US" dirty="0"/>
              <a:t> − One entity from entity set A can be associated with more than one entities of entity set </a:t>
            </a:r>
            <a:endParaRPr lang="en-US" dirty="0" smtClean="0"/>
          </a:p>
          <a:p>
            <a:pPr marL="268288" indent="-268288" algn="just">
              <a:buFont typeface="+mj-lt"/>
              <a:buAutoNum type="arabicPeriod"/>
            </a:pPr>
            <a:r>
              <a:rPr lang="en-US" b="1" dirty="0"/>
              <a:t>Many-to-one</a:t>
            </a:r>
            <a:r>
              <a:rPr lang="en-US" dirty="0"/>
              <a:t> − More than one entities from entity set A can be associated with at most one entity of entity set B, however an entity from entity set B can be associated with more than one entity from entity set A.</a:t>
            </a:r>
            <a:r>
              <a:rPr lang="en-US" dirty="0" smtClean="0"/>
              <a:t>B </a:t>
            </a:r>
            <a:r>
              <a:rPr lang="en-US" dirty="0"/>
              <a:t>however an entity from entity set B, can be associated with at most one </a:t>
            </a:r>
            <a:r>
              <a:rPr lang="en-US" dirty="0" smtClean="0"/>
              <a:t>entity</a:t>
            </a:r>
          </a:p>
          <a:p>
            <a:pPr marL="268288" indent="-268288" algn="just">
              <a:buFont typeface="+mj-lt"/>
              <a:buAutoNum type="arabicPeriod"/>
            </a:pPr>
            <a:r>
              <a:rPr lang="en-US" b="1" dirty="0"/>
              <a:t>Many-to-many</a:t>
            </a:r>
            <a:r>
              <a:rPr lang="en-US" dirty="0"/>
              <a:t> − One entity from A can be associated with more than one entity from B and vice versa.</a:t>
            </a:r>
            <a:endParaRPr lang="en-CA" dirty="0"/>
          </a:p>
        </p:txBody>
      </p:sp>
      <p:pic>
        <p:nvPicPr>
          <p:cNvPr id="6146" name="Picture 2" descr="One-to-one re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568" y="1836255"/>
            <a:ext cx="2105809" cy="15244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One-to-many re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5656" y="1836255"/>
            <a:ext cx="2105809" cy="152445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any-to-one rel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551" y="4168588"/>
            <a:ext cx="2192826" cy="158259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Many-to-many rel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1579" y="4185144"/>
            <a:ext cx="2169886" cy="156603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23</a:t>
            </a:fld>
            <a:endParaRPr lang="en-CA"/>
          </a:p>
        </p:txBody>
      </p:sp>
    </p:spTree>
    <p:extLst>
      <p:ext uri="{BB962C8B-B14F-4D97-AF65-F5344CB8AC3E}">
        <p14:creationId xmlns:p14="http://schemas.microsoft.com/office/powerpoint/2010/main" val="1594229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ER-Diagram</a:t>
            </a:r>
            <a:endParaRPr lang="en-CA" dirty="0"/>
          </a:p>
        </p:txBody>
      </p:sp>
      <p:sp>
        <p:nvSpPr>
          <p:cNvPr id="3" name="Content Placeholder 2"/>
          <p:cNvSpPr>
            <a:spLocks noGrp="1"/>
          </p:cNvSpPr>
          <p:nvPr>
            <p:ph idx="1"/>
          </p:nvPr>
        </p:nvSpPr>
        <p:spPr>
          <a:xfrm>
            <a:off x="640976" y="2114675"/>
            <a:ext cx="10058400" cy="4023360"/>
          </a:xfrm>
        </p:spPr>
        <p:txBody>
          <a:bodyPr>
            <a:normAutofit/>
          </a:bodyPr>
          <a:lstStyle/>
          <a:p>
            <a:pPr marL="174625" indent="-174625">
              <a:buFont typeface="Wingdings" panose="05000000000000000000" pitchFamily="2" charset="2"/>
              <a:buChar char="§"/>
            </a:pPr>
            <a:r>
              <a:rPr lang="en-US" sz="2400" b="1" dirty="0" smtClean="0"/>
              <a:t> Entity</a:t>
            </a:r>
            <a:endParaRPr lang="en-US" sz="2400" b="1" dirty="0"/>
          </a:p>
          <a:p>
            <a:pPr marL="268288" indent="-268288"/>
            <a:r>
              <a:rPr lang="en-US" sz="2400" dirty="0" smtClean="0"/>
              <a:t>Entities </a:t>
            </a:r>
            <a:r>
              <a:rPr lang="en-US" sz="2400" dirty="0"/>
              <a:t>are represented by means of rectangles. Rectangles are named with </a:t>
            </a:r>
            <a:r>
              <a:rPr lang="en-US" sz="2400" dirty="0" smtClean="0"/>
              <a:t> the </a:t>
            </a:r>
            <a:r>
              <a:rPr lang="en-US" sz="2400" dirty="0"/>
              <a:t>entity set they represent.</a:t>
            </a:r>
          </a:p>
          <a:p>
            <a:endParaRPr lang="en-CA" sz="2400" dirty="0"/>
          </a:p>
        </p:txBody>
      </p:sp>
      <p:pic>
        <p:nvPicPr>
          <p:cNvPr id="7170" name="Picture 2" descr="Entities in a school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90500"/>
            <a:ext cx="4333875" cy="409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0975" y="3940638"/>
            <a:ext cx="6808695" cy="2031325"/>
          </a:xfrm>
          <a:prstGeom prst="rect">
            <a:avLst/>
          </a:prstGeom>
        </p:spPr>
        <p:txBody>
          <a:bodyPr wrap="square">
            <a:spAutoFit/>
          </a:bodyPr>
          <a:lstStyle/>
          <a:p>
            <a:pPr marL="174625" indent="-174625">
              <a:buFont typeface="Wingdings" panose="05000000000000000000" pitchFamily="2" charset="2"/>
              <a:buChar char="§"/>
            </a:pPr>
            <a:r>
              <a:rPr lang="en-US" sz="2100" b="1" i="0" dirty="0" smtClean="0">
                <a:effectLst/>
                <a:latin typeface="Arial" panose="020B0604020202020204" pitchFamily="34" charset="0"/>
              </a:rPr>
              <a:t>Attributes</a:t>
            </a:r>
          </a:p>
          <a:p>
            <a:pPr algn="just"/>
            <a:endParaRPr lang="en-US" sz="2100" dirty="0" smtClean="0">
              <a:solidFill>
                <a:srgbClr val="000000"/>
              </a:solidFill>
              <a:latin typeface="Arial" panose="020B0604020202020204" pitchFamily="34" charset="0"/>
            </a:endParaRPr>
          </a:p>
          <a:p>
            <a:pPr marL="342900" indent="-342900" algn="just">
              <a:buFont typeface="Courier New" panose="02070309020205020404" pitchFamily="49" charset="0"/>
              <a:buChar char="o"/>
            </a:pPr>
            <a:r>
              <a:rPr lang="en-US" sz="2100" dirty="0" smtClean="0">
                <a:solidFill>
                  <a:srgbClr val="000000"/>
                </a:solidFill>
                <a:latin typeface="Arial" panose="020B0604020202020204" pitchFamily="34" charset="0"/>
              </a:rPr>
              <a:t>Attributes </a:t>
            </a:r>
            <a:r>
              <a:rPr lang="en-US" sz="2100" dirty="0">
                <a:solidFill>
                  <a:srgbClr val="000000"/>
                </a:solidFill>
                <a:latin typeface="Arial" panose="020B0604020202020204" pitchFamily="34" charset="0"/>
              </a:rPr>
              <a:t>are the properties of entities. </a:t>
            </a:r>
            <a:endParaRPr lang="en-US" sz="2100" dirty="0" smtClean="0">
              <a:solidFill>
                <a:srgbClr val="000000"/>
              </a:solidFill>
              <a:latin typeface="Arial" panose="020B0604020202020204" pitchFamily="34" charset="0"/>
            </a:endParaRPr>
          </a:p>
          <a:p>
            <a:pPr marL="342900" indent="-342900" algn="just">
              <a:buFont typeface="Courier New" panose="02070309020205020404" pitchFamily="49" charset="0"/>
              <a:buChar char="o"/>
            </a:pPr>
            <a:r>
              <a:rPr lang="en-US" sz="2100" dirty="0" smtClean="0">
                <a:solidFill>
                  <a:srgbClr val="000000"/>
                </a:solidFill>
                <a:latin typeface="Arial" panose="020B0604020202020204" pitchFamily="34" charset="0"/>
              </a:rPr>
              <a:t>Represented </a:t>
            </a:r>
            <a:r>
              <a:rPr lang="en-US" sz="2100" dirty="0">
                <a:solidFill>
                  <a:srgbClr val="000000"/>
                </a:solidFill>
                <a:latin typeface="Arial" panose="020B0604020202020204" pitchFamily="34" charset="0"/>
              </a:rPr>
              <a:t>by means of ellipses. </a:t>
            </a:r>
            <a:endParaRPr lang="en-US" sz="2100" dirty="0" smtClean="0">
              <a:solidFill>
                <a:srgbClr val="000000"/>
              </a:solidFill>
              <a:latin typeface="Arial" panose="020B0604020202020204" pitchFamily="34" charset="0"/>
            </a:endParaRPr>
          </a:p>
          <a:p>
            <a:pPr marL="342900" indent="-342900" algn="just">
              <a:buFont typeface="Courier New" panose="02070309020205020404" pitchFamily="49" charset="0"/>
              <a:buChar char="o"/>
            </a:pPr>
            <a:r>
              <a:rPr lang="en-US" sz="2100" dirty="0" smtClean="0">
                <a:solidFill>
                  <a:srgbClr val="000000"/>
                </a:solidFill>
                <a:latin typeface="Arial" panose="020B0604020202020204" pitchFamily="34" charset="0"/>
              </a:rPr>
              <a:t>Every </a:t>
            </a:r>
            <a:r>
              <a:rPr lang="en-US" sz="2100" dirty="0">
                <a:solidFill>
                  <a:srgbClr val="000000"/>
                </a:solidFill>
                <a:latin typeface="Arial" panose="020B0604020202020204" pitchFamily="34" charset="0"/>
              </a:rPr>
              <a:t>ellipse represents one attribute and is directly connected to its entity (rectangle).</a:t>
            </a:r>
          </a:p>
        </p:txBody>
      </p:sp>
      <p:pic>
        <p:nvPicPr>
          <p:cNvPr id="7172" name="Picture 4" descr="Simple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4057" y="3164349"/>
            <a:ext cx="4464821" cy="177072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24</a:t>
            </a:fld>
            <a:endParaRPr lang="en-CA"/>
          </a:p>
        </p:txBody>
      </p:sp>
    </p:spTree>
    <p:extLst>
      <p:ext uri="{BB962C8B-B14F-4D97-AF65-F5344CB8AC3E}">
        <p14:creationId xmlns:p14="http://schemas.microsoft.com/office/powerpoint/2010/main" val="3554835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on Attributes </a:t>
            </a:r>
            <a:endParaRPr lang="en-CA" dirty="0"/>
          </a:p>
        </p:txBody>
      </p:sp>
      <p:sp>
        <p:nvSpPr>
          <p:cNvPr id="3" name="Content Placeholder 2"/>
          <p:cNvSpPr>
            <a:spLocks noGrp="1"/>
          </p:cNvSpPr>
          <p:nvPr>
            <p:ph idx="1"/>
          </p:nvPr>
        </p:nvSpPr>
        <p:spPr>
          <a:xfrm>
            <a:off x="992427" y="1812714"/>
            <a:ext cx="6836485" cy="4023360"/>
          </a:xfrm>
        </p:spPr>
        <p:txBody>
          <a:bodyPr>
            <a:normAutofit/>
          </a:bodyPr>
          <a:lstStyle/>
          <a:p>
            <a:pPr marL="0" indent="0">
              <a:buNone/>
            </a:pPr>
            <a:r>
              <a:rPr lang="en-US" sz="2200" dirty="0"/>
              <a:t>If the attributes are </a:t>
            </a:r>
            <a:r>
              <a:rPr lang="en-US" sz="2200" b="1" dirty="0"/>
              <a:t>composite</a:t>
            </a:r>
            <a:r>
              <a:rPr lang="en-US" sz="2200" dirty="0"/>
              <a:t>, they are further divided in a tree like structure. Every node is then connected to its attribute. </a:t>
            </a:r>
            <a:r>
              <a:rPr lang="en-US" sz="2200" b="1" dirty="0" smtClean="0"/>
              <a:t>Composite</a:t>
            </a:r>
            <a:r>
              <a:rPr lang="en-US" sz="2200" dirty="0" smtClean="0"/>
              <a:t> </a:t>
            </a:r>
            <a:r>
              <a:rPr lang="en-US" sz="2200" dirty="0"/>
              <a:t>attributes are represented by ellipses that are connected with an ellipse.</a:t>
            </a:r>
          </a:p>
          <a:p>
            <a:r>
              <a:rPr lang="en-US" sz="2200" dirty="0"/>
              <a:t/>
            </a:r>
            <a:br>
              <a:rPr lang="en-US" sz="2200" dirty="0"/>
            </a:br>
            <a:endParaRPr lang="en-CA" sz="2200" dirty="0"/>
          </a:p>
        </p:txBody>
      </p:sp>
      <p:pic>
        <p:nvPicPr>
          <p:cNvPr id="8194" name="Picture 2" descr="Composite Attrib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3765" y="133256"/>
            <a:ext cx="4036732" cy="25015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7574" y="3355238"/>
            <a:ext cx="6551794" cy="415498"/>
          </a:xfrm>
          <a:prstGeom prst="rect">
            <a:avLst/>
          </a:prstGeom>
        </p:spPr>
        <p:txBody>
          <a:bodyPr wrap="none">
            <a:spAutoFit/>
          </a:bodyPr>
          <a:lstStyle/>
          <a:p>
            <a:r>
              <a:rPr lang="en-US" sz="2100" b="1" dirty="0">
                <a:solidFill>
                  <a:srgbClr val="000000"/>
                </a:solidFill>
                <a:latin typeface="Arial" panose="020B0604020202020204" pitchFamily="34" charset="0"/>
              </a:rPr>
              <a:t>Multivalued</a:t>
            </a:r>
            <a:r>
              <a:rPr lang="en-US" sz="2100" dirty="0">
                <a:solidFill>
                  <a:srgbClr val="000000"/>
                </a:solidFill>
                <a:latin typeface="Arial" panose="020B0604020202020204" pitchFamily="34" charset="0"/>
              </a:rPr>
              <a:t> attributes are depicted by double ellipse.</a:t>
            </a:r>
            <a:endParaRPr lang="en-CA" sz="2100" dirty="0"/>
          </a:p>
        </p:txBody>
      </p:sp>
      <p:pic>
        <p:nvPicPr>
          <p:cNvPr id="8196" name="Picture 4" descr="Multivalued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744" y="3482789"/>
            <a:ext cx="3690130" cy="26747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63829" y="4158163"/>
            <a:ext cx="6130204" cy="415498"/>
          </a:xfrm>
          <a:prstGeom prst="rect">
            <a:avLst/>
          </a:prstGeom>
        </p:spPr>
        <p:txBody>
          <a:bodyPr wrap="none">
            <a:spAutoFit/>
          </a:bodyPr>
          <a:lstStyle/>
          <a:p>
            <a:r>
              <a:rPr lang="en-US" sz="2100" b="1" dirty="0">
                <a:solidFill>
                  <a:srgbClr val="000000"/>
                </a:solidFill>
                <a:latin typeface="Arial" panose="020B0604020202020204" pitchFamily="34" charset="0"/>
              </a:rPr>
              <a:t>Derived</a:t>
            </a:r>
            <a:r>
              <a:rPr lang="en-US" sz="2100" dirty="0">
                <a:solidFill>
                  <a:srgbClr val="000000"/>
                </a:solidFill>
                <a:latin typeface="Arial" panose="020B0604020202020204" pitchFamily="34" charset="0"/>
              </a:rPr>
              <a:t> attributes are depicted by dashed ellipse.</a:t>
            </a:r>
            <a:endParaRPr lang="en-CA" sz="2100" dirty="0"/>
          </a:p>
        </p:txBody>
      </p:sp>
      <p:pic>
        <p:nvPicPr>
          <p:cNvPr id="8198" name="Picture 6" descr="Derived Attributes"/>
          <p:cNvPicPr>
            <a:picLocks noChangeAspect="1" noChangeArrowheads="1"/>
          </p:cNvPicPr>
          <p:nvPr/>
        </p:nvPicPr>
        <p:blipFill rotWithShape="1">
          <a:blip r:embed="rId4">
            <a:extLst>
              <a:ext uri="{28A0092B-C50C-407E-A947-70E740481C1C}">
                <a14:useLocalDpi xmlns:a14="http://schemas.microsoft.com/office/drawing/2010/main" val="0"/>
              </a:ext>
            </a:extLst>
          </a:blip>
          <a:srcRect t="33076"/>
          <a:stretch/>
        </p:blipFill>
        <p:spPr bwMode="auto">
          <a:xfrm>
            <a:off x="2331584" y="4545673"/>
            <a:ext cx="4714875" cy="2065338"/>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25</a:t>
            </a:fld>
            <a:endParaRPr lang="en-CA"/>
          </a:p>
        </p:txBody>
      </p:sp>
    </p:spTree>
    <p:extLst>
      <p:ext uri="{BB962C8B-B14F-4D97-AF65-F5344CB8AC3E}">
        <p14:creationId xmlns:p14="http://schemas.microsoft.com/office/powerpoint/2010/main" val="3189343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br>
              <a:rPr lang="en-US" dirty="0"/>
            </a:br>
            <a:endParaRPr lang="en-CA" dirty="0"/>
          </a:p>
        </p:txBody>
      </p:sp>
      <p:sp>
        <p:nvSpPr>
          <p:cNvPr id="3" name="Content Placeholder 2"/>
          <p:cNvSpPr>
            <a:spLocks noGrp="1"/>
          </p:cNvSpPr>
          <p:nvPr>
            <p:ph idx="1"/>
          </p:nvPr>
        </p:nvSpPr>
        <p:spPr>
          <a:xfrm>
            <a:off x="728831" y="1737360"/>
            <a:ext cx="10426849" cy="4023360"/>
          </a:xfrm>
        </p:spPr>
        <p:txBody>
          <a:bodyPr>
            <a:normAutofit/>
          </a:bodyPr>
          <a:lstStyle/>
          <a:p>
            <a:pPr marL="268288" indent="-268288" algn="just">
              <a:buFont typeface="Wingdings" panose="05000000000000000000" pitchFamily="2" charset="2"/>
              <a:buChar char="§"/>
            </a:pPr>
            <a:r>
              <a:rPr lang="en-US" sz="2100" dirty="0" smtClean="0"/>
              <a:t>Relationships </a:t>
            </a:r>
            <a:r>
              <a:rPr lang="en-US" sz="2100" dirty="0"/>
              <a:t>are represented by diamond-shaped box. Name of the relationship is written inside the diamond-box. All the entities (rectangles) participating in a relationship, are connected to it by a line.</a:t>
            </a:r>
          </a:p>
          <a:p>
            <a:pPr marL="268288" indent="-268288" algn="just">
              <a:buFont typeface="Wingdings" panose="05000000000000000000" pitchFamily="2" charset="2"/>
              <a:buChar char="§"/>
            </a:pPr>
            <a:r>
              <a:rPr lang="en-US" sz="2100" b="1" dirty="0"/>
              <a:t>Binary Relationship and Cardinality</a:t>
            </a:r>
          </a:p>
          <a:p>
            <a:pPr marL="268288" indent="-268288" algn="just">
              <a:buFont typeface="Wingdings" panose="05000000000000000000" pitchFamily="2" charset="2"/>
              <a:buChar char="§"/>
            </a:pPr>
            <a:r>
              <a:rPr lang="en-US" sz="2100" dirty="0"/>
              <a:t>A relationship where two entities are participating is called a </a:t>
            </a:r>
            <a:r>
              <a:rPr lang="en-US" sz="2100" b="1" dirty="0"/>
              <a:t>binary relationship</a:t>
            </a:r>
            <a:r>
              <a:rPr lang="en-US" sz="2100" dirty="0"/>
              <a:t>. Cardinality is the number of instance of an entity from a relation that can be associated with the relation.</a:t>
            </a:r>
          </a:p>
          <a:p>
            <a:pPr marL="268288" indent="-268288" algn="just">
              <a:buFont typeface="Wingdings" panose="05000000000000000000" pitchFamily="2" charset="2"/>
              <a:buChar char="§"/>
            </a:pPr>
            <a:r>
              <a:rPr lang="en-US" sz="2100" b="1" dirty="0"/>
              <a:t>One-to-one</a:t>
            </a:r>
            <a:r>
              <a:rPr lang="en-US" sz="2100" dirty="0"/>
              <a:t> − When only one instance of an entity is associated with the relationship, it is marked as '1:1'. The following image reflects that only one instance of each entity should be associated with the relationship. It depicts one-to-one relationship</a:t>
            </a:r>
            <a:r>
              <a:rPr lang="en-US" sz="2100" dirty="0" smtClean="0"/>
              <a:t>.</a:t>
            </a:r>
          </a:p>
          <a:p>
            <a:pPr marL="268288" indent="-268288" algn="just">
              <a:buFont typeface="Wingdings" panose="05000000000000000000" pitchFamily="2" charset="2"/>
              <a:buChar char="§"/>
            </a:pPr>
            <a:endParaRPr lang="en-US" sz="2100" dirty="0"/>
          </a:p>
        </p:txBody>
      </p:sp>
      <p:pic>
        <p:nvPicPr>
          <p:cNvPr id="9218" name="Picture 2" descr="One-to-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817" y="5001994"/>
            <a:ext cx="5267325" cy="14668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26</a:t>
            </a:fld>
            <a:endParaRPr lang="en-CA"/>
          </a:p>
        </p:txBody>
      </p:sp>
    </p:spTree>
    <p:extLst>
      <p:ext uri="{BB962C8B-B14F-4D97-AF65-F5344CB8AC3E}">
        <p14:creationId xmlns:p14="http://schemas.microsoft.com/office/powerpoint/2010/main" val="2129624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09" y="740766"/>
            <a:ext cx="10058400" cy="701936"/>
          </a:xfrm>
        </p:spPr>
        <p:txBody>
          <a:bodyPr>
            <a:normAutofit fontScale="90000"/>
          </a:bodyPr>
          <a:lstStyle/>
          <a:p>
            <a:r>
              <a:rPr lang="en-CA" dirty="0" smtClean="0"/>
              <a:t>Relationships (Continued)</a:t>
            </a:r>
            <a:endParaRPr lang="en-CA" dirty="0"/>
          </a:p>
        </p:txBody>
      </p:sp>
      <p:sp>
        <p:nvSpPr>
          <p:cNvPr id="3" name="Content Placeholder 2"/>
          <p:cNvSpPr>
            <a:spLocks noGrp="1"/>
          </p:cNvSpPr>
          <p:nvPr>
            <p:ph idx="1"/>
          </p:nvPr>
        </p:nvSpPr>
        <p:spPr>
          <a:xfrm>
            <a:off x="223220" y="2184865"/>
            <a:ext cx="6150685" cy="3985706"/>
          </a:xfrm>
        </p:spPr>
        <p:txBody>
          <a:bodyPr>
            <a:noAutofit/>
          </a:bodyPr>
          <a:lstStyle/>
          <a:p>
            <a:pPr marL="174625" indent="-174625" algn="just">
              <a:buFont typeface="Wingdings" panose="05000000000000000000" pitchFamily="2" charset="2"/>
              <a:buChar char="§"/>
              <a:tabLst>
                <a:tab pos="268288" algn="l"/>
              </a:tabLst>
            </a:pPr>
            <a:r>
              <a:rPr lang="en-US" sz="2100" dirty="0" smtClean="0"/>
              <a:t> </a:t>
            </a:r>
            <a:r>
              <a:rPr lang="en-US" sz="2200" b="1" dirty="0" smtClean="0"/>
              <a:t>One-to-many</a:t>
            </a:r>
            <a:r>
              <a:rPr lang="en-US" sz="2200" dirty="0"/>
              <a:t> − When more than one instance of an entity is associated with a relationship, it is marked as '1:N'. </a:t>
            </a:r>
            <a:endParaRPr lang="en-US" sz="2200" dirty="0" smtClean="0"/>
          </a:p>
          <a:p>
            <a:pPr marL="174625" indent="-174625" algn="just">
              <a:buFont typeface="Wingdings" panose="05000000000000000000" pitchFamily="2" charset="2"/>
              <a:buChar char="§"/>
              <a:tabLst>
                <a:tab pos="268288" algn="l"/>
              </a:tabLst>
            </a:pPr>
            <a:r>
              <a:rPr lang="en-US" sz="2200" b="1" dirty="0" smtClean="0"/>
              <a:t>Many-to-one</a:t>
            </a:r>
            <a:r>
              <a:rPr lang="en-US" sz="2200" dirty="0"/>
              <a:t> − When more than one instance of entity is associated with the relationship, it is marked as 'N:1'. </a:t>
            </a:r>
            <a:endParaRPr lang="en-US" sz="2200" b="1" dirty="0" smtClean="0"/>
          </a:p>
          <a:p>
            <a:pPr marL="174625" indent="-174625" algn="just">
              <a:buFont typeface="Wingdings" panose="05000000000000000000" pitchFamily="2" charset="2"/>
              <a:buChar char="§"/>
              <a:tabLst>
                <a:tab pos="268288" algn="l"/>
              </a:tabLst>
            </a:pPr>
            <a:r>
              <a:rPr lang="en-US" sz="2200" b="1" dirty="0" smtClean="0"/>
              <a:t>Many-to-many</a:t>
            </a:r>
            <a:r>
              <a:rPr lang="en-US" sz="2200" dirty="0"/>
              <a:t> − </a:t>
            </a:r>
            <a:r>
              <a:rPr lang="en-US" sz="2200" dirty="0" smtClean="0"/>
              <a:t>More </a:t>
            </a:r>
            <a:r>
              <a:rPr lang="en-US" sz="2200" dirty="0"/>
              <a:t>than one instance of an entity on the left and more than one instance of an entity on the right can be associated with the relationship. It depicts many-to-many relationship.</a:t>
            </a:r>
            <a:endParaRPr lang="en-CA" sz="2200" dirty="0"/>
          </a:p>
          <a:p>
            <a:pPr algn="just">
              <a:buFont typeface="Wingdings" panose="05000000000000000000" pitchFamily="2" charset="2"/>
              <a:buChar char="§"/>
            </a:pPr>
            <a:endParaRPr lang="en-CA" sz="2100" dirty="0"/>
          </a:p>
        </p:txBody>
      </p:sp>
      <p:pic>
        <p:nvPicPr>
          <p:cNvPr id="10242" name="Picture 2" descr="One-to-m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899" y="1972108"/>
            <a:ext cx="4548841" cy="126676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Many-to-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513" y="3595752"/>
            <a:ext cx="4548841" cy="1163932"/>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Many-to-man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513" y="4938289"/>
            <a:ext cx="4642971" cy="129298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27</a:t>
            </a:fld>
            <a:endParaRPr lang="en-CA"/>
          </a:p>
        </p:txBody>
      </p:sp>
    </p:spTree>
    <p:extLst>
      <p:ext uri="{BB962C8B-B14F-4D97-AF65-F5344CB8AC3E}">
        <p14:creationId xmlns:p14="http://schemas.microsoft.com/office/powerpoint/2010/main" val="1550255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586" y="300050"/>
            <a:ext cx="10058400" cy="1450757"/>
          </a:xfrm>
        </p:spPr>
        <p:txBody>
          <a:bodyPr/>
          <a:lstStyle/>
          <a:p>
            <a:r>
              <a:rPr lang="en-US" dirty="0">
                <a:latin typeface="Arial" panose="020B0604020202020204" pitchFamily="34" charset="0"/>
              </a:rPr>
              <a:t>Participation Constraints</a:t>
            </a:r>
            <a:br>
              <a:rPr lang="en-US" dirty="0">
                <a:latin typeface="Arial" panose="020B0604020202020204" pitchFamily="34" charset="0"/>
              </a:rPr>
            </a:br>
            <a:endParaRPr lang="en-CA" dirty="0"/>
          </a:p>
        </p:txBody>
      </p:sp>
      <p:sp>
        <p:nvSpPr>
          <p:cNvPr id="4" name="Rectangle 3"/>
          <p:cNvSpPr/>
          <p:nvPr/>
        </p:nvSpPr>
        <p:spPr>
          <a:xfrm>
            <a:off x="445145" y="1942692"/>
            <a:ext cx="9997841" cy="2308324"/>
          </a:xfrm>
          <a:prstGeom prst="rect">
            <a:avLst/>
          </a:prstGeom>
        </p:spPr>
        <p:txBody>
          <a:bodyPr wrap="square">
            <a:spAutoFit/>
          </a:bodyPr>
          <a:lstStyle/>
          <a:p>
            <a:pPr algn="just">
              <a:lnSpc>
                <a:spcPct val="150000"/>
              </a:lnSpc>
              <a:buFont typeface="Arial" panose="020B0604020202020204" pitchFamily="34" charset="0"/>
              <a:buChar char="•"/>
            </a:pPr>
            <a:r>
              <a:rPr lang="en-US" sz="2400" b="1" dirty="0" smtClean="0">
                <a:solidFill>
                  <a:srgbClr val="000000"/>
                </a:solidFill>
                <a:latin typeface="Arial" panose="020B0604020202020204" pitchFamily="34" charset="0"/>
              </a:rPr>
              <a:t> Total </a:t>
            </a:r>
            <a:r>
              <a:rPr lang="en-US" sz="2400" b="1" dirty="0">
                <a:solidFill>
                  <a:srgbClr val="000000"/>
                </a:solidFill>
                <a:latin typeface="Arial" panose="020B0604020202020204" pitchFamily="34" charset="0"/>
              </a:rPr>
              <a:t>Participation</a:t>
            </a:r>
            <a:r>
              <a:rPr lang="en-US" sz="2400" dirty="0">
                <a:solidFill>
                  <a:srgbClr val="000000"/>
                </a:solidFill>
                <a:latin typeface="Arial" panose="020B0604020202020204" pitchFamily="34" charset="0"/>
              </a:rPr>
              <a:t> − Each entity is involved in the relationship. </a:t>
            </a:r>
            <a:endParaRPr lang="en-US" sz="2400" dirty="0" smtClean="0">
              <a:solidFill>
                <a:srgbClr val="000000"/>
              </a:solidFill>
              <a:latin typeface="Arial" panose="020B0604020202020204" pitchFamily="34" charset="0"/>
            </a:endParaRPr>
          </a:p>
          <a:p>
            <a:pPr algn="just">
              <a:lnSpc>
                <a:spcPct val="150000"/>
              </a:lnSpc>
            </a:pPr>
            <a:r>
              <a:rPr lang="en-US" sz="2400" dirty="0">
                <a:solidFill>
                  <a:srgbClr val="000000"/>
                </a:solidFill>
                <a:latin typeface="Arial" panose="020B0604020202020204" pitchFamily="34" charset="0"/>
              </a:rPr>
              <a:t> </a:t>
            </a:r>
            <a:r>
              <a:rPr lang="en-US" sz="2400" dirty="0" smtClean="0">
                <a:solidFill>
                  <a:srgbClr val="000000"/>
                </a:solidFill>
                <a:latin typeface="Arial" panose="020B0604020202020204" pitchFamily="34" charset="0"/>
              </a:rPr>
              <a:t> Total </a:t>
            </a:r>
            <a:r>
              <a:rPr lang="en-US" sz="2400" dirty="0">
                <a:solidFill>
                  <a:srgbClr val="000000"/>
                </a:solidFill>
                <a:latin typeface="Arial" panose="020B0604020202020204" pitchFamily="34" charset="0"/>
              </a:rPr>
              <a:t>participation is represented by double lines.</a:t>
            </a:r>
          </a:p>
          <a:p>
            <a:pPr algn="just">
              <a:lnSpc>
                <a:spcPct val="150000"/>
              </a:lnSpc>
              <a:buFont typeface="Arial" panose="020B0604020202020204" pitchFamily="34" charset="0"/>
              <a:buChar char="•"/>
            </a:pPr>
            <a:r>
              <a:rPr lang="en-US" sz="2400" b="1" dirty="0" smtClean="0">
                <a:solidFill>
                  <a:srgbClr val="000000"/>
                </a:solidFill>
                <a:latin typeface="Arial" panose="020B0604020202020204" pitchFamily="34" charset="0"/>
              </a:rPr>
              <a:t> Partial </a:t>
            </a:r>
            <a:r>
              <a:rPr lang="en-US" sz="2400" b="1" dirty="0">
                <a:solidFill>
                  <a:srgbClr val="000000"/>
                </a:solidFill>
                <a:latin typeface="Arial" panose="020B0604020202020204" pitchFamily="34" charset="0"/>
              </a:rPr>
              <a:t>participation</a:t>
            </a:r>
            <a:r>
              <a:rPr lang="en-US" sz="2400" dirty="0">
                <a:solidFill>
                  <a:srgbClr val="000000"/>
                </a:solidFill>
                <a:latin typeface="Arial" panose="020B0604020202020204" pitchFamily="34" charset="0"/>
              </a:rPr>
              <a:t> − Not all entities are involved in the relationship. Partial participation is represented by single lines.</a:t>
            </a:r>
          </a:p>
        </p:txBody>
      </p:sp>
      <p:pic>
        <p:nvPicPr>
          <p:cNvPr id="11266" name="Picture 2" descr="Participation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4565" y="4251016"/>
            <a:ext cx="6037729" cy="168139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28</a:t>
            </a:fld>
            <a:endParaRPr lang="en-CA"/>
          </a:p>
        </p:txBody>
      </p:sp>
    </p:spTree>
    <p:extLst>
      <p:ext uri="{BB962C8B-B14F-4D97-AF65-F5344CB8AC3E}">
        <p14:creationId xmlns:p14="http://schemas.microsoft.com/office/powerpoint/2010/main" val="22590148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4" y="286603"/>
            <a:ext cx="10058400" cy="1450757"/>
          </a:xfrm>
        </p:spPr>
        <p:txBody>
          <a:bodyPr/>
          <a:lstStyle/>
          <a:p>
            <a:r>
              <a:rPr lang="en-US" dirty="0" smtClean="0"/>
              <a:t>Generalization &amp; Specialization</a:t>
            </a:r>
            <a:r>
              <a:rPr lang="en-US" dirty="0"/>
              <a:t/>
            </a:r>
            <a:br>
              <a:rPr lang="en-US" dirty="0"/>
            </a:br>
            <a:endParaRPr lang="en-CA" dirty="0"/>
          </a:p>
        </p:txBody>
      </p:sp>
      <p:sp>
        <p:nvSpPr>
          <p:cNvPr id="3" name="Content Placeholder 2"/>
          <p:cNvSpPr>
            <a:spLocks noGrp="1"/>
          </p:cNvSpPr>
          <p:nvPr>
            <p:ph idx="1"/>
          </p:nvPr>
        </p:nvSpPr>
        <p:spPr>
          <a:xfrm>
            <a:off x="311561" y="1737360"/>
            <a:ext cx="6433073" cy="4023360"/>
          </a:xfrm>
        </p:spPr>
        <p:txBody>
          <a:bodyPr>
            <a:noAutofit/>
          </a:bodyPr>
          <a:lstStyle/>
          <a:p>
            <a:pPr marL="174625" indent="-174625" algn="just">
              <a:buFont typeface="Wingdings" panose="05000000000000000000" pitchFamily="2" charset="2"/>
              <a:buChar char="§"/>
            </a:pPr>
            <a:r>
              <a:rPr lang="en-US" sz="2400" b="1" dirty="0" smtClean="0"/>
              <a:t>Generalization</a:t>
            </a:r>
          </a:p>
          <a:p>
            <a:pPr marL="174625" indent="-174625" algn="just">
              <a:buFont typeface="Wingdings" panose="05000000000000000000" pitchFamily="2" charset="2"/>
              <a:buChar char="§"/>
            </a:pPr>
            <a:r>
              <a:rPr lang="en-US" sz="2100" dirty="0" smtClean="0"/>
              <a:t>A </a:t>
            </a:r>
            <a:r>
              <a:rPr lang="en-US" sz="2100" dirty="0"/>
              <a:t>number of entities are brought together into one generalized entity based on their similar characteristics. </a:t>
            </a:r>
            <a:endParaRPr lang="en-US" sz="2100" dirty="0" smtClean="0"/>
          </a:p>
          <a:p>
            <a:pPr marL="174625" indent="-174625" algn="just">
              <a:buFont typeface="Wingdings" panose="05000000000000000000" pitchFamily="2" charset="2"/>
              <a:buChar char="§"/>
            </a:pPr>
            <a:r>
              <a:rPr lang="en-US" sz="2100" dirty="0" smtClean="0"/>
              <a:t>For </a:t>
            </a:r>
            <a:r>
              <a:rPr lang="en-US" sz="2100" dirty="0"/>
              <a:t>example, pigeon, house sparrow, crow and dove can all be generalized as Birds.</a:t>
            </a:r>
          </a:p>
          <a:p>
            <a:pPr marL="174625" indent="-174625" algn="just">
              <a:buFont typeface="Wingdings" panose="05000000000000000000" pitchFamily="2" charset="2"/>
              <a:buChar char="§"/>
            </a:pPr>
            <a:r>
              <a:rPr lang="en-US" sz="2400" b="1" dirty="0"/>
              <a:t>Specialization</a:t>
            </a:r>
          </a:p>
          <a:p>
            <a:pPr marL="174625" indent="-174625" algn="just">
              <a:buFont typeface="Wingdings" panose="05000000000000000000" pitchFamily="2" charset="2"/>
              <a:buChar char="§"/>
            </a:pPr>
            <a:r>
              <a:rPr lang="en-US" sz="2100" dirty="0" smtClean="0"/>
              <a:t>A </a:t>
            </a:r>
            <a:r>
              <a:rPr lang="en-US" sz="2100" dirty="0"/>
              <a:t>group of entities is divided into sub-groups based on their characteristics. </a:t>
            </a:r>
            <a:endParaRPr lang="en-US" sz="2100" dirty="0" smtClean="0"/>
          </a:p>
          <a:p>
            <a:pPr marL="174625" indent="-174625" algn="just">
              <a:buFont typeface="Wingdings" panose="05000000000000000000" pitchFamily="2" charset="2"/>
              <a:buChar char="§"/>
            </a:pPr>
            <a:r>
              <a:rPr lang="en-US" sz="2100" dirty="0" smtClean="0"/>
              <a:t>Take </a:t>
            </a:r>
            <a:r>
              <a:rPr lang="en-US" sz="2100" dirty="0"/>
              <a:t>a group ‘</a:t>
            </a:r>
            <a:r>
              <a:rPr lang="en-US" sz="2100" dirty="0" smtClean="0"/>
              <a:t>Person’. A </a:t>
            </a:r>
            <a:r>
              <a:rPr lang="en-US" sz="2100" dirty="0"/>
              <a:t>person has name, date of birth, gender, etc. These properties are common in all persons, human beings. But in a company, persons can be identified as employee, employer, customer, or vendor, based on what role they play in the company.</a:t>
            </a:r>
          </a:p>
          <a:p>
            <a:pPr algn="just"/>
            <a:r>
              <a:rPr lang="en-US" sz="2100" dirty="0"/>
              <a:t/>
            </a:r>
            <a:br>
              <a:rPr lang="en-US" sz="2100" dirty="0"/>
            </a:br>
            <a:endParaRPr lang="en-CA" sz="2100" dirty="0"/>
          </a:p>
        </p:txBody>
      </p:sp>
      <p:pic>
        <p:nvPicPr>
          <p:cNvPr id="12290" name="Picture 2" descr="General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128" y="2114830"/>
            <a:ext cx="5114925" cy="139065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Speci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128" y="3882951"/>
            <a:ext cx="3076575" cy="241935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29</a:t>
            </a:fld>
            <a:endParaRPr lang="en-CA"/>
          </a:p>
        </p:txBody>
      </p:sp>
    </p:spTree>
    <p:extLst>
      <p:ext uri="{BB962C8B-B14F-4D97-AF65-F5344CB8AC3E}">
        <p14:creationId xmlns:p14="http://schemas.microsoft.com/office/powerpoint/2010/main" val="624663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OUTLINE</a:t>
            </a:r>
            <a:endParaRPr lang="en-CA" b="1" dirty="0"/>
          </a:p>
        </p:txBody>
      </p:sp>
      <p:sp>
        <p:nvSpPr>
          <p:cNvPr id="4" name="Content Placeholder 2"/>
          <p:cNvSpPr txBox="1">
            <a:spLocks noGrp="1"/>
          </p:cNvSpPr>
          <p:nvPr>
            <p:ph idx="1"/>
          </p:nvPr>
        </p:nvSpPr>
        <p:spPr>
          <a:xfrm>
            <a:off x="7041112" y="2147451"/>
            <a:ext cx="4843622" cy="20348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dirty="0" smtClean="0"/>
              <a:t>SECTION-VII- Transaction and Concurrency</a:t>
            </a:r>
          </a:p>
          <a:p>
            <a:pPr>
              <a:buFont typeface="Wingdings" panose="05000000000000000000" pitchFamily="2" charset="2"/>
              <a:buChar char="v"/>
            </a:pPr>
            <a:r>
              <a:rPr lang="en-CA" sz="2400" dirty="0"/>
              <a:t> </a:t>
            </a:r>
            <a:r>
              <a:rPr lang="en-CA" sz="2400" dirty="0" smtClean="0"/>
              <a:t>Transaction</a:t>
            </a:r>
          </a:p>
          <a:p>
            <a:pPr>
              <a:buFont typeface="Wingdings" panose="05000000000000000000" pitchFamily="2" charset="2"/>
              <a:buChar char="v"/>
            </a:pPr>
            <a:r>
              <a:rPr lang="en-CA" sz="2400" dirty="0"/>
              <a:t> </a:t>
            </a:r>
            <a:r>
              <a:rPr lang="en-CA" sz="2400" dirty="0" smtClean="0"/>
              <a:t>Concurrency Control</a:t>
            </a:r>
          </a:p>
          <a:p>
            <a:pPr>
              <a:buFont typeface="Wingdings" panose="05000000000000000000" pitchFamily="2" charset="2"/>
              <a:buChar char="v"/>
            </a:pPr>
            <a:r>
              <a:rPr lang="en-CA" sz="2400" dirty="0" smtClean="0"/>
              <a:t>Deadlock</a:t>
            </a:r>
          </a:p>
          <a:p>
            <a:pPr marL="0" indent="0">
              <a:buNone/>
            </a:pPr>
            <a:endParaRPr lang="en-CA" sz="2400" dirty="0" smtClean="0"/>
          </a:p>
        </p:txBody>
      </p:sp>
      <p:sp>
        <p:nvSpPr>
          <p:cNvPr id="5" name="Content Placeholder 2"/>
          <p:cNvSpPr txBox="1">
            <a:spLocks/>
          </p:cNvSpPr>
          <p:nvPr/>
        </p:nvSpPr>
        <p:spPr>
          <a:xfrm>
            <a:off x="7041112" y="4759973"/>
            <a:ext cx="4630935" cy="20348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dirty="0" smtClean="0"/>
              <a:t>SECTION-VIII- Backup and Recovery</a:t>
            </a:r>
          </a:p>
          <a:p>
            <a:pPr>
              <a:buFont typeface="Wingdings" panose="05000000000000000000" pitchFamily="2" charset="2"/>
              <a:buChar char="v"/>
            </a:pPr>
            <a:r>
              <a:rPr lang="en-CA" sz="2400" dirty="0" smtClean="0"/>
              <a:t> Data Back up</a:t>
            </a:r>
          </a:p>
          <a:p>
            <a:pPr>
              <a:buFont typeface="Wingdings" panose="05000000000000000000" pitchFamily="2" charset="2"/>
              <a:buChar char="v"/>
            </a:pPr>
            <a:r>
              <a:rPr lang="en-CA" sz="2400" dirty="0" smtClean="0"/>
              <a:t>Data Recovery</a:t>
            </a:r>
          </a:p>
          <a:p>
            <a:pPr marL="0" indent="0">
              <a:buFont typeface="Calibri" panose="020F0502020204030204" pitchFamily="34" charset="0"/>
              <a:buNone/>
            </a:pPr>
            <a:endParaRPr lang="en-CA" sz="2400" dirty="0" smtClean="0"/>
          </a:p>
        </p:txBody>
      </p:sp>
      <p:sp>
        <p:nvSpPr>
          <p:cNvPr id="7" name="Content Placeholder 2"/>
          <p:cNvSpPr txBox="1">
            <a:spLocks/>
          </p:cNvSpPr>
          <p:nvPr/>
        </p:nvSpPr>
        <p:spPr>
          <a:xfrm>
            <a:off x="546848" y="2183833"/>
            <a:ext cx="5127811" cy="16998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dirty="0" smtClean="0"/>
              <a:t>SECTION-V-Storage and File Structure</a:t>
            </a:r>
          </a:p>
          <a:p>
            <a:pPr>
              <a:buFont typeface="Wingdings" panose="05000000000000000000" pitchFamily="2" charset="2"/>
              <a:buChar char="v"/>
            </a:pPr>
            <a:r>
              <a:rPr lang="en-CA" sz="2400" dirty="0"/>
              <a:t> </a:t>
            </a:r>
            <a:r>
              <a:rPr lang="en-CA" sz="2400" dirty="0" smtClean="0"/>
              <a:t>Storage System</a:t>
            </a:r>
          </a:p>
          <a:p>
            <a:pPr>
              <a:buFont typeface="Wingdings" panose="05000000000000000000" pitchFamily="2" charset="2"/>
              <a:buChar char="v"/>
            </a:pPr>
            <a:r>
              <a:rPr lang="en-CA" sz="2400" dirty="0"/>
              <a:t> </a:t>
            </a:r>
            <a:r>
              <a:rPr lang="en-CA" sz="2400" dirty="0" smtClean="0"/>
              <a:t>File Structure</a:t>
            </a:r>
          </a:p>
          <a:p>
            <a:pPr marL="0" indent="0">
              <a:buNone/>
            </a:pPr>
            <a:endParaRPr lang="en-CA" sz="2400" dirty="0" smtClean="0"/>
          </a:p>
        </p:txBody>
      </p:sp>
      <p:sp>
        <p:nvSpPr>
          <p:cNvPr id="8" name="Content Placeholder 2"/>
          <p:cNvSpPr txBox="1">
            <a:spLocks/>
          </p:cNvSpPr>
          <p:nvPr/>
        </p:nvSpPr>
        <p:spPr>
          <a:xfrm>
            <a:off x="546848" y="4759973"/>
            <a:ext cx="4442011" cy="16998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dirty="0" smtClean="0"/>
              <a:t>SECTION-VI- Indexing and Hashing</a:t>
            </a:r>
          </a:p>
          <a:p>
            <a:pPr>
              <a:buFont typeface="Wingdings" panose="05000000000000000000" pitchFamily="2" charset="2"/>
              <a:buChar char="v"/>
            </a:pPr>
            <a:r>
              <a:rPr lang="en-CA" sz="2400" dirty="0"/>
              <a:t> </a:t>
            </a:r>
            <a:r>
              <a:rPr lang="en-CA" sz="2400" dirty="0" smtClean="0"/>
              <a:t>Indexing</a:t>
            </a:r>
          </a:p>
          <a:p>
            <a:pPr>
              <a:buFont typeface="Wingdings" panose="05000000000000000000" pitchFamily="2" charset="2"/>
              <a:buChar char="v"/>
            </a:pPr>
            <a:r>
              <a:rPr lang="en-CA" sz="2400" dirty="0"/>
              <a:t> </a:t>
            </a:r>
            <a:r>
              <a:rPr lang="en-CA" sz="2400" dirty="0" smtClean="0"/>
              <a:t>Hashing</a:t>
            </a:r>
          </a:p>
          <a:p>
            <a:pPr marL="0" indent="0">
              <a:buNone/>
            </a:pPr>
            <a:endParaRPr lang="en-CA" sz="2400" dirty="0" smtClean="0"/>
          </a:p>
        </p:txBody>
      </p:sp>
      <p:sp>
        <p:nvSpPr>
          <p:cNvPr id="9" name="Footer Placeholder 8"/>
          <p:cNvSpPr>
            <a:spLocks noGrp="1"/>
          </p:cNvSpPr>
          <p:nvPr>
            <p:ph type="ftr" sz="quarter" idx="11"/>
          </p:nvPr>
        </p:nvSpPr>
        <p:spPr/>
        <p:txBody>
          <a:bodyPr/>
          <a:lstStyle/>
          <a:p>
            <a:r>
              <a:rPr lang="en-US" smtClean="0"/>
              <a:t>Part-A Overview of DB and Components</a:t>
            </a:r>
            <a:endParaRPr lang="en-CA"/>
          </a:p>
        </p:txBody>
      </p:sp>
      <p:sp>
        <p:nvSpPr>
          <p:cNvPr id="10" name="Slide Number Placeholder 9"/>
          <p:cNvSpPr>
            <a:spLocks noGrp="1"/>
          </p:cNvSpPr>
          <p:nvPr>
            <p:ph type="sldNum" sz="quarter" idx="12"/>
          </p:nvPr>
        </p:nvSpPr>
        <p:spPr/>
        <p:txBody>
          <a:bodyPr/>
          <a:lstStyle/>
          <a:p>
            <a:fld id="{8C10498B-8387-4C1A-920E-A425A7EFB943}" type="slidenum">
              <a:rPr lang="en-CA" smtClean="0"/>
              <a:t>3</a:t>
            </a:fld>
            <a:endParaRPr lang="en-CA"/>
          </a:p>
        </p:txBody>
      </p:sp>
    </p:spTree>
    <p:extLst>
      <p:ext uri="{BB962C8B-B14F-4D97-AF65-F5344CB8AC3E}">
        <p14:creationId xmlns:p14="http://schemas.microsoft.com/office/powerpoint/2010/main" val="162687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SECTION-III- Relational Model</a:t>
            </a:r>
            <a:endParaRPr lang="en-CA" dirty="0"/>
          </a:p>
        </p:txBody>
      </p:sp>
      <p:sp>
        <p:nvSpPr>
          <p:cNvPr id="4" name="Content Placeholder 2"/>
          <p:cNvSpPr txBox="1">
            <a:spLocks noGrp="1"/>
          </p:cNvSpPr>
          <p:nvPr>
            <p:ph idx="1"/>
          </p:nvPr>
        </p:nvSpPr>
        <p:spPr>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b="1" dirty="0" smtClean="0"/>
          </a:p>
          <a:p>
            <a:pPr>
              <a:buFont typeface="Wingdings" panose="05000000000000000000" pitchFamily="2" charset="2"/>
              <a:buChar char="v"/>
            </a:pPr>
            <a:r>
              <a:rPr lang="en-CA" sz="3600" dirty="0"/>
              <a:t> </a:t>
            </a:r>
            <a:r>
              <a:rPr lang="en-CA" sz="3600" dirty="0" smtClean="0"/>
              <a:t>Relational Data Model</a:t>
            </a:r>
          </a:p>
          <a:p>
            <a:pPr>
              <a:buFont typeface="Wingdings" panose="05000000000000000000" pitchFamily="2" charset="2"/>
              <a:buChar char="v"/>
            </a:pPr>
            <a:r>
              <a:rPr lang="en-CA" sz="3600" dirty="0"/>
              <a:t> </a:t>
            </a:r>
            <a:r>
              <a:rPr lang="en-CA" sz="3600" dirty="0" smtClean="0"/>
              <a:t>Relational Algebra</a:t>
            </a:r>
          </a:p>
          <a:p>
            <a:pPr>
              <a:buFont typeface="Wingdings" panose="05000000000000000000" pitchFamily="2" charset="2"/>
              <a:buChar char="v"/>
            </a:pPr>
            <a:r>
              <a:rPr lang="en-CA" sz="3600" dirty="0" smtClean="0"/>
              <a:t> ER to Relational Model</a:t>
            </a:r>
          </a:p>
          <a:p>
            <a:pPr>
              <a:buFont typeface="Wingdings" panose="05000000000000000000" pitchFamily="2" charset="2"/>
              <a:buChar char="v"/>
            </a:pPr>
            <a:r>
              <a:rPr lang="en-CA" sz="3600" dirty="0" smtClean="0"/>
              <a:t> SQL Overview</a:t>
            </a:r>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30</a:t>
            </a:fld>
            <a:endParaRPr lang="en-CA"/>
          </a:p>
        </p:txBody>
      </p:sp>
    </p:spTree>
    <p:extLst>
      <p:ext uri="{BB962C8B-B14F-4D97-AF65-F5344CB8AC3E}">
        <p14:creationId xmlns:p14="http://schemas.microsoft.com/office/powerpoint/2010/main" val="1105851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 Model</a:t>
            </a:r>
            <a:endParaRPr lang="en-CA" dirty="0"/>
          </a:p>
        </p:txBody>
      </p:sp>
      <p:sp>
        <p:nvSpPr>
          <p:cNvPr id="3" name="Content Placeholder 2"/>
          <p:cNvSpPr>
            <a:spLocks noGrp="1"/>
          </p:cNvSpPr>
          <p:nvPr>
            <p:ph idx="1"/>
          </p:nvPr>
        </p:nvSpPr>
        <p:spPr>
          <a:xfrm>
            <a:off x="1097280" y="1845733"/>
            <a:ext cx="10453744" cy="4165101"/>
          </a:xfrm>
        </p:spPr>
        <p:txBody>
          <a:bodyPr>
            <a:noAutofit/>
          </a:bodyPr>
          <a:lstStyle/>
          <a:p>
            <a:pPr marL="268288" indent="-268288" algn="just">
              <a:buFont typeface="Wingdings" panose="05000000000000000000" pitchFamily="2" charset="2"/>
              <a:buChar char="§"/>
            </a:pPr>
            <a:r>
              <a:rPr lang="en-US" dirty="0"/>
              <a:t>Relational data </a:t>
            </a:r>
            <a:r>
              <a:rPr lang="en-US" dirty="0" smtClean="0"/>
              <a:t>model </a:t>
            </a:r>
            <a:r>
              <a:rPr lang="en-US" dirty="0"/>
              <a:t>is the primary data </a:t>
            </a:r>
            <a:r>
              <a:rPr lang="en-US" dirty="0" smtClean="0"/>
              <a:t>model .</a:t>
            </a:r>
            <a:endParaRPr lang="en-US" dirty="0"/>
          </a:p>
          <a:p>
            <a:pPr marL="268288" indent="-268288" algn="just">
              <a:buFont typeface="Wingdings" panose="05000000000000000000" pitchFamily="2" charset="2"/>
              <a:buChar char="§"/>
            </a:pPr>
            <a:r>
              <a:rPr lang="en-US" b="1" dirty="0" smtClean="0"/>
              <a:t>Tables</a:t>
            </a:r>
            <a:r>
              <a:rPr lang="en-US" dirty="0"/>
              <a:t> − </a:t>
            </a:r>
            <a:r>
              <a:rPr lang="en-US" dirty="0" smtClean="0"/>
              <a:t>Relations </a:t>
            </a:r>
            <a:r>
              <a:rPr lang="en-US" dirty="0"/>
              <a:t>are saved in the format of Tables. This format stores the relation among entities. A table has rows and columns, where rows represents records and columns represent the attributes.</a:t>
            </a:r>
          </a:p>
          <a:p>
            <a:pPr marL="268288" indent="-268288" algn="just">
              <a:buFont typeface="Wingdings" panose="05000000000000000000" pitchFamily="2" charset="2"/>
              <a:buChar char="§"/>
            </a:pPr>
            <a:r>
              <a:rPr lang="en-US" b="1" dirty="0"/>
              <a:t>Tuple</a:t>
            </a:r>
            <a:r>
              <a:rPr lang="en-US" dirty="0"/>
              <a:t> − A single row of a table, which contains a single record for that relation is called a tuple.</a:t>
            </a:r>
          </a:p>
          <a:p>
            <a:pPr marL="268288" indent="-268288" algn="just">
              <a:buFont typeface="Wingdings" panose="05000000000000000000" pitchFamily="2" charset="2"/>
              <a:buChar char="§"/>
            </a:pPr>
            <a:r>
              <a:rPr lang="en-US" b="1" dirty="0"/>
              <a:t>Relation instance</a:t>
            </a:r>
            <a:r>
              <a:rPr lang="en-US" dirty="0"/>
              <a:t> − A finite set of tuples in the relational database system represents relation instance. Relation instances do not have duplicate tuples.</a:t>
            </a:r>
          </a:p>
          <a:p>
            <a:pPr marL="268288" indent="-268288" algn="just">
              <a:buFont typeface="Wingdings" panose="05000000000000000000" pitchFamily="2" charset="2"/>
              <a:buChar char="§"/>
            </a:pPr>
            <a:r>
              <a:rPr lang="en-US" b="1" dirty="0"/>
              <a:t>Relation schema</a:t>
            </a:r>
            <a:r>
              <a:rPr lang="en-US" dirty="0"/>
              <a:t> − A relation schema describes the relation name (table name), attributes, and their names.</a:t>
            </a:r>
          </a:p>
          <a:p>
            <a:pPr marL="268288" indent="-268288" algn="just">
              <a:buFont typeface="Wingdings" panose="05000000000000000000" pitchFamily="2" charset="2"/>
              <a:buChar char="§"/>
            </a:pPr>
            <a:r>
              <a:rPr lang="en-US" b="1" dirty="0"/>
              <a:t>Relation key</a:t>
            </a:r>
            <a:r>
              <a:rPr lang="en-US" dirty="0"/>
              <a:t> − Each row has one or more attributes, known as relation key, which can identify the row in the relation (table) uniquely.</a:t>
            </a:r>
          </a:p>
          <a:p>
            <a:pPr marL="268288" indent="-268288" algn="just">
              <a:buFont typeface="Wingdings" panose="05000000000000000000" pitchFamily="2" charset="2"/>
              <a:buChar char="§"/>
            </a:pPr>
            <a:r>
              <a:rPr lang="en-US" b="1" dirty="0"/>
              <a:t>Attribute domain</a:t>
            </a:r>
            <a:r>
              <a:rPr lang="en-US" dirty="0"/>
              <a:t> − Every attribute has some pre-defined value scope, known as attribute domain.</a:t>
            </a:r>
          </a:p>
          <a:p>
            <a:pPr marL="268288" indent="-268288" algn="just">
              <a:buFont typeface="Wingdings" panose="05000000000000000000" pitchFamily="2" charset="2"/>
              <a:buChar char="§"/>
            </a:pPr>
            <a:endParaRPr lang="en-CA"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31</a:t>
            </a:fld>
            <a:endParaRPr lang="en-CA"/>
          </a:p>
        </p:txBody>
      </p:sp>
    </p:spTree>
    <p:extLst>
      <p:ext uri="{BB962C8B-B14F-4D97-AF65-F5344CB8AC3E}">
        <p14:creationId xmlns:p14="http://schemas.microsoft.com/office/powerpoint/2010/main" val="11727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a:t>
            </a:r>
            <a:br>
              <a:rPr lang="en-US" dirty="0"/>
            </a:br>
            <a:endParaRPr lang="en-CA" dirty="0"/>
          </a:p>
        </p:txBody>
      </p:sp>
      <p:sp>
        <p:nvSpPr>
          <p:cNvPr id="3" name="Content Placeholder 2"/>
          <p:cNvSpPr>
            <a:spLocks noGrp="1"/>
          </p:cNvSpPr>
          <p:nvPr>
            <p:ph idx="1"/>
          </p:nvPr>
        </p:nvSpPr>
        <p:spPr/>
        <p:txBody>
          <a:bodyPr>
            <a:normAutofit/>
          </a:bodyPr>
          <a:lstStyle/>
          <a:p>
            <a:r>
              <a:rPr lang="en-US" sz="2800" dirty="0" smtClean="0"/>
              <a:t>Every </a:t>
            </a:r>
            <a:r>
              <a:rPr lang="en-US" sz="2800" dirty="0"/>
              <a:t>relation has some conditions that must hold for it to be a valid relation. These conditions are called </a:t>
            </a:r>
            <a:r>
              <a:rPr lang="en-US" sz="2800" b="1" dirty="0"/>
              <a:t>Relational Integrity Constraints</a:t>
            </a:r>
            <a:r>
              <a:rPr lang="en-US" sz="2800" dirty="0"/>
              <a:t>. There are three main integrity constraints −</a:t>
            </a:r>
          </a:p>
          <a:p>
            <a:pPr marL="268288" indent="-268288">
              <a:buFont typeface="Wingdings" panose="05000000000000000000" pitchFamily="2" charset="2"/>
              <a:buChar char="§"/>
            </a:pPr>
            <a:r>
              <a:rPr lang="en-US" sz="2800" dirty="0"/>
              <a:t>Key constraints</a:t>
            </a:r>
          </a:p>
          <a:p>
            <a:pPr marL="268288" indent="-268288">
              <a:buFont typeface="Wingdings" panose="05000000000000000000" pitchFamily="2" charset="2"/>
              <a:buChar char="§"/>
            </a:pPr>
            <a:r>
              <a:rPr lang="en-US" sz="2800" dirty="0"/>
              <a:t>Domain constraints</a:t>
            </a:r>
          </a:p>
          <a:p>
            <a:pPr marL="268288" indent="-268288">
              <a:buFont typeface="Wingdings" panose="05000000000000000000" pitchFamily="2" charset="2"/>
              <a:buChar char="§"/>
            </a:pPr>
            <a:r>
              <a:rPr lang="en-US" sz="2800" dirty="0"/>
              <a:t>Referential integrity constraints</a:t>
            </a:r>
          </a:p>
          <a:p>
            <a:endParaRPr lang="en-CA" sz="28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32</a:t>
            </a:fld>
            <a:endParaRPr lang="en-CA"/>
          </a:p>
        </p:txBody>
      </p:sp>
    </p:spTree>
    <p:extLst>
      <p:ext uri="{BB962C8B-B14F-4D97-AF65-F5344CB8AC3E}">
        <p14:creationId xmlns:p14="http://schemas.microsoft.com/office/powerpoint/2010/main" val="17277555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Key Constraints</a:t>
            </a:r>
            <a:endParaRPr lang="en-CA" dirty="0"/>
          </a:p>
        </p:txBody>
      </p:sp>
      <p:sp>
        <p:nvSpPr>
          <p:cNvPr id="3" name="Content Placeholder 2"/>
          <p:cNvSpPr>
            <a:spLocks noGrp="1"/>
          </p:cNvSpPr>
          <p:nvPr>
            <p:ph idx="1"/>
          </p:nvPr>
        </p:nvSpPr>
        <p:spPr>
          <a:xfrm>
            <a:off x="787997" y="1859181"/>
            <a:ext cx="9996543" cy="4023360"/>
          </a:xfrm>
        </p:spPr>
        <p:txBody>
          <a:bodyPr>
            <a:noAutofit/>
          </a:bodyPr>
          <a:lstStyle/>
          <a:p>
            <a:pPr>
              <a:buFont typeface="Wingdings" panose="05000000000000000000" pitchFamily="2" charset="2"/>
              <a:buChar char="§"/>
            </a:pPr>
            <a:r>
              <a:rPr lang="en-US" sz="2400" b="1" dirty="0"/>
              <a:t>Key Constraints</a:t>
            </a:r>
          </a:p>
          <a:p>
            <a:pPr marL="268288" indent="-268288">
              <a:buFont typeface="Courier New" panose="02070309020205020404" pitchFamily="49" charset="0"/>
              <a:buChar char="o"/>
            </a:pPr>
            <a:r>
              <a:rPr lang="en-US" sz="2400" dirty="0" smtClean="0"/>
              <a:t>At </a:t>
            </a:r>
            <a:r>
              <a:rPr lang="en-US" sz="2400" dirty="0"/>
              <a:t>least one minimal subset of attributes in the relation, which can identify a tuple uniquely. </a:t>
            </a:r>
            <a:endParaRPr lang="en-US" sz="2400" dirty="0" smtClean="0"/>
          </a:p>
          <a:p>
            <a:pPr marL="268288" indent="-268288">
              <a:buFont typeface="Courier New" panose="02070309020205020404" pitchFamily="49" charset="0"/>
              <a:buChar char="o"/>
            </a:pPr>
            <a:r>
              <a:rPr lang="en-US" sz="2400" dirty="0" smtClean="0"/>
              <a:t>Minimal </a:t>
            </a:r>
            <a:r>
              <a:rPr lang="en-US" sz="2400" dirty="0"/>
              <a:t>subset of attributes is called </a:t>
            </a:r>
            <a:r>
              <a:rPr lang="en-US" sz="2400" b="1" dirty="0"/>
              <a:t>key</a:t>
            </a:r>
            <a:r>
              <a:rPr lang="en-US" sz="2400" dirty="0"/>
              <a:t> for that relation</a:t>
            </a:r>
            <a:r>
              <a:rPr lang="en-US" sz="2400" dirty="0" smtClean="0"/>
              <a:t>.</a:t>
            </a:r>
          </a:p>
          <a:p>
            <a:pPr marL="268288" indent="-268288">
              <a:buFont typeface="Courier New" panose="02070309020205020404" pitchFamily="49" charset="0"/>
              <a:buChar char="o"/>
            </a:pPr>
            <a:r>
              <a:rPr lang="en-US" sz="2400" dirty="0" smtClean="0"/>
              <a:t>More </a:t>
            </a:r>
            <a:r>
              <a:rPr lang="en-US" sz="2400" dirty="0"/>
              <a:t>than one such minimal subsets, these are called </a:t>
            </a:r>
            <a:r>
              <a:rPr lang="en-US" sz="2400" b="1" i="1" dirty="0"/>
              <a:t>candidate keys</a:t>
            </a:r>
            <a:r>
              <a:rPr lang="en-US" sz="2400" dirty="0"/>
              <a:t>.</a:t>
            </a:r>
          </a:p>
          <a:p>
            <a:r>
              <a:rPr lang="en-US" sz="2400" b="1" dirty="0"/>
              <a:t>Key constraints force that </a:t>
            </a:r>
            <a:r>
              <a:rPr lang="en-US" sz="2400" b="1" dirty="0" smtClean="0"/>
              <a:t>:</a:t>
            </a:r>
            <a:endParaRPr lang="en-US" sz="2400" b="1" dirty="0"/>
          </a:p>
          <a:p>
            <a:pPr marL="268288" indent="-268288">
              <a:buFont typeface="Courier New" panose="02070309020205020404" pitchFamily="49" charset="0"/>
              <a:buChar char="o"/>
            </a:pPr>
            <a:r>
              <a:rPr lang="en-US" sz="2400" dirty="0" smtClean="0"/>
              <a:t>No two tuples can have identical values for key attributes.</a:t>
            </a:r>
          </a:p>
          <a:p>
            <a:pPr marL="268288" indent="-268288">
              <a:buFont typeface="Courier New" panose="02070309020205020404" pitchFamily="49" charset="0"/>
              <a:buChar char="o"/>
            </a:pPr>
            <a:r>
              <a:rPr lang="en-US" sz="2400" dirty="0" smtClean="0"/>
              <a:t>A key attribute can not have null values.</a:t>
            </a:r>
          </a:p>
          <a:p>
            <a:pPr marL="268288" indent="-268288">
              <a:buFont typeface="Courier New" panose="02070309020205020404" pitchFamily="49" charset="0"/>
              <a:buChar char="o"/>
            </a:pPr>
            <a:r>
              <a:rPr lang="en-US" sz="2400" dirty="0" smtClean="0"/>
              <a:t>Also referred to as entity constraints</a:t>
            </a:r>
          </a:p>
          <a:p>
            <a:endParaRPr lang="en-CA" sz="2400" dirty="0"/>
          </a:p>
        </p:txBody>
      </p:sp>
      <p:sp>
        <p:nvSpPr>
          <p:cNvPr id="6" name="Footer Placeholder 5"/>
          <p:cNvSpPr>
            <a:spLocks noGrp="1"/>
          </p:cNvSpPr>
          <p:nvPr>
            <p:ph type="ftr" sz="quarter" idx="11"/>
          </p:nvPr>
        </p:nvSpPr>
        <p:spPr/>
        <p:txBody>
          <a:body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33</a:t>
            </a:fld>
            <a:endParaRPr lang="en-CA"/>
          </a:p>
        </p:txBody>
      </p:sp>
    </p:spTree>
    <p:extLst>
      <p:ext uri="{BB962C8B-B14F-4D97-AF65-F5344CB8AC3E}">
        <p14:creationId xmlns:p14="http://schemas.microsoft.com/office/powerpoint/2010/main" val="2673033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685"/>
            <a:ext cx="10058400" cy="1450757"/>
          </a:xfrm>
        </p:spPr>
        <p:txBody>
          <a:bodyPr/>
          <a:lstStyle/>
          <a:p>
            <a:r>
              <a:rPr lang="en-CA" dirty="0" smtClean="0"/>
              <a:t>Domain &amp; Referential Integrity Constraints</a:t>
            </a:r>
            <a:endParaRPr lang="en-CA" dirty="0"/>
          </a:p>
        </p:txBody>
      </p:sp>
      <p:sp>
        <p:nvSpPr>
          <p:cNvPr id="5" name="Rectangle 4"/>
          <p:cNvSpPr/>
          <p:nvPr/>
        </p:nvSpPr>
        <p:spPr>
          <a:xfrm>
            <a:off x="706194" y="2023235"/>
            <a:ext cx="10383371" cy="4401205"/>
          </a:xfrm>
          <a:prstGeom prst="rect">
            <a:avLst/>
          </a:prstGeom>
        </p:spPr>
        <p:txBody>
          <a:bodyPr wrap="square">
            <a:spAutoFit/>
          </a:bodyPr>
          <a:lstStyle/>
          <a:p>
            <a:pPr marL="285750" indent="-285750" algn="just">
              <a:buClr>
                <a:schemeClr val="accent2"/>
              </a:buClr>
              <a:buFont typeface="Wingdings" panose="05000000000000000000" pitchFamily="2" charset="2"/>
              <a:buChar char="§"/>
            </a:pPr>
            <a:r>
              <a:rPr lang="en-US" sz="2000" b="1" i="0" dirty="0" smtClean="0">
                <a:effectLst/>
                <a:latin typeface="Arial" panose="020B0604020202020204" pitchFamily="34" charset="0"/>
              </a:rPr>
              <a:t>Domain Constraints</a:t>
            </a:r>
          </a:p>
          <a:p>
            <a:pPr algn="just">
              <a:buClr>
                <a:schemeClr val="accent2"/>
              </a:buClr>
            </a:pPr>
            <a:endParaRPr lang="en-US" sz="2000" b="1" i="0" dirty="0" smtClean="0">
              <a:effectLst/>
              <a:latin typeface="Arial" panose="020B0604020202020204" pitchFamily="34" charset="0"/>
            </a:endParaRPr>
          </a:p>
          <a:p>
            <a:pPr marL="342900" indent="-342900" algn="just">
              <a:buClr>
                <a:schemeClr val="accent2"/>
              </a:buClr>
              <a:buFont typeface="Courier New" panose="02070309020205020404" pitchFamily="49" charset="0"/>
              <a:buChar char="o"/>
            </a:pPr>
            <a:r>
              <a:rPr lang="en-US" sz="2000" dirty="0">
                <a:solidFill>
                  <a:srgbClr val="000000"/>
                </a:solidFill>
                <a:latin typeface="Arial" panose="020B0604020202020204" pitchFamily="34" charset="0"/>
              </a:rPr>
              <a:t>Attributes have specific values in real-world scenario</a:t>
            </a:r>
            <a:r>
              <a:rPr lang="en-US" sz="2000" dirty="0" smtClean="0">
                <a:solidFill>
                  <a:srgbClr val="000000"/>
                </a:solidFill>
                <a:latin typeface="Arial" panose="020B0604020202020204" pitchFamily="34" charset="0"/>
              </a:rPr>
              <a:t>.</a:t>
            </a:r>
          </a:p>
          <a:p>
            <a:pPr marL="342900" indent="-342900" algn="just">
              <a:buClr>
                <a:schemeClr val="accent2"/>
              </a:buClr>
              <a:buFont typeface="Courier New" panose="02070309020205020404" pitchFamily="49" charset="0"/>
              <a:buChar char="o"/>
            </a:pPr>
            <a:r>
              <a:rPr lang="en-US" sz="2000" dirty="0" smtClean="0">
                <a:solidFill>
                  <a:srgbClr val="000000"/>
                </a:solidFill>
                <a:latin typeface="Arial" panose="020B0604020202020204" pitchFamily="34" charset="0"/>
              </a:rPr>
              <a:t>Every </a:t>
            </a:r>
            <a:r>
              <a:rPr lang="en-US" sz="2000" dirty="0">
                <a:solidFill>
                  <a:srgbClr val="000000"/>
                </a:solidFill>
                <a:latin typeface="Arial" panose="020B0604020202020204" pitchFamily="34" charset="0"/>
              </a:rPr>
              <a:t>attribute is bound to have a specific range of values. </a:t>
            </a:r>
            <a:endParaRPr lang="en-US" sz="2000" dirty="0" smtClean="0">
              <a:solidFill>
                <a:srgbClr val="000000"/>
              </a:solidFill>
              <a:latin typeface="Arial" panose="020B0604020202020204" pitchFamily="34" charset="0"/>
            </a:endParaRPr>
          </a:p>
          <a:p>
            <a:pPr marL="342900" indent="-342900" algn="just">
              <a:buClr>
                <a:schemeClr val="accent2"/>
              </a:buClr>
              <a:buFont typeface="Courier New" panose="02070309020205020404" pitchFamily="49" charset="0"/>
              <a:buChar char="o"/>
            </a:pPr>
            <a:r>
              <a:rPr lang="en-US" sz="2000" dirty="0" smtClean="0">
                <a:solidFill>
                  <a:srgbClr val="000000"/>
                </a:solidFill>
                <a:latin typeface="Arial" panose="020B0604020202020204" pitchFamily="34" charset="0"/>
              </a:rPr>
              <a:t>For </a:t>
            </a:r>
            <a:r>
              <a:rPr lang="en-US" sz="2000" dirty="0">
                <a:solidFill>
                  <a:srgbClr val="000000"/>
                </a:solidFill>
                <a:latin typeface="Arial" panose="020B0604020202020204" pitchFamily="34" charset="0"/>
              </a:rPr>
              <a:t>example, age cannot be less than zero and telephone numbers cannot contain a digit outside 0-9</a:t>
            </a:r>
            <a:r>
              <a:rPr lang="en-US" sz="2000" dirty="0" smtClean="0">
                <a:solidFill>
                  <a:srgbClr val="000000"/>
                </a:solidFill>
                <a:latin typeface="Arial" panose="020B0604020202020204" pitchFamily="34" charset="0"/>
              </a:rPr>
              <a:t>.</a:t>
            </a:r>
          </a:p>
          <a:p>
            <a:pPr algn="just">
              <a:buClr>
                <a:schemeClr val="accent2"/>
              </a:buClr>
            </a:pPr>
            <a:endParaRPr lang="en-US" sz="2000" dirty="0" smtClean="0">
              <a:solidFill>
                <a:srgbClr val="000000"/>
              </a:solidFill>
              <a:latin typeface="Arial" panose="020B0604020202020204" pitchFamily="34" charset="0"/>
            </a:endParaRPr>
          </a:p>
          <a:p>
            <a:pPr marL="285750" indent="-285750" algn="just">
              <a:buClr>
                <a:schemeClr val="accent2"/>
              </a:buClr>
              <a:buFont typeface="Wingdings" panose="05000000000000000000" pitchFamily="2" charset="2"/>
              <a:buChar char="§"/>
            </a:pPr>
            <a:r>
              <a:rPr lang="en-US" sz="2000" b="1" i="0" dirty="0" smtClean="0">
                <a:effectLst/>
                <a:latin typeface="Arial" panose="020B0604020202020204" pitchFamily="34" charset="0"/>
              </a:rPr>
              <a:t>Referential integrity Constraints</a:t>
            </a:r>
          </a:p>
          <a:p>
            <a:pPr marL="285750" indent="-285750" algn="just">
              <a:buClr>
                <a:schemeClr val="accent2"/>
              </a:buClr>
              <a:buFont typeface="Wingdings" panose="05000000000000000000" pitchFamily="2" charset="2"/>
              <a:buChar char="§"/>
            </a:pPr>
            <a:endParaRPr lang="en-US" sz="2000" b="1" i="0" dirty="0" smtClean="0">
              <a:effectLst/>
              <a:latin typeface="Arial" panose="020B0604020202020204" pitchFamily="34" charset="0"/>
            </a:endParaRPr>
          </a:p>
          <a:p>
            <a:pPr marL="342900" indent="-342900" algn="just">
              <a:buClr>
                <a:schemeClr val="accent2"/>
              </a:buClr>
              <a:buFont typeface="Courier New" panose="02070309020205020404" pitchFamily="49" charset="0"/>
              <a:buChar char="o"/>
            </a:pPr>
            <a:r>
              <a:rPr lang="en-US" sz="2000" dirty="0">
                <a:solidFill>
                  <a:srgbClr val="000000"/>
                </a:solidFill>
                <a:latin typeface="Arial" panose="020B0604020202020204" pitchFamily="34" charset="0"/>
              </a:rPr>
              <a:t>Referential </a:t>
            </a:r>
            <a:r>
              <a:rPr lang="en-US" sz="2000" dirty="0" smtClean="0">
                <a:solidFill>
                  <a:srgbClr val="000000"/>
                </a:solidFill>
                <a:latin typeface="Arial" panose="020B0604020202020204" pitchFamily="34" charset="0"/>
              </a:rPr>
              <a:t>Integrity </a:t>
            </a:r>
            <a:r>
              <a:rPr lang="en-US" sz="2000" dirty="0">
                <a:solidFill>
                  <a:srgbClr val="000000"/>
                </a:solidFill>
                <a:latin typeface="Arial" panose="020B0604020202020204" pitchFamily="34" charset="0"/>
              </a:rPr>
              <a:t>constraints work on the concept of Foreign Keys. </a:t>
            </a:r>
          </a:p>
          <a:p>
            <a:pPr marL="342900" indent="-342900" algn="just">
              <a:buClr>
                <a:schemeClr val="accent2"/>
              </a:buClr>
              <a:buFont typeface="Courier New" panose="02070309020205020404" pitchFamily="49" charset="0"/>
              <a:buChar char="o"/>
            </a:pPr>
            <a:r>
              <a:rPr lang="en-US" sz="2000" dirty="0">
                <a:solidFill>
                  <a:srgbClr val="000000"/>
                </a:solidFill>
                <a:latin typeface="Arial" panose="020B0604020202020204" pitchFamily="34" charset="0"/>
              </a:rPr>
              <a:t>A foreign key is a key attribute of a relation that can be referred in other relation.</a:t>
            </a:r>
          </a:p>
          <a:p>
            <a:pPr marL="342900" indent="-342900" algn="just">
              <a:buClr>
                <a:schemeClr val="accent2"/>
              </a:buClr>
              <a:buFont typeface="Courier New" panose="02070309020205020404" pitchFamily="49" charset="0"/>
              <a:buChar char="o"/>
            </a:pPr>
            <a:r>
              <a:rPr lang="en-US" sz="2000" dirty="0">
                <a:solidFill>
                  <a:srgbClr val="000000"/>
                </a:solidFill>
                <a:latin typeface="Arial" panose="020B0604020202020204" pitchFamily="34" charset="0"/>
              </a:rPr>
              <a:t>Referential integrity constraint states that if a relation refers to a key attribute of a different or same relation, then that key element must exist.</a:t>
            </a:r>
          </a:p>
          <a:p>
            <a:pPr marL="342900" indent="-342900" algn="just">
              <a:buClr>
                <a:schemeClr val="accent2"/>
              </a:buClr>
              <a:buFont typeface="Courier New" panose="02070309020205020404" pitchFamily="49" charset="0"/>
              <a:buChar char="o"/>
            </a:pPr>
            <a:endParaRPr lang="en-US" sz="2000" dirty="0">
              <a:solidFill>
                <a:srgbClr val="000000"/>
              </a:solidFill>
              <a:latin typeface="Arial" panose="020B0604020202020204" pitchFamily="34" charset="0"/>
            </a:endParaRPr>
          </a:p>
        </p:txBody>
      </p:sp>
      <p:sp>
        <p:nvSpPr>
          <p:cNvPr id="6" name="Footer Placeholder 5"/>
          <p:cNvSpPr>
            <a:spLocks noGrp="1"/>
          </p:cNvSpPr>
          <p:nvPr>
            <p:ph type="ftr" sz="quarter" idx="11"/>
          </p:nvPr>
        </p:nvSpPr>
        <p:spPr/>
        <p:txBody>
          <a:bodyPr/>
          <a:lstStyle/>
          <a:p>
            <a:r>
              <a:rPr lang="en-US" smtClean="0"/>
              <a:t>Part-A Overview of DB and Components</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34</a:t>
            </a:fld>
            <a:endParaRPr lang="en-CA"/>
          </a:p>
        </p:txBody>
      </p:sp>
    </p:spTree>
    <p:extLst>
      <p:ext uri="{BB962C8B-B14F-4D97-AF65-F5344CB8AC3E}">
        <p14:creationId xmlns:p14="http://schemas.microsoft.com/office/powerpoint/2010/main" val="3319897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Algebra &amp; Relational Calculus</a:t>
            </a:r>
            <a:endParaRPr lang="en-CA" dirty="0"/>
          </a:p>
        </p:txBody>
      </p:sp>
      <p:sp>
        <p:nvSpPr>
          <p:cNvPr id="3" name="Content Placeholder 2"/>
          <p:cNvSpPr>
            <a:spLocks noGrp="1"/>
          </p:cNvSpPr>
          <p:nvPr>
            <p:ph idx="1"/>
          </p:nvPr>
        </p:nvSpPr>
        <p:spPr/>
        <p:txBody>
          <a:bodyPr>
            <a:normAutofit/>
          </a:bodyPr>
          <a:lstStyle/>
          <a:p>
            <a:r>
              <a:rPr lang="en-US" sz="2400" dirty="0"/>
              <a:t>Relational database systems are </a:t>
            </a:r>
            <a:r>
              <a:rPr lang="en-US" sz="2400" dirty="0" smtClean="0"/>
              <a:t> </a:t>
            </a:r>
            <a:r>
              <a:rPr lang="en-US" sz="2400" dirty="0"/>
              <a:t>equipped with a query language that can assist its users to query the database instances. </a:t>
            </a:r>
            <a:endParaRPr lang="en-US" sz="2400" dirty="0" smtClean="0"/>
          </a:p>
          <a:p>
            <a:r>
              <a:rPr lang="en-US" sz="2400" dirty="0" smtClean="0"/>
              <a:t>There </a:t>
            </a:r>
            <a:r>
              <a:rPr lang="en-US" sz="2400" dirty="0"/>
              <a:t>are two kinds of query languages − </a:t>
            </a:r>
            <a:endParaRPr lang="en-US" sz="2400" dirty="0" smtClean="0"/>
          </a:p>
          <a:p>
            <a:pPr marL="268288" indent="-268288">
              <a:buFont typeface="Wingdings" panose="05000000000000000000" pitchFamily="2" charset="2"/>
              <a:buChar char="§"/>
            </a:pPr>
            <a:r>
              <a:rPr lang="en-US" sz="2400" dirty="0" smtClean="0"/>
              <a:t>Relational algebra </a:t>
            </a:r>
          </a:p>
          <a:p>
            <a:pPr marL="268288" indent="-268288">
              <a:buFont typeface="Wingdings" panose="05000000000000000000" pitchFamily="2" charset="2"/>
              <a:buChar char="§"/>
            </a:pPr>
            <a:r>
              <a:rPr lang="en-US" sz="2400" dirty="0" smtClean="0"/>
              <a:t>Relational calculus</a:t>
            </a:r>
            <a:endParaRPr lang="en-CA" sz="24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35</a:t>
            </a:fld>
            <a:endParaRPr lang="en-CA"/>
          </a:p>
        </p:txBody>
      </p:sp>
    </p:spTree>
    <p:extLst>
      <p:ext uri="{BB962C8B-B14F-4D97-AF65-F5344CB8AC3E}">
        <p14:creationId xmlns:p14="http://schemas.microsoft.com/office/powerpoint/2010/main" val="10680842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7" y="1093428"/>
            <a:ext cx="10340788" cy="1017761"/>
          </a:xfrm>
        </p:spPr>
        <p:txBody>
          <a:bodyPr>
            <a:normAutofit fontScale="90000"/>
          </a:bodyPr>
          <a:lstStyle/>
          <a:p>
            <a:r>
              <a:rPr lang="en-US" dirty="0"/>
              <a:t>Relational Algebra</a:t>
            </a:r>
            <a:br>
              <a:rPr lang="en-US" dirty="0"/>
            </a:br>
            <a:endParaRPr lang="en-CA" dirty="0"/>
          </a:p>
        </p:txBody>
      </p:sp>
      <p:sp>
        <p:nvSpPr>
          <p:cNvPr id="3" name="Content Placeholder 2"/>
          <p:cNvSpPr>
            <a:spLocks noGrp="1"/>
          </p:cNvSpPr>
          <p:nvPr>
            <p:ph idx="1"/>
          </p:nvPr>
        </p:nvSpPr>
        <p:spPr/>
        <p:txBody>
          <a:bodyPr>
            <a:noAutofit/>
          </a:bodyPr>
          <a:lstStyle/>
          <a:p>
            <a:pPr marL="363538" indent="-363538">
              <a:buFont typeface="Wingdings" panose="05000000000000000000" pitchFamily="2" charset="2"/>
              <a:buChar char="§"/>
            </a:pPr>
            <a:r>
              <a:rPr lang="en-US" sz="2200" dirty="0" smtClean="0"/>
              <a:t>Procedural </a:t>
            </a:r>
            <a:r>
              <a:rPr lang="en-US" sz="2200" dirty="0"/>
              <a:t>query language, which takes instances of relations as input and yields instances of relations as output. </a:t>
            </a:r>
            <a:endParaRPr lang="en-US" sz="2200" dirty="0" smtClean="0"/>
          </a:p>
          <a:p>
            <a:pPr marL="363538" indent="-363538">
              <a:buFont typeface="Wingdings" panose="05000000000000000000" pitchFamily="2" charset="2"/>
              <a:buChar char="§"/>
            </a:pPr>
            <a:r>
              <a:rPr lang="en-US" sz="2200" dirty="0" smtClean="0"/>
              <a:t>Uses </a:t>
            </a:r>
            <a:r>
              <a:rPr lang="en-US" sz="2200" dirty="0"/>
              <a:t>operators to perform queries</a:t>
            </a:r>
            <a:r>
              <a:rPr lang="en-US" sz="2200" dirty="0" smtClean="0"/>
              <a:t>.</a:t>
            </a:r>
          </a:p>
          <a:p>
            <a:pPr marL="363538" indent="-363538">
              <a:buFont typeface="Wingdings" panose="05000000000000000000" pitchFamily="2" charset="2"/>
              <a:buChar char="§"/>
            </a:pPr>
            <a:r>
              <a:rPr lang="en-US" sz="2200" dirty="0" smtClean="0"/>
              <a:t>An </a:t>
            </a:r>
            <a:r>
              <a:rPr lang="en-US" sz="2200" dirty="0"/>
              <a:t>operator can be either </a:t>
            </a:r>
            <a:r>
              <a:rPr lang="en-US" sz="2200" b="1" dirty="0"/>
              <a:t>unary</a:t>
            </a:r>
            <a:r>
              <a:rPr lang="en-US" sz="2200" dirty="0"/>
              <a:t> or </a:t>
            </a:r>
            <a:r>
              <a:rPr lang="en-US" sz="2200" b="1" dirty="0" smtClean="0"/>
              <a:t>binary</a:t>
            </a:r>
            <a:endParaRPr lang="en-US" sz="2200" dirty="0"/>
          </a:p>
          <a:p>
            <a:r>
              <a:rPr lang="en-US" sz="2200" dirty="0" smtClean="0"/>
              <a:t>  The </a:t>
            </a:r>
            <a:r>
              <a:rPr lang="en-US" sz="2200" dirty="0"/>
              <a:t>fundamental operations of relational algebra are as follows </a:t>
            </a:r>
            <a:r>
              <a:rPr lang="en-US" sz="2200" dirty="0" smtClean="0"/>
              <a:t>−</a:t>
            </a:r>
          </a:p>
          <a:p>
            <a:pPr marL="656146" lvl="1" indent="-363538">
              <a:lnSpc>
                <a:spcPct val="100000"/>
              </a:lnSpc>
              <a:spcBef>
                <a:spcPts val="0"/>
              </a:spcBef>
              <a:spcAft>
                <a:spcPts val="0"/>
              </a:spcAft>
              <a:buFont typeface="Courier New" panose="02070309020205020404" pitchFamily="49" charset="0"/>
              <a:buChar char="o"/>
            </a:pPr>
            <a:r>
              <a:rPr lang="en-US" sz="2200" dirty="0" smtClean="0"/>
              <a:t>Select</a:t>
            </a:r>
            <a:endParaRPr lang="en-US" sz="2200" dirty="0"/>
          </a:p>
          <a:p>
            <a:pPr marL="656146" lvl="1" indent="-363538">
              <a:lnSpc>
                <a:spcPct val="100000"/>
              </a:lnSpc>
              <a:spcBef>
                <a:spcPts val="0"/>
              </a:spcBef>
              <a:spcAft>
                <a:spcPts val="0"/>
              </a:spcAft>
              <a:buFont typeface="Courier New" panose="02070309020205020404" pitchFamily="49" charset="0"/>
              <a:buChar char="o"/>
            </a:pPr>
            <a:r>
              <a:rPr lang="en-US" sz="2200" dirty="0"/>
              <a:t>Project</a:t>
            </a:r>
          </a:p>
          <a:p>
            <a:pPr marL="656146" lvl="1" indent="-363538">
              <a:lnSpc>
                <a:spcPct val="100000"/>
              </a:lnSpc>
              <a:spcBef>
                <a:spcPts val="0"/>
              </a:spcBef>
              <a:spcAft>
                <a:spcPts val="0"/>
              </a:spcAft>
              <a:buFont typeface="Courier New" panose="02070309020205020404" pitchFamily="49" charset="0"/>
              <a:buChar char="o"/>
            </a:pPr>
            <a:r>
              <a:rPr lang="en-US" sz="2200" dirty="0"/>
              <a:t>Union</a:t>
            </a:r>
          </a:p>
          <a:p>
            <a:pPr marL="656146" lvl="1" indent="-363538">
              <a:lnSpc>
                <a:spcPct val="100000"/>
              </a:lnSpc>
              <a:spcBef>
                <a:spcPts val="0"/>
              </a:spcBef>
              <a:spcAft>
                <a:spcPts val="0"/>
              </a:spcAft>
              <a:buFont typeface="Courier New" panose="02070309020205020404" pitchFamily="49" charset="0"/>
              <a:buChar char="o"/>
            </a:pPr>
            <a:r>
              <a:rPr lang="en-US" sz="2200" dirty="0"/>
              <a:t>Set different</a:t>
            </a:r>
          </a:p>
          <a:p>
            <a:pPr marL="656146" lvl="1" indent="-363538">
              <a:lnSpc>
                <a:spcPct val="100000"/>
              </a:lnSpc>
              <a:spcBef>
                <a:spcPts val="0"/>
              </a:spcBef>
              <a:spcAft>
                <a:spcPts val="0"/>
              </a:spcAft>
              <a:buFont typeface="Courier New" panose="02070309020205020404" pitchFamily="49" charset="0"/>
              <a:buChar char="o"/>
            </a:pPr>
            <a:r>
              <a:rPr lang="en-US" sz="2200" dirty="0"/>
              <a:t>Cartesian product</a:t>
            </a:r>
          </a:p>
          <a:p>
            <a:pPr marL="656146" lvl="1" indent="-363538">
              <a:lnSpc>
                <a:spcPct val="100000"/>
              </a:lnSpc>
              <a:spcBef>
                <a:spcPts val="0"/>
              </a:spcBef>
              <a:spcAft>
                <a:spcPts val="0"/>
              </a:spcAft>
              <a:buFont typeface="Courier New" panose="02070309020205020404" pitchFamily="49" charset="0"/>
              <a:buChar char="o"/>
            </a:pPr>
            <a:r>
              <a:rPr lang="en-US" sz="2200" dirty="0"/>
              <a:t>Rename</a:t>
            </a:r>
          </a:p>
          <a:p>
            <a:endParaRPr lang="en-CA" sz="21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36</a:t>
            </a:fld>
            <a:endParaRPr lang="en-CA"/>
          </a:p>
        </p:txBody>
      </p:sp>
    </p:spTree>
    <p:extLst>
      <p:ext uri="{BB962C8B-B14F-4D97-AF65-F5344CB8AC3E}">
        <p14:creationId xmlns:p14="http://schemas.microsoft.com/office/powerpoint/2010/main" val="2919690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Algebra-SELECT operation</a:t>
            </a:r>
            <a:r>
              <a:rPr lang="en-US" dirty="0"/>
              <a:t>(σ)</a:t>
            </a:r>
            <a:br>
              <a:rPr lang="en-US" dirty="0"/>
            </a:br>
            <a:endParaRPr lang="en-CA" dirty="0"/>
          </a:p>
        </p:txBody>
      </p:sp>
      <p:sp>
        <p:nvSpPr>
          <p:cNvPr id="3" name="Content Placeholder 2"/>
          <p:cNvSpPr>
            <a:spLocks noGrp="1"/>
          </p:cNvSpPr>
          <p:nvPr>
            <p:ph idx="1"/>
          </p:nvPr>
        </p:nvSpPr>
        <p:spPr/>
        <p:txBody>
          <a:bodyPr>
            <a:noAutofit/>
          </a:bodyPr>
          <a:lstStyle/>
          <a:p>
            <a:pPr marL="363538" indent="-363538">
              <a:buFont typeface="Wingdings" panose="05000000000000000000" pitchFamily="2" charset="2"/>
              <a:buChar char="§"/>
            </a:pPr>
            <a:r>
              <a:rPr lang="en-US" sz="2200" dirty="0" smtClean="0"/>
              <a:t>It </a:t>
            </a:r>
            <a:r>
              <a:rPr lang="en-US" sz="2200" dirty="0"/>
              <a:t>selects tuples that satisfy the given predicate from a relation.</a:t>
            </a:r>
          </a:p>
          <a:p>
            <a:pPr marL="363538" indent="-363538">
              <a:buFont typeface="Wingdings" panose="05000000000000000000" pitchFamily="2" charset="2"/>
              <a:buChar char="§"/>
            </a:pPr>
            <a:r>
              <a:rPr lang="en-US" sz="2200" b="1" dirty="0"/>
              <a:t>Notation</a:t>
            </a:r>
            <a:r>
              <a:rPr lang="en-US" sz="2200" dirty="0"/>
              <a:t> − </a:t>
            </a:r>
            <a:r>
              <a:rPr lang="en-US" sz="2200" dirty="0" err="1"/>
              <a:t>σ</a:t>
            </a:r>
            <a:r>
              <a:rPr lang="en-US" sz="2200" i="1" baseline="-25000" dirty="0" err="1"/>
              <a:t>p</a:t>
            </a:r>
            <a:r>
              <a:rPr lang="en-US" sz="2200" dirty="0"/>
              <a:t>(r)</a:t>
            </a:r>
          </a:p>
          <a:p>
            <a:pPr marL="363538" indent="-363538">
              <a:buFont typeface="Wingdings" panose="05000000000000000000" pitchFamily="2" charset="2"/>
              <a:buChar char="§"/>
            </a:pPr>
            <a:r>
              <a:rPr lang="en-US" sz="2200" dirty="0"/>
              <a:t>Where </a:t>
            </a:r>
            <a:r>
              <a:rPr lang="en-US" sz="2200" b="1" dirty="0"/>
              <a:t>σ</a:t>
            </a:r>
            <a:r>
              <a:rPr lang="en-US" sz="2200" dirty="0"/>
              <a:t> stands for selection predicate and </a:t>
            </a:r>
            <a:r>
              <a:rPr lang="en-US" sz="2200" b="1" dirty="0"/>
              <a:t>r</a:t>
            </a:r>
            <a:r>
              <a:rPr lang="en-US" sz="2200" dirty="0"/>
              <a:t> stands for relation. </a:t>
            </a:r>
            <a:r>
              <a:rPr lang="en-US" sz="2200" i="1" dirty="0"/>
              <a:t>p</a:t>
            </a:r>
            <a:r>
              <a:rPr lang="en-US" sz="2200" dirty="0"/>
              <a:t> is prepositional logic formula which may use connectors like </a:t>
            </a:r>
            <a:r>
              <a:rPr lang="en-US" sz="2200" b="1" dirty="0"/>
              <a:t>and, or,</a:t>
            </a:r>
            <a:r>
              <a:rPr lang="en-US" sz="2200" dirty="0"/>
              <a:t> and </a:t>
            </a:r>
            <a:r>
              <a:rPr lang="en-US" sz="2200" b="1" dirty="0"/>
              <a:t>not</a:t>
            </a:r>
            <a:r>
              <a:rPr lang="en-US" sz="2200" dirty="0"/>
              <a:t>. These terms may use relational operators like − =, ≠, ≥, &lt; ,  &gt;,  ≤.</a:t>
            </a:r>
          </a:p>
          <a:p>
            <a:pPr marL="363538" indent="-363538">
              <a:buFont typeface="Wingdings" panose="05000000000000000000" pitchFamily="2" charset="2"/>
              <a:buChar char="§"/>
            </a:pPr>
            <a:r>
              <a:rPr lang="en-US" sz="2200" b="1" dirty="0"/>
              <a:t>For example</a:t>
            </a:r>
            <a:r>
              <a:rPr lang="en-US" sz="2200" dirty="0"/>
              <a:t> </a:t>
            </a:r>
            <a:r>
              <a:rPr lang="en-US" sz="2200" dirty="0" smtClean="0"/>
              <a:t>−</a:t>
            </a:r>
          </a:p>
          <a:p>
            <a:pPr marL="363538" indent="-363538">
              <a:buFont typeface="Wingdings" panose="05000000000000000000" pitchFamily="2" charset="2"/>
              <a:buChar char="§"/>
            </a:pPr>
            <a:endParaRPr lang="en-US" sz="2200" dirty="0" smtClean="0"/>
          </a:p>
          <a:p>
            <a:pPr marL="363538" indent="-363538">
              <a:buFont typeface="Wingdings" panose="05000000000000000000" pitchFamily="2" charset="2"/>
              <a:buChar char="§"/>
            </a:pPr>
            <a:r>
              <a:rPr lang="en-US" sz="2200" b="1" dirty="0"/>
              <a:t>Output</a:t>
            </a:r>
            <a:r>
              <a:rPr lang="en-US" sz="2200" dirty="0"/>
              <a:t> − Selects tuples from books where subject is 'database</a:t>
            </a:r>
            <a:r>
              <a:rPr lang="en-US" sz="2200" dirty="0" smtClean="0"/>
              <a:t>'</a:t>
            </a:r>
            <a:endParaRPr lang="en-US" sz="2200" dirty="0"/>
          </a:p>
          <a:p>
            <a:pPr marL="363538" indent="-363538">
              <a:buFont typeface="Wingdings" panose="05000000000000000000" pitchFamily="2" charset="2"/>
              <a:buChar char="§"/>
            </a:pPr>
            <a:endParaRPr lang="en-CA" sz="2200" dirty="0" smtClean="0"/>
          </a:p>
          <a:p>
            <a:pPr marL="363538" indent="-363538">
              <a:buFont typeface="Wingdings" panose="05000000000000000000" pitchFamily="2" charset="2"/>
              <a:buChar char="§"/>
            </a:pPr>
            <a:r>
              <a:rPr lang="en-US" sz="2200" b="1" dirty="0"/>
              <a:t>Output</a:t>
            </a:r>
            <a:r>
              <a:rPr lang="en-US" sz="2200" dirty="0"/>
              <a:t> − Selects tuples from books where subject is 'database' and 'price' is 450.</a:t>
            </a:r>
            <a:endParaRPr lang="en-CA" sz="2200" dirty="0"/>
          </a:p>
        </p:txBody>
      </p:sp>
      <p:sp>
        <p:nvSpPr>
          <p:cNvPr id="6" name="Rectangle 3"/>
          <p:cNvSpPr>
            <a:spLocks noChangeArrowheads="1"/>
          </p:cNvSpPr>
          <p:nvPr/>
        </p:nvSpPr>
        <p:spPr bwMode="auto">
          <a:xfrm>
            <a:off x="2952974" y="3857414"/>
            <a:ext cx="2558521" cy="4001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mj-lt"/>
                <a:cs typeface="Courier New" panose="02070309020205020404" pitchFamily="49" charset="0"/>
              </a:rPr>
              <a:t>σ</a:t>
            </a:r>
            <a:r>
              <a:rPr kumimoji="0" lang="en-US" sz="2000" b="1" i="1" u="none" strike="noStrike" cap="none" normalizeH="0" baseline="-30000" dirty="0" err="1" smtClean="0">
                <a:ln>
                  <a:noFill/>
                </a:ln>
                <a:solidFill>
                  <a:schemeClr val="tx1"/>
                </a:solidFill>
                <a:effectLst/>
                <a:latin typeface="+mj-lt"/>
                <a:cs typeface="Courier New" panose="02070309020205020404" pitchFamily="49" charset="0"/>
              </a:rPr>
              <a:t>subject</a:t>
            </a:r>
            <a:r>
              <a:rPr kumimoji="0" lang="en-US" sz="2000" b="1" i="1" u="none" strike="noStrike" cap="none" normalizeH="0" baseline="-30000" dirty="0" smtClean="0">
                <a:ln>
                  <a:noFill/>
                </a:ln>
                <a:solidFill>
                  <a:schemeClr val="tx1"/>
                </a:solidFill>
                <a:effectLst/>
                <a:latin typeface="+mj-lt"/>
                <a:cs typeface="Courier New" panose="02070309020205020404" pitchFamily="49" charset="0"/>
              </a:rPr>
              <a:t> = "database"</a:t>
            </a:r>
            <a:r>
              <a:rPr kumimoji="0" lang="en-US" sz="2000" b="1" i="0" u="none" strike="noStrike" cap="none" normalizeH="0" baseline="0" dirty="0" smtClean="0">
                <a:ln>
                  <a:noFill/>
                </a:ln>
                <a:solidFill>
                  <a:schemeClr val="tx1"/>
                </a:solidFill>
                <a:effectLst/>
                <a:latin typeface="+mj-lt"/>
                <a:cs typeface="Courier New" panose="02070309020205020404" pitchFamily="49" charset="0"/>
              </a:rPr>
              <a:t>(Books)</a:t>
            </a:r>
            <a:r>
              <a:rPr kumimoji="0" lang="en-US" sz="2000" b="1" i="0" u="none" strike="noStrike" cap="none" normalizeH="0" baseline="0" dirty="0" smtClean="0">
                <a:ln>
                  <a:noFill/>
                </a:ln>
                <a:solidFill>
                  <a:schemeClr val="tx1"/>
                </a:solidFill>
                <a:effectLst/>
                <a:latin typeface="+mj-lt"/>
              </a:rPr>
              <a:t> </a:t>
            </a:r>
          </a:p>
        </p:txBody>
      </p:sp>
      <p:sp>
        <p:nvSpPr>
          <p:cNvPr id="7" name="Rectangle 4"/>
          <p:cNvSpPr>
            <a:spLocks noChangeArrowheads="1"/>
          </p:cNvSpPr>
          <p:nvPr/>
        </p:nvSpPr>
        <p:spPr bwMode="auto">
          <a:xfrm>
            <a:off x="2952974" y="5204965"/>
            <a:ext cx="4852610"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σ</a:t>
            </a:r>
            <a:r>
              <a:rPr kumimoji="0" lang="en-US" b="1" i="0" u="none" strike="noStrike" cap="none" normalizeH="0" baseline="-30000" dirty="0" err="1" smtClean="0">
                <a:ln>
                  <a:noFill/>
                </a:ln>
                <a:solidFill>
                  <a:schemeClr val="tx1"/>
                </a:solidFill>
                <a:effectLst/>
                <a:latin typeface="Courier New" panose="02070309020205020404" pitchFamily="49" charset="0"/>
                <a:cs typeface="Courier New" panose="02070309020205020404" pitchFamily="49" charset="0"/>
              </a:rPr>
              <a:t>subject</a:t>
            </a:r>
            <a:r>
              <a:rPr kumimoji="0" lang="en-US" b="1"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 = "database" and price = "450"</a:t>
            </a:r>
            <a:r>
              <a:rPr kumimoji="0" 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(Books)</a:t>
            </a:r>
            <a:r>
              <a:rPr kumimoji="0" lang="en-US" sz="1100" b="1" i="0" u="none" strike="noStrike" cap="none" normalizeH="0" baseline="0" dirty="0" smtClean="0">
                <a:ln>
                  <a:noFill/>
                </a:ln>
                <a:solidFill>
                  <a:schemeClr val="tx1"/>
                </a:solidFill>
                <a:effectLst/>
              </a:rPr>
              <a:t> </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smtClean="0"/>
              <a:t>Part-A Overview of DB and Components</a:t>
            </a:r>
            <a:endParaRPr lang="en-CA"/>
          </a:p>
        </p:txBody>
      </p:sp>
      <p:sp>
        <p:nvSpPr>
          <p:cNvPr id="9" name="Slide Number Placeholder 8"/>
          <p:cNvSpPr>
            <a:spLocks noGrp="1"/>
          </p:cNvSpPr>
          <p:nvPr>
            <p:ph type="sldNum" sz="quarter" idx="12"/>
          </p:nvPr>
        </p:nvSpPr>
        <p:spPr/>
        <p:txBody>
          <a:bodyPr/>
          <a:lstStyle/>
          <a:p>
            <a:fld id="{8C10498B-8387-4C1A-920E-A425A7EFB943}" type="slidenum">
              <a:rPr lang="en-CA" smtClean="0"/>
              <a:t>37</a:t>
            </a:fld>
            <a:endParaRPr lang="en-CA"/>
          </a:p>
        </p:txBody>
      </p:sp>
    </p:spTree>
    <p:extLst>
      <p:ext uri="{BB962C8B-B14F-4D97-AF65-F5344CB8AC3E}">
        <p14:creationId xmlns:p14="http://schemas.microsoft.com/office/powerpoint/2010/main" val="33018116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CA" dirty="0">
                <a:solidFill>
                  <a:schemeClr val="tx1"/>
                </a:solidFill>
                <a:latin typeface="Arial" panose="020B0604020202020204" pitchFamily="34" charset="0"/>
                <a:cs typeface="Arial" panose="020B0604020202020204" pitchFamily="34" charset="0"/>
              </a:rPr>
              <a:t>Relational Algebra </a:t>
            </a:r>
            <a:r>
              <a:rPr lang="en-CA" dirty="0" smtClean="0"/>
              <a:t>- </a:t>
            </a:r>
            <a:r>
              <a:rPr lang="en-US" dirty="0">
                <a:solidFill>
                  <a:schemeClr val="tx1"/>
                </a:solidFill>
                <a:latin typeface="Arial" panose="020B0604020202020204" pitchFamily="34" charset="0"/>
                <a:cs typeface="Arial" panose="020B0604020202020204" pitchFamily="34" charset="0"/>
              </a:rPr>
              <a:t>Project Operation (∏)</a:t>
            </a:r>
            <a:br>
              <a:rPr lang="en-US" dirty="0">
                <a:solidFill>
                  <a:schemeClr val="tx1"/>
                </a:solidFill>
                <a:latin typeface="Arial" panose="020B0604020202020204" pitchFamily="34" charset="0"/>
                <a:cs typeface="Arial" panose="020B0604020202020204" pitchFamily="34" charset="0"/>
              </a:rPr>
            </a:br>
            <a:endParaRPr lang="en-CA" dirty="0"/>
          </a:p>
        </p:txBody>
      </p:sp>
      <p:sp>
        <p:nvSpPr>
          <p:cNvPr id="4" name="Rectangle 1"/>
          <p:cNvSpPr>
            <a:spLocks noGrp="1" noChangeArrowheads="1"/>
          </p:cNvSpPr>
          <p:nvPr>
            <p:ph idx="1"/>
          </p:nvPr>
        </p:nvSpPr>
        <p:spPr bwMode="auto">
          <a:xfrm>
            <a:off x="935915" y="2002606"/>
            <a:ext cx="9445214" cy="211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68288" marR="0" lvl="0" indent="-268288"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i="0" u="none" strike="noStrike" cap="none" normalizeH="0" baseline="0" dirty="0" smtClean="0">
                <a:ln>
                  <a:noFill/>
                </a:ln>
                <a:solidFill>
                  <a:srgbClr val="000000"/>
                </a:solidFill>
                <a:effectLst/>
                <a:latin typeface="+mn-lt"/>
                <a:cs typeface="Arial" panose="020B0604020202020204" pitchFamily="34" charset="0"/>
              </a:rPr>
              <a:t>It projects column(s) that satisfy a given predicate.</a:t>
            </a:r>
            <a:endParaRPr kumimoji="0" lang="en-US" sz="2400" i="0" u="none" strike="noStrike" cap="none" normalizeH="0" baseline="0" dirty="0" smtClean="0">
              <a:ln>
                <a:noFill/>
              </a:ln>
              <a:solidFill>
                <a:schemeClr val="tx1"/>
              </a:solidFill>
              <a:effectLst/>
              <a:latin typeface="+mn-lt"/>
            </a:endParaRPr>
          </a:p>
          <a:p>
            <a:pPr marL="268288" marR="0" lvl="0" indent="-268288"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i="0" u="none" strike="noStrike" cap="none" normalizeH="0" baseline="0" dirty="0" smtClean="0">
                <a:ln>
                  <a:noFill/>
                </a:ln>
                <a:solidFill>
                  <a:srgbClr val="000000"/>
                </a:solidFill>
                <a:effectLst/>
                <a:latin typeface="+mn-lt"/>
                <a:cs typeface="Arial" panose="020B0604020202020204" pitchFamily="34" charset="0"/>
              </a:rPr>
              <a:t>Notation − ∏</a:t>
            </a:r>
            <a:r>
              <a:rPr kumimoji="0" lang="en-US" sz="2400" i="0" u="none" strike="noStrike" cap="none" normalizeH="0" baseline="-30000" dirty="0" smtClean="0">
                <a:ln>
                  <a:noFill/>
                </a:ln>
                <a:solidFill>
                  <a:srgbClr val="000000"/>
                </a:solidFill>
                <a:effectLst/>
                <a:latin typeface="+mn-lt"/>
                <a:cs typeface="Arial" panose="020B0604020202020204" pitchFamily="34" charset="0"/>
              </a:rPr>
              <a:t>A1, A2, An</a:t>
            </a:r>
            <a:r>
              <a:rPr kumimoji="0" lang="en-US" sz="2400" i="0" u="none" strike="noStrike" cap="none" normalizeH="0" baseline="0" dirty="0" smtClean="0">
                <a:ln>
                  <a:noFill/>
                </a:ln>
                <a:solidFill>
                  <a:srgbClr val="000000"/>
                </a:solidFill>
                <a:effectLst/>
                <a:latin typeface="+mn-lt"/>
                <a:cs typeface="Arial" panose="020B0604020202020204" pitchFamily="34" charset="0"/>
              </a:rPr>
              <a:t> (r)</a:t>
            </a:r>
            <a:endParaRPr kumimoji="0" lang="en-US" sz="2400" i="0" u="none" strike="noStrike" cap="none" normalizeH="0" baseline="0" dirty="0" smtClean="0">
              <a:ln>
                <a:noFill/>
              </a:ln>
              <a:solidFill>
                <a:schemeClr val="tx1"/>
              </a:solidFill>
              <a:effectLst/>
              <a:latin typeface="+mn-lt"/>
            </a:endParaRPr>
          </a:p>
          <a:p>
            <a:pPr marL="268288" marR="0" lvl="0" indent="-268288"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i="0" u="none" strike="noStrike" cap="none" normalizeH="0" baseline="0" dirty="0" smtClean="0">
                <a:ln>
                  <a:noFill/>
                </a:ln>
                <a:solidFill>
                  <a:srgbClr val="000000"/>
                </a:solidFill>
                <a:effectLst/>
                <a:latin typeface="+mn-lt"/>
                <a:cs typeface="Arial" panose="020B0604020202020204" pitchFamily="34" charset="0"/>
              </a:rPr>
              <a:t>Where A</a:t>
            </a:r>
            <a:r>
              <a:rPr kumimoji="0" lang="en-US" sz="2400" i="0" u="none" strike="noStrike" cap="none" normalizeH="0" baseline="-30000" dirty="0" smtClean="0">
                <a:ln>
                  <a:noFill/>
                </a:ln>
                <a:solidFill>
                  <a:srgbClr val="000000"/>
                </a:solidFill>
                <a:effectLst/>
                <a:latin typeface="+mn-lt"/>
                <a:cs typeface="Arial" panose="020B0604020202020204" pitchFamily="34" charset="0"/>
              </a:rPr>
              <a:t>1</a:t>
            </a:r>
            <a:r>
              <a:rPr kumimoji="0" lang="en-US" sz="2400" i="0" u="none" strike="noStrike" cap="none" normalizeH="0" baseline="0" dirty="0" smtClean="0">
                <a:ln>
                  <a:noFill/>
                </a:ln>
                <a:solidFill>
                  <a:srgbClr val="000000"/>
                </a:solidFill>
                <a:effectLst/>
                <a:latin typeface="+mn-lt"/>
                <a:cs typeface="Arial" panose="020B0604020202020204" pitchFamily="34" charset="0"/>
              </a:rPr>
              <a:t>, A</a:t>
            </a:r>
            <a:r>
              <a:rPr kumimoji="0" lang="en-US" sz="2400" i="0" u="none" strike="noStrike" cap="none" normalizeH="0" baseline="-30000" dirty="0" smtClean="0">
                <a:ln>
                  <a:noFill/>
                </a:ln>
                <a:solidFill>
                  <a:srgbClr val="000000"/>
                </a:solidFill>
                <a:effectLst/>
                <a:latin typeface="+mn-lt"/>
                <a:cs typeface="Arial" panose="020B0604020202020204" pitchFamily="34" charset="0"/>
              </a:rPr>
              <a:t>2</a:t>
            </a:r>
            <a:r>
              <a:rPr kumimoji="0" lang="en-US" sz="2400" i="0" u="none" strike="noStrike" cap="none" normalizeH="0" baseline="0" dirty="0" smtClean="0">
                <a:ln>
                  <a:noFill/>
                </a:ln>
                <a:solidFill>
                  <a:srgbClr val="000000"/>
                </a:solidFill>
                <a:effectLst/>
                <a:latin typeface="+mn-lt"/>
                <a:cs typeface="Arial" panose="020B0604020202020204" pitchFamily="34" charset="0"/>
              </a:rPr>
              <a:t> , A</a:t>
            </a:r>
            <a:r>
              <a:rPr kumimoji="0" lang="en-US" sz="2400" i="0" u="none" strike="noStrike" cap="none" normalizeH="0" baseline="-30000" dirty="0" smtClean="0">
                <a:ln>
                  <a:noFill/>
                </a:ln>
                <a:solidFill>
                  <a:srgbClr val="000000"/>
                </a:solidFill>
                <a:effectLst/>
                <a:latin typeface="+mn-lt"/>
                <a:cs typeface="Arial" panose="020B0604020202020204" pitchFamily="34" charset="0"/>
              </a:rPr>
              <a:t>n</a:t>
            </a:r>
            <a:r>
              <a:rPr kumimoji="0" lang="en-US" sz="2400" i="0" u="none" strike="noStrike" cap="none" normalizeH="0" baseline="0" dirty="0" smtClean="0">
                <a:ln>
                  <a:noFill/>
                </a:ln>
                <a:solidFill>
                  <a:srgbClr val="000000"/>
                </a:solidFill>
                <a:effectLst/>
                <a:latin typeface="+mn-lt"/>
                <a:cs typeface="Arial" panose="020B0604020202020204" pitchFamily="34" charset="0"/>
              </a:rPr>
              <a:t> are attribute names of relation r.</a:t>
            </a:r>
            <a:endParaRPr kumimoji="0" lang="en-US" sz="2400" i="0" u="none" strike="noStrike" cap="none" normalizeH="0" baseline="0" dirty="0" smtClean="0">
              <a:ln>
                <a:noFill/>
              </a:ln>
              <a:solidFill>
                <a:schemeClr val="tx1"/>
              </a:solidFill>
              <a:effectLst/>
              <a:latin typeface="+mn-lt"/>
            </a:endParaRPr>
          </a:p>
          <a:p>
            <a:pPr marL="268288" marR="0" lvl="0" indent="-268288"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i="0" u="none" strike="noStrike" cap="none" normalizeH="0" baseline="0" dirty="0" smtClean="0">
                <a:ln>
                  <a:noFill/>
                </a:ln>
                <a:solidFill>
                  <a:srgbClr val="000000"/>
                </a:solidFill>
                <a:effectLst/>
                <a:latin typeface="+mn-lt"/>
                <a:cs typeface="Arial" panose="020B0604020202020204" pitchFamily="34" charset="0"/>
              </a:rPr>
              <a:t>Duplicate rows are automatically eliminated, as relation is a set.</a:t>
            </a:r>
            <a:endParaRPr kumimoji="0" lang="en-US" sz="2400" i="0" u="none" strike="noStrike" cap="none" normalizeH="0" baseline="0" dirty="0" smtClean="0">
              <a:ln>
                <a:noFill/>
              </a:ln>
              <a:solidFill>
                <a:schemeClr val="tx1"/>
              </a:solidFill>
              <a:effectLst/>
              <a:latin typeface="+mn-lt"/>
            </a:endParaRPr>
          </a:p>
          <a:p>
            <a:pPr marL="268288" marR="0" lvl="0" indent="-268288"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i="0" u="none" strike="noStrike" cap="none" normalizeH="0" baseline="0" dirty="0" smtClean="0">
                <a:ln>
                  <a:noFill/>
                </a:ln>
                <a:solidFill>
                  <a:srgbClr val="000000"/>
                </a:solidFill>
                <a:effectLst/>
                <a:latin typeface="+mn-lt"/>
                <a:cs typeface="Arial" panose="020B0604020202020204" pitchFamily="34" charset="0"/>
              </a:rPr>
              <a:t>For example −</a:t>
            </a:r>
            <a:endParaRPr kumimoji="0" lang="en-US" sz="2400" i="0" u="none" strike="noStrike" cap="none" normalizeH="0" baseline="0" dirty="0" smtClean="0">
              <a:ln>
                <a:noFill/>
              </a:ln>
              <a:solidFill>
                <a:schemeClr val="tx1"/>
              </a:solidFill>
              <a:effectLst/>
              <a:latin typeface="+mn-lt"/>
            </a:endParaRPr>
          </a:p>
        </p:txBody>
      </p:sp>
      <p:sp>
        <p:nvSpPr>
          <p:cNvPr id="5" name="Rectangle 2"/>
          <p:cNvSpPr>
            <a:spLocks noChangeArrowheads="1"/>
          </p:cNvSpPr>
          <p:nvPr/>
        </p:nvSpPr>
        <p:spPr bwMode="auto">
          <a:xfrm>
            <a:off x="3087445" y="3740497"/>
            <a:ext cx="3483646" cy="3795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2800" b="1"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subject, author</a:t>
            </a:r>
            <a:r>
              <a:rPr kumimoji="0" 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(Books)</a:t>
            </a:r>
            <a:r>
              <a:rPr kumimoji="0" lang="en-US" sz="1100" b="1" i="0" u="none" strike="noStrike" cap="none" normalizeH="0" baseline="0" dirty="0" smtClean="0">
                <a:ln>
                  <a:noFill/>
                </a:ln>
                <a:solidFill>
                  <a:schemeClr val="tx1"/>
                </a:solidFill>
                <a:effectLst/>
              </a:rPr>
              <a:t> </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935915" y="4413821"/>
            <a:ext cx="9794838" cy="830997"/>
          </a:xfrm>
          <a:prstGeom prst="rect">
            <a:avLst/>
          </a:prstGeom>
        </p:spPr>
        <p:txBody>
          <a:bodyPr wrap="square">
            <a:spAutoFit/>
          </a:bodyPr>
          <a:lstStyle/>
          <a:p>
            <a:pPr marL="342900" indent="-342900">
              <a:buFont typeface="Wingdings" panose="05000000000000000000" pitchFamily="2" charset="2"/>
              <a:buChar char="§"/>
            </a:pPr>
            <a:r>
              <a:rPr lang="en-US" sz="2400" dirty="0">
                <a:solidFill>
                  <a:srgbClr val="000000"/>
                </a:solidFill>
              </a:rPr>
              <a:t>Selects and projects columns named as subject and author from the relation Books.</a:t>
            </a:r>
            <a:endParaRPr lang="en-CA" sz="2400" dirty="0"/>
          </a:p>
        </p:txBody>
      </p:sp>
      <p:sp>
        <p:nvSpPr>
          <p:cNvPr id="7" name="Footer Placeholder 6"/>
          <p:cNvSpPr>
            <a:spLocks noGrp="1"/>
          </p:cNvSpPr>
          <p:nvPr>
            <p:ph type="ftr" sz="quarter" idx="11"/>
          </p:nvPr>
        </p:nvSpPr>
        <p:spPr/>
        <p:txBody>
          <a:bodyPr/>
          <a:lstStyle/>
          <a:p>
            <a:r>
              <a:rPr lang="en-US" smtClean="0"/>
              <a:t>Part-A Overview of DB and Components</a:t>
            </a:r>
            <a:endParaRPr lang="en-CA"/>
          </a:p>
        </p:txBody>
      </p:sp>
      <p:sp>
        <p:nvSpPr>
          <p:cNvPr id="8" name="Slide Number Placeholder 7"/>
          <p:cNvSpPr>
            <a:spLocks noGrp="1"/>
          </p:cNvSpPr>
          <p:nvPr>
            <p:ph type="sldNum" sz="quarter" idx="12"/>
          </p:nvPr>
        </p:nvSpPr>
        <p:spPr/>
        <p:txBody>
          <a:bodyPr/>
          <a:lstStyle/>
          <a:p>
            <a:fld id="{8C10498B-8387-4C1A-920E-A425A7EFB943}" type="slidenum">
              <a:rPr lang="en-CA" smtClean="0"/>
              <a:t>38</a:t>
            </a:fld>
            <a:endParaRPr lang="en-CA"/>
          </a:p>
        </p:txBody>
      </p:sp>
    </p:spTree>
    <p:extLst>
      <p:ext uri="{BB962C8B-B14F-4D97-AF65-F5344CB8AC3E}">
        <p14:creationId xmlns:p14="http://schemas.microsoft.com/office/powerpoint/2010/main" val="4902281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258" y="1060433"/>
            <a:ext cx="10058400" cy="997354"/>
          </a:xfrm>
        </p:spPr>
        <p:txBody>
          <a:bodyPr>
            <a:normAutofit fontScale="90000"/>
          </a:bodyPr>
          <a:lstStyle/>
          <a:p>
            <a:r>
              <a:rPr lang="en-CA" dirty="0"/>
              <a:t>Relational Algebra - </a:t>
            </a:r>
            <a:r>
              <a:rPr lang="en-US" dirty="0" smtClean="0"/>
              <a:t>Union </a:t>
            </a:r>
            <a:r>
              <a:rPr lang="en-US" dirty="0"/>
              <a:t>Operation (∪)</a:t>
            </a:r>
            <a:br>
              <a:rPr lang="en-US" dirty="0"/>
            </a:br>
            <a:endParaRPr lang="en-CA"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It </a:t>
            </a:r>
            <a:r>
              <a:rPr lang="en-US" dirty="0"/>
              <a:t>performs binary union between two given relations and is defined as −</a:t>
            </a:r>
          </a:p>
          <a:p>
            <a:pPr>
              <a:buFont typeface="Wingdings" panose="05000000000000000000" pitchFamily="2" charset="2"/>
              <a:buChar char="§"/>
            </a:pPr>
            <a:endParaRPr lang="en-CA" dirty="0"/>
          </a:p>
        </p:txBody>
      </p:sp>
      <p:sp>
        <p:nvSpPr>
          <p:cNvPr id="4" name="Rectangle 1"/>
          <p:cNvSpPr>
            <a:spLocks noChangeArrowheads="1"/>
          </p:cNvSpPr>
          <p:nvPr/>
        </p:nvSpPr>
        <p:spPr bwMode="auto">
          <a:xfrm>
            <a:off x="2622177" y="2356828"/>
            <a:ext cx="4854388"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r ∪ s = { t | t ∈ r or t ∈ s}</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097280" y="2834534"/>
            <a:ext cx="2159566" cy="369332"/>
          </a:xfrm>
          <a:prstGeom prst="rect">
            <a:avLst/>
          </a:prstGeom>
        </p:spPr>
        <p:txBody>
          <a:bodyPr wrap="none">
            <a:spAutoFit/>
          </a:bodyPr>
          <a:lstStyle/>
          <a:p>
            <a:pPr marL="285750" indent="-285750">
              <a:buFont typeface="Wingdings" panose="05000000000000000000" pitchFamily="2" charset="2"/>
              <a:buChar char="§"/>
            </a:pPr>
            <a:r>
              <a:rPr lang="en-CA" b="1" dirty="0">
                <a:solidFill>
                  <a:srgbClr val="000000"/>
                </a:solidFill>
                <a:latin typeface="Arial" panose="020B0604020202020204" pitchFamily="34" charset="0"/>
              </a:rPr>
              <a:t>Notation</a:t>
            </a:r>
            <a:r>
              <a:rPr lang="en-CA" dirty="0">
                <a:solidFill>
                  <a:srgbClr val="000000"/>
                </a:solidFill>
                <a:latin typeface="Arial" panose="020B0604020202020204" pitchFamily="34" charset="0"/>
              </a:rPr>
              <a:t> − r U s</a:t>
            </a:r>
            <a:endParaRPr lang="en-CA" dirty="0"/>
          </a:p>
        </p:txBody>
      </p:sp>
      <p:sp>
        <p:nvSpPr>
          <p:cNvPr id="6" name="Rectangle 5"/>
          <p:cNvSpPr/>
          <p:nvPr/>
        </p:nvSpPr>
        <p:spPr>
          <a:xfrm>
            <a:off x="1097280" y="3315833"/>
            <a:ext cx="9956202" cy="1477328"/>
          </a:xfrm>
          <a:prstGeom prst="rect">
            <a:avLst/>
          </a:prstGeom>
        </p:spPr>
        <p:txBody>
          <a:bodyPr wrap="square">
            <a:spAutoFit/>
          </a:bodyPr>
          <a:lstStyle/>
          <a:p>
            <a:pPr marL="285750" indent="-285750" algn="just">
              <a:buFont typeface="Wingdings" panose="05000000000000000000" pitchFamily="2" charset="2"/>
              <a:buChar char="§"/>
            </a:pPr>
            <a:r>
              <a:rPr lang="en-US" dirty="0">
                <a:solidFill>
                  <a:srgbClr val="000000"/>
                </a:solidFill>
                <a:latin typeface="Arial" panose="020B0604020202020204" pitchFamily="34" charset="0"/>
              </a:rPr>
              <a:t>Where </a:t>
            </a:r>
            <a:r>
              <a:rPr lang="en-US" b="1" dirty="0">
                <a:solidFill>
                  <a:srgbClr val="000000"/>
                </a:solidFill>
                <a:latin typeface="Arial" panose="020B0604020202020204" pitchFamily="34" charset="0"/>
              </a:rPr>
              <a:t>r</a:t>
            </a:r>
            <a:r>
              <a:rPr lang="en-US" dirty="0">
                <a:solidFill>
                  <a:srgbClr val="000000"/>
                </a:solidFill>
                <a:latin typeface="Arial" panose="020B0604020202020204" pitchFamily="34" charset="0"/>
              </a:rPr>
              <a:t> and </a:t>
            </a:r>
            <a:r>
              <a:rPr lang="en-US" b="1" dirty="0">
                <a:solidFill>
                  <a:srgbClr val="000000"/>
                </a:solidFill>
                <a:latin typeface="Arial" panose="020B0604020202020204" pitchFamily="34" charset="0"/>
              </a:rPr>
              <a:t>s</a:t>
            </a:r>
            <a:r>
              <a:rPr lang="en-US" dirty="0">
                <a:solidFill>
                  <a:srgbClr val="000000"/>
                </a:solidFill>
                <a:latin typeface="Arial" panose="020B0604020202020204" pitchFamily="34" charset="0"/>
              </a:rPr>
              <a:t> are either database relations or relation result set (temporary relation).</a:t>
            </a:r>
          </a:p>
          <a:p>
            <a:pPr marL="285750" indent="-285750" algn="just">
              <a:buFont typeface="Wingdings" panose="05000000000000000000" pitchFamily="2" charset="2"/>
              <a:buChar char="§"/>
            </a:pPr>
            <a:r>
              <a:rPr lang="en-US" dirty="0">
                <a:solidFill>
                  <a:srgbClr val="000000"/>
                </a:solidFill>
                <a:latin typeface="Arial" panose="020B0604020202020204" pitchFamily="34" charset="0"/>
              </a:rPr>
              <a:t>For a union operation to be valid, the following conditions must hold −</a:t>
            </a:r>
          </a:p>
          <a:p>
            <a:pPr marL="285750" indent="-285750">
              <a:buFont typeface="Wingdings" panose="05000000000000000000" pitchFamily="2" charset="2"/>
              <a:buChar char="§"/>
            </a:pPr>
            <a:r>
              <a:rPr lang="en-US" b="1" i="0" dirty="0" smtClean="0">
                <a:effectLst/>
                <a:latin typeface="Arial" panose="020B0604020202020204" pitchFamily="34" charset="0"/>
              </a:rPr>
              <a:t>r</a:t>
            </a:r>
            <a:r>
              <a:rPr lang="en-US" b="0" i="0" dirty="0" smtClean="0">
                <a:effectLst/>
                <a:latin typeface="Arial" panose="020B0604020202020204" pitchFamily="34" charset="0"/>
              </a:rPr>
              <a:t>, and </a:t>
            </a:r>
            <a:r>
              <a:rPr lang="en-US" b="1" i="0" dirty="0" smtClean="0">
                <a:effectLst/>
                <a:latin typeface="Arial" panose="020B0604020202020204" pitchFamily="34" charset="0"/>
              </a:rPr>
              <a:t>s</a:t>
            </a:r>
            <a:r>
              <a:rPr lang="en-US" b="0" i="0" dirty="0" smtClean="0">
                <a:effectLst/>
                <a:latin typeface="Arial" panose="020B0604020202020204" pitchFamily="34" charset="0"/>
              </a:rPr>
              <a:t> must have the same number of attributes.</a:t>
            </a:r>
          </a:p>
          <a:p>
            <a:pPr marL="285750" indent="-285750">
              <a:buFont typeface="Wingdings" panose="05000000000000000000" pitchFamily="2" charset="2"/>
              <a:buChar char="§"/>
            </a:pPr>
            <a:r>
              <a:rPr lang="en-US" b="0" i="0" dirty="0" smtClean="0">
                <a:effectLst/>
                <a:latin typeface="Arial" panose="020B0604020202020204" pitchFamily="34" charset="0"/>
              </a:rPr>
              <a:t>Attribute domains must be compatible.</a:t>
            </a:r>
          </a:p>
          <a:p>
            <a:pPr marL="285750" indent="-285750">
              <a:buFont typeface="Wingdings" panose="05000000000000000000" pitchFamily="2" charset="2"/>
              <a:buChar char="§"/>
            </a:pPr>
            <a:r>
              <a:rPr lang="en-US" b="0" i="0" dirty="0" smtClean="0">
                <a:effectLst/>
                <a:latin typeface="Arial" panose="020B0604020202020204" pitchFamily="34" charset="0"/>
              </a:rPr>
              <a:t>Duplicate tuples are automatically eliminated.</a:t>
            </a:r>
            <a:endParaRPr lang="en-US" b="0" i="0" dirty="0">
              <a:effectLst/>
              <a:latin typeface="Arial" panose="020B0604020202020204" pitchFamily="34" charset="0"/>
            </a:endParaRPr>
          </a:p>
        </p:txBody>
      </p:sp>
      <p:sp>
        <p:nvSpPr>
          <p:cNvPr id="7" name="Rectangle 2"/>
          <p:cNvSpPr>
            <a:spLocks noChangeArrowheads="1"/>
          </p:cNvSpPr>
          <p:nvPr/>
        </p:nvSpPr>
        <p:spPr bwMode="auto">
          <a:xfrm>
            <a:off x="2622177" y="5003243"/>
            <a:ext cx="5957046" cy="37959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280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author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(Books) ∪ ∏ </a:t>
            </a:r>
            <a:r>
              <a:rPr kumimoji="0" lang="en-US" sz="280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author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(Articles)</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950258" y="5623556"/>
            <a:ext cx="9565341" cy="646331"/>
          </a:xfrm>
          <a:prstGeom prst="rect">
            <a:avLst/>
          </a:prstGeom>
        </p:spPr>
        <p:txBody>
          <a:bodyPr wrap="square">
            <a:spAutoFit/>
          </a:bodyPr>
          <a:lstStyle/>
          <a:p>
            <a:pPr marL="285750" indent="-285750">
              <a:buFont typeface="Wingdings" panose="05000000000000000000" pitchFamily="2" charset="2"/>
              <a:buChar char="§"/>
            </a:pPr>
            <a:r>
              <a:rPr lang="en-US" b="1" dirty="0">
                <a:solidFill>
                  <a:srgbClr val="000000"/>
                </a:solidFill>
                <a:latin typeface="Arial" panose="020B0604020202020204" pitchFamily="34" charset="0"/>
              </a:rPr>
              <a:t>Output</a:t>
            </a:r>
            <a:r>
              <a:rPr lang="en-US" dirty="0">
                <a:solidFill>
                  <a:srgbClr val="000000"/>
                </a:solidFill>
                <a:latin typeface="Arial" panose="020B0604020202020204" pitchFamily="34" charset="0"/>
              </a:rPr>
              <a:t> − Projects the names of the authors who have either written a book or an article or both.</a:t>
            </a:r>
            <a:endParaRPr lang="en-CA" dirty="0"/>
          </a:p>
        </p:txBody>
      </p:sp>
      <p:sp>
        <p:nvSpPr>
          <p:cNvPr id="9" name="Footer Placeholder 8"/>
          <p:cNvSpPr>
            <a:spLocks noGrp="1"/>
          </p:cNvSpPr>
          <p:nvPr>
            <p:ph type="ftr" sz="quarter" idx="11"/>
          </p:nvPr>
        </p:nvSpPr>
        <p:spPr/>
        <p:txBody>
          <a:bodyPr/>
          <a:lstStyle/>
          <a:p>
            <a:r>
              <a:rPr lang="en-US" smtClean="0"/>
              <a:t>Part-A Overview of DB and Components</a:t>
            </a:r>
            <a:endParaRPr lang="en-CA"/>
          </a:p>
        </p:txBody>
      </p:sp>
      <p:sp>
        <p:nvSpPr>
          <p:cNvPr id="10" name="Slide Number Placeholder 9"/>
          <p:cNvSpPr>
            <a:spLocks noGrp="1"/>
          </p:cNvSpPr>
          <p:nvPr>
            <p:ph type="sldNum" sz="quarter" idx="12"/>
          </p:nvPr>
        </p:nvSpPr>
        <p:spPr/>
        <p:txBody>
          <a:bodyPr/>
          <a:lstStyle/>
          <a:p>
            <a:fld id="{8C10498B-8387-4C1A-920E-A425A7EFB943}" type="slidenum">
              <a:rPr lang="en-CA" smtClean="0"/>
              <a:t>39</a:t>
            </a:fld>
            <a:endParaRPr lang="en-CA"/>
          </a:p>
        </p:txBody>
      </p:sp>
    </p:spTree>
    <p:extLst>
      <p:ext uri="{BB962C8B-B14F-4D97-AF65-F5344CB8AC3E}">
        <p14:creationId xmlns:p14="http://schemas.microsoft.com/office/powerpoint/2010/main" val="822893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SECTION-I - Introduction</a:t>
            </a:r>
            <a:br>
              <a:rPr lang="en-CA" b="1" dirty="0"/>
            </a:br>
            <a:endParaRPr lang="en-CA" dirty="0"/>
          </a:p>
        </p:txBody>
      </p:sp>
      <p:sp>
        <p:nvSpPr>
          <p:cNvPr id="4" name="Content Placeholder 2"/>
          <p:cNvSpPr txBox="1">
            <a:spLocks/>
          </p:cNvSpPr>
          <p:nvPr/>
        </p:nvSpPr>
        <p:spPr>
          <a:xfrm>
            <a:off x="1196340" y="1977416"/>
            <a:ext cx="7638378" cy="37510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CA" sz="3200" dirty="0" smtClean="0"/>
              <a:t>Overview</a:t>
            </a:r>
          </a:p>
          <a:p>
            <a:pPr>
              <a:buFont typeface="Wingdings" panose="05000000000000000000" pitchFamily="2" charset="2"/>
              <a:buChar char="v"/>
            </a:pPr>
            <a:r>
              <a:rPr lang="en-CA" sz="3200" dirty="0" smtClean="0"/>
              <a:t>Architecture</a:t>
            </a:r>
          </a:p>
          <a:p>
            <a:pPr>
              <a:buFont typeface="Wingdings" panose="05000000000000000000" pitchFamily="2" charset="2"/>
              <a:buChar char="v"/>
            </a:pPr>
            <a:r>
              <a:rPr lang="en-CA" sz="3200" dirty="0" smtClean="0"/>
              <a:t>Data Models</a:t>
            </a:r>
          </a:p>
          <a:p>
            <a:pPr>
              <a:buFont typeface="Wingdings" panose="05000000000000000000" pitchFamily="2" charset="2"/>
              <a:buChar char="v"/>
            </a:pPr>
            <a:r>
              <a:rPr lang="en-CA" sz="3200" dirty="0" smtClean="0"/>
              <a:t>Data Schemas</a:t>
            </a:r>
          </a:p>
          <a:p>
            <a:pPr>
              <a:buFont typeface="Wingdings" panose="05000000000000000000" pitchFamily="2" charset="2"/>
              <a:buChar char="v"/>
            </a:pPr>
            <a:r>
              <a:rPr lang="en-CA" sz="3200" dirty="0" smtClean="0"/>
              <a:t>Data Independence</a:t>
            </a:r>
            <a:endParaRPr lang="en-CA" sz="3200"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4</a:t>
            </a:fld>
            <a:endParaRPr lang="en-CA"/>
          </a:p>
        </p:txBody>
      </p:sp>
    </p:spTree>
    <p:extLst>
      <p:ext uri="{BB962C8B-B14F-4D97-AF65-F5344CB8AC3E}">
        <p14:creationId xmlns:p14="http://schemas.microsoft.com/office/powerpoint/2010/main" val="1730969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Relational </a:t>
            </a:r>
            <a:r>
              <a:rPr lang="en-CA" dirty="0" smtClean="0"/>
              <a:t>Algebra-</a:t>
            </a:r>
            <a:r>
              <a:rPr lang="en-CA" dirty="0"/>
              <a:t> Set Difference (−)</a:t>
            </a:r>
            <a:br>
              <a:rPr lang="en-CA" dirty="0"/>
            </a:br>
            <a:endParaRPr lang="en-CA" dirty="0"/>
          </a:p>
        </p:txBody>
      </p:sp>
      <p:sp>
        <p:nvSpPr>
          <p:cNvPr id="3" name="Content Placeholder 2"/>
          <p:cNvSpPr>
            <a:spLocks noGrp="1"/>
          </p:cNvSpPr>
          <p:nvPr>
            <p:ph idx="1"/>
          </p:nvPr>
        </p:nvSpPr>
        <p:spPr/>
        <p:txBody>
          <a:bodyPr>
            <a:noAutofit/>
          </a:bodyPr>
          <a:lstStyle/>
          <a:p>
            <a:pPr marL="268288" indent="-268288">
              <a:buFont typeface="Wingdings" panose="05000000000000000000" pitchFamily="2" charset="2"/>
              <a:buChar char="§"/>
            </a:pPr>
            <a:r>
              <a:rPr lang="en-US" sz="2400" dirty="0"/>
              <a:t>Set Difference (−)</a:t>
            </a:r>
          </a:p>
          <a:p>
            <a:pPr marL="268288" indent="-268288">
              <a:buFont typeface="Wingdings" panose="05000000000000000000" pitchFamily="2" charset="2"/>
              <a:buChar char="§"/>
            </a:pPr>
            <a:r>
              <a:rPr lang="en-US" sz="2400" dirty="0"/>
              <a:t>The result of set difference operation is tuples, which are present in one relation but are not in the second relation.</a:t>
            </a:r>
          </a:p>
          <a:p>
            <a:pPr marL="268288" indent="-268288">
              <a:buFont typeface="Wingdings" panose="05000000000000000000" pitchFamily="2" charset="2"/>
              <a:buChar char="§"/>
            </a:pPr>
            <a:r>
              <a:rPr lang="en-US" sz="2400" b="1" dirty="0"/>
              <a:t>Notation</a:t>
            </a:r>
            <a:r>
              <a:rPr lang="en-US" sz="2400" dirty="0"/>
              <a:t> − </a:t>
            </a:r>
            <a:r>
              <a:rPr lang="en-US" sz="2400" b="1" dirty="0"/>
              <a:t>r</a:t>
            </a:r>
            <a:r>
              <a:rPr lang="en-US" sz="2400" dirty="0"/>
              <a:t> − </a:t>
            </a:r>
            <a:r>
              <a:rPr lang="en-US" sz="2400" b="1" dirty="0"/>
              <a:t>s</a:t>
            </a:r>
            <a:endParaRPr lang="en-US" sz="2400" dirty="0"/>
          </a:p>
          <a:p>
            <a:pPr marL="268288" indent="-268288">
              <a:buFont typeface="Wingdings" panose="05000000000000000000" pitchFamily="2" charset="2"/>
              <a:buChar char="§"/>
            </a:pPr>
            <a:r>
              <a:rPr lang="en-US" sz="2400" dirty="0"/>
              <a:t>Finds all the tuples that are present in </a:t>
            </a:r>
            <a:r>
              <a:rPr lang="en-US" sz="2400" b="1" dirty="0"/>
              <a:t>r</a:t>
            </a:r>
            <a:r>
              <a:rPr lang="en-US" sz="2400" dirty="0"/>
              <a:t> but not in </a:t>
            </a:r>
            <a:r>
              <a:rPr lang="en-US" sz="2400" b="1" dirty="0"/>
              <a:t>s</a:t>
            </a:r>
            <a:r>
              <a:rPr lang="en-US" sz="2400" dirty="0"/>
              <a:t>.</a:t>
            </a:r>
          </a:p>
          <a:p>
            <a:pPr marL="268288" indent="-268288">
              <a:buFont typeface="Wingdings" panose="05000000000000000000" pitchFamily="2" charset="2"/>
              <a:buChar char="§"/>
            </a:pPr>
            <a:endParaRPr lang="en-US" sz="2400" b="1" dirty="0" smtClean="0"/>
          </a:p>
          <a:p>
            <a:pPr marL="268288" indent="-268288">
              <a:buFont typeface="Wingdings" panose="05000000000000000000" pitchFamily="2" charset="2"/>
              <a:buChar char="§"/>
            </a:pPr>
            <a:endParaRPr lang="en-US" sz="2400" b="1" dirty="0"/>
          </a:p>
          <a:p>
            <a:pPr marL="268288" indent="-268288">
              <a:buFont typeface="Wingdings" panose="05000000000000000000" pitchFamily="2" charset="2"/>
              <a:buChar char="§"/>
            </a:pPr>
            <a:r>
              <a:rPr lang="en-US" sz="2400" b="1" dirty="0" smtClean="0"/>
              <a:t>Output</a:t>
            </a:r>
            <a:r>
              <a:rPr lang="en-US" sz="2400" dirty="0"/>
              <a:t> − Provides the name of authors who have written books but not articles.</a:t>
            </a:r>
            <a:endParaRPr lang="en-CA" sz="2400" dirty="0"/>
          </a:p>
        </p:txBody>
      </p:sp>
      <p:sp>
        <p:nvSpPr>
          <p:cNvPr id="4" name="Rectangle 1"/>
          <p:cNvSpPr>
            <a:spLocks noChangeArrowheads="1"/>
          </p:cNvSpPr>
          <p:nvPr/>
        </p:nvSpPr>
        <p:spPr bwMode="auto">
          <a:xfrm>
            <a:off x="3396727" y="4180143"/>
            <a:ext cx="5459506"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author</a:t>
            </a:r>
            <a:r>
              <a:rPr kumimoji="0" lang="en-US" sz="4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(Books) − ∏ </a:t>
            </a:r>
            <a:r>
              <a:rPr kumimoji="0" lang="en-US" sz="240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author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(Articles)</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40</a:t>
            </a:fld>
            <a:endParaRPr lang="en-CA"/>
          </a:p>
        </p:txBody>
      </p:sp>
    </p:spTree>
    <p:extLst>
      <p:ext uri="{BB962C8B-B14F-4D97-AF65-F5344CB8AC3E}">
        <p14:creationId xmlns:p14="http://schemas.microsoft.com/office/powerpoint/2010/main" val="2934237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68" y="636227"/>
            <a:ext cx="10058400" cy="1450757"/>
          </a:xfrm>
        </p:spPr>
        <p:txBody>
          <a:bodyPr>
            <a:normAutofit fontScale="90000"/>
          </a:bodyPr>
          <a:lstStyle/>
          <a:p>
            <a:r>
              <a:rPr lang="en-CA" dirty="0"/>
              <a:t>Relational </a:t>
            </a:r>
            <a:r>
              <a:rPr lang="en-CA" dirty="0" smtClean="0"/>
              <a:t>Algebra-</a:t>
            </a:r>
            <a:r>
              <a:rPr lang="en-US" dirty="0"/>
              <a:t>Cartesian Product (Χ)</a:t>
            </a:r>
            <a:br>
              <a:rPr lang="en-US" dirty="0"/>
            </a:br>
            <a:r>
              <a:rPr lang="en-CA" dirty="0"/>
              <a:t/>
            </a:r>
            <a:br>
              <a:rPr lang="en-CA" dirty="0"/>
            </a:br>
            <a:endParaRPr lang="en-CA" dirty="0"/>
          </a:p>
        </p:txBody>
      </p:sp>
      <p:sp>
        <p:nvSpPr>
          <p:cNvPr id="3" name="Content Placeholder 2"/>
          <p:cNvSpPr>
            <a:spLocks noGrp="1"/>
          </p:cNvSpPr>
          <p:nvPr>
            <p:ph idx="1"/>
          </p:nvPr>
        </p:nvSpPr>
        <p:spPr/>
        <p:txBody>
          <a:bodyPr/>
          <a:lstStyle/>
          <a:p>
            <a:pPr marL="363538" indent="-363538">
              <a:buFont typeface="Wingdings" panose="05000000000000000000" pitchFamily="2" charset="2"/>
              <a:buChar char="§"/>
            </a:pPr>
            <a:r>
              <a:rPr lang="en-US" dirty="0" smtClean="0"/>
              <a:t>Combines </a:t>
            </a:r>
            <a:r>
              <a:rPr lang="en-US" dirty="0"/>
              <a:t>information of two different relations into one.</a:t>
            </a:r>
          </a:p>
          <a:p>
            <a:pPr marL="363538" indent="-363538">
              <a:buFont typeface="Wingdings" panose="05000000000000000000" pitchFamily="2" charset="2"/>
              <a:buChar char="§"/>
            </a:pPr>
            <a:r>
              <a:rPr lang="en-US" b="1" dirty="0"/>
              <a:t>Notation</a:t>
            </a:r>
            <a:r>
              <a:rPr lang="en-US" dirty="0"/>
              <a:t> − r Χ s</a:t>
            </a:r>
          </a:p>
          <a:p>
            <a:pPr marL="363538" indent="-363538">
              <a:buFont typeface="Wingdings" panose="05000000000000000000" pitchFamily="2" charset="2"/>
              <a:buChar char="§"/>
            </a:pPr>
            <a:r>
              <a:rPr lang="en-US" dirty="0"/>
              <a:t>Where </a:t>
            </a:r>
            <a:r>
              <a:rPr lang="en-US" b="1" dirty="0"/>
              <a:t>r</a:t>
            </a:r>
            <a:r>
              <a:rPr lang="en-US" dirty="0"/>
              <a:t> and </a:t>
            </a:r>
            <a:r>
              <a:rPr lang="en-US" b="1" dirty="0"/>
              <a:t>s</a:t>
            </a:r>
            <a:r>
              <a:rPr lang="en-US" dirty="0"/>
              <a:t> are relations and their output will be defined as −</a:t>
            </a:r>
          </a:p>
          <a:p>
            <a:pPr marL="363538" indent="-363538">
              <a:buFont typeface="Wingdings" panose="05000000000000000000" pitchFamily="2" charset="2"/>
              <a:buChar char="§"/>
            </a:pPr>
            <a:r>
              <a:rPr lang="en-US" dirty="0"/>
              <a:t>r Χ s = { q t | q ∈ r and t ∈ s}</a:t>
            </a:r>
          </a:p>
          <a:p>
            <a:pPr marL="363538" indent="-363538">
              <a:buFont typeface="Wingdings" panose="05000000000000000000" pitchFamily="2" charset="2"/>
              <a:buChar char="§"/>
            </a:pPr>
            <a:endParaRPr lang="en-CA" dirty="0" smtClean="0"/>
          </a:p>
          <a:p>
            <a:pPr marL="363538" indent="-363538">
              <a:buFont typeface="Wingdings" panose="05000000000000000000" pitchFamily="2" charset="2"/>
              <a:buChar char="§"/>
            </a:pPr>
            <a:endParaRPr lang="en-CA" dirty="0"/>
          </a:p>
          <a:p>
            <a:pPr marL="363538" indent="-363538" algn="just">
              <a:buFont typeface="Wingdings" panose="05000000000000000000" pitchFamily="2" charset="2"/>
              <a:buChar char="§"/>
            </a:pPr>
            <a:r>
              <a:rPr lang="en-US" b="1" dirty="0"/>
              <a:t>Output</a:t>
            </a:r>
            <a:r>
              <a:rPr lang="en-US" dirty="0"/>
              <a:t> − Yields a relation, which shows all the books and articles written by </a:t>
            </a:r>
            <a:r>
              <a:rPr lang="en-US" dirty="0" smtClean="0"/>
              <a:t>“James”</a:t>
            </a:r>
            <a:endParaRPr lang="en-CA" dirty="0"/>
          </a:p>
        </p:txBody>
      </p:sp>
      <p:sp>
        <p:nvSpPr>
          <p:cNvPr id="4" name="Rectangle 1"/>
          <p:cNvSpPr>
            <a:spLocks noChangeArrowheads="1"/>
          </p:cNvSpPr>
          <p:nvPr/>
        </p:nvSpPr>
        <p:spPr bwMode="auto">
          <a:xfrm>
            <a:off x="1465730" y="3885959"/>
            <a:ext cx="5088252" cy="4001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σ </a:t>
            </a:r>
            <a:r>
              <a:rPr kumimoji="0" lang="en-US" sz="240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author = ‘James‘ </a:t>
            </a:r>
            <a:r>
              <a:rPr kumimoji="0" 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Books Χ Articles)</a:t>
            </a:r>
            <a:r>
              <a:rPr kumimoji="0" lang="en-US" sz="11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41</a:t>
            </a:fld>
            <a:endParaRPr lang="en-CA"/>
          </a:p>
        </p:txBody>
      </p:sp>
    </p:spTree>
    <p:extLst>
      <p:ext uri="{BB962C8B-B14F-4D97-AF65-F5344CB8AC3E}">
        <p14:creationId xmlns:p14="http://schemas.microsoft.com/office/powerpoint/2010/main" val="19381689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64827"/>
            <a:ext cx="10058400" cy="1450757"/>
          </a:xfrm>
        </p:spPr>
        <p:txBody>
          <a:bodyPr>
            <a:normAutofit fontScale="90000"/>
          </a:bodyPr>
          <a:lstStyle/>
          <a:p>
            <a:r>
              <a:rPr lang="en-CA" dirty="0"/>
              <a:t>Relational </a:t>
            </a:r>
            <a:r>
              <a:rPr lang="en-CA" dirty="0" smtClean="0"/>
              <a:t>Algebra-</a:t>
            </a:r>
            <a:r>
              <a:rPr lang="en-US" dirty="0"/>
              <a:t>Rename Operation (ρ)</a:t>
            </a:r>
            <a:br>
              <a:rPr lang="en-US" dirty="0"/>
            </a:br>
            <a:r>
              <a:rPr lang="en-US" dirty="0"/>
              <a:t/>
            </a:r>
            <a:br>
              <a:rPr lang="en-US" dirty="0"/>
            </a:br>
            <a:endParaRPr lang="en-CA" dirty="0"/>
          </a:p>
        </p:txBody>
      </p:sp>
      <p:sp>
        <p:nvSpPr>
          <p:cNvPr id="3" name="Content Placeholder 2"/>
          <p:cNvSpPr>
            <a:spLocks noGrp="1"/>
          </p:cNvSpPr>
          <p:nvPr>
            <p:ph idx="1"/>
          </p:nvPr>
        </p:nvSpPr>
        <p:spPr/>
        <p:txBody>
          <a:bodyPr>
            <a:noAutofit/>
          </a:bodyPr>
          <a:lstStyle/>
          <a:p>
            <a:pPr marL="363538" indent="-363538" algn="just">
              <a:buFont typeface="Wingdings" panose="05000000000000000000" pitchFamily="2" charset="2"/>
              <a:buChar char="§"/>
            </a:pPr>
            <a:r>
              <a:rPr lang="en-US" sz="2400" dirty="0" smtClean="0"/>
              <a:t>The </a:t>
            </a:r>
            <a:r>
              <a:rPr lang="en-US" sz="2400" dirty="0"/>
              <a:t>results of relational algebra are also relations but without any name. The rename operation allows us to rename the output relation. 'rename' operation is denoted with small Greek letter </a:t>
            </a:r>
            <a:r>
              <a:rPr lang="en-US" sz="2400" b="1" dirty="0"/>
              <a:t>rho</a:t>
            </a:r>
            <a:r>
              <a:rPr lang="en-US" sz="2400" dirty="0"/>
              <a:t> </a:t>
            </a:r>
            <a:r>
              <a:rPr lang="en-US" sz="2400" i="1" dirty="0"/>
              <a:t>ρ</a:t>
            </a:r>
            <a:r>
              <a:rPr lang="en-US" sz="2400" dirty="0"/>
              <a:t>.</a:t>
            </a:r>
          </a:p>
          <a:p>
            <a:pPr marL="363538" indent="-363538" algn="just">
              <a:buFont typeface="Wingdings" panose="05000000000000000000" pitchFamily="2" charset="2"/>
              <a:buChar char="§"/>
            </a:pPr>
            <a:r>
              <a:rPr lang="en-US" sz="2400" b="1" dirty="0"/>
              <a:t>Notation</a:t>
            </a:r>
            <a:r>
              <a:rPr lang="en-US" sz="2400" dirty="0"/>
              <a:t> − </a:t>
            </a:r>
            <a:r>
              <a:rPr lang="en-US" sz="2400" i="1" dirty="0"/>
              <a:t>ρ</a:t>
            </a:r>
            <a:r>
              <a:rPr lang="en-US" sz="2400" dirty="0"/>
              <a:t> </a:t>
            </a:r>
            <a:r>
              <a:rPr lang="en-US" sz="2400" baseline="-25000" dirty="0"/>
              <a:t>x</a:t>
            </a:r>
            <a:r>
              <a:rPr lang="en-US" sz="2400" dirty="0"/>
              <a:t> (E)</a:t>
            </a:r>
          </a:p>
          <a:p>
            <a:pPr marL="363538" indent="-363538" algn="just">
              <a:buFont typeface="Wingdings" panose="05000000000000000000" pitchFamily="2" charset="2"/>
              <a:buChar char="§"/>
            </a:pPr>
            <a:r>
              <a:rPr lang="en-US" sz="2400" dirty="0"/>
              <a:t>Where the result of expression </a:t>
            </a:r>
            <a:r>
              <a:rPr lang="en-US" sz="2400" b="1" dirty="0"/>
              <a:t>E</a:t>
            </a:r>
            <a:r>
              <a:rPr lang="en-US" sz="2400" dirty="0"/>
              <a:t> is saved with name of </a:t>
            </a:r>
            <a:r>
              <a:rPr lang="en-US" sz="2400" b="1" dirty="0"/>
              <a:t>x</a:t>
            </a:r>
            <a:r>
              <a:rPr lang="en-US" sz="2400" dirty="0"/>
              <a:t>.</a:t>
            </a:r>
          </a:p>
          <a:p>
            <a:pPr marL="363538" indent="-363538" algn="just">
              <a:buFont typeface="Wingdings" panose="05000000000000000000" pitchFamily="2" charset="2"/>
              <a:buChar char="§"/>
            </a:pPr>
            <a:r>
              <a:rPr lang="en-US" sz="2400" dirty="0"/>
              <a:t>Additional operations are −</a:t>
            </a:r>
          </a:p>
          <a:p>
            <a:pPr marL="656146" lvl="1" indent="-363538" algn="just">
              <a:buFont typeface="Wingdings" panose="05000000000000000000" pitchFamily="2" charset="2"/>
              <a:buChar char="§"/>
            </a:pPr>
            <a:r>
              <a:rPr lang="en-US" sz="2200" dirty="0"/>
              <a:t>Set intersection</a:t>
            </a:r>
          </a:p>
          <a:p>
            <a:pPr marL="656146" lvl="1" indent="-363538" algn="just">
              <a:buFont typeface="Wingdings" panose="05000000000000000000" pitchFamily="2" charset="2"/>
              <a:buChar char="§"/>
            </a:pPr>
            <a:r>
              <a:rPr lang="en-US" sz="2200" dirty="0"/>
              <a:t>Assignment</a:t>
            </a:r>
          </a:p>
          <a:p>
            <a:pPr marL="656146" lvl="1" indent="-363538" algn="just">
              <a:buFont typeface="Wingdings" panose="05000000000000000000" pitchFamily="2" charset="2"/>
              <a:buChar char="§"/>
            </a:pPr>
            <a:r>
              <a:rPr lang="en-US" sz="2200" dirty="0"/>
              <a:t>Natural join</a:t>
            </a:r>
          </a:p>
          <a:p>
            <a:endParaRPr lang="en-CA" sz="18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42</a:t>
            </a:fld>
            <a:endParaRPr lang="en-CA"/>
          </a:p>
        </p:txBody>
      </p:sp>
    </p:spTree>
    <p:extLst>
      <p:ext uri="{BB962C8B-B14F-4D97-AF65-F5344CB8AC3E}">
        <p14:creationId xmlns:p14="http://schemas.microsoft.com/office/powerpoint/2010/main" val="2629051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76568"/>
            <a:ext cx="10058400" cy="1450757"/>
          </a:xfrm>
        </p:spPr>
        <p:txBody>
          <a:bodyPr/>
          <a:lstStyle/>
          <a:p>
            <a:r>
              <a:rPr lang="en-US" dirty="0"/>
              <a:t>Relational Calculus</a:t>
            </a:r>
            <a:br>
              <a:rPr lang="en-US" dirty="0"/>
            </a:br>
            <a:endParaRPr lang="en-CA" dirty="0"/>
          </a:p>
        </p:txBody>
      </p:sp>
      <p:sp>
        <p:nvSpPr>
          <p:cNvPr id="3" name="Content Placeholder 2"/>
          <p:cNvSpPr>
            <a:spLocks noGrp="1"/>
          </p:cNvSpPr>
          <p:nvPr>
            <p:ph idx="1"/>
          </p:nvPr>
        </p:nvSpPr>
        <p:spPr/>
        <p:txBody>
          <a:bodyPr>
            <a:normAutofit lnSpcReduction="10000"/>
          </a:bodyPr>
          <a:lstStyle/>
          <a:p>
            <a:r>
              <a:rPr lang="en-US" dirty="0" smtClean="0"/>
              <a:t>Relational </a:t>
            </a:r>
            <a:r>
              <a:rPr lang="en-US" dirty="0"/>
              <a:t>Calculus is a non-procedural query language, that is, it tells what to do but never explains how to do it.</a:t>
            </a:r>
          </a:p>
          <a:p>
            <a:r>
              <a:rPr lang="en-US" dirty="0"/>
              <a:t>Relational calculus exists in two forms −</a:t>
            </a:r>
          </a:p>
          <a:p>
            <a:pPr marL="514350" indent="-514350">
              <a:buFont typeface="+mj-lt"/>
              <a:buAutoNum type="romanLcPeriod"/>
            </a:pPr>
            <a:r>
              <a:rPr lang="en-US" dirty="0" smtClean="0"/>
              <a:t>Tuple Relational Calculus (TRC)</a:t>
            </a:r>
          </a:p>
          <a:p>
            <a:pPr marL="514350" indent="-514350">
              <a:buFont typeface="+mj-lt"/>
              <a:buAutoNum type="romanLcPeriod"/>
            </a:pPr>
            <a:r>
              <a:rPr lang="en-US" dirty="0" smtClean="0"/>
              <a:t>Filtering variable ranges over tuples</a:t>
            </a:r>
          </a:p>
          <a:p>
            <a:r>
              <a:rPr lang="en-US" b="1" dirty="0" smtClean="0"/>
              <a:t>Notation</a:t>
            </a:r>
            <a:r>
              <a:rPr lang="en-US" dirty="0"/>
              <a:t> − {T | Condition}</a:t>
            </a:r>
          </a:p>
          <a:p>
            <a:r>
              <a:rPr lang="en-US" dirty="0"/>
              <a:t>Returns all tuples T that satisfies a condition.</a:t>
            </a:r>
          </a:p>
          <a:p>
            <a:r>
              <a:rPr lang="en-US" b="1" dirty="0"/>
              <a:t>For example</a:t>
            </a:r>
            <a:r>
              <a:rPr lang="en-US" dirty="0"/>
              <a:t> </a:t>
            </a:r>
            <a:r>
              <a:rPr lang="en-US" dirty="0" smtClean="0"/>
              <a:t>−</a:t>
            </a:r>
            <a:endParaRPr lang="en-US" dirty="0"/>
          </a:p>
          <a:p>
            <a:r>
              <a:rPr lang="en-US" dirty="0"/>
              <a:t>{ T.name |  Author(T) AND </a:t>
            </a:r>
            <a:r>
              <a:rPr lang="en-US" dirty="0" err="1"/>
              <a:t>T.article</a:t>
            </a:r>
            <a:r>
              <a:rPr lang="en-US" dirty="0"/>
              <a:t> = 'database' </a:t>
            </a:r>
            <a:r>
              <a:rPr lang="en-US" dirty="0" smtClean="0"/>
              <a:t>}</a:t>
            </a:r>
          </a:p>
          <a:p>
            <a:r>
              <a:rPr lang="en-US" b="1" dirty="0"/>
              <a:t>Output</a:t>
            </a:r>
            <a:r>
              <a:rPr lang="en-US" dirty="0"/>
              <a:t> − Returns tuples with 'name' from Author who has written article on 'database</a:t>
            </a:r>
            <a:r>
              <a:rPr lang="en-US" dirty="0" smtClean="0"/>
              <a:t>'.</a:t>
            </a:r>
          </a:p>
          <a:p>
            <a:endParaRPr lang="en-US" dirty="0" smtClean="0"/>
          </a:p>
          <a:p>
            <a:endParaRPr lang="en-CA" dirty="0"/>
          </a:p>
        </p:txBody>
      </p:sp>
      <p:sp>
        <p:nvSpPr>
          <p:cNvPr id="7" name="Footer Placeholder 6"/>
          <p:cNvSpPr>
            <a:spLocks noGrp="1"/>
          </p:cNvSpPr>
          <p:nvPr>
            <p:ph type="ftr" sz="quarter" idx="11"/>
          </p:nvPr>
        </p:nvSpPr>
        <p:spPr/>
        <p:txBody>
          <a:bodyPr/>
          <a:lstStyle/>
          <a:p>
            <a:r>
              <a:rPr lang="en-US" smtClean="0"/>
              <a:t>Part-A Overview of DB and Components</a:t>
            </a:r>
            <a:endParaRPr lang="en-CA"/>
          </a:p>
        </p:txBody>
      </p:sp>
      <p:sp>
        <p:nvSpPr>
          <p:cNvPr id="8" name="Slide Number Placeholder 7"/>
          <p:cNvSpPr>
            <a:spLocks noGrp="1"/>
          </p:cNvSpPr>
          <p:nvPr>
            <p:ph type="sldNum" sz="quarter" idx="12"/>
          </p:nvPr>
        </p:nvSpPr>
        <p:spPr/>
        <p:txBody>
          <a:bodyPr/>
          <a:lstStyle/>
          <a:p>
            <a:fld id="{8C10498B-8387-4C1A-920E-A425A7EFB943}" type="slidenum">
              <a:rPr lang="en-CA" smtClean="0"/>
              <a:t>43</a:t>
            </a:fld>
            <a:endParaRPr lang="en-CA"/>
          </a:p>
        </p:txBody>
      </p:sp>
    </p:spTree>
    <p:extLst>
      <p:ext uri="{BB962C8B-B14F-4D97-AF65-F5344CB8AC3E}">
        <p14:creationId xmlns:p14="http://schemas.microsoft.com/office/powerpoint/2010/main" val="1594081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816814" cy="1450757"/>
          </a:xfrm>
        </p:spPr>
        <p:txBody>
          <a:bodyPr/>
          <a:lstStyle/>
          <a:p>
            <a:r>
              <a:rPr lang="en-US" dirty="0"/>
              <a:t>Relational </a:t>
            </a:r>
            <a:r>
              <a:rPr lang="en-US" dirty="0" smtClean="0"/>
              <a:t>Calculus- Tuple Relational Calculus</a:t>
            </a:r>
            <a:endParaRPr lang="en-CA"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smtClean="0"/>
              <a:t> TRC </a:t>
            </a:r>
            <a:r>
              <a:rPr lang="en-US" sz="2800" dirty="0"/>
              <a:t>can be quantified. We can use Existential (∃) and Universal Quantifiers (∀).</a:t>
            </a:r>
          </a:p>
          <a:p>
            <a:r>
              <a:rPr lang="en-US" sz="2800" b="1" dirty="0"/>
              <a:t>For example</a:t>
            </a:r>
            <a:r>
              <a:rPr lang="en-US" sz="2800" dirty="0"/>
              <a:t> −</a:t>
            </a:r>
          </a:p>
          <a:p>
            <a:r>
              <a:rPr lang="en-CA" sz="2800" dirty="0"/>
              <a:t>{ R| ∃T   ∈ </a:t>
            </a:r>
            <a:r>
              <a:rPr lang="en-CA" sz="2800" dirty="0" smtClean="0"/>
              <a:t>Authors(</a:t>
            </a:r>
            <a:r>
              <a:rPr lang="en-CA" sz="2800" dirty="0" err="1" smtClean="0"/>
              <a:t>T.article</a:t>
            </a:r>
            <a:r>
              <a:rPr lang="en-CA" sz="2800" dirty="0"/>
              <a:t>='database' AND R.name=T.name</a:t>
            </a:r>
            <a:r>
              <a:rPr lang="en-CA" sz="2800" dirty="0" smtClean="0"/>
              <a:t>)}</a:t>
            </a:r>
          </a:p>
          <a:p>
            <a:r>
              <a:rPr lang="en-US" sz="2800" b="1" dirty="0" smtClean="0"/>
              <a:t>Output</a:t>
            </a:r>
            <a:r>
              <a:rPr lang="en-US" sz="2800" dirty="0"/>
              <a:t> </a:t>
            </a:r>
            <a:r>
              <a:rPr lang="en-US" sz="2800" dirty="0" smtClean="0"/>
              <a:t>−</a:t>
            </a:r>
          </a:p>
          <a:p>
            <a:r>
              <a:rPr lang="en-US" sz="2800" dirty="0" smtClean="0"/>
              <a:t> </a:t>
            </a:r>
            <a:r>
              <a:rPr lang="en-US" sz="2800" dirty="0"/>
              <a:t>The above query will yield the same result as the previous one.</a:t>
            </a:r>
            <a:endParaRPr lang="en-CA" sz="28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44</a:t>
            </a:fld>
            <a:endParaRPr lang="en-CA"/>
          </a:p>
        </p:txBody>
      </p:sp>
    </p:spTree>
    <p:extLst>
      <p:ext uri="{BB962C8B-B14F-4D97-AF65-F5344CB8AC3E}">
        <p14:creationId xmlns:p14="http://schemas.microsoft.com/office/powerpoint/2010/main" val="2659475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Relational Calculus- </a:t>
            </a:r>
            <a:r>
              <a:rPr lang="en-US" dirty="0" smtClean="0"/>
              <a:t>Domain </a:t>
            </a:r>
            <a:r>
              <a:rPr lang="en-US" dirty="0"/>
              <a:t>Relational Calculus</a:t>
            </a:r>
            <a:endParaRPr lang="en-CA" dirty="0"/>
          </a:p>
        </p:txBody>
      </p:sp>
      <p:sp>
        <p:nvSpPr>
          <p:cNvPr id="4" name="Rectangle 1"/>
          <p:cNvSpPr>
            <a:spLocks noGrp="1" noChangeArrowheads="1"/>
          </p:cNvSpPr>
          <p:nvPr>
            <p:ph idx="1"/>
          </p:nvPr>
        </p:nvSpPr>
        <p:spPr bwMode="auto">
          <a:xfrm>
            <a:off x="949362" y="1692717"/>
            <a:ext cx="10058400" cy="285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44500" marR="0" lvl="0" indent="-4445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0" i="0" u="none" strike="noStrike" cap="none" normalizeH="0" baseline="0" dirty="0" smtClean="0">
                <a:ln>
                  <a:noFill/>
                </a:ln>
                <a:solidFill>
                  <a:srgbClr val="000000"/>
                </a:solidFill>
                <a:effectLst/>
                <a:latin typeface="+mn-lt"/>
                <a:cs typeface="Arial" panose="020B0604020202020204" pitchFamily="34" charset="0"/>
              </a:rPr>
              <a:t>In DRC, the filtering variable uses the domain of attributes instead of entire tuple values (as done in TRC, mentioned above).</a:t>
            </a:r>
            <a:endParaRPr kumimoji="0" lang="en-US" sz="2400" b="0" i="0" u="none" strike="noStrike" cap="none" normalizeH="0" baseline="0" dirty="0" smtClean="0">
              <a:ln>
                <a:noFill/>
              </a:ln>
              <a:solidFill>
                <a:schemeClr val="tx1"/>
              </a:solidFill>
              <a:effectLst/>
              <a:latin typeface="+mn-lt"/>
              <a:cs typeface="Arial" panose="020B0604020202020204" pitchFamily="34" charset="0"/>
            </a:endParaRPr>
          </a:p>
          <a:p>
            <a:pPr marL="444500" marR="0" lvl="0" indent="-4445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rgbClr val="000000"/>
                </a:solidFill>
                <a:effectLst/>
                <a:latin typeface="+mn-lt"/>
                <a:cs typeface="Arial" panose="020B0604020202020204" pitchFamily="34" charset="0"/>
              </a:rPr>
              <a:t>Notation</a:t>
            </a:r>
            <a:r>
              <a:rPr kumimoji="0" lang="en-US" sz="2400" b="0" i="0" u="none" strike="noStrike" cap="none" normalizeH="0" baseline="0" dirty="0" smtClean="0">
                <a:ln>
                  <a:noFill/>
                </a:ln>
                <a:solidFill>
                  <a:srgbClr val="000000"/>
                </a:solidFill>
                <a:effectLst/>
                <a:latin typeface="+mn-lt"/>
                <a:cs typeface="Arial" panose="020B0604020202020204" pitchFamily="34" charset="0"/>
              </a:rPr>
              <a:t> −</a:t>
            </a:r>
            <a:endParaRPr kumimoji="0" lang="en-US" sz="2400" b="0" i="0" u="none" strike="noStrike" cap="none" normalizeH="0" baseline="0" dirty="0" smtClean="0">
              <a:ln>
                <a:noFill/>
              </a:ln>
              <a:solidFill>
                <a:schemeClr val="tx1"/>
              </a:solidFill>
              <a:effectLst/>
              <a:latin typeface="+mn-lt"/>
              <a:cs typeface="Arial" panose="020B0604020202020204" pitchFamily="34" charset="0"/>
            </a:endParaRPr>
          </a:p>
          <a:p>
            <a:pPr marL="444500" marR="0" lvl="0" indent="-4445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0" i="0" u="none" strike="noStrike" cap="none" normalizeH="0" baseline="0" dirty="0" smtClean="0">
                <a:ln>
                  <a:noFill/>
                </a:ln>
                <a:solidFill>
                  <a:srgbClr val="000000"/>
                </a:solidFill>
                <a:effectLst/>
                <a:latin typeface="+mn-lt"/>
                <a:cs typeface="Arial" panose="020B0604020202020204" pitchFamily="34" charset="0"/>
              </a:rPr>
              <a:t>{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1</a:t>
            </a:r>
            <a:r>
              <a:rPr kumimoji="0" lang="en-US" sz="2400" b="0" i="0" u="none" strike="noStrike" cap="none" normalizeH="0" baseline="0" dirty="0" smtClean="0">
                <a:ln>
                  <a:noFill/>
                </a:ln>
                <a:solidFill>
                  <a:srgbClr val="000000"/>
                </a:solidFill>
                <a:effectLst/>
                <a:latin typeface="+mn-lt"/>
                <a:cs typeface="Arial" panose="020B0604020202020204" pitchFamily="34" charset="0"/>
              </a:rPr>
              <a:t>,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2</a:t>
            </a:r>
            <a:r>
              <a:rPr kumimoji="0" lang="en-US" sz="2400" b="0" i="0" u="none" strike="noStrike" cap="none" normalizeH="0" baseline="0" dirty="0" smtClean="0">
                <a:ln>
                  <a:noFill/>
                </a:ln>
                <a:solidFill>
                  <a:srgbClr val="000000"/>
                </a:solidFill>
                <a:effectLst/>
                <a:latin typeface="+mn-lt"/>
                <a:cs typeface="Arial" panose="020B0604020202020204" pitchFamily="34" charset="0"/>
              </a:rPr>
              <a:t>,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3</a:t>
            </a:r>
            <a:r>
              <a:rPr kumimoji="0" lang="en-US" sz="2400" b="0" i="0" u="none" strike="noStrike" cap="none" normalizeH="0" baseline="0" dirty="0" smtClean="0">
                <a:ln>
                  <a:noFill/>
                </a:ln>
                <a:solidFill>
                  <a:srgbClr val="000000"/>
                </a:solidFill>
                <a:effectLst/>
                <a:latin typeface="+mn-lt"/>
                <a:cs typeface="Arial" panose="020B0604020202020204" pitchFamily="34" charset="0"/>
              </a:rPr>
              <a:t>, ...,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n</a:t>
            </a:r>
            <a:r>
              <a:rPr kumimoji="0" lang="en-US" sz="2400" b="0" i="0" u="none" strike="noStrike" cap="none" normalizeH="0" baseline="0" dirty="0" smtClean="0">
                <a:ln>
                  <a:noFill/>
                </a:ln>
                <a:solidFill>
                  <a:srgbClr val="000000"/>
                </a:solidFill>
                <a:effectLst/>
                <a:latin typeface="+mn-lt"/>
                <a:cs typeface="Arial" panose="020B0604020202020204" pitchFamily="34" charset="0"/>
              </a:rPr>
              <a:t> | P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1</a:t>
            </a:r>
            <a:r>
              <a:rPr kumimoji="0" lang="en-US" sz="2400" b="0" i="0" u="none" strike="noStrike" cap="none" normalizeH="0" baseline="0" dirty="0" smtClean="0">
                <a:ln>
                  <a:noFill/>
                </a:ln>
                <a:solidFill>
                  <a:srgbClr val="000000"/>
                </a:solidFill>
                <a:effectLst/>
                <a:latin typeface="+mn-lt"/>
                <a:cs typeface="Arial" panose="020B0604020202020204" pitchFamily="34" charset="0"/>
              </a:rPr>
              <a:t>,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2</a:t>
            </a:r>
            <a:r>
              <a:rPr kumimoji="0" lang="en-US" sz="2400" b="0" i="0" u="none" strike="noStrike" cap="none" normalizeH="0" baseline="0" dirty="0" smtClean="0">
                <a:ln>
                  <a:noFill/>
                </a:ln>
                <a:solidFill>
                  <a:srgbClr val="000000"/>
                </a:solidFill>
                <a:effectLst/>
                <a:latin typeface="+mn-lt"/>
                <a:cs typeface="Arial" panose="020B0604020202020204" pitchFamily="34" charset="0"/>
              </a:rPr>
              <a:t>,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3</a:t>
            </a:r>
            <a:r>
              <a:rPr kumimoji="0" lang="en-US" sz="2400" b="0" i="0" u="none" strike="noStrike" cap="none" normalizeH="0" baseline="0" dirty="0" smtClean="0">
                <a:ln>
                  <a:noFill/>
                </a:ln>
                <a:solidFill>
                  <a:srgbClr val="000000"/>
                </a:solidFill>
                <a:effectLst/>
                <a:latin typeface="+mn-lt"/>
                <a:cs typeface="Arial" panose="020B0604020202020204" pitchFamily="34" charset="0"/>
              </a:rPr>
              <a:t>, ... ,a</a:t>
            </a:r>
            <a:r>
              <a:rPr kumimoji="0" lang="en-US" sz="2400" b="0" i="0" u="none" strike="noStrike" cap="none" normalizeH="0" baseline="-30000" dirty="0" smtClean="0">
                <a:ln>
                  <a:noFill/>
                </a:ln>
                <a:solidFill>
                  <a:srgbClr val="000000"/>
                </a:solidFill>
                <a:effectLst/>
                <a:latin typeface="+mn-lt"/>
                <a:cs typeface="Arial" panose="020B0604020202020204" pitchFamily="34" charset="0"/>
              </a:rPr>
              <a:t>n</a:t>
            </a:r>
            <a:r>
              <a:rPr kumimoji="0" lang="en-US" sz="2400" b="0" i="0" u="none" strike="noStrike" cap="none" normalizeH="0" baseline="0" dirty="0" smtClean="0">
                <a:ln>
                  <a:noFill/>
                </a:ln>
                <a:solidFill>
                  <a:srgbClr val="000000"/>
                </a:solidFill>
                <a:effectLst/>
                <a:latin typeface="+mn-lt"/>
                <a:cs typeface="Arial" panose="020B0604020202020204" pitchFamily="34" charset="0"/>
              </a:rPr>
              <a:t>)}</a:t>
            </a:r>
            <a:endParaRPr kumimoji="0" lang="en-US" sz="2400" b="0" i="0" u="none" strike="noStrike" cap="none" normalizeH="0" baseline="0" dirty="0" smtClean="0">
              <a:ln>
                <a:noFill/>
              </a:ln>
              <a:solidFill>
                <a:schemeClr val="tx1"/>
              </a:solidFill>
              <a:effectLst/>
              <a:latin typeface="+mn-lt"/>
              <a:cs typeface="Arial" panose="020B0604020202020204" pitchFamily="34" charset="0"/>
            </a:endParaRPr>
          </a:p>
          <a:p>
            <a:pPr marL="444500" marR="0" lvl="0" indent="-4445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0" i="0" u="none" strike="noStrike" cap="none" normalizeH="0" baseline="0" dirty="0" smtClean="0">
                <a:ln>
                  <a:noFill/>
                </a:ln>
                <a:solidFill>
                  <a:srgbClr val="000000"/>
                </a:solidFill>
                <a:effectLst/>
                <a:latin typeface="+mn-lt"/>
                <a:cs typeface="Arial" panose="020B0604020202020204" pitchFamily="34" charset="0"/>
              </a:rPr>
              <a:t>Where a1, a2 are attributes and </a:t>
            </a:r>
            <a:r>
              <a:rPr kumimoji="0" lang="en-US" sz="2400" b="1" i="0" u="none" strike="noStrike" cap="none" normalizeH="0" baseline="0" dirty="0" smtClean="0">
                <a:ln>
                  <a:noFill/>
                </a:ln>
                <a:solidFill>
                  <a:srgbClr val="000000"/>
                </a:solidFill>
                <a:effectLst/>
                <a:latin typeface="+mn-lt"/>
                <a:cs typeface="Arial" panose="020B0604020202020204" pitchFamily="34" charset="0"/>
              </a:rPr>
              <a:t>P</a:t>
            </a:r>
            <a:r>
              <a:rPr kumimoji="0" lang="en-US" sz="2400" b="0" i="0" u="none" strike="noStrike" cap="none" normalizeH="0" baseline="0" dirty="0" smtClean="0">
                <a:ln>
                  <a:noFill/>
                </a:ln>
                <a:solidFill>
                  <a:srgbClr val="000000"/>
                </a:solidFill>
                <a:effectLst/>
                <a:latin typeface="+mn-lt"/>
                <a:cs typeface="Arial" panose="020B0604020202020204" pitchFamily="34" charset="0"/>
              </a:rPr>
              <a:t> stands for formulae built by inner attributes.</a:t>
            </a:r>
            <a:endParaRPr kumimoji="0" lang="en-US" sz="2400" b="0" i="0" u="none" strike="noStrike" cap="none" normalizeH="0" baseline="0" dirty="0" smtClean="0">
              <a:ln>
                <a:noFill/>
              </a:ln>
              <a:solidFill>
                <a:schemeClr val="tx1"/>
              </a:solidFill>
              <a:effectLst/>
              <a:latin typeface="+mn-lt"/>
              <a:cs typeface="Arial" panose="020B0604020202020204" pitchFamily="34" charset="0"/>
            </a:endParaRPr>
          </a:p>
          <a:p>
            <a:pPr marL="444500" marR="0" lvl="0" indent="-4445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400" b="1" i="0" u="none" strike="noStrike" cap="none" normalizeH="0" baseline="0" dirty="0" smtClean="0">
                <a:ln>
                  <a:noFill/>
                </a:ln>
                <a:solidFill>
                  <a:srgbClr val="000000"/>
                </a:solidFill>
                <a:effectLst/>
                <a:latin typeface="+mn-lt"/>
                <a:cs typeface="Arial" panose="020B0604020202020204" pitchFamily="34" charset="0"/>
              </a:rPr>
              <a:t>For example</a:t>
            </a:r>
            <a:r>
              <a:rPr kumimoji="0" lang="en-US" sz="2400" b="0" i="0" u="none" strike="noStrike" cap="none" normalizeH="0" baseline="0" dirty="0" smtClean="0">
                <a:ln>
                  <a:noFill/>
                </a:ln>
                <a:solidFill>
                  <a:srgbClr val="000000"/>
                </a:solidFill>
                <a:effectLst/>
                <a:latin typeface="+mn-lt"/>
                <a:cs typeface="Arial" panose="020B0604020202020204" pitchFamily="34" charset="0"/>
              </a:rPr>
              <a:t> −</a:t>
            </a:r>
            <a:endParaRPr kumimoji="0" lang="en-US" sz="2400" b="0" i="0" u="none" strike="noStrike" cap="none" normalizeH="0" baseline="0" dirty="0" smtClean="0">
              <a:ln>
                <a:noFill/>
              </a:ln>
              <a:solidFill>
                <a:schemeClr val="tx1"/>
              </a:solidFill>
              <a:effectLst/>
              <a:latin typeface="+mn-lt"/>
              <a:cs typeface="Arial" panose="020B0604020202020204" pitchFamily="34" charset="0"/>
            </a:endParaRPr>
          </a:p>
        </p:txBody>
      </p:sp>
      <p:sp>
        <p:nvSpPr>
          <p:cNvPr id="5" name="Rectangle 4"/>
          <p:cNvSpPr/>
          <p:nvPr/>
        </p:nvSpPr>
        <p:spPr>
          <a:xfrm>
            <a:off x="2066364" y="4548862"/>
            <a:ext cx="7615517" cy="400110"/>
          </a:xfrm>
          <a:prstGeom prst="rect">
            <a:avLst/>
          </a:prstGeom>
        </p:spPr>
        <p:txBody>
          <a:bodyPr wrap="square">
            <a:spAutoFit/>
          </a:bodyPr>
          <a:lstStyle/>
          <a:p>
            <a:r>
              <a:rPr lang="fr-FR" sz="2000" dirty="0" smtClean="0"/>
              <a:t>{&lt; article, page, </a:t>
            </a:r>
            <a:r>
              <a:rPr lang="fr-FR" sz="2000" dirty="0" err="1" smtClean="0"/>
              <a:t>subject</a:t>
            </a:r>
            <a:r>
              <a:rPr lang="fr-FR" sz="2000" dirty="0" smtClean="0"/>
              <a:t> &gt; |  ∈ Books ∧ </a:t>
            </a:r>
            <a:r>
              <a:rPr lang="fr-FR" sz="2000" dirty="0" err="1" smtClean="0"/>
              <a:t>subject</a:t>
            </a:r>
            <a:r>
              <a:rPr lang="fr-FR" sz="2000" dirty="0" smtClean="0"/>
              <a:t> = '</a:t>
            </a:r>
            <a:r>
              <a:rPr lang="fr-FR" sz="2000" dirty="0" err="1" smtClean="0"/>
              <a:t>database</a:t>
            </a:r>
            <a:r>
              <a:rPr lang="fr-FR" sz="2000" dirty="0" smtClean="0"/>
              <a:t>'}</a:t>
            </a:r>
            <a:endParaRPr lang="en-CA" sz="2000" dirty="0"/>
          </a:p>
        </p:txBody>
      </p:sp>
      <p:sp>
        <p:nvSpPr>
          <p:cNvPr id="6" name="Rectangle 5"/>
          <p:cNvSpPr/>
          <p:nvPr/>
        </p:nvSpPr>
        <p:spPr>
          <a:xfrm>
            <a:off x="949362" y="5284258"/>
            <a:ext cx="11057965" cy="400110"/>
          </a:xfrm>
          <a:prstGeom prst="rect">
            <a:avLst/>
          </a:prstGeom>
        </p:spPr>
        <p:txBody>
          <a:bodyPr wrap="square">
            <a:spAutoFit/>
          </a:bodyPr>
          <a:lstStyle/>
          <a:p>
            <a:r>
              <a:rPr lang="en-US" sz="2000" b="1" dirty="0">
                <a:solidFill>
                  <a:srgbClr val="000000"/>
                </a:solidFill>
                <a:latin typeface="Arial" panose="020B0604020202020204" pitchFamily="34" charset="0"/>
              </a:rPr>
              <a:t>Output</a:t>
            </a:r>
            <a:r>
              <a:rPr lang="en-US" sz="2000" dirty="0">
                <a:solidFill>
                  <a:srgbClr val="000000"/>
                </a:solidFill>
                <a:latin typeface="Arial" panose="020B0604020202020204" pitchFamily="34" charset="0"/>
              </a:rPr>
              <a:t> − Yields Article, Page, and Subject from the relation </a:t>
            </a:r>
            <a:r>
              <a:rPr lang="en-US" sz="2000" dirty="0" smtClean="0">
                <a:solidFill>
                  <a:srgbClr val="000000"/>
                </a:solidFill>
                <a:latin typeface="Arial" panose="020B0604020202020204" pitchFamily="34" charset="0"/>
              </a:rPr>
              <a:t>Books, </a:t>
            </a:r>
            <a:r>
              <a:rPr lang="en-US" sz="2000" dirty="0">
                <a:solidFill>
                  <a:srgbClr val="000000"/>
                </a:solidFill>
                <a:latin typeface="Arial" panose="020B0604020202020204" pitchFamily="34" charset="0"/>
              </a:rPr>
              <a:t>where subject is </a:t>
            </a:r>
            <a:r>
              <a:rPr lang="en-US" sz="2000" dirty="0" smtClean="0">
                <a:solidFill>
                  <a:srgbClr val="000000"/>
                </a:solidFill>
                <a:latin typeface="Arial" panose="020B0604020202020204" pitchFamily="34" charset="0"/>
              </a:rPr>
              <a:t>database</a:t>
            </a:r>
            <a:endParaRPr lang="en-CA" sz="2000" dirty="0"/>
          </a:p>
        </p:txBody>
      </p:sp>
      <p:sp>
        <p:nvSpPr>
          <p:cNvPr id="7" name="Footer Placeholder 6"/>
          <p:cNvSpPr>
            <a:spLocks noGrp="1"/>
          </p:cNvSpPr>
          <p:nvPr>
            <p:ph type="ftr" sz="quarter" idx="11"/>
          </p:nvPr>
        </p:nvSpPr>
        <p:spPr/>
        <p:txBody>
          <a:bodyPr/>
          <a:lstStyle/>
          <a:p>
            <a:r>
              <a:rPr lang="en-US" smtClean="0"/>
              <a:t>Part-A Overview of DB and Components</a:t>
            </a:r>
            <a:endParaRPr lang="en-CA"/>
          </a:p>
        </p:txBody>
      </p:sp>
      <p:sp>
        <p:nvSpPr>
          <p:cNvPr id="8" name="Slide Number Placeholder 7"/>
          <p:cNvSpPr>
            <a:spLocks noGrp="1"/>
          </p:cNvSpPr>
          <p:nvPr>
            <p:ph type="sldNum" sz="quarter" idx="12"/>
          </p:nvPr>
        </p:nvSpPr>
        <p:spPr/>
        <p:txBody>
          <a:bodyPr/>
          <a:lstStyle/>
          <a:p>
            <a:fld id="{8C10498B-8387-4C1A-920E-A425A7EFB943}" type="slidenum">
              <a:rPr lang="en-CA" smtClean="0"/>
              <a:t>45</a:t>
            </a:fld>
            <a:endParaRPr lang="en-CA"/>
          </a:p>
        </p:txBody>
      </p:sp>
    </p:spTree>
    <p:extLst>
      <p:ext uri="{BB962C8B-B14F-4D97-AF65-F5344CB8AC3E}">
        <p14:creationId xmlns:p14="http://schemas.microsoft.com/office/powerpoint/2010/main" val="2673454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SQL Overview</a:t>
            </a:r>
            <a:endParaRPr lang="en-CA" dirty="0"/>
          </a:p>
        </p:txBody>
      </p:sp>
      <p:sp>
        <p:nvSpPr>
          <p:cNvPr id="3" name="Content Placeholder 2"/>
          <p:cNvSpPr>
            <a:spLocks noGrp="1"/>
          </p:cNvSpPr>
          <p:nvPr>
            <p:ph idx="1"/>
          </p:nvPr>
        </p:nvSpPr>
        <p:spPr/>
        <p:txBody>
          <a:bodyPr>
            <a:normAutofit/>
          </a:bodyPr>
          <a:lstStyle/>
          <a:p>
            <a:pPr marL="363538" indent="-363538" algn="just">
              <a:buFont typeface="Wingdings" panose="05000000000000000000" pitchFamily="2" charset="2"/>
              <a:buChar char="§"/>
            </a:pPr>
            <a:r>
              <a:rPr lang="en-US" sz="2400" dirty="0" smtClean="0"/>
              <a:t> SQL </a:t>
            </a:r>
            <a:r>
              <a:rPr lang="en-US" sz="2400" dirty="0"/>
              <a:t>is a programming language for Relational Databases. </a:t>
            </a:r>
            <a:endParaRPr lang="en-US" sz="2400" dirty="0" smtClean="0"/>
          </a:p>
          <a:p>
            <a:pPr marL="363538" indent="-363538" algn="just">
              <a:buFont typeface="Wingdings" panose="05000000000000000000" pitchFamily="2" charset="2"/>
              <a:buChar char="§"/>
            </a:pPr>
            <a:r>
              <a:rPr lang="en-US" sz="2400" dirty="0" smtClean="0"/>
              <a:t> It </a:t>
            </a:r>
            <a:r>
              <a:rPr lang="en-US" sz="2400" dirty="0"/>
              <a:t>is designed over relational algebra and tuple relational calculus</a:t>
            </a:r>
            <a:r>
              <a:rPr lang="en-US" sz="2400" dirty="0" smtClean="0"/>
              <a:t>.</a:t>
            </a:r>
          </a:p>
          <a:p>
            <a:pPr marL="363538" indent="-363538" algn="just">
              <a:buFont typeface="Wingdings" panose="05000000000000000000" pitchFamily="2" charset="2"/>
              <a:buChar char="§"/>
            </a:pPr>
            <a:r>
              <a:rPr lang="en-US" sz="2400" dirty="0" smtClean="0"/>
              <a:t> </a:t>
            </a:r>
            <a:r>
              <a:rPr lang="en-US" sz="2400" dirty="0"/>
              <a:t>SQL comes as a package with all major distributions of RDBMS.</a:t>
            </a:r>
          </a:p>
          <a:p>
            <a:pPr marL="363538" indent="-363538" algn="just">
              <a:buFont typeface="Wingdings" panose="05000000000000000000" pitchFamily="2" charset="2"/>
              <a:buChar char="§"/>
            </a:pPr>
            <a:r>
              <a:rPr lang="en-US" sz="2400" dirty="0" smtClean="0"/>
              <a:t> SQL </a:t>
            </a:r>
            <a:r>
              <a:rPr lang="en-US" sz="2400" dirty="0"/>
              <a:t>comprises both </a:t>
            </a:r>
            <a:r>
              <a:rPr lang="en-US" sz="2400" b="1" dirty="0"/>
              <a:t>data definition</a:t>
            </a:r>
            <a:r>
              <a:rPr lang="en-US" sz="2400" dirty="0"/>
              <a:t> and </a:t>
            </a:r>
            <a:r>
              <a:rPr lang="en-US" sz="2400" b="1" dirty="0"/>
              <a:t>data manipulation </a:t>
            </a:r>
            <a:r>
              <a:rPr lang="en-US" sz="2400" dirty="0"/>
              <a:t>languages. </a:t>
            </a:r>
            <a:endParaRPr lang="en-US" sz="2400" dirty="0" smtClean="0"/>
          </a:p>
          <a:p>
            <a:pPr marL="363538" indent="-363538" algn="just">
              <a:buFont typeface="Wingdings" panose="05000000000000000000" pitchFamily="2" charset="2"/>
              <a:buChar char="§"/>
            </a:pPr>
            <a:r>
              <a:rPr lang="en-US" sz="2400" b="1" dirty="0" smtClean="0"/>
              <a:t>Data </a:t>
            </a:r>
            <a:r>
              <a:rPr lang="en-US" sz="2400" b="1" dirty="0"/>
              <a:t>D</a:t>
            </a:r>
            <a:r>
              <a:rPr lang="en-US" sz="2400" b="1" dirty="0" smtClean="0"/>
              <a:t>efinition </a:t>
            </a:r>
            <a:r>
              <a:rPr lang="en-US" sz="2400" dirty="0"/>
              <a:t>properties of SQL, one can design and modify database schema, </a:t>
            </a:r>
            <a:endParaRPr lang="en-US" sz="2400" dirty="0" smtClean="0"/>
          </a:p>
          <a:p>
            <a:pPr marL="363538" indent="-363538" algn="just">
              <a:buFont typeface="Wingdings" panose="05000000000000000000" pitchFamily="2" charset="2"/>
              <a:buChar char="§"/>
            </a:pPr>
            <a:r>
              <a:rPr lang="en-US" sz="2400" b="1" dirty="0" smtClean="0"/>
              <a:t>Data </a:t>
            </a:r>
            <a:r>
              <a:rPr lang="en-US" sz="2400" b="1" dirty="0"/>
              <a:t>M</a:t>
            </a:r>
            <a:r>
              <a:rPr lang="en-US" sz="2400" b="1" dirty="0" smtClean="0"/>
              <a:t>anipulation </a:t>
            </a:r>
            <a:r>
              <a:rPr lang="en-US" sz="2400" dirty="0"/>
              <a:t>properties allows SQL to store and retrieve data from database.</a:t>
            </a:r>
          </a:p>
          <a:p>
            <a:endParaRPr lang="en-CA" sz="24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46</a:t>
            </a:fld>
            <a:endParaRPr lang="en-CA"/>
          </a:p>
        </p:txBody>
      </p:sp>
    </p:spTree>
    <p:extLst>
      <p:ext uri="{BB962C8B-B14F-4D97-AF65-F5344CB8AC3E}">
        <p14:creationId xmlns:p14="http://schemas.microsoft.com/office/powerpoint/2010/main" val="27211356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11941"/>
            <a:ext cx="10058400" cy="578224"/>
          </a:xfrm>
        </p:spPr>
        <p:txBody>
          <a:bodyPr>
            <a:normAutofit fontScale="90000"/>
          </a:bodyPr>
          <a:lstStyle/>
          <a:p>
            <a:r>
              <a:rPr lang="en-CA" dirty="0" smtClean="0"/>
              <a:t>SQL-</a:t>
            </a:r>
            <a:r>
              <a:rPr lang="en-US" dirty="0"/>
              <a:t>Data Definition </a:t>
            </a:r>
            <a:r>
              <a:rPr lang="en-US" dirty="0" smtClean="0"/>
              <a:t>Language (DDL)</a:t>
            </a:r>
            <a:r>
              <a:rPr lang="en-US" dirty="0"/>
              <a:t/>
            </a:r>
            <a:br>
              <a:rPr lang="en-US" dirty="0"/>
            </a:br>
            <a:endParaRPr lang="en-CA" dirty="0"/>
          </a:p>
        </p:txBody>
      </p:sp>
      <p:sp>
        <p:nvSpPr>
          <p:cNvPr id="3" name="Content Placeholder 2"/>
          <p:cNvSpPr>
            <a:spLocks noGrp="1"/>
          </p:cNvSpPr>
          <p:nvPr>
            <p:ph idx="1"/>
          </p:nvPr>
        </p:nvSpPr>
        <p:spPr>
          <a:xfrm>
            <a:off x="358588" y="1786251"/>
            <a:ext cx="5209391" cy="3377295"/>
          </a:xfrm>
        </p:spPr>
        <p:txBody>
          <a:bodyPr>
            <a:noAutofit/>
          </a:bodyPr>
          <a:lstStyle/>
          <a:p>
            <a:pPr marL="0" indent="0">
              <a:buNone/>
            </a:pPr>
            <a:endParaRPr lang="en-US" sz="2400" dirty="0"/>
          </a:p>
          <a:p>
            <a:pPr marL="0" indent="0">
              <a:buNone/>
            </a:pPr>
            <a:r>
              <a:rPr lang="en-US" sz="2400" b="1" dirty="0" smtClean="0"/>
              <a:t>1. CREATE</a:t>
            </a:r>
            <a:endParaRPr lang="en-US" sz="2400" b="1" dirty="0"/>
          </a:p>
          <a:p>
            <a:pPr marL="560896" lvl="1" indent="-268288">
              <a:buFont typeface="Wingdings" panose="05000000000000000000" pitchFamily="2" charset="2"/>
              <a:buChar char="§"/>
            </a:pPr>
            <a:r>
              <a:rPr lang="en-US" sz="2400" dirty="0"/>
              <a:t>Creates new databases, tables and views from RDBMS.</a:t>
            </a:r>
          </a:p>
          <a:p>
            <a:r>
              <a:rPr lang="en-US" sz="2400" b="1" dirty="0"/>
              <a:t>For example</a:t>
            </a:r>
            <a:r>
              <a:rPr lang="en-US" sz="2400" dirty="0"/>
              <a:t> </a:t>
            </a:r>
            <a:r>
              <a:rPr lang="en-US" sz="2400" dirty="0" smtClean="0"/>
              <a:t>−</a:t>
            </a:r>
            <a:endParaRPr lang="en-US" sz="2400" dirty="0"/>
          </a:p>
          <a:p>
            <a:pPr lvl="1">
              <a:buFont typeface="Wingdings" panose="05000000000000000000" pitchFamily="2" charset="2"/>
              <a:buChar char="v"/>
            </a:pPr>
            <a:r>
              <a:rPr lang="en-US" sz="2400" dirty="0"/>
              <a:t>Create database </a:t>
            </a:r>
            <a:r>
              <a:rPr lang="en-US" sz="2400" dirty="0" smtClean="0"/>
              <a:t>Books;</a:t>
            </a:r>
            <a:endParaRPr lang="en-US" sz="2400" dirty="0"/>
          </a:p>
          <a:p>
            <a:pPr lvl="1">
              <a:buFont typeface="Wingdings" panose="05000000000000000000" pitchFamily="2" charset="2"/>
              <a:buChar char="v"/>
            </a:pPr>
            <a:r>
              <a:rPr lang="en-US" sz="2400" dirty="0"/>
              <a:t>Create table article;</a:t>
            </a:r>
          </a:p>
          <a:p>
            <a:pPr lvl="1">
              <a:buFont typeface="Wingdings" panose="05000000000000000000" pitchFamily="2" charset="2"/>
              <a:buChar char="v"/>
            </a:pPr>
            <a:r>
              <a:rPr lang="en-US" sz="2400" dirty="0"/>
              <a:t>Create view </a:t>
            </a:r>
            <a:r>
              <a:rPr lang="en-US" sz="2400" dirty="0" err="1"/>
              <a:t>for_students</a:t>
            </a:r>
            <a:r>
              <a:rPr lang="en-US" sz="2400" dirty="0"/>
              <a:t>;</a:t>
            </a:r>
            <a:endParaRPr lang="en-CA" sz="2400" dirty="0"/>
          </a:p>
        </p:txBody>
      </p:sp>
      <p:sp>
        <p:nvSpPr>
          <p:cNvPr id="6" name="Rectangle 5"/>
          <p:cNvSpPr/>
          <p:nvPr/>
        </p:nvSpPr>
        <p:spPr>
          <a:xfrm>
            <a:off x="721659" y="1682223"/>
            <a:ext cx="10183905" cy="523220"/>
          </a:xfrm>
          <a:prstGeom prst="rect">
            <a:avLst/>
          </a:prstGeom>
        </p:spPr>
        <p:txBody>
          <a:bodyPr wrap="square">
            <a:spAutoFit/>
          </a:bodyPr>
          <a:lstStyle/>
          <a:p>
            <a:r>
              <a:rPr lang="en-US" sz="2800" dirty="0" smtClean="0"/>
              <a:t>SQL uses the following set of commands to define database schema </a:t>
            </a:r>
            <a:endParaRPr lang="en-CA" sz="2800" dirty="0"/>
          </a:p>
        </p:txBody>
      </p:sp>
      <p:sp>
        <p:nvSpPr>
          <p:cNvPr id="7" name="Rectangle 6"/>
          <p:cNvSpPr/>
          <p:nvPr/>
        </p:nvSpPr>
        <p:spPr>
          <a:xfrm>
            <a:off x="6422313" y="2260447"/>
            <a:ext cx="5732930" cy="1938992"/>
          </a:xfrm>
          <a:prstGeom prst="rect">
            <a:avLst/>
          </a:prstGeom>
        </p:spPr>
        <p:txBody>
          <a:bodyPr wrap="square">
            <a:spAutoFit/>
          </a:bodyPr>
          <a:lstStyle/>
          <a:p>
            <a:r>
              <a:rPr lang="en-US" sz="2400" b="1" i="0" dirty="0" smtClean="0">
                <a:effectLst/>
              </a:rPr>
              <a:t>2.  DROP</a:t>
            </a:r>
          </a:p>
          <a:p>
            <a:pPr marL="712788" indent="-174625" algn="just">
              <a:buClr>
                <a:schemeClr val="accent2"/>
              </a:buClr>
              <a:buFont typeface="Wingdings" panose="05000000000000000000" pitchFamily="2" charset="2"/>
              <a:buChar char="§"/>
              <a:tabLst>
                <a:tab pos="806450" algn="l"/>
              </a:tabLst>
            </a:pPr>
            <a:r>
              <a:rPr lang="en-US" sz="2400" dirty="0" smtClean="0">
                <a:solidFill>
                  <a:srgbClr val="000000"/>
                </a:solidFill>
              </a:rPr>
              <a:t>Drops commands, views, tables, and databases from RDBMS.</a:t>
            </a:r>
          </a:p>
          <a:p>
            <a:pPr algn="just"/>
            <a:r>
              <a:rPr lang="en-US" sz="2400" b="1" dirty="0" smtClean="0">
                <a:solidFill>
                  <a:srgbClr val="000000"/>
                </a:solidFill>
              </a:rPr>
              <a:t>For </a:t>
            </a:r>
            <a:r>
              <a:rPr lang="en-US" sz="2400" b="1" dirty="0">
                <a:solidFill>
                  <a:srgbClr val="000000"/>
                </a:solidFill>
              </a:rPr>
              <a:t>example</a:t>
            </a:r>
            <a:r>
              <a:rPr lang="en-US" sz="2400" dirty="0" smtClean="0">
                <a:solidFill>
                  <a:srgbClr val="000000"/>
                </a:solidFill>
              </a:rPr>
              <a:t>−</a:t>
            </a:r>
          </a:p>
          <a:p>
            <a:pPr algn="just"/>
            <a:endParaRPr lang="en-US" sz="2400" dirty="0">
              <a:solidFill>
                <a:srgbClr val="000000"/>
              </a:solidFill>
            </a:endParaRPr>
          </a:p>
        </p:txBody>
      </p:sp>
      <p:sp>
        <p:nvSpPr>
          <p:cNvPr id="9" name="Rectangle 8"/>
          <p:cNvSpPr/>
          <p:nvPr/>
        </p:nvSpPr>
        <p:spPr>
          <a:xfrm>
            <a:off x="6701117" y="3739597"/>
            <a:ext cx="6096000" cy="1569660"/>
          </a:xfrm>
          <a:prstGeom prst="rect">
            <a:avLst/>
          </a:prstGeom>
        </p:spPr>
        <p:txBody>
          <a:bodyPr>
            <a:spAutoFit/>
          </a:bodyPr>
          <a:lstStyle/>
          <a:p>
            <a:pPr marL="285750" indent="-285750">
              <a:buClr>
                <a:schemeClr val="accent2"/>
              </a:buClr>
              <a:buFont typeface="Wingdings" panose="05000000000000000000" pitchFamily="2" charset="2"/>
              <a:buChar char="v"/>
            </a:pPr>
            <a:r>
              <a:rPr lang="en-CA" sz="2400" dirty="0" smtClean="0"/>
              <a:t>Drop </a:t>
            </a:r>
            <a:r>
              <a:rPr lang="en-CA" sz="2400" dirty="0" err="1" smtClean="0"/>
              <a:t>object_type</a:t>
            </a:r>
            <a:r>
              <a:rPr lang="en-CA" sz="2400" dirty="0" smtClean="0"/>
              <a:t> </a:t>
            </a:r>
            <a:r>
              <a:rPr lang="en-CA" sz="2400" dirty="0" err="1" smtClean="0"/>
              <a:t>object_name</a:t>
            </a:r>
            <a:r>
              <a:rPr lang="en-CA" sz="2400" dirty="0" smtClean="0"/>
              <a:t>;</a:t>
            </a:r>
          </a:p>
          <a:p>
            <a:pPr marL="285750" indent="-285750">
              <a:buClr>
                <a:schemeClr val="accent2"/>
              </a:buClr>
              <a:buFont typeface="Wingdings" panose="05000000000000000000" pitchFamily="2" charset="2"/>
              <a:buChar char="v"/>
            </a:pPr>
            <a:r>
              <a:rPr lang="en-CA" sz="2400" dirty="0" smtClean="0"/>
              <a:t>Drop database Books;</a:t>
            </a:r>
          </a:p>
          <a:p>
            <a:pPr marL="285750" indent="-285750">
              <a:buClr>
                <a:schemeClr val="accent2"/>
              </a:buClr>
              <a:buFont typeface="Wingdings" panose="05000000000000000000" pitchFamily="2" charset="2"/>
              <a:buChar char="v"/>
            </a:pPr>
            <a:r>
              <a:rPr lang="en-CA" sz="2400" dirty="0" smtClean="0"/>
              <a:t>Drop table article;</a:t>
            </a:r>
          </a:p>
          <a:p>
            <a:pPr marL="285750" indent="-285750">
              <a:buClr>
                <a:schemeClr val="accent2"/>
              </a:buClr>
              <a:buFont typeface="Wingdings" panose="05000000000000000000" pitchFamily="2" charset="2"/>
              <a:buChar char="v"/>
            </a:pPr>
            <a:r>
              <a:rPr lang="en-CA" sz="2400" dirty="0" smtClean="0"/>
              <a:t>Drop view </a:t>
            </a:r>
            <a:r>
              <a:rPr lang="en-CA" sz="2400" dirty="0" err="1" smtClean="0"/>
              <a:t>for_students</a:t>
            </a:r>
            <a:r>
              <a:rPr lang="en-CA" sz="2400" dirty="0" smtClean="0"/>
              <a:t>;</a:t>
            </a:r>
            <a:endParaRPr lang="en-CA" sz="2400" dirty="0"/>
          </a:p>
        </p:txBody>
      </p:sp>
      <p:sp>
        <p:nvSpPr>
          <p:cNvPr id="10" name="Rectangle 9"/>
          <p:cNvSpPr/>
          <p:nvPr/>
        </p:nvSpPr>
        <p:spPr>
          <a:xfrm>
            <a:off x="3138991" y="5163546"/>
            <a:ext cx="6845449" cy="1569660"/>
          </a:xfrm>
          <a:prstGeom prst="rect">
            <a:avLst/>
          </a:prstGeom>
        </p:spPr>
        <p:txBody>
          <a:bodyPr wrap="square">
            <a:spAutoFit/>
          </a:bodyPr>
          <a:lstStyle/>
          <a:p>
            <a:r>
              <a:rPr lang="en-CA" sz="2400" b="1" i="0" dirty="0" smtClean="0">
                <a:effectLst/>
              </a:rPr>
              <a:t>3. ALTER</a:t>
            </a:r>
          </a:p>
          <a:p>
            <a:pPr algn="just"/>
            <a:r>
              <a:rPr lang="en-CA" sz="2400" dirty="0">
                <a:solidFill>
                  <a:srgbClr val="000000"/>
                </a:solidFill>
              </a:rPr>
              <a:t>Modifies database </a:t>
            </a:r>
            <a:r>
              <a:rPr lang="en-CA" sz="2400" dirty="0" smtClean="0">
                <a:solidFill>
                  <a:srgbClr val="000000"/>
                </a:solidFill>
              </a:rPr>
              <a:t>schema</a:t>
            </a:r>
          </a:p>
          <a:p>
            <a:pPr algn="just"/>
            <a:r>
              <a:rPr lang="en-CA" sz="2400" b="1" dirty="0" smtClean="0"/>
              <a:t>For </a:t>
            </a:r>
            <a:r>
              <a:rPr lang="en-CA" sz="2400" b="1" dirty="0"/>
              <a:t>example</a:t>
            </a:r>
            <a:r>
              <a:rPr lang="en-CA" sz="2400" dirty="0" smtClean="0"/>
              <a:t>−</a:t>
            </a:r>
          </a:p>
          <a:p>
            <a:pPr algn="just"/>
            <a:endParaRPr lang="en-CA" sz="2400" dirty="0">
              <a:solidFill>
                <a:srgbClr val="000000"/>
              </a:solidFill>
            </a:endParaRPr>
          </a:p>
        </p:txBody>
      </p:sp>
      <p:sp>
        <p:nvSpPr>
          <p:cNvPr id="12" name="Rectangle 11"/>
          <p:cNvSpPr/>
          <p:nvPr/>
        </p:nvSpPr>
        <p:spPr>
          <a:xfrm>
            <a:off x="5023821" y="5953152"/>
            <a:ext cx="4942315" cy="461665"/>
          </a:xfrm>
          <a:prstGeom prst="rect">
            <a:avLst/>
          </a:prstGeom>
        </p:spPr>
        <p:txBody>
          <a:bodyPr wrap="none">
            <a:spAutoFit/>
          </a:bodyPr>
          <a:lstStyle/>
          <a:p>
            <a:r>
              <a:rPr lang="en-CA" sz="2400" dirty="0" smtClean="0"/>
              <a:t>Alter table article add subject </a:t>
            </a:r>
            <a:r>
              <a:rPr lang="en-CA" sz="2400" dirty="0" err="1" smtClean="0"/>
              <a:t>varchar</a:t>
            </a:r>
            <a:r>
              <a:rPr lang="en-CA" sz="2400" dirty="0" smtClean="0"/>
              <a:t>;</a:t>
            </a:r>
            <a:endParaRPr lang="en-CA" sz="2400" dirty="0"/>
          </a:p>
        </p:txBody>
      </p:sp>
      <p:sp>
        <p:nvSpPr>
          <p:cNvPr id="13" name="Footer Placeholder 12"/>
          <p:cNvSpPr>
            <a:spLocks noGrp="1"/>
          </p:cNvSpPr>
          <p:nvPr>
            <p:ph type="ftr" sz="quarter" idx="11"/>
          </p:nvPr>
        </p:nvSpPr>
        <p:spPr/>
        <p:txBody>
          <a:bodyPr/>
          <a:lstStyle/>
          <a:p>
            <a:r>
              <a:rPr lang="en-US" smtClean="0"/>
              <a:t>Part-A Overview of DB and Components</a:t>
            </a:r>
            <a:endParaRPr lang="en-CA"/>
          </a:p>
        </p:txBody>
      </p:sp>
      <p:sp>
        <p:nvSpPr>
          <p:cNvPr id="14" name="Slide Number Placeholder 13"/>
          <p:cNvSpPr>
            <a:spLocks noGrp="1"/>
          </p:cNvSpPr>
          <p:nvPr>
            <p:ph type="sldNum" sz="quarter" idx="12"/>
          </p:nvPr>
        </p:nvSpPr>
        <p:spPr/>
        <p:txBody>
          <a:bodyPr/>
          <a:lstStyle/>
          <a:p>
            <a:fld id="{8C10498B-8387-4C1A-920E-A425A7EFB943}" type="slidenum">
              <a:rPr lang="en-CA" smtClean="0"/>
              <a:t>47</a:t>
            </a:fld>
            <a:endParaRPr lang="en-CA"/>
          </a:p>
        </p:txBody>
      </p:sp>
    </p:spTree>
    <p:extLst>
      <p:ext uri="{BB962C8B-B14F-4D97-AF65-F5344CB8AC3E}">
        <p14:creationId xmlns:p14="http://schemas.microsoft.com/office/powerpoint/2010/main" val="19375258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SQL-</a:t>
            </a:r>
            <a:r>
              <a:rPr lang="en-US" dirty="0"/>
              <a:t>Data </a:t>
            </a:r>
            <a:r>
              <a:rPr lang="en-US" dirty="0" smtClean="0"/>
              <a:t>Manipulation Language (DML)</a:t>
            </a:r>
            <a:r>
              <a:rPr lang="en-US" dirty="0"/>
              <a:t/>
            </a:r>
            <a:br>
              <a:rPr lang="en-US" dirty="0"/>
            </a:br>
            <a:endParaRPr lang="en-CA" dirty="0"/>
          </a:p>
        </p:txBody>
      </p:sp>
      <p:sp>
        <p:nvSpPr>
          <p:cNvPr id="3" name="Content Placeholder 2"/>
          <p:cNvSpPr>
            <a:spLocks noGrp="1"/>
          </p:cNvSpPr>
          <p:nvPr>
            <p:ph idx="1"/>
          </p:nvPr>
        </p:nvSpPr>
        <p:spPr/>
        <p:txBody>
          <a:bodyPr>
            <a:normAutofit lnSpcReduction="10000"/>
          </a:bodyPr>
          <a:lstStyle/>
          <a:p>
            <a:pPr marL="363538" indent="-363538">
              <a:buFont typeface="Wingdings" panose="05000000000000000000" pitchFamily="2" charset="2"/>
              <a:buChar char="§"/>
              <a:tabLst>
                <a:tab pos="268288" algn="l"/>
              </a:tabLst>
            </a:pPr>
            <a:r>
              <a:rPr lang="en-US" sz="2400" dirty="0" smtClean="0"/>
              <a:t>SQL </a:t>
            </a:r>
            <a:r>
              <a:rPr lang="en-US" sz="2400" dirty="0"/>
              <a:t>is equipped with data manipulation language (DML). </a:t>
            </a:r>
            <a:endParaRPr lang="en-US" sz="2400" dirty="0" smtClean="0"/>
          </a:p>
          <a:p>
            <a:pPr marL="363538" indent="-363538">
              <a:buFont typeface="Wingdings" panose="05000000000000000000" pitchFamily="2" charset="2"/>
              <a:buChar char="§"/>
              <a:tabLst>
                <a:tab pos="268288" algn="l"/>
              </a:tabLst>
            </a:pPr>
            <a:r>
              <a:rPr lang="en-US" sz="2400" dirty="0" smtClean="0"/>
              <a:t>DML </a:t>
            </a:r>
            <a:r>
              <a:rPr lang="en-US" sz="2400" dirty="0"/>
              <a:t>modifies the database instance by inserting, updating and deleting its data. </a:t>
            </a:r>
            <a:endParaRPr lang="en-US" sz="2400" dirty="0" smtClean="0"/>
          </a:p>
          <a:p>
            <a:pPr marL="363538" indent="-363538">
              <a:buFont typeface="Wingdings" panose="05000000000000000000" pitchFamily="2" charset="2"/>
              <a:buChar char="§"/>
              <a:tabLst>
                <a:tab pos="268288" algn="l"/>
              </a:tabLst>
            </a:pPr>
            <a:r>
              <a:rPr lang="en-US" sz="2400" dirty="0" smtClean="0"/>
              <a:t>SQL </a:t>
            </a:r>
            <a:r>
              <a:rPr lang="en-US" sz="2400" dirty="0"/>
              <a:t>contains the following set of commands in its DML section </a:t>
            </a:r>
            <a:r>
              <a:rPr lang="en-US" sz="2400" dirty="0" smtClean="0"/>
              <a:t>−</a:t>
            </a:r>
            <a:endParaRPr lang="en-US" sz="2400" dirty="0"/>
          </a:p>
          <a:p>
            <a:pPr lvl="2">
              <a:lnSpc>
                <a:spcPct val="150000"/>
              </a:lnSpc>
              <a:buFont typeface="Courier New" panose="02070309020205020404" pitchFamily="49" charset="0"/>
              <a:buChar char="o"/>
            </a:pPr>
            <a:r>
              <a:rPr lang="en-US" sz="2200" dirty="0"/>
              <a:t>SELECT/FROM/WHERE</a:t>
            </a:r>
          </a:p>
          <a:p>
            <a:pPr lvl="2">
              <a:lnSpc>
                <a:spcPct val="150000"/>
              </a:lnSpc>
              <a:buFont typeface="Courier New" panose="02070309020205020404" pitchFamily="49" charset="0"/>
              <a:buChar char="o"/>
            </a:pPr>
            <a:r>
              <a:rPr lang="en-US" sz="2200" dirty="0"/>
              <a:t>INSERT INTO/VALUES</a:t>
            </a:r>
          </a:p>
          <a:p>
            <a:pPr lvl="2">
              <a:lnSpc>
                <a:spcPct val="150000"/>
              </a:lnSpc>
              <a:buFont typeface="Courier New" panose="02070309020205020404" pitchFamily="49" charset="0"/>
              <a:buChar char="o"/>
            </a:pPr>
            <a:r>
              <a:rPr lang="en-US" sz="2200" dirty="0"/>
              <a:t>UPDATE/SET/WHERE</a:t>
            </a:r>
          </a:p>
          <a:p>
            <a:pPr lvl="2">
              <a:lnSpc>
                <a:spcPct val="150000"/>
              </a:lnSpc>
              <a:buFont typeface="Courier New" panose="02070309020205020404" pitchFamily="49" charset="0"/>
              <a:buChar char="o"/>
            </a:pPr>
            <a:r>
              <a:rPr lang="en-US" sz="2200" dirty="0"/>
              <a:t>DELETE FROM/WHERE</a:t>
            </a:r>
          </a:p>
          <a:p>
            <a:pPr>
              <a:buFont typeface="Wingdings" panose="05000000000000000000" pitchFamily="2" charset="2"/>
              <a:buChar char="§"/>
            </a:pPr>
            <a:endParaRPr lang="en-CA" sz="24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48</a:t>
            </a:fld>
            <a:endParaRPr lang="en-CA"/>
          </a:p>
        </p:txBody>
      </p:sp>
    </p:spTree>
    <p:extLst>
      <p:ext uri="{BB962C8B-B14F-4D97-AF65-F5344CB8AC3E}">
        <p14:creationId xmlns:p14="http://schemas.microsoft.com/office/powerpoint/2010/main" val="1309105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916" y="716909"/>
            <a:ext cx="10058400" cy="1450757"/>
          </a:xfrm>
        </p:spPr>
        <p:txBody>
          <a:bodyPr/>
          <a:lstStyle/>
          <a:p>
            <a:r>
              <a:rPr lang="en-CA" dirty="0" smtClean="0"/>
              <a:t>DML-</a:t>
            </a:r>
            <a:r>
              <a:rPr lang="en-US" dirty="0"/>
              <a:t>SELECT/FROM/WHERE</a:t>
            </a:r>
            <a:br>
              <a:rPr lang="en-US" dirty="0"/>
            </a:br>
            <a:endParaRPr lang="en-CA" dirty="0"/>
          </a:p>
        </p:txBody>
      </p:sp>
      <p:sp>
        <p:nvSpPr>
          <p:cNvPr id="3" name="Content Placeholder 2"/>
          <p:cNvSpPr>
            <a:spLocks noGrp="1"/>
          </p:cNvSpPr>
          <p:nvPr>
            <p:ph idx="1"/>
          </p:nvPr>
        </p:nvSpPr>
        <p:spPr/>
        <p:txBody>
          <a:bodyPr>
            <a:noAutofit/>
          </a:bodyPr>
          <a:lstStyle/>
          <a:p>
            <a:pPr algn="just"/>
            <a:r>
              <a:rPr lang="en-US" sz="2200" b="1" dirty="0" smtClean="0"/>
              <a:t>SELECT</a:t>
            </a:r>
            <a:r>
              <a:rPr lang="en-US" sz="2200" dirty="0"/>
              <a:t> − </a:t>
            </a:r>
            <a:r>
              <a:rPr lang="en-US" sz="2200" dirty="0" smtClean="0"/>
              <a:t>It </a:t>
            </a:r>
            <a:r>
              <a:rPr lang="en-US" sz="2200" dirty="0"/>
              <a:t>selects the attributes based on the condition described by WHERE clause.</a:t>
            </a:r>
          </a:p>
          <a:p>
            <a:pPr algn="just"/>
            <a:r>
              <a:rPr lang="en-US" sz="2200" b="1" dirty="0"/>
              <a:t>FROM</a:t>
            </a:r>
            <a:r>
              <a:rPr lang="en-US" sz="2200" dirty="0"/>
              <a:t> − This clause takes a relation name as an argument from which attributes are to be </a:t>
            </a:r>
            <a:r>
              <a:rPr lang="en-US" sz="2200" dirty="0" smtClean="0"/>
              <a:t>selected/projected.</a:t>
            </a:r>
          </a:p>
          <a:p>
            <a:pPr algn="just"/>
            <a:r>
              <a:rPr lang="en-US" sz="2200" b="1" dirty="0" smtClean="0"/>
              <a:t>WHERE</a:t>
            </a:r>
            <a:r>
              <a:rPr lang="en-US" sz="2200" dirty="0"/>
              <a:t> − This clause defines predicate or conditions, which must match in order to qualify the attributes to be projected.</a:t>
            </a:r>
          </a:p>
          <a:p>
            <a:pPr algn="just"/>
            <a:r>
              <a:rPr lang="en-CA" sz="2200" b="1" dirty="0"/>
              <a:t>For example</a:t>
            </a:r>
            <a:r>
              <a:rPr lang="en-CA" sz="2200" dirty="0"/>
              <a:t> </a:t>
            </a:r>
            <a:r>
              <a:rPr lang="en-CA" sz="2200" dirty="0" smtClean="0"/>
              <a:t>−</a:t>
            </a:r>
          </a:p>
          <a:p>
            <a:pPr marL="981075" indent="-981075">
              <a:tabLst>
                <a:tab pos="1519238" algn="l"/>
              </a:tabLst>
            </a:pPr>
            <a:r>
              <a:rPr lang="en-US" sz="2200" b="1" dirty="0"/>
              <a:t>Select </a:t>
            </a:r>
            <a:r>
              <a:rPr lang="en-US" sz="2200" b="1" dirty="0" err="1"/>
              <a:t>author_name</a:t>
            </a:r>
            <a:endParaRPr lang="en-US" sz="2200" b="1" dirty="0"/>
          </a:p>
          <a:p>
            <a:pPr marL="981075" indent="-981075">
              <a:tabLst>
                <a:tab pos="1519238" algn="l"/>
              </a:tabLst>
            </a:pPr>
            <a:r>
              <a:rPr lang="en-US" sz="2200" b="1" dirty="0"/>
              <a:t>From </a:t>
            </a:r>
            <a:r>
              <a:rPr lang="en-US" sz="2200" b="1" dirty="0" err="1"/>
              <a:t>book_author</a:t>
            </a:r>
            <a:endParaRPr lang="en-US" sz="2200" b="1" dirty="0"/>
          </a:p>
          <a:p>
            <a:pPr marL="981075" indent="-981075">
              <a:tabLst>
                <a:tab pos="1519238" algn="l"/>
              </a:tabLst>
            </a:pPr>
            <a:r>
              <a:rPr lang="en-US" sz="2200" b="1" dirty="0"/>
              <a:t>Where age &gt; 50;</a:t>
            </a:r>
            <a:endParaRPr lang="en-CA" sz="2200" b="1" dirty="0"/>
          </a:p>
        </p:txBody>
      </p:sp>
      <p:sp>
        <p:nvSpPr>
          <p:cNvPr id="4" name="Rectangle 3"/>
          <p:cNvSpPr/>
          <p:nvPr/>
        </p:nvSpPr>
        <p:spPr>
          <a:xfrm>
            <a:off x="1097280" y="5728010"/>
            <a:ext cx="10534426" cy="646331"/>
          </a:xfrm>
          <a:prstGeom prst="rect">
            <a:avLst/>
          </a:prstGeom>
        </p:spPr>
        <p:txBody>
          <a:bodyPr wrap="square">
            <a:spAutoFit/>
          </a:bodyPr>
          <a:lstStyle/>
          <a:p>
            <a:r>
              <a:rPr lang="en-US" dirty="0">
                <a:solidFill>
                  <a:srgbClr val="000000"/>
                </a:solidFill>
                <a:latin typeface="Arial" panose="020B0604020202020204" pitchFamily="34" charset="0"/>
              </a:rPr>
              <a:t>This command will yield the names of authors from the relation </a:t>
            </a:r>
            <a:r>
              <a:rPr lang="en-US" b="1" dirty="0" err="1">
                <a:solidFill>
                  <a:srgbClr val="000000"/>
                </a:solidFill>
                <a:latin typeface="Arial" panose="020B0604020202020204" pitchFamily="34" charset="0"/>
              </a:rPr>
              <a:t>book_author</a:t>
            </a:r>
            <a:r>
              <a:rPr lang="en-US" dirty="0">
                <a:solidFill>
                  <a:srgbClr val="000000"/>
                </a:solidFill>
                <a:latin typeface="Arial" panose="020B0604020202020204" pitchFamily="34" charset="0"/>
              </a:rPr>
              <a:t> whose age is greater than 50.</a:t>
            </a:r>
            <a:endParaRPr lang="en-CA"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49</a:t>
            </a:fld>
            <a:endParaRPr lang="en-CA"/>
          </a:p>
        </p:txBody>
      </p:sp>
    </p:spTree>
    <p:extLst>
      <p:ext uri="{BB962C8B-B14F-4D97-AF65-F5344CB8AC3E}">
        <p14:creationId xmlns:p14="http://schemas.microsoft.com/office/powerpoint/2010/main" val="869676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62" y="0"/>
            <a:ext cx="10058400" cy="1450757"/>
          </a:xfrm>
        </p:spPr>
        <p:txBody>
          <a:bodyPr/>
          <a:lstStyle/>
          <a:p>
            <a:r>
              <a:rPr lang="en-CA" dirty="0" smtClean="0"/>
              <a:t>Data Base</a:t>
            </a:r>
            <a:endParaRPr lang="en-CA" dirty="0"/>
          </a:p>
        </p:txBody>
      </p:sp>
      <p:sp>
        <p:nvSpPr>
          <p:cNvPr id="3" name="Content Placeholder 2"/>
          <p:cNvSpPr>
            <a:spLocks noGrp="1"/>
          </p:cNvSpPr>
          <p:nvPr>
            <p:ph idx="1"/>
          </p:nvPr>
        </p:nvSpPr>
        <p:spPr>
          <a:xfrm>
            <a:off x="1097279" y="1845734"/>
            <a:ext cx="10184803" cy="4205442"/>
          </a:xfrm>
        </p:spPr>
        <p:txBody>
          <a:bodyPr>
            <a:normAutofit/>
          </a:bodyPr>
          <a:lstStyle/>
          <a:p>
            <a:pPr algn="just">
              <a:buFont typeface="Wingdings" panose="05000000000000000000" pitchFamily="2" charset="2"/>
              <a:buChar char="§"/>
            </a:pPr>
            <a:r>
              <a:rPr lang="en-US" sz="2800" b="1" dirty="0"/>
              <a:t>Database</a:t>
            </a:r>
            <a:r>
              <a:rPr lang="en-US" sz="2800" dirty="0"/>
              <a:t> is a collection of related data </a:t>
            </a:r>
            <a:endParaRPr lang="en-US" sz="2800" dirty="0" smtClean="0"/>
          </a:p>
          <a:p>
            <a:pPr algn="just">
              <a:buFont typeface="Wingdings" panose="05000000000000000000" pitchFamily="2" charset="2"/>
              <a:buChar char="§"/>
            </a:pPr>
            <a:r>
              <a:rPr lang="en-US" sz="2800" dirty="0"/>
              <a:t>D</a:t>
            </a:r>
            <a:r>
              <a:rPr lang="en-US" sz="2800" dirty="0" smtClean="0"/>
              <a:t>ata </a:t>
            </a:r>
            <a:r>
              <a:rPr lang="en-US" sz="2800" dirty="0"/>
              <a:t>is a collection of facts and figures that can be processed to produce information.</a:t>
            </a:r>
          </a:p>
          <a:p>
            <a:pPr algn="just">
              <a:buFont typeface="Wingdings" panose="05000000000000000000" pitchFamily="2" charset="2"/>
              <a:buChar char="§"/>
            </a:pPr>
            <a:r>
              <a:rPr lang="en-US" sz="2800" dirty="0"/>
              <a:t>Mostly data represents recordable facts. Data aids in producing information, which is based on facts. For example, if we have data about marks obtained by all students, we can then conclude about toppers and average marks.</a:t>
            </a:r>
          </a:p>
          <a:p>
            <a:pPr algn="just">
              <a:buFont typeface="Wingdings" panose="05000000000000000000" pitchFamily="2" charset="2"/>
              <a:buChar char="§"/>
            </a:pPr>
            <a:r>
              <a:rPr lang="en-US" sz="2800" dirty="0"/>
              <a:t>A </a:t>
            </a:r>
            <a:r>
              <a:rPr lang="en-US" sz="2800" b="1" dirty="0"/>
              <a:t>database management system</a:t>
            </a:r>
            <a:r>
              <a:rPr lang="en-US" sz="2800" dirty="0"/>
              <a:t> stores data in such a way that it becomes easier to retrieve, manipulate, and produce information.</a:t>
            </a:r>
          </a:p>
          <a:p>
            <a:pPr algn="just">
              <a:buFont typeface="Wingdings" panose="05000000000000000000" pitchFamily="2" charset="2"/>
              <a:buChar char="§"/>
            </a:pPr>
            <a:endParaRPr lang="en-CA" sz="28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5</a:t>
            </a:fld>
            <a:endParaRPr lang="en-CA"/>
          </a:p>
        </p:txBody>
      </p:sp>
    </p:spTree>
    <p:extLst>
      <p:ext uri="{BB962C8B-B14F-4D97-AF65-F5344CB8AC3E}">
        <p14:creationId xmlns:p14="http://schemas.microsoft.com/office/powerpoint/2010/main" val="38584662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1" y="632012"/>
            <a:ext cx="8840096" cy="1815353"/>
          </a:xfrm>
        </p:spPr>
        <p:txBody>
          <a:bodyPr>
            <a:normAutofit fontScale="90000"/>
          </a:bodyPr>
          <a:lstStyle/>
          <a:p>
            <a:r>
              <a:rPr lang="en-CA" dirty="0" smtClean="0"/>
              <a:t>DML-</a:t>
            </a:r>
            <a:r>
              <a:rPr lang="en-US" dirty="0"/>
              <a:t>INSERT INTO/VALUES</a:t>
            </a:r>
            <a:br>
              <a:rPr lang="en-US" dirty="0"/>
            </a:br>
            <a:r>
              <a:rPr lang="en-US" dirty="0"/>
              <a:t/>
            </a:r>
            <a:br>
              <a:rPr lang="en-US" dirty="0"/>
            </a:br>
            <a:endParaRPr lang="en-CA" dirty="0"/>
          </a:p>
        </p:txBody>
      </p:sp>
      <p:sp>
        <p:nvSpPr>
          <p:cNvPr id="3" name="Content Placeholder 2"/>
          <p:cNvSpPr>
            <a:spLocks noGrp="1"/>
          </p:cNvSpPr>
          <p:nvPr>
            <p:ph idx="1"/>
          </p:nvPr>
        </p:nvSpPr>
        <p:spPr/>
        <p:txBody>
          <a:bodyPr>
            <a:normAutofit lnSpcReduction="10000"/>
          </a:bodyPr>
          <a:lstStyle/>
          <a:p>
            <a:r>
              <a:rPr lang="en-US" sz="2400" dirty="0" smtClean="0"/>
              <a:t>This </a:t>
            </a:r>
            <a:r>
              <a:rPr lang="en-US" sz="2400" dirty="0"/>
              <a:t>command is used for inserting values into the rows of a table (relation).</a:t>
            </a:r>
          </a:p>
          <a:p>
            <a:r>
              <a:rPr lang="en-US" sz="2400" b="1" dirty="0"/>
              <a:t>Syntax</a:t>
            </a:r>
            <a:r>
              <a:rPr lang="en-US" sz="2400" dirty="0"/>
              <a:t>−</a:t>
            </a:r>
          </a:p>
          <a:p>
            <a:r>
              <a:rPr lang="en-US" sz="2400" dirty="0"/>
              <a:t>INSERT INTO table (</a:t>
            </a:r>
            <a:r>
              <a:rPr lang="en-US" sz="2400" dirty="0" smtClean="0"/>
              <a:t>column1 </a:t>
            </a:r>
            <a:r>
              <a:rPr lang="en-US" sz="2400" dirty="0"/>
              <a:t>[, column2, column3 ... ]) VALUES (value1 [, value2, value3 ... </a:t>
            </a:r>
            <a:r>
              <a:rPr lang="en-US" sz="2400" dirty="0" smtClean="0"/>
              <a:t>])</a:t>
            </a:r>
            <a:endParaRPr lang="en-CA" sz="2400" dirty="0"/>
          </a:p>
          <a:p>
            <a:pPr algn="ctr"/>
            <a:r>
              <a:rPr lang="en-CA" sz="2400" dirty="0" smtClean="0"/>
              <a:t>Or</a:t>
            </a:r>
          </a:p>
          <a:p>
            <a:pPr algn="ctr"/>
            <a:r>
              <a:rPr lang="en-US" sz="2400" dirty="0"/>
              <a:t>INSERT INTO table VALUES (value1, [value2, ... ])</a:t>
            </a:r>
          </a:p>
          <a:p>
            <a:pPr algn="ctr"/>
            <a:endParaRPr lang="en-CA" sz="2400" dirty="0" smtClean="0"/>
          </a:p>
          <a:p>
            <a:r>
              <a:rPr lang="en-CA" sz="2400" b="1" dirty="0"/>
              <a:t>For example</a:t>
            </a:r>
            <a:r>
              <a:rPr lang="en-CA" sz="2400" dirty="0"/>
              <a:t> −</a:t>
            </a:r>
            <a:endParaRPr lang="en-CA" sz="2400" dirty="0" smtClean="0"/>
          </a:p>
          <a:p>
            <a:r>
              <a:rPr lang="en-US" sz="2400" dirty="0" smtClean="0"/>
              <a:t>INSERT </a:t>
            </a:r>
            <a:r>
              <a:rPr lang="en-US" sz="2400" dirty="0"/>
              <a:t>INTO </a:t>
            </a:r>
            <a:r>
              <a:rPr lang="en-US" sz="2400" dirty="0" smtClean="0"/>
              <a:t>Books </a:t>
            </a:r>
            <a:r>
              <a:rPr lang="en-US" sz="2400" dirty="0"/>
              <a:t>(Author, Subject) VALUES ("anonymous", "computers");</a:t>
            </a:r>
            <a:endParaRPr lang="en-CA" sz="2400"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50</a:t>
            </a:fld>
            <a:endParaRPr lang="en-CA"/>
          </a:p>
        </p:txBody>
      </p:sp>
    </p:spTree>
    <p:extLst>
      <p:ext uri="{BB962C8B-B14F-4D97-AF65-F5344CB8AC3E}">
        <p14:creationId xmlns:p14="http://schemas.microsoft.com/office/powerpoint/2010/main" val="2059915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DML-</a:t>
            </a:r>
            <a:r>
              <a:rPr lang="en-CA" dirty="0"/>
              <a:t>UPDATE/SET/WHERE</a:t>
            </a:r>
            <a:br>
              <a:rPr lang="en-CA" dirty="0"/>
            </a:br>
            <a:endParaRPr lang="en-CA" dirty="0"/>
          </a:p>
        </p:txBody>
      </p:sp>
      <p:sp>
        <p:nvSpPr>
          <p:cNvPr id="3" name="Content Placeholder 2"/>
          <p:cNvSpPr>
            <a:spLocks noGrp="1"/>
          </p:cNvSpPr>
          <p:nvPr>
            <p:ph idx="1"/>
          </p:nvPr>
        </p:nvSpPr>
        <p:spPr/>
        <p:txBody>
          <a:bodyPr>
            <a:normAutofit/>
          </a:bodyPr>
          <a:lstStyle/>
          <a:p>
            <a:pPr marL="268288" indent="-268288">
              <a:buFont typeface="Wingdings" panose="05000000000000000000" pitchFamily="2" charset="2"/>
              <a:buChar char="§"/>
            </a:pPr>
            <a:r>
              <a:rPr lang="en-US" sz="2800" dirty="0" smtClean="0"/>
              <a:t>This </a:t>
            </a:r>
            <a:r>
              <a:rPr lang="en-US" sz="2800" dirty="0"/>
              <a:t>command is used for updating or modifying the values of columns in a table (relation).</a:t>
            </a:r>
          </a:p>
          <a:p>
            <a:pPr marL="268288" indent="-268288">
              <a:buFont typeface="Wingdings" panose="05000000000000000000" pitchFamily="2" charset="2"/>
              <a:buChar char="§"/>
            </a:pPr>
            <a:r>
              <a:rPr lang="en-US" sz="2800" b="1" dirty="0"/>
              <a:t>Syntax</a:t>
            </a:r>
            <a:r>
              <a:rPr lang="en-US" sz="2800" dirty="0"/>
              <a:t> −</a:t>
            </a:r>
          </a:p>
          <a:p>
            <a:r>
              <a:rPr lang="en-US" sz="2800" dirty="0" smtClean="0"/>
              <a:t>UPDATE </a:t>
            </a:r>
            <a:r>
              <a:rPr lang="en-US" sz="2800" dirty="0" err="1"/>
              <a:t>table_name</a:t>
            </a:r>
            <a:r>
              <a:rPr lang="en-US" sz="2800" dirty="0"/>
              <a:t> SET </a:t>
            </a:r>
            <a:r>
              <a:rPr lang="en-US" sz="2800" dirty="0" err="1"/>
              <a:t>column_name</a:t>
            </a:r>
            <a:r>
              <a:rPr lang="en-US" sz="2800" dirty="0"/>
              <a:t> = value [, </a:t>
            </a:r>
            <a:r>
              <a:rPr lang="en-US" sz="2800" dirty="0" err="1"/>
              <a:t>column_name</a:t>
            </a:r>
            <a:r>
              <a:rPr lang="en-US" sz="2800" dirty="0"/>
              <a:t> = value ...] [WHERE condition</a:t>
            </a:r>
            <a:r>
              <a:rPr lang="en-US" sz="2800" dirty="0" smtClean="0"/>
              <a:t>]</a:t>
            </a:r>
          </a:p>
          <a:p>
            <a:r>
              <a:rPr lang="en-CA" sz="2800" b="1" dirty="0"/>
              <a:t>For example</a:t>
            </a:r>
            <a:r>
              <a:rPr lang="en-CA" sz="2800" dirty="0"/>
              <a:t> </a:t>
            </a:r>
            <a:r>
              <a:rPr lang="en-CA" sz="2800" dirty="0" smtClean="0"/>
              <a:t>−</a:t>
            </a:r>
          </a:p>
          <a:p>
            <a:r>
              <a:rPr lang="en-US" sz="2800" dirty="0"/>
              <a:t>UPDATE </a:t>
            </a:r>
            <a:r>
              <a:rPr lang="en-US" sz="2800" dirty="0" smtClean="0"/>
              <a:t>Books </a:t>
            </a:r>
            <a:r>
              <a:rPr lang="en-US" sz="2800" dirty="0"/>
              <a:t>SET Author</a:t>
            </a:r>
            <a:r>
              <a:rPr lang="en-US" sz="2800" dirty="0" smtClean="0"/>
              <a:t>=“John" </a:t>
            </a:r>
            <a:r>
              <a:rPr lang="en-US" sz="2800" dirty="0"/>
              <a:t>WHERE Author="anonymous";</a:t>
            </a:r>
            <a:endParaRPr lang="en-CA" sz="2800"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51</a:t>
            </a:fld>
            <a:endParaRPr lang="en-CA"/>
          </a:p>
        </p:txBody>
      </p:sp>
    </p:spTree>
    <p:extLst>
      <p:ext uri="{BB962C8B-B14F-4D97-AF65-F5344CB8AC3E}">
        <p14:creationId xmlns:p14="http://schemas.microsoft.com/office/powerpoint/2010/main" val="732423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5850"/>
            <a:ext cx="10058400" cy="1450757"/>
          </a:xfrm>
        </p:spPr>
        <p:txBody>
          <a:bodyPr>
            <a:normAutofit fontScale="90000"/>
          </a:bodyPr>
          <a:lstStyle/>
          <a:p>
            <a:r>
              <a:rPr lang="en-CA" dirty="0" smtClean="0"/>
              <a:t>DML-</a:t>
            </a:r>
            <a:r>
              <a:rPr lang="en-CA" dirty="0"/>
              <a:t>DELETE/FROM/WHERE</a:t>
            </a:r>
            <a:br>
              <a:rPr lang="en-CA" dirty="0"/>
            </a:br>
            <a:r>
              <a:rPr lang="en-CA" dirty="0"/>
              <a:t/>
            </a:r>
            <a:br>
              <a:rPr lang="en-CA" dirty="0"/>
            </a:br>
            <a:endParaRPr lang="en-CA" dirty="0"/>
          </a:p>
        </p:txBody>
      </p:sp>
      <p:sp>
        <p:nvSpPr>
          <p:cNvPr id="3" name="Content Placeholder 2"/>
          <p:cNvSpPr>
            <a:spLocks noGrp="1"/>
          </p:cNvSpPr>
          <p:nvPr>
            <p:ph idx="1"/>
          </p:nvPr>
        </p:nvSpPr>
        <p:spPr/>
        <p:txBody>
          <a:bodyPr>
            <a:normAutofit/>
          </a:bodyPr>
          <a:lstStyle/>
          <a:p>
            <a:pPr marL="268288" indent="-268288">
              <a:buFont typeface="Wingdings" panose="05000000000000000000" pitchFamily="2" charset="2"/>
              <a:buChar char="§"/>
            </a:pPr>
            <a:r>
              <a:rPr lang="en-US" sz="2800" dirty="0"/>
              <a:t>This command is used for removing one or more rows from a table (relation).</a:t>
            </a:r>
          </a:p>
          <a:p>
            <a:pPr marL="268288" indent="-268288">
              <a:buFont typeface="Wingdings" panose="05000000000000000000" pitchFamily="2" charset="2"/>
              <a:buChar char="§"/>
            </a:pPr>
            <a:r>
              <a:rPr lang="en-US" sz="2800" b="1" dirty="0"/>
              <a:t>Syntax</a:t>
            </a:r>
            <a:r>
              <a:rPr lang="en-US" sz="2800" dirty="0"/>
              <a:t> −</a:t>
            </a:r>
          </a:p>
          <a:p>
            <a:r>
              <a:rPr lang="en-US" sz="2800" dirty="0"/>
              <a:t>DELETE FROM </a:t>
            </a:r>
            <a:r>
              <a:rPr lang="en-US" sz="2800" dirty="0" err="1"/>
              <a:t>table_name</a:t>
            </a:r>
            <a:r>
              <a:rPr lang="en-US" sz="2800" dirty="0"/>
              <a:t> [WHERE condition</a:t>
            </a:r>
            <a:r>
              <a:rPr lang="en-US" sz="2800" dirty="0" smtClean="0"/>
              <a:t>];</a:t>
            </a:r>
          </a:p>
          <a:p>
            <a:r>
              <a:rPr lang="en-CA" sz="2800" b="1" dirty="0"/>
              <a:t>For example</a:t>
            </a:r>
            <a:r>
              <a:rPr lang="en-CA" sz="2800" dirty="0"/>
              <a:t> </a:t>
            </a:r>
            <a:r>
              <a:rPr lang="en-CA" sz="2800" dirty="0" smtClean="0"/>
              <a:t>−</a:t>
            </a:r>
          </a:p>
          <a:p>
            <a:r>
              <a:rPr lang="en-US" sz="2800" dirty="0"/>
              <a:t>DELETE FROM </a:t>
            </a:r>
            <a:r>
              <a:rPr lang="en-US" sz="2800" dirty="0" smtClean="0"/>
              <a:t>Books</a:t>
            </a:r>
            <a:endParaRPr lang="en-US" sz="2800" dirty="0"/>
          </a:p>
          <a:p>
            <a:r>
              <a:rPr lang="en-US" sz="2800" dirty="0" smtClean="0"/>
              <a:t>WHERE </a:t>
            </a:r>
            <a:r>
              <a:rPr lang="en-US" sz="2800" dirty="0"/>
              <a:t>Author="unknown";</a:t>
            </a:r>
            <a:endParaRPr lang="en-CA" sz="2800"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52</a:t>
            </a:fld>
            <a:endParaRPr lang="en-CA"/>
          </a:p>
        </p:txBody>
      </p:sp>
    </p:spTree>
    <p:extLst>
      <p:ext uri="{BB962C8B-B14F-4D97-AF65-F5344CB8AC3E}">
        <p14:creationId xmlns:p14="http://schemas.microsoft.com/office/powerpoint/2010/main" val="287004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Characteristics of a Database</a:t>
            </a:r>
            <a:endParaRPr lang="en-CA" dirty="0"/>
          </a:p>
        </p:txBody>
      </p:sp>
      <p:sp>
        <p:nvSpPr>
          <p:cNvPr id="3" name="Content Placeholder 2"/>
          <p:cNvSpPr>
            <a:spLocks noGrp="1"/>
          </p:cNvSpPr>
          <p:nvPr>
            <p:ph idx="1"/>
          </p:nvPr>
        </p:nvSpPr>
        <p:spPr/>
        <p:txBody>
          <a:bodyPr>
            <a:noAutofit/>
          </a:bodyPr>
          <a:lstStyle/>
          <a:p>
            <a:pPr algn="just"/>
            <a:r>
              <a:rPr lang="en-US" sz="2200" dirty="0" smtClean="0"/>
              <a:t>A </a:t>
            </a:r>
            <a:r>
              <a:rPr lang="en-US" sz="2200" dirty="0"/>
              <a:t>modern DBMS has the following characteristics −</a:t>
            </a:r>
          </a:p>
          <a:p>
            <a:pPr algn="just">
              <a:buFont typeface="Wingdings" panose="05000000000000000000" pitchFamily="2" charset="2"/>
              <a:buChar char="§"/>
            </a:pPr>
            <a:r>
              <a:rPr lang="en-US" sz="2200" b="1" dirty="0"/>
              <a:t>Real-world entity</a:t>
            </a:r>
            <a:r>
              <a:rPr lang="en-US" sz="2200" dirty="0"/>
              <a:t> − A modern DBMS is more realistic and uses real-world entities to design its architecture. It uses the behavior and attributes too. For example, a school database may use students as an entity and their age as an attribute.</a:t>
            </a:r>
          </a:p>
          <a:p>
            <a:pPr algn="just">
              <a:buFont typeface="Wingdings" panose="05000000000000000000" pitchFamily="2" charset="2"/>
              <a:buChar char="§"/>
            </a:pPr>
            <a:r>
              <a:rPr lang="en-US" sz="2200" b="1" dirty="0"/>
              <a:t>Relation-based tables</a:t>
            </a:r>
            <a:r>
              <a:rPr lang="en-US" sz="2200" dirty="0"/>
              <a:t> − DBMS allows entities and relations among them to form tables. A user can understand the architecture of a database just by looking at the table names.</a:t>
            </a:r>
          </a:p>
          <a:p>
            <a:pPr algn="just">
              <a:buFont typeface="Wingdings" panose="05000000000000000000" pitchFamily="2" charset="2"/>
              <a:buChar char="§"/>
            </a:pPr>
            <a:r>
              <a:rPr lang="en-US" sz="2200" b="1" dirty="0"/>
              <a:t>Isolation of data and application</a:t>
            </a:r>
            <a:r>
              <a:rPr lang="en-US" sz="2200" dirty="0"/>
              <a:t> − A database system is entirely different than its data. A database is an active entity, whereas data is said to be </a:t>
            </a:r>
            <a:r>
              <a:rPr lang="en-US" sz="2200" b="1" dirty="0"/>
              <a:t>passive, </a:t>
            </a:r>
            <a:r>
              <a:rPr lang="en-US" sz="2200" dirty="0"/>
              <a:t>on which the database works and organizes. DBMS also stores metadata, which is data about data, to ease its own process.</a:t>
            </a:r>
          </a:p>
          <a:p>
            <a:pPr algn="just"/>
            <a:endParaRPr lang="en-CA" sz="2200" dirty="0"/>
          </a:p>
        </p:txBody>
      </p:sp>
      <p:sp>
        <p:nvSpPr>
          <p:cNvPr id="5" name="Footer Placeholder 4"/>
          <p:cNvSpPr>
            <a:spLocks noGrp="1"/>
          </p:cNvSpPr>
          <p:nvPr>
            <p:ph type="ftr" sz="quarter" idx="11"/>
          </p:nvPr>
        </p:nvSpPr>
        <p:spPr/>
        <p:txBody>
          <a:bodyPr/>
          <a:lstStyle/>
          <a:p>
            <a:r>
              <a:rPr lang="en-US" smtClean="0"/>
              <a:t>Part-A Overview of DB and Components</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6</a:t>
            </a:fld>
            <a:endParaRPr lang="en-CA"/>
          </a:p>
        </p:txBody>
      </p:sp>
    </p:spTree>
    <p:extLst>
      <p:ext uri="{BB962C8B-B14F-4D97-AF65-F5344CB8AC3E}">
        <p14:creationId xmlns:p14="http://schemas.microsoft.com/office/powerpoint/2010/main" val="2992670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Characteristics of a Database</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en-US" sz="2200" b="1" dirty="0"/>
              <a:t>Less redundancy</a:t>
            </a:r>
            <a:r>
              <a:rPr lang="en-US" sz="2200" dirty="0"/>
              <a:t> − DBMS follows the rules of normalization, which splits a relation when any of its attributes is having redundancy in </a:t>
            </a:r>
            <a:r>
              <a:rPr lang="en-US" sz="2200" dirty="0" smtClean="0"/>
              <a:t>values</a:t>
            </a:r>
          </a:p>
          <a:p>
            <a:pPr algn="just">
              <a:buFont typeface="Wingdings" panose="05000000000000000000" pitchFamily="2" charset="2"/>
              <a:buChar char="§"/>
            </a:pPr>
            <a:r>
              <a:rPr lang="en-US" sz="2200" b="1" dirty="0" smtClean="0"/>
              <a:t>Consistency</a:t>
            </a:r>
            <a:r>
              <a:rPr lang="en-US" sz="2200" dirty="0"/>
              <a:t> − Consistency is a state where every relation in a database remains consistent. </a:t>
            </a:r>
            <a:r>
              <a:rPr lang="en-US" sz="2200" dirty="0" smtClean="0"/>
              <a:t>A </a:t>
            </a:r>
            <a:r>
              <a:rPr lang="en-US" sz="2200" dirty="0"/>
              <a:t>DBMS can provide greater consistency as compared to earlier forms of data storing applications like file-processing systems.</a:t>
            </a:r>
          </a:p>
          <a:p>
            <a:pPr algn="just">
              <a:buFont typeface="Wingdings" panose="05000000000000000000" pitchFamily="2" charset="2"/>
              <a:buChar char="§"/>
            </a:pPr>
            <a:r>
              <a:rPr lang="en-US" sz="2200" b="1" dirty="0"/>
              <a:t>Query Language</a:t>
            </a:r>
            <a:r>
              <a:rPr lang="en-US" sz="2200" dirty="0"/>
              <a:t> − DBMS is equipped with query language, which makes it more efficient to retrieve and manipulate data. </a:t>
            </a:r>
            <a:endParaRPr lang="en-US" sz="2200" dirty="0" smtClean="0"/>
          </a:p>
          <a:p>
            <a:pPr algn="just">
              <a:buFont typeface="Wingdings" panose="05000000000000000000" pitchFamily="2" charset="2"/>
              <a:buChar char="§"/>
            </a:pPr>
            <a:r>
              <a:rPr lang="en-US" sz="2200" b="1" dirty="0" smtClean="0"/>
              <a:t>ACID </a:t>
            </a:r>
            <a:r>
              <a:rPr lang="en-US" sz="2200" b="1" dirty="0"/>
              <a:t>Properties</a:t>
            </a:r>
            <a:r>
              <a:rPr lang="en-US" sz="2200" dirty="0"/>
              <a:t> − DBMS follows the concepts of </a:t>
            </a:r>
            <a:r>
              <a:rPr lang="en-US" sz="2200" b="1" dirty="0"/>
              <a:t>A</a:t>
            </a:r>
            <a:r>
              <a:rPr lang="en-US" sz="2200" dirty="0"/>
              <a:t>tomicity, </a:t>
            </a:r>
            <a:r>
              <a:rPr lang="en-US" sz="2200" b="1" dirty="0"/>
              <a:t>C</a:t>
            </a:r>
            <a:r>
              <a:rPr lang="en-US" sz="2200" dirty="0"/>
              <a:t>onsistency, </a:t>
            </a:r>
            <a:r>
              <a:rPr lang="en-US" sz="2200" b="1" dirty="0"/>
              <a:t>I</a:t>
            </a:r>
            <a:r>
              <a:rPr lang="en-US" sz="2200" dirty="0"/>
              <a:t>solation, and </a:t>
            </a:r>
            <a:r>
              <a:rPr lang="en-US" sz="2200" b="1" dirty="0"/>
              <a:t>D</a:t>
            </a:r>
            <a:r>
              <a:rPr lang="en-US" sz="2200" dirty="0"/>
              <a:t>urability (normally shortened as ACID). These concepts are applied on transactions, which manipulate data in a database. ACID properties help the database stay healthy in multi-transactional environments and in case of failure.</a:t>
            </a:r>
          </a:p>
          <a:p>
            <a:pPr algn="just">
              <a:buFont typeface="Wingdings" panose="05000000000000000000" pitchFamily="2" charset="2"/>
              <a:buChar char="§"/>
            </a:pPr>
            <a:endParaRPr lang="en-CA" sz="22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7</a:t>
            </a:fld>
            <a:endParaRPr lang="en-CA"/>
          </a:p>
        </p:txBody>
      </p:sp>
    </p:spTree>
    <p:extLst>
      <p:ext uri="{BB962C8B-B14F-4D97-AF65-F5344CB8AC3E}">
        <p14:creationId xmlns:p14="http://schemas.microsoft.com/office/powerpoint/2010/main" val="2202858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Characteristics of a Database</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en-US" sz="2200" b="1" dirty="0"/>
              <a:t>Multiuser and Concurrent Access</a:t>
            </a:r>
            <a:r>
              <a:rPr lang="en-US" sz="2200" dirty="0"/>
              <a:t> − DBMS supports multi-user environment and allows them to access and manipulate data in parallel. </a:t>
            </a:r>
            <a:endParaRPr lang="en-US" sz="2200" dirty="0" smtClean="0"/>
          </a:p>
          <a:p>
            <a:pPr algn="just">
              <a:buFont typeface="Wingdings" panose="05000000000000000000" pitchFamily="2" charset="2"/>
              <a:buChar char="§"/>
            </a:pPr>
            <a:r>
              <a:rPr lang="en-US" sz="2200" b="1" dirty="0" smtClean="0"/>
              <a:t>Multiple </a:t>
            </a:r>
            <a:r>
              <a:rPr lang="en-US" sz="2200" b="1" dirty="0"/>
              <a:t>views</a:t>
            </a:r>
            <a:r>
              <a:rPr lang="en-US" sz="2200" dirty="0"/>
              <a:t> − DBMS offers multiple views for different users. A user who is in the Sales department will have a different view of database than a person working in the Production department. </a:t>
            </a:r>
            <a:endParaRPr lang="en-US" sz="2200" dirty="0" smtClean="0"/>
          </a:p>
          <a:p>
            <a:pPr algn="just">
              <a:buFont typeface="Wingdings" panose="05000000000000000000" pitchFamily="2" charset="2"/>
              <a:buChar char="§"/>
            </a:pPr>
            <a:r>
              <a:rPr lang="en-US" sz="2200" b="1" dirty="0" smtClean="0"/>
              <a:t>Security</a:t>
            </a:r>
            <a:r>
              <a:rPr lang="en-US" sz="2200" dirty="0"/>
              <a:t> </a:t>
            </a:r>
            <a:r>
              <a:rPr lang="en-US" sz="2200" dirty="0" smtClean="0"/>
              <a:t>− </a:t>
            </a:r>
            <a:r>
              <a:rPr lang="en-US" sz="2200" dirty="0"/>
              <a:t>DBMS offers methods to impose constraints while entering data into the database and retrieving the same at a later stage. DBMS offers many different levels of security features, which enables multiple users to have different views with different features. </a:t>
            </a:r>
            <a:endParaRPr lang="en-US" sz="2200" dirty="0" smtClean="0"/>
          </a:p>
          <a:p>
            <a:pPr algn="just">
              <a:buFont typeface="Wingdings" panose="05000000000000000000" pitchFamily="2" charset="2"/>
              <a:buChar char="§"/>
            </a:pPr>
            <a:r>
              <a:rPr lang="en-US" sz="2200" b="1" dirty="0" smtClean="0"/>
              <a:t>For </a:t>
            </a:r>
            <a:r>
              <a:rPr lang="en-US" sz="2200" b="1" dirty="0"/>
              <a:t>example</a:t>
            </a:r>
            <a:r>
              <a:rPr lang="en-US" sz="2200" dirty="0"/>
              <a:t>, a user in the Sales department cannot see the data that belongs to the Purchase department. Additionally, it can also be managed how much data of the Sales department should be displayed to the user. </a:t>
            </a:r>
            <a:endParaRPr lang="en-CA" sz="2200" dirty="0"/>
          </a:p>
        </p:txBody>
      </p:sp>
      <p:sp>
        <p:nvSpPr>
          <p:cNvPr id="4" name="Footer Placeholder 3"/>
          <p:cNvSpPr>
            <a:spLocks noGrp="1"/>
          </p:cNvSpPr>
          <p:nvPr>
            <p:ph type="ftr" sz="quarter" idx="11"/>
          </p:nvPr>
        </p:nvSpPr>
        <p:spPr/>
        <p:txBody>
          <a:bodyPr/>
          <a:lstStyle/>
          <a:p>
            <a:r>
              <a:rPr lang="en-US" smtClean="0"/>
              <a:t>Part-A Overview of DB and Components</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8</a:t>
            </a:fld>
            <a:endParaRPr lang="en-CA"/>
          </a:p>
        </p:txBody>
      </p:sp>
    </p:spTree>
    <p:extLst>
      <p:ext uri="{BB962C8B-B14F-4D97-AF65-F5344CB8AC3E}">
        <p14:creationId xmlns:p14="http://schemas.microsoft.com/office/powerpoint/2010/main" val="2085968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DBMS- Users</a:t>
            </a:r>
            <a:endParaRPr lang="en-CA" dirty="0"/>
          </a:p>
        </p:txBody>
      </p:sp>
      <p:sp>
        <p:nvSpPr>
          <p:cNvPr id="6" name="Rectangle 5"/>
          <p:cNvSpPr/>
          <p:nvPr/>
        </p:nvSpPr>
        <p:spPr>
          <a:xfrm>
            <a:off x="280528" y="1682527"/>
            <a:ext cx="11113476" cy="4832092"/>
          </a:xfrm>
          <a:prstGeom prst="rect">
            <a:avLst/>
          </a:prstGeom>
        </p:spPr>
        <p:txBody>
          <a:bodyPr wrap="square">
            <a:spAutoFit/>
          </a:bodyPr>
          <a:lstStyle/>
          <a:p>
            <a:pPr marL="342900" indent="-342900" algn="just">
              <a:buFont typeface="Wingdings" panose="05000000000000000000" pitchFamily="2" charset="2"/>
              <a:buChar char="§"/>
            </a:pPr>
            <a:r>
              <a:rPr lang="en-US" sz="2200" b="1" dirty="0" smtClean="0">
                <a:solidFill>
                  <a:srgbClr val="000000"/>
                </a:solidFill>
                <a:latin typeface="Arial" panose="020B0604020202020204" pitchFamily="34" charset="0"/>
              </a:rPr>
              <a:t>Administrators</a:t>
            </a:r>
            <a:r>
              <a:rPr lang="en-US" sz="2200" dirty="0" smtClean="0">
                <a:solidFill>
                  <a:srgbClr val="000000"/>
                </a:solidFill>
                <a:latin typeface="Arial" panose="020B0604020202020204" pitchFamily="34" charset="0"/>
              </a:rPr>
              <a:t> − Administrators maintain the DBMS and are responsible for administrating the database. Look after its usage and by whom it should be used. They create access profiles for users and apply limitations to maintain isolation and force security. Administrators also look after DBMS resources like system license, required tools, and other software and hardware related maintenance.</a:t>
            </a:r>
          </a:p>
          <a:p>
            <a:pPr algn="just"/>
            <a:endParaRPr lang="en-US" sz="2200" dirty="0" smtClean="0">
              <a:solidFill>
                <a:srgbClr val="000000"/>
              </a:solidFill>
              <a:latin typeface="Arial" panose="020B0604020202020204" pitchFamily="34" charset="0"/>
            </a:endParaRPr>
          </a:p>
          <a:p>
            <a:pPr marL="342900" indent="-342900" algn="just">
              <a:buFont typeface="Wingdings" panose="05000000000000000000" pitchFamily="2" charset="2"/>
              <a:buChar char="§"/>
            </a:pPr>
            <a:r>
              <a:rPr lang="en-US" sz="2200" b="1" dirty="0" smtClean="0">
                <a:solidFill>
                  <a:srgbClr val="000000"/>
                </a:solidFill>
                <a:latin typeface="Arial" panose="020B0604020202020204" pitchFamily="34" charset="0"/>
              </a:rPr>
              <a:t>Designers</a:t>
            </a:r>
            <a:r>
              <a:rPr lang="en-US" sz="2200" dirty="0" smtClean="0">
                <a:solidFill>
                  <a:srgbClr val="000000"/>
                </a:solidFill>
                <a:latin typeface="Arial" panose="020B0604020202020204" pitchFamily="34" charset="0"/>
              </a:rPr>
              <a:t> − Designers are the group of people who actually work on the designing part of the database. They keep a close watch on what data should be kept and in what format. They identify and design the whole set of entities, relations, constraints, and views.</a:t>
            </a:r>
          </a:p>
          <a:p>
            <a:pPr algn="just"/>
            <a:endParaRPr lang="en-US" sz="2200" dirty="0" smtClean="0">
              <a:solidFill>
                <a:srgbClr val="000000"/>
              </a:solidFill>
              <a:latin typeface="Arial" panose="020B0604020202020204" pitchFamily="34" charset="0"/>
            </a:endParaRPr>
          </a:p>
          <a:p>
            <a:pPr marL="342900" indent="-342900" algn="just">
              <a:buFont typeface="Wingdings" panose="05000000000000000000" pitchFamily="2" charset="2"/>
              <a:buChar char="§"/>
            </a:pPr>
            <a:r>
              <a:rPr lang="en-US" sz="2200" b="1" dirty="0" smtClean="0">
                <a:solidFill>
                  <a:srgbClr val="000000"/>
                </a:solidFill>
                <a:latin typeface="Arial" panose="020B0604020202020204" pitchFamily="34" charset="0"/>
              </a:rPr>
              <a:t>End Users</a:t>
            </a:r>
            <a:r>
              <a:rPr lang="en-US" sz="2200" dirty="0" smtClean="0">
                <a:solidFill>
                  <a:srgbClr val="000000"/>
                </a:solidFill>
                <a:latin typeface="Arial" panose="020B0604020202020204" pitchFamily="34" charset="0"/>
              </a:rPr>
              <a:t> − End users are those who actually reap the benefits of having a DBMS. End users can range from simple viewers who pay attention to the logs or market rates to sophisticated users such as business analysts.</a:t>
            </a:r>
            <a:endParaRPr lang="en-US" sz="2200" dirty="0">
              <a:solidFill>
                <a:srgbClr val="000000"/>
              </a:solidFill>
              <a:latin typeface="Arial" panose="020B0604020202020204" pitchFamily="34" charset="0"/>
            </a:endParaRPr>
          </a:p>
        </p:txBody>
      </p:sp>
      <p:pic>
        <p:nvPicPr>
          <p:cNvPr id="10" name="Picture 6" descr="https://www.tutorialspoint.com/dbms/images/dbms_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728" y="0"/>
            <a:ext cx="3648703" cy="1824352"/>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en-US" smtClean="0"/>
              <a:t>Part-A Overview of DB and Components</a:t>
            </a:r>
            <a:endParaRPr lang="en-CA"/>
          </a:p>
        </p:txBody>
      </p:sp>
      <p:sp>
        <p:nvSpPr>
          <p:cNvPr id="8" name="Slide Number Placeholder 7"/>
          <p:cNvSpPr>
            <a:spLocks noGrp="1"/>
          </p:cNvSpPr>
          <p:nvPr>
            <p:ph type="sldNum" sz="quarter" idx="12"/>
          </p:nvPr>
        </p:nvSpPr>
        <p:spPr/>
        <p:txBody>
          <a:bodyPr/>
          <a:lstStyle/>
          <a:p>
            <a:fld id="{8C10498B-8387-4C1A-920E-A425A7EFB943}" type="slidenum">
              <a:rPr lang="en-CA" smtClean="0"/>
              <a:t>9</a:t>
            </a:fld>
            <a:endParaRPr lang="en-CA"/>
          </a:p>
        </p:txBody>
      </p:sp>
    </p:spTree>
    <p:extLst>
      <p:ext uri="{BB962C8B-B14F-4D97-AF65-F5344CB8AC3E}">
        <p14:creationId xmlns:p14="http://schemas.microsoft.com/office/powerpoint/2010/main" val="817741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274</TotalTime>
  <Words>2412</Words>
  <Application>Microsoft Office PowerPoint</Application>
  <PresentationFormat>Widescreen</PresentationFormat>
  <Paragraphs>506</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Wingdings</vt:lpstr>
      <vt:lpstr>Retrospect</vt:lpstr>
      <vt:lpstr>COMP-4150 ADVANCED AND PRACTICAL DB SYSTEMS</vt:lpstr>
      <vt:lpstr>OUTLINE</vt:lpstr>
      <vt:lpstr>OUTLINE</vt:lpstr>
      <vt:lpstr>SECTION-I - Introduction </vt:lpstr>
      <vt:lpstr>Data Base</vt:lpstr>
      <vt:lpstr>Characteristics of a Database</vt:lpstr>
      <vt:lpstr>Characteristics of a Database</vt:lpstr>
      <vt:lpstr>Characteristics of a Database</vt:lpstr>
      <vt:lpstr>DBMS- Users</vt:lpstr>
      <vt:lpstr>DBMS- Architecture</vt:lpstr>
      <vt:lpstr>3-Tier Architecture</vt:lpstr>
      <vt:lpstr>Data Models</vt:lpstr>
      <vt:lpstr>Entities &amp; Relationships</vt:lpstr>
      <vt:lpstr>Relational Model</vt:lpstr>
      <vt:lpstr>DB Schema</vt:lpstr>
      <vt:lpstr>Data Base Schema</vt:lpstr>
      <vt:lpstr>Data Independence</vt:lpstr>
      <vt:lpstr>SECTION-II- ER Modeling </vt:lpstr>
      <vt:lpstr>ER Model Basic Concepts</vt:lpstr>
      <vt:lpstr>Attribute Types</vt:lpstr>
      <vt:lpstr>Entity-Set and Keys </vt:lpstr>
      <vt:lpstr>Relationship </vt:lpstr>
      <vt:lpstr>Mapping Cardinalities </vt:lpstr>
      <vt:lpstr>ER-Diagram</vt:lpstr>
      <vt:lpstr>More on Attributes </vt:lpstr>
      <vt:lpstr>Relationship </vt:lpstr>
      <vt:lpstr>Relationships (Continued)</vt:lpstr>
      <vt:lpstr>Participation Constraints </vt:lpstr>
      <vt:lpstr>Generalization &amp; Specialization </vt:lpstr>
      <vt:lpstr>SECTION-III- Relational Model</vt:lpstr>
      <vt:lpstr>Relational Data Model</vt:lpstr>
      <vt:lpstr>Constraints </vt:lpstr>
      <vt:lpstr>Key Constraints</vt:lpstr>
      <vt:lpstr>Domain &amp; Referential Integrity Constraints</vt:lpstr>
      <vt:lpstr>Relational Algebra &amp; Relational Calculus</vt:lpstr>
      <vt:lpstr>Relational Algebra </vt:lpstr>
      <vt:lpstr>Relational Algebra-SELECT operation(σ) </vt:lpstr>
      <vt:lpstr>Relational Algebra - Project Operation (∏) </vt:lpstr>
      <vt:lpstr>Relational Algebra - Union Operation (∪) </vt:lpstr>
      <vt:lpstr>Relational Algebra- Set Difference (−) </vt:lpstr>
      <vt:lpstr>Relational Algebra-Cartesian Product (Χ)  </vt:lpstr>
      <vt:lpstr>Relational Algebra-Rename Operation (ρ)  </vt:lpstr>
      <vt:lpstr>Relational Calculus </vt:lpstr>
      <vt:lpstr>Relational Calculus- Tuple Relational Calculus</vt:lpstr>
      <vt:lpstr>Relational Calculus- Domain Relational Calculus</vt:lpstr>
      <vt:lpstr>SQL Overview</vt:lpstr>
      <vt:lpstr>SQL-Data Definition Language (DDL) </vt:lpstr>
      <vt:lpstr>SQL-Data Manipulation Language (DML) </vt:lpstr>
      <vt:lpstr>DML-SELECT/FROM/WHERE </vt:lpstr>
      <vt:lpstr>DML-INSERT INTO/VALUES  </vt:lpstr>
      <vt:lpstr>DML-UPDATE/SET/WHERE </vt:lpstr>
      <vt:lpstr>DML-DELETE/FROM/WHERE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Mahreen Nasir</dc:creator>
  <cp:lastModifiedBy>Mahreen Nasir</cp:lastModifiedBy>
  <cp:revision>25</cp:revision>
  <dcterms:created xsi:type="dcterms:W3CDTF">2019-09-08T18:58:17Z</dcterms:created>
  <dcterms:modified xsi:type="dcterms:W3CDTF">2019-09-08T23:32:37Z</dcterms:modified>
</cp:coreProperties>
</file>