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439" r:id="rId2"/>
    <p:sldId id="403" r:id="rId3"/>
    <p:sldId id="448" r:id="rId4"/>
    <p:sldId id="413" r:id="rId5"/>
    <p:sldId id="449" r:id="rId6"/>
    <p:sldId id="445" r:id="rId7"/>
    <p:sldId id="450" r:id="rId8"/>
    <p:sldId id="451" r:id="rId9"/>
    <p:sldId id="452" r:id="rId10"/>
    <p:sldId id="483" r:id="rId11"/>
    <p:sldId id="454" r:id="rId12"/>
    <p:sldId id="453" r:id="rId13"/>
    <p:sldId id="455" r:id="rId14"/>
    <p:sldId id="456" r:id="rId15"/>
    <p:sldId id="457" r:id="rId16"/>
    <p:sldId id="458" r:id="rId17"/>
    <p:sldId id="459" r:id="rId18"/>
    <p:sldId id="460" r:id="rId19"/>
    <p:sldId id="484" r:id="rId20"/>
    <p:sldId id="461" r:id="rId21"/>
    <p:sldId id="447" r:id="rId22"/>
    <p:sldId id="462" r:id="rId23"/>
    <p:sldId id="463" r:id="rId24"/>
    <p:sldId id="486" r:id="rId25"/>
    <p:sldId id="464" r:id="rId26"/>
    <p:sldId id="465" r:id="rId27"/>
    <p:sldId id="466" r:id="rId28"/>
    <p:sldId id="406" r:id="rId29"/>
    <p:sldId id="467" r:id="rId30"/>
    <p:sldId id="407" r:id="rId31"/>
    <p:sldId id="488" r:id="rId32"/>
    <p:sldId id="468" r:id="rId33"/>
    <p:sldId id="489" r:id="rId34"/>
    <p:sldId id="469" r:id="rId35"/>
    <p:sldId id="470" r:id="rId36"/>
    <p:sldId id="408" r:id="rId37"/>
    <p:sldId id="471" r:id="rId38"/>
    <p:sldId id="472" r:id="rId39"/>
    <p:sldId id="473" r:id="rId40"/>
    <p:sldId id="475" r:id="rId41"/>
    <p:sldId id="476" r:id="rId42"/>
    <p:sldId id="477" r:id="rId43"/>
    <p:sldId id="478" r:id="rId44"/>
    <p:sldId id="479" r:id="rId45"/>
    <p:sldId id="480" r:id="rId46"/>
    <p:sldId id="409" r:id="rId47"/>
    <p:sldId id="481" r:id="rId48"/>
    <p:sldId id="482" r:id="rId49"/>
    <p:sldId id="411" r:id="rId50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00000"/>
    <a:srgbClr val="677228"/>
    <a:srgbClr val="6E792B"/>
    <a:srgbClr val="76822E"/>
    <a:srgbClr val="4F571F"/>
    <a:srgbClr val="6F6A07"/>
    <a:srgbClr val="82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1230" y="7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5251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24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err="1">
                <a:solidFill>
                  <a:srgbClr val="800000"/>
                </a:solidFill>
              </a:rPr>
              <a:t>write_item</a:t>
            </a:r>
            <a:r>
              <a:rPr lang="en-US" sz="2000" dirty="0">
                <a:solidFill>
                  <a:srgbClr val="800000"/>
                </a:solidFill>
              </a:rPr>
              <a:t>(X)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/>
              <a:t>1.  </a:t>
            </a:r>
            <a:r>
              <a:rPr lang="en-US" sz="2000" dirty="0"/>
              <a:t>Find the address of the disk block that contains item </a:t>
            </a:r>
            <a:r>
              <a:rPr lang="en-US" sz="2000" i="1" dirty="0"/>
              <a:t>X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b="1" dirty="0"/>
              <a:t>2.  </a:t>
            </a:r>
            <a:r>
              <a:rPr lang="en-US" sz="2000" dirty="0"/>
              <a:t>Copy that disk block into a buffer in main memory (if that disk block is        not already in some main memory buffer).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b="1" dirty="0"/>
              <a:t>3. </a:t>
            </a:r>
            <a:r>
              <a:rPr lang="en-US" sz="2000" dirty="0"/>
              <a:t>Copy item </a:t>
            </a:r>
            <a:r>
              <a:rPr lang="en-US" sz="2000" i="1" dirty="0"/>
              <a:t>X </a:t>
            </a:r>
            <a:r>
              <a:rPr lang="en-US" sz="2000" dirty="0"/>
              <a:t>from the program variable named </a:t>
            </a:r>
            <a:r>
              <a:rPr lang="en-US" sz="2000" i="1" dirty="0"/>
              <a:t>X </a:t>
            </a:r>
            <a:r>
              <a:rPr lang="en-US" sz="2000" dirty="0"/>
              <a:t>into its correct location in the buffer.</a:t>
            </a:r>
          </a:p>
          <a:p>
            <a:pPr marL="285750" indent="-285750" algn="just">
              <a:lnSpc>
                <a:spcPct val="150000"/>
              </a:lnSpc>
              <a:buNone/>
            </a:pPr>
            <a:r>
              <a:rPr lang="en-US" sz="1800" b="1" dirty="0"/>
              <a:t>4. </a:t>
            </a:r>
            <a:r>
              <a:rPr lang="en-US" sz="2000" dirty="0"/>
              <a:t>Store the updated disk block from the buffer back to disk (either immediately or at some later point in time).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935928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Read set of a transaction</a:t>
            </a:r>
          </a:p>
          <a:p>
            <a:pPr lvl="1"/>
            <a:r>
              <a:rPr lang="en-US" sz="2000" dirty="0"/>
              <a:t>Set of all items that a transaction read. </a:t>
            </a:r>
          </a:p>
          <a:p>
            <a:r>
              <a:rPr lang="en-US" sz="2000" dirty="0"/>
              <a:t>Write set of a transaction</a:t>
            </a:r>
          </a:p>
          <a:p>
            <a:pPr lvl="1"/>
            <a:r>
              <a:rPr lang="en-US" sz="2000" dirty="0"/>
              <a:t>Set of all items written</a:t>
            </a:r>
          </a:p>
          <a:p>
            <a:pPr lvl="1"/>
            <a:r>
              <a:rPr lang="en-US" sz="2000" dirty="0"/>
              <a:t>Example: Read and write set of T1 are : {X,Y}, {X,Y}</a:t>
            </a:r>
          </a:p>
          <a:p>
            <a:pPr marL="457200" lvl="1" indent="0">
              <a:buNone/>
            </a:pPr>
            <a:r>
              <a:rPr lang="en-US" sz="2000" dirty="0"/>
              <a:t>                    Read and write set of T2 are : {X}, {Y}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114800"/>
            <a:ext cx="4841631" cy="22860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1849" y="6246981"/>
            <a:ext cx="711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20.2 </a:t>
            </a:r>
            <a:r>
              <a:rPr lang="en-US" sz="1600" dirty="0">
                <a:solidFill>
                  <a:schemeClr val="tx1"/>
                </a:solidFill>
              </a:rPr>
              <a:t>Two sample transactions (a)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(b)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68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will maintain several main memory data buffers in the database cache</a:t>
            </a:r>
          </a:p>
          <a:p>
            <a:r>
              <a:rPr lang="en-US" dirty="0"/>
              <a:t>When buffers are occupied, a buffer replacement policy is used to choose which buffer will be replaced</a:t>
            </a:r>
          </a:p>
          <a:p>
            <a:pPr lvl="1"/>
            <a:r>
              <a:rPr lang="en-US" dirty="0"/>
              <a:t>Example policy: least recently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902885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submitted by various users may execute concurrently</a:t>
            </a:r>
          </a:p>
          <a:p>
            <a:pPr lvl="1"/>
            <a:r>
              <a:rPr lang="en-US" dirty="0"/>
              <a:t>Access and update the same database items</a:t>
            </a:r>
          </a:p>
          <a:p>
            <a:pPr lvl="1"/>
            <a:r>
              <a:rPr lang="en-US" dirty="0"/>
              <a:t>Some form of concurrency control is needed</a:t>
            </a:r>
          </a:p>
          <a:p>
            <a:r>
              <a:rPr lang="en-US" dirty="0"/>
              <a:t>The lost update problem</a:t>
            </a:r>
          </a:p>
          <a:p>
            <a:pPr lvl="1"/>
            <a:r>
              <a:rPr lang="en-US" dirty="0"/>
              <a:t>Occurs when two transactions that access the same database items have operations interleaved</a:t>
            </a:r>
          </a:p>
          <a:p>
            <a:pPr lvl="1"/>
            <a:r>
              <a:rPr lang="en-US" dirty="0"/>
              <a:t>Results in incorrect value of some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28086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Lost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80750"/>
            <a:ext cx="7391400" cy="2560042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5737" y="6125161"/>
            <a:ext cx="77390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(a) The lost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55C12-894E-4120-B8E0-225578EDAD34}"/>
              </a:ext>
            </a:extLst>
          </p:cNvPr>
          <p:cNvSpPr/>
          <p:nvPr/>
        </p:nvSpPr>
        <p:spPr>
          <a:xfrm>
            <a:off x="152400" y="1450419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MinionPro-Regular"/>
              </a:rPr>
              <a:t>Occurs when </a:t>
            </a:r>
            <a:r>
              <a:rPr lang="en-US" dirty="0">
                <a:solidFill>
                  <a:srgbClr val="800000"/>
                </a:solidFill>
                <a:latin typeface="MinionPro-Regular"/>
              </a:rPr>
              <a:t>two transactions </a:t>
            </a:r>
            <a:r>
              <a:rPr lang="en-US" dirty="0">
                <a:latin typeface="MinionPro-Regular"/>
              </a:rPr>
              <a:t>that access the same database items have their operations </a:t>
            </a:r>
            <a:r>
              <a:rPr lang="en-US" dirty="0">
                <a:solidFill>
                  <a:srgbClr val="800000"/>
                </a:solidFill>
                <a:latin typeface="MinionPro-Regular"/>
              </a:rPr>
              <a:t>interleaved</a:t>
            </a:r>
            <a:r>
              <a:rPr lang="en-US" dirty="0">
                <a:latin typeface="MinionPro-Regular"/>
              </a:rPr>
              <a:t> in a way that makes the value of some database items incorrect</a:t>
            </a:r>
          </a:p>
          <a:p>
            <a:endParaRPr lang="en-US" dirty="0">
              <a:latin typeface="MinionPro-Regular"/>
            </a:endParaRPr>
          </a:p>
          <a:p>
            <a:r>
              <a:rPr lang="en-US" dirty="0">
                <a:solidFill>
                  <a:srgbClr val="800000"/>
                </a:solidFill>
                <a:latin typeface="MinionPro-Regular"/>
              </a:rPr>
              <a:t>Example</a:t>
            </a:r>
            <a:r>
              <a:rPr lang="en-US" dirty="0">
                <a:latin typeface="MinionPro-Regular"/>
              </a:rPr>
              <a:t> : X= 80, N=5, M=4.</a:t>
            </a:r>
          </a:p>
          <a:p>
            <a:r>
              <a:rPr lang="en-US" dirty="0">
                <a:solidFill>
                  <a:srgbClr val="FF0000"/>
                </a:solidFill>
                <a:latin typeface="MinionPro-Regular"/>
              </a:rPr>
              <a:t>What should be the value of X ?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029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Temporary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1262" y="6108412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(b) The temporary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7" y="3438525"/>
            <a:ext cx="7686261" cy="2762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957865-190A-4CBF-8109-DE6218651B1B}"/>
              </a:ext>
            </a:extLst>
          </p:cNvPr>
          <p:cNvSpPr/>
          <p:nvPr/>
        </p:nvSpPr>
        <p:spPr>
          <a:xfrm>
            <a:off x="257175" y="1538019"/>
            <a:ext cx="86487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One transaction updates a database item and then the transaction fails for some reason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800000"/>
                </a:solidFill>
                <a:latin typeface="+mj-lt"/>
              </a:rPr>
              <a:t>Dirty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Updated item is accessed (read) by another transaction before it is changed back (or rolled back) to its original value</a:t>
            </a:r>
          </a:p>
        </p:txBody>
      </p:sp>
    </p:spTree>
    <p:extLst>
      <p:ext uri="{BB962C8B-B14F-4D97-AF65-F5344CB8AC3E}">
        <p14:creationId xmlns:p14="http://schemas.microsoft.com/office/powerpoint/2010/main" val="4586661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Incorrect Summary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5812" y="5840850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(c) The incorrect summary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58425"/>
            <a:ext cx="7648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898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Unrepeatable Read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Transaction T reads the same item twice</a:t>
                </a:r>
              </a:p>
              <a:p>
                <a:r>
                  <a:rPr lang="en-US" dirty="0"/>
                  <a:t>Value is changed by another transaction 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between the two reads</a:t>
                </a:r>
              </a:p>
              <a:p>
                <a:r>
                  <a:rPr lang="en-US" dirty="0"/>
                  <a:t>T receives different values for the two reads of the same item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Any example ??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4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30048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Committed transaction</a:t>
            </a:r>
          </a:p>
          <a:p>
            <a:pPr lvl="1"/>
            <a:r>
              <a:rPr lang="en-US" sz="2400" dirty="0"/>
              <a:t>Effect recorded permanently in the database</a:t>
            </a:r>
          </a:p>
          <a:p>
            <a:r>
              <a:rPr lang="en-US" sz="2400" dirty="0"/>
              <a:t>Aborted transaction</a:t>
            </a:r>
          </a:p>
          <a:p>
            <a:pPr lvl="1"/>
            <a:r>
              <a:rPr lang="en-US" sz="2400" dirty="0"/>
              <a:t>Does not affect the database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a transaction </a:t>
            </a:r>
            <a:r>
              <a:rPr lang="en-US" sz="2400" b="1" dirty="0"/>
              <a:t>fails </a:t>
            </a:r>
            <a:r>
              <a:rPr lang="en-US" sz="2400" dirty="0"/>
              <a:t>after executing some of its operations but before executing all of them, the operations already executed must be undone and </a:t>
            </a:r>
            <a:r>
              <a:rPr lang="en-US" sz="2400" dirty="0">
                <a:solidFill>
                  <a:srgbClr val="800000"/>
                </a:solidFill>
              </a:rPr>
              <a:t>have no lasting effect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114070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Types of transaction failures</a:t>
            </a:r>
          </a:p>
          <a:p>
            <a:pPr marL="228600" lvl="1" indent="0" algn="just">
              <a:buNone/>
            </a:pPr>
            <a:r>
              <a:rPr lang="en-US" sz="2200" dirty="0"/>
              <a:t>1) Computer failure (system crash)</a:t>
            </a:r>
          </a:p>
          <a:p>
            <a:pPr marL="628650" indent="-171450" algn="just"/>
            <a:r>
              <a:rPr lang="en-US" sz="2200" dirty="0"/>
              <a:t> A hardware, software, or network error occurs in the computer  system. e.g. </a:t>
            </a:r>
            <a:r>
              <a:rPr lang="en-US" sz="2200" dirty="0">
                <a:solidFill>
                  <a:srgbClr val="800000"/>
                </a:solidFill>
              </a:rPr>
              <a:t>main memory failure</a:t>
            </a:r>
          </a:p>
          <a:p>
            <a:pPr marL="228600" lvl="1" indent="0" algn="just">
              <a:buNone/>
            </a:pPr>
            <a:r>
              <a:rPr lang="en-US" sz="2200" dirty="0"/>
              <a:t>2) Transaction or system error</a:t>
            </a:r>
          </a:p>
          <a:p>
            <a:pPr marL="685800" lvl="1" indent="-228600" algn="just"/>
            <a:r>
              <a:rPr lang="en-US" sz="2200" dirty="0">
                <a:solidFill>
                  <a:schemeClr val="tx2"/>
                </a:solidFill>
              </a:rPr>
              <a:t>Integer overflow or division by zero</a:t>
            </a:r>
          </a:p>
          <a:p>
            <a:pPr marL="685800" lvl="1" indent="-228600" algn="just"/>
            <a:r>
              <a:rPr lang="en-US" sz="2200" dirty="0">
                <a:solidFill>
                  <a:schemeClr val="tx2"/>
                </a:solidFill>
              </a:rPr>
              <a:t>Erroneous parameter values</a:t>
            </a:r>
          </a:p>
          <a:p>
            <a:pPr marL="685800" lvl="1" indent="-228600" algn="just"/>
            <a:r>
              <a:rPr lang="en-US" sz="2200" dirty="0">
                <a:solidFill>
                  <a:schemeClr val="tx2"/>
                </a:solidFill>
              </a:rPr>
              <a:t>Logical programming error</a:t>
            </a:r>
          </a:p>
          <a:p>
            <a:pPr marL="685800" lvl="1" indent="-228600" algn="just"/>
            <a:r>
              <a:rPr lang="en-US" sz="2200" dirty="0">
                <a:solidFill>
                  <a:schemeClr val="tx2"/>
                </a:solidFill>
              </a:rPr>
              <a:t>User may interrupt the transaction during its execution</a:t>
            </a:r>
          </a:p>
          <a:p>
            <a:pPr marL="228600" lvl="1" indent="0" algn="just">
              <a:buNone/>
            </a:pPr>
            <a:r>
              <a:rPr lang="en-US" sz="2200" dirty="0"/>
              <a:t>3) Local errors or exception conditions detected by the transaction</a:t>
            </a:r>
          </a:p>
          <a:p>
            <a:pPr indent="114300"/>
            <a:r>
              <a:rPr lang="en-US" sz="2200" dirty="0"/>
              <a:t> data for the transaction may not be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668431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20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Introduction to Transaction Processing Concepts and Theory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Types of transaction failures (cont’d.)</a:t>
            </a:r>
          </a:p>
          <a:p>
            <a:pPr marL="228600" lvl="1" indent="0">
              <a:buNone/>
            </a:pPr>
            <a:r>
              <a:rPr lang="en-US" sz="2000" dirty="0"/>
              <a:t>4) Concurrency control enforcement</a:t>
            </a:r>
          </a:p>
          <a:p>
            <a:pPr marL="628650" lvl="1" indent="-171450">
              <a:buClr>
                <a:srgbClr val="800000"/>
              </a:buClr>
            </a:pPr>
            <a:r>
              <a:rPr lang="en-US" sz="2000" dirty="0" err="1">
                <a:solidFill>
                  <a:srgbClr val="000099"/>
                </a:solidFill>
              </a:rPr>
              <a:t>Serializibility</a:t>
            </a:r>
            <a:r>
              <a:rPr lang="en-US" sz="2000" dirty="0">
                <a:solidFill>
                  <a:srgbClr val="000099"/>
                </a:solidFill>
              </a:rPr>
              <a:t> Violation</a:t>
            </a:r>
          </a:p>
          <a:p>
            <a:pPr marL="457200" indent="0">
              <a:tabLst>
                <a:tab pos="457200" algn="l"/>
                <a:tab pos="514350" algn="l"/>
              </a:tabLst>
            </a:pPr>
            <a:r>
              <a:rPr lang="en-US" sz="2000" dirty="0"/>
              <a:t> Resolving deadlock state among several transactions</a:t>
            </a:r>
          </a:p>
          <a:p>
            <a:pPr marL="228600" lvl="1" indent="0">
              <a:buNone/>
            </a:pPr>
            <a:r>
              <a:rPr lang="en-US" sz="2000" dirty="0"/>
              <a:t>5) Disk failure</a:t>
            </a:r>
          </a:p>
          <a:p>
            <a:pPr marL="457200" indent="114300"/>
            <a:r>
              <a:rPr lang="en-US" sz="2000" dirty="0"/>
              <a:t>Lose their data because of a read or write</a:t>
            </a:r>
          </a:p>
          <a:p>
            <a:pPr marL="457200" indent="114300"/>
            <a:r>
              <a:rPr lang="en-US" sz="2000" dirty="0"/>
              <a:t>Malfunction or because of a disk read/write head crash</a:t>
            </a:r>
          </a:p>
          <a:p>
            <a:pPr indent="-171450">
              <a:buNone/>
            </a:pPr>
            <a:r>
              <a:rPr lang="en-US" sz="2000" dirty="0">
                <a:solidFill>
                  <a:srgbClr val="800000"/>
                </a:solidFill>
              </a:rPr>
              <a:t>6) Physical problems </a:t>
            </a:r>
            <a:r>
              <a:rPr lang="en-US" sz="2000" dirty="0"/>
              <a:t>or catastrophes </a:t>
            </a:r>
            <a:r>
              <a:rPr lang="en-US" sz="2000" dirty="0">
                <a:solidFill>
                  <a:srgbClr val="800000"/>
                </a:solidFill>
              </a:rPr>
              <a:t>(power or air-conditioning failure,  fire, theft, sabotage, overwriting disks or tapes by mistake)</a:t>
            </a:r>
          </a:p>
          <a:p>
            <a:pPr marL="457200" indent="-57150"/>
            <a:r>
              <a:rPr lang="en-US" sz="2000" dirty="0"/>
              <a:t> System must keep sufficient information to recover quickly from the failure</a:t>
            </a:r>
          </a:p>
          <a:p>
            <a:pPr marL="457200" lvl="1" indent="0">
              <a:buNone/>
            </a:pPr>
            <a:r>
              <a:rPr lang="en-US" sz="2000" dirty="0"/>
              <a:t>Note : Disk failure or other catastrophes have long recovery times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443246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915987"/>
          </a:xfrm>
        </p:spPr>
        <p:txBody>
          <a:bodyPr/>
          <a:lstStyle/>
          <a:p>
            <a:r>
              <a:rPr lang="en-US" altLang="en-US" dirty="0"/>
              <a:t>20.2 Transaction and System Concepts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" y="1400175"/>
            <a:ext cx="8839200" cy="4572000"/>
          </a:xfrm>
        </p:spPr>
        <p:txBody>
          <a:bodyPr/>
          <a:lstStyle/>
          <a:p>
            <a:r>
              <a:rPr lang="en-US" altLang="en-US" sz="2100" dirty="0"/>
              <a:t>System must keep track of when each transaction starts, terminates, commits, and/or aborts</a:t>
            </a:r>
          </a:p>
          <a:p>
            <a:pPr lvl="1"/>
            <a:r>
              <a:rPr lang="en-US" altLang="en-US" sz="2000" dirty="0"/>
              <a:t>BEGIN_TRANSACTION </a:t>
            </a:r>
          </a:p>
          <a:p>
            <a:pPr lvl="2"/>
            <a:r>
              <a:rPr lang="en-US" sz="1800" dirty="0">
                <a:solidFill>
                  <a:srgbClr val="000099"/>
                </a:solidFill>
              </a:rPr>
              <a:t>beginning of transaction execution</a:t>
            </a:r>
            <a:endParaRPr lang="en-US" altLang="en-US" sz="1800" dirty="0">
              <a:solidFill>
                <a:srgbClr val="000099"/>
              </a:solidFill>
            </a:endParaRPr>
          </a:p>
          <a:p>
            <a:pPr lvl="1"/>
            <a:r>
              <a:rPr lang="en-US" altLang="en-US" sz="2000" dirty="0"/>
              <a:t>READ or WRITE</a:t>
            </a:r>
          </a:p>
          <a:p>
            <a:pPr marL="914400" indent="-57150"/>
            <a:r>
              <a:rPr lang="en-US" sz="1800" dirty="0"/>
              <a:t> specify read or write operations on the database items</a:t>
            </a:r>
            <a:endParaRPr lang="en-US" altLang="en-US" sz="1800" dirty="0"/>
          </a:p>
          <a:p>
            <a:pPr lvl="1"/>
            <a:r>
              <a:rPr lang="en-US" altLang="en-US" sz="2000" dirty="0"/>
              <a:t>END_TRANSACTION</a:t>
            </a:r>
          </a:p>
          <a:p>
            <a:pPr marL="914400" indent="-57150"/>
            <a:r>
              <a:rPr lang="en-US" sz="1800" dirty="0"/>
              <a:t> specifies that READ and WRITE transaction operations have ended and marks the end of transaction execution</a:t>
            </a:r>
            <a:endParaRPr lang="en-US" altLang="en-US" sz="1800" dirty="0"/>
          </a:p>
          <a:p>
            <a:pPr lvl="1"/>
            <a:r>
              <a:rPr lang="en-US" altLang="en-US" sz="2000" dirty="0"/>
              <a:t>COMMIT_TRANSACTION</a:t>
            </a:r>
          </a:p>
          <a:p>
            <a:pPr marL="857250" indent="0"/>
            <a:r>
              <a:rPr lang="en-US" sz="1800" dirty="0"/>
              <a:t> Signals a </a:t>
            </a:r>
            <a:r>
              <a:rPr lang="en-US" sz="1800" i="1" dirty="0"/>
              <a:t>successful end </a:t>
            </a:r>
            <a:r>
              <a:rPr lang="en-US" sz="1800" dirty="0"/>
              <a:t>of the transaction </a:t>
            </a:r>
          </a:p>
          <a:p>
            <a:pPr marL="1028700" indent="-171450"/>
            <a:r>
              <a:rPr lang="en-US" sz="1800" dirty="0"/>
              <a:t>Changes (updates) executed by the transaction can be safely  </a:t>
            </a:r>
            <a:r>
              <a:rPr lang="en-US" sz="1800" b="1" dirty="0"/>
              <a:t>committed  </a:t>
            </a:r>
            <a:r>
              <a:rPr lang="en-US" sz="1800" dirty="0"/>
              <a:t>to the database and will not be undone</a:t>
            </a:r>
            <a:endParaRPr lang="en-US" altLang="en-US" sz="1800" dirty="0"/>
          </a:p>
          <a:p>
            <a:pPr lvl="1"/>
            <a:r>
              <a:rPr lang="en-US" altLang="en-US" sz="2000" dirty="0"/>
              <a:t>ROLLBACK (or ABORT)</a:t>
            </a:r>
          </a:p>
          <a:p>
            <a:pPr marL="800100" indent="57150"/>
            <a:r>
              <a:rPr lang="en-US" sz="1800" dirty="0"/>
              <a:t> Transaction has </a:t>
            </a:r>
            <a:r>
              <a:rPr lang="en-US" sz="1800" i="1" dirty="0"/>
              <a:t>ended </a:t>
            </a:r>
            <a:r>
              <a:rPr lang="en-US" sz="1800" i="1" dirty="0">
                <a:solidFill>
                  <a:srgbClr val="800000"/>
                </a:solidFill>
              </a:rPr>
              <a:t>unsuccessfully,</a:t>
            </a:r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dirty="0"/>
              <a:t>any changes or effects that the transaction may have applied to the database must be </a:t>
            </a:r>
            <a:r>
              <a:rPr lang="en-US" sz="1800" b="1" dirty="0"/>
              <a:t>undone</a:t>
            </a:r>
            <a:endParaRPr lang="en-US" altLang="en-US" sz="180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and System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09800"/>
            <a:ext cx="8277225" cy="25908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561556"/>
            <a:ext cx="4495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20.4 </a:t>
            </a:r>
            <a:r>
              <a:rPr lang="en-US" sz="1600" dirty="0">
                <a:solidFill>
                  <a:schemeClr val="tx1"/>
                </a:solidFill>
              </a:rPr>
              <a:t>State transition diagram illustrating the states for transaction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1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 log keeps track of transaction operations</a:t>
            </a:r>
          </a:p>
          <a:p>
            <a:r>
              <a:rPr lang="en-US" sz="2400" dirty="0"/>
              <a:t>Helps to recover from failures that affect transactions</a:t>
            </a:r>
          </a:p>
          <a:p>
            <a:r>
              <a:rPr lang="en-US" sz="2400" dirty="0"/>
              <a:t>Sequential, append-only file</a:t>
            </a:r>
          </a:p>
          <a:p>
            <a:r>
              <a:rPr lang="en-US" sz="2400" dirty="0"/>
              <a:t>Not affected by failure (except disk or catastrophic failure)</a:t>
            </a:r>
          </a:p>
          <a:p>
            <a:r>
              <a:rPr lang="en-US" sz="2400" dirty="0">
                <a:solidFill>
                  <a:srgbClr val="800000"/>
                </a:solidFill>
              </a:rPr>
              <a:t>Log buffer (Main Memory Buffer)</a:t>
            </a:r>
          </a:p>
          <a:p>
            <a:pPr marL="800100">
              <a:buClr>
                <a:srgbClr val="000099"/>
              </a:buClr>
            </a:pPr>
            <a:r>
              <a:rPr lang="en-US" sz="2400" dirty="0">
                <a:solidFill>
                  <a:srgbClr val="000099"/>
                </a:solidFill>
              </a:rPr>
              <a:t>hold the last part of the log file, log entries are first added to the log main memory buffer</a:t>
            </a:r>
          </a:p>
          <a:p>
            <a:pPr lvl="1">
              <a:buClr>
                <a:srgbClr val="000099"/>
              </a:buClr>
            </a:pPr>
            <a:r>
              <a:rPr lang="en-US" sz="2400" dirty="0">
                <a:solidFill>
                  <a:srgbClr val="000099"/>
                </a:solidFill>
              </a:rPr>
              <a:t>When full, appended to end of log file on disk</a:t>
            </a:r>
          </a:p>
          <a:p>
            <a:r>
              <a:rPr lang="en-US" sz="2400" dirty="0"/>
              <a:t>Log file is backed up periodically</a:t>
            </a:r>
          </a:p>
          <a:p>
            <a:r>
              <a:rPr lang="en-US" sz="2400" dirty="0"/>
              <a:t>Undo and redo operations based on log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996043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Log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0099"/>
                </a:solidFill>
              </a:rPr>
              <a:t> [</a:t>
            </a:r>
            <a:r>
              <a:rPr lang="en-US" sz="2000" b="1" dirty="0" err="1">
                <a:solidFill>
                  <a:srgbClr val="000099"/>
                </a:solidFill>
              </a:rPr>
              <a:t>start_transaction</a:t>
            </a:r>
            <a:r>
              <a:rPr lang="en-US" sz="2000" b="1" dirty="0">
                <a:solidFill>
                  <a:srgbClr val="000099"/>
                </a:solidFill>
              </a:rPr>
              <a:t>, </a:t>
            </a:r>
            <a:r>
              <a:rPr lang="en-US" sz="2000" b="1" i="1" dirty="0">
                <a:solidFill>
                  <a:srgbClr val="000099"/>
                </a:solidFill>
              </a:rPr>
              <a:t>T</a:t>
            </a:r>
            <a:r>
              <a:rPr lang="en-US" sz="2000" b="1" dirty="0">
                <a:solidFill>
                  <a:srgbClr val="000099"/>
                </a:solidFill>
              </a:rPr>
              <a:t>]</a:t>
            </a:r>
          </a:p>
          <a:p>
            <a:pPr lvl="1"/>
            <a:r>
              <a:rPr lang="en-US" sz="2000" dirty="0"/>
              <a:t> Indicates that transaction </a:t>
            </a:r>
            <a:r>
              <a:rPr lang="en-US" sz="2000" i="1" dirty="0"/>
              <a:t>T </a:t>
            </a:r>
            <a:r>
              <a:rPr lang="en-US" sz="2000" dirty="0"/>
              <a:t>has started execution.</a:t>
            </a:r>
          </a:p>
          <a:p>
            <a:r>
              <a:rPr lang="en-US" sz="2000" b="1" dirty="0">
                <a:solidFill>
                  <a:srgbClr val="000099"/>
                </a:solidFill>
              </a:rPr>
              <a:t>[</a:t>
            </a:r>
            <a:r>
              <a:rPr lang="en-US" sz="2000" b="1" dirty="0" err="1">
                <a:solidFill>
                  <a:srgbClr val="000099"/>
                </a:solidFill>
              </a:rPr>
              <a:t>write_item</a:t>
            </a:r>
            <a:r>
              <a:rPr lang="en-US" sz="2000" b="1" dirty="0">
                <a:solidFill>
                  <a:srgbClr val="000099"/>
                </a:solidFill>
              </a:rPr>
              <a:t>, </a:t>
            </a:r>
            <a:r>
              <a:rPr lang="en-US" sz="2000" b="1" i="1" dirty="0">
                <a:solidFill>
                  <a:srgbClr val="000099"/>
                </a:solidFill>
              </a:rPr>
              <a:t>T</a:t>
            </a:r>
            <a:r>
              <a:rPr lang="en-US" sz="2000" b="1" dirty="0">
                <a:solidFill>
                  <a:srgbClr val="000099"/>
                </a:solidFill>
              </a:rPr>
              <a:t>, </a:t>
            </a:r>
            <a:r>
              <a:rPr lang="en-US" sz="2000" b="1" i="1" dirty="0">
                <a:solidFill>
                  <a:srgbClr val="000099"/>
                </a:solidFill>
              </a:rPr>
              <a:t>X</a:t>
            </a:r>
            <a:r>
              <a:rPr lang="en-US" sz="2000" b="1" dirty="0">
                <a:solidFill>
                  <a:srgbClr val="000099"/>
                </a:solidFill>
              </a:rPr>
              <a:t>, </a:t>
            </a:r>
            <a:r>
              <a:rPr lang="en-US" sz="2000" b="1" i="1" dirty="0" err="1">
                <a:solidFill>
                  <a:srgbClr val="000099"/>
                </a:solidFill>
              </a:rPr>
              <a:t>old_value</a:t>
            </a:r>
            <a:r>
              <a:rPr lang="en-US" sz="2000" b="1" dirty="0">
                <a:solidFill>
                  <a:srgbClr val="000099"/>
                </a:solidFill>
              </a:rPr>
              <a:t>, </a:t>
            </a:r>
            <a:r>
              <a:rPr lang="en-US" sz="2000" b="1" i="1" dirty="0" err="1">
                <a:solidFill>
                  <a:srgbClr val="000099"/>
                </a:solidFill>
              </a:rPr>
              <a:t>new_value</a:t>
            </a:r>
            <a:r>
              <a:rPr lang="en-US" sz="2000" b="1" dirty="0">
                <a:solidFill>
                  <a:srgbClr val="000099"/>
                </a:solidFill>
              </a:rPr>
              <a:t>]</a:t>
            </a:r>
          </a:p>
          <a:p>
            <a:pPr lvl="1"/>
            <a:r>
              <a:rPr lang="en-US" sz="2000" dirty="0"/>
              <a:t>Indicates that transaction </a:t>
            </a:r>
            <a:r>
              <a:rPr lang="en-US" sz="2000" i="1" dirty="0"/>
              <a:t>T </a:t>
            </a:r>
            <a:r>
              <a:rPr lang="en-US" sz="2000" dirty="0"/>
              <a:t>has changed the value of database item </a:t>
            </a:r>
            <a:r>
              <a:rPr lang="en-US" sz="2000" i="1" dirty="0"/>
              <a:t>X </a:t>
            </a:r>
            <a:r>
              <a:rPr lang="en-US" sz="2000" dirty="0"/>
              <a:t>from </a:t>
            </a:r>
            <a:r>
              <a:rPr lang="en-US" sz="2000" i="1" dirty="0" err="1"/>
              <a:t>old_value</a:t>
            </a:r>
            <a:r>
              <a:rPr lang="en-US" sz="2000" i="1" dirty="0"/>
              <a:t> </a:t>
            </a:r>
            <a:r>
              <a:rPr lang="en-US" sz="2000" dirty="0"/>
              <a:t>to </a:t>
            </a:r>
            <a:r>
              <a:rPr lang="en-US" sz="2000" i="1" dirty="0" err="1"/>
              <a:t>new_value</a:t>
            </a:r>
            <a:r>
              <a:rPr lang="en-US" sz="2000" i="1" dirty="0"/>
              <a:t>.</a:t>
            </a:r>
          </a:p>
          <a:p>
            <a:r>
              <a:rPr lang="en-US" sz="2000" b="1" dirty="0">
                <a:solidFill>
                  <a:srgbClr val="000099"/>
                </a:solidFill>
              </a:rPr>
              <a:t>[</a:t>
            </a:r>
            <a:r>
              <a:rPr lang="en-US" sz="2000" b="1" dirty="0" err="1">
                <a:solidFill>
                  <a:srgbClr val="000099"/>
                </a:solidFill>
              </a:rPr>
              <a:t>read_item</a:t>
            </a:r>
            <a:r>
              <a:rPr lang="en-US" sz="2000" b="1" dirty="0">
                <a:solidFill>
                  <a:srgbClr val="000099"/>
                </a:solidFill>
              </a:rPr>
              <a:t>, T, X]</a:t>
            </a:r>
          </a:p>
          <a:p>
            <a:pPr lvl="1"/>
            <a:r>
              <a:rPr lang="en-US" sz="2000" dirty="0"/>
              <a:t>Indicates that transaction </a:t>
            </a:r>
            <a:r>
              <a:rPr lang="en-US" sz="2000" i="1" dirty="0"/>
              <a:t>T </a:t>
            </a:r>
            <a:r>
              <a:rPr lang="en-US" sz="2000" dirty="0"/>
              <a:t>has read the value of database item </a:t>
            </a:r>
            <a:r>
              <a:rPr lang="en-US" sz="2000" b="1" i="1" dirty="0"/>
              <a:t>X</a:t>
            </a:r>
            <a:r>
              <a:rPr lang="en-US" sz="2000" dirty="0"/>
              <a:t>.</a:t>
            </a:r>
          </a:p>
          <a:p>
            <a:r>
              <a:rPr lang="en-US" sz="2000" b="1" dirty="0">
                <a:solidFill>
                  <a:srgbClr val="000099"/>
                </a:solidFill>
              </a:rPr>
              <a:t> [commit, </a:t>
            </a:r>
            <a:r>
              <a:rPr lang="en-US" sz="2000" b="1" i="1" dirty="0">
                <a:solidFill>
                  <a:srgbClr val="000099"/>
                </a:solidFill>
              </a:rPr>
              <a:t>T</a:t>
            </a:r>
            <a:r>
              <a:rPr lang="en-US" sz="2000" b="1" dirty="0">
                <a:solidFill>
                  <a:srgbClr val="000099"/>
                </a:solidFill>
              </a:rPr>
              <a:t>]</a:t>
            </a:r>
          </a:p>
          <a:p>
            <a:pPr lvl="1"/>
            <a:r>
              <a:rPr lang="en-US" sz="2000" dirty="0"/>
              <a:t>Indicates that transaction </a:t>
            </a:r>
            <a:r>
              <a:rPr lang="en-US" sz="2000" i="1" dirty="0"/>
              <a:t>T </a:t>
            </a:r>
            <a:r>
              <a:rPr lang="en-US" sz="2000" dirty="0"/>
              <a:t>has completed successfully, and affirms that its effect can be committed (recorded permanently) to the database.</a:t>
            </a:r>
          </a:p>
          <a:p>
            <a:r>
              <a:rPr lang="en-US" sz="2000" b="1" dirty="0">
                <a:solidFill>
                  <a:srgbClr val="000099"/>
                </a:solidFill>
              </a:rPr>
              <a:t> [abort, </a:t>
            </a:r>
            <a:r>
              <a:rPr lang="en-US" sz="2000" b="1" i="1" dirty="0">
                <a:solidFill>
                  <a:srgbClr val="000099"/>
                </a:solidFill>
              </a:rPr>
              <a:t>T</a:t>
            </a:r>
            <a:r>
              <a:rPr lang="en-US" sz="2000" b="1" dirty="0">
                <a:solidFill>
                  <a:srgbClr val="000099"/>
                </a:solidFill>
              </a:rPr>
              <a:t>]</a:t>
            </a:r>
          </a:p>
          <a:p>
            <a:pPr lvl="1"/>
            <a:r>
              <a:rPr lang="en-US" sz="2000" dirty="0"/>
              <a:t>Indicates that transaction </a:t>
            </a:r>
            <a:r>
              <a:rPr lang="en-US" sz="2000" i="1" dirty="0"/>
              <a:t>T </a:t>
            </a:r>
            <a:r>
              <a:rPr lang="en-US" sz="2000" dirty="0"/>
              <a:t>has been aborted.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249935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Point of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all operations that access the database have completed successfully</a:t>
            </a:r>
          </a:p>
          <a:p>
            <a:pPr lvl="1"/>
            <a:r>
              <a:rPr lang="en-US" dirty="0"/>
              <a:t>And effect of operations recorded in the log</a:t>
            </a:r>
          </a:p>
          <a:p>
            <a:r>
              <a:rPr lang="en-US" dirty="0"/>
              <a:t>Transaction writes a commit record into the log</a:t>
            </a:r>
          </a:p>
          <a:p>
            <a:pPr lvl="1"/>
            <a:r>
              <a:rPr lang="en-US" dirty="0"/>
              <a:t>If system failure occurs, can search for transactions with recorded start_transaction but no commit record</a:t>
            </a:r>
          </a:p>
          <a:p>
            <a:r>
              <a:rPr lang="en-US" dirty="0"/>
              <a:t>Force-writing the log buffer to disk</a:t>
            </a:r>
          </a:p>
          <a:p>
            <a:pPr lvl="1"/>
            <a:r>
              <a:rPr lang="en-US" dirty="0"/>
              <a:t>Writing log buffer to disk before transaction reaches commit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031380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Page replacement policy</a:t>
            </a:r>
          </a:p>
          <a:p>
            <a:pPr lvl="1"/>
            <a:r>
              <a:rPr lang="en-US" sz="2000" dirty="0"/>
              <a:t>Selects particular buffers to be replaced when all are full</a:t>
            </a:r>
          </a:p>
          <a:p>
            <a:r>
              <a:rPr lang="en-US" sz="2000" dirty="0"/>
              <a:t>Domain separation (DS) method </a:t>
            </a:r>
          </a:p>
          <a:p>
            <a:pPr lvl="1"/>
            <a:r>
              <a:rPr lang="en-US" sz="2000" dirty="0"/>
              <a:t>Each domain handles one type of disk pages</a:t>
            </a:r>
          </a:p>
          <a:p>
            <a:pPr lvl="2"/>
            <a:r>
              <a:rPr lang="en-US" sz="2000" dirty="0"/>
              <a:t>Index pages</a:t>
            </a:r>
          </a:p>
          <a:p>
            <a:pPr lvl="2"/>
            <a:r>
              <a:rPr lang="en-US" sz="2000" dirty="0"/>
              <a:t>Data file pages</a:t>
            </a:r>
          </a:p>
          <a:p>
            <a:pPr lvl="2"/>
            <a:r>
              <a:rPr lang="en-US" sz="2000" dirty="0"/>
              <a:t>Log file pages</a:t>
            </a:r>
          </a:p>
          <a:p>
            <a:pPr lvl="1"/>
            <a:r>
              <a:rPr lang="en-US" sz="2000" dirty="0"/>
              <a:t>Number of available buffers for each domain is predetermined</a:t>
            </a:r>
          </a:p>
          <a:p>
            <a:pPr lvl="1"/>
            <a:r>
              <a:rPr lang="en-US" sz="2000" dirty="0"/>
              <a:t>Page replacement handled via the basic LRU (least recently used) page replacement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495935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94687" cy="4572000"/>
          </a:xfrm>
        </p:spPr>
        <p:txBody>
          <a:bodyPr/>
          <a:lstStyle/>
          <a:p>
            <a:pPr algn="just"/>
            <a:r>
              <a:rPr lang="en-US" sz="2000" dirty="0"/>
              <a:t>Hot set method</a:t>
            </a:r>
          </a:p>
          <a:p>
            <a:pPr lvl="1" algn="just"/>
            <a:r>
              <a:rPr lang="en-US" sz="2000" dirty="0"/>
              <a:t>Useful in queries that scan a set of pages repeatedly</a:t>
            </a:r>
          </a:p>
          <a:p>
            <a:pPr lvl="1" algn="just"/>
            <a:r>
              <a:rPr lang="en-US" sz="2000" dirty="0"/>
              <a:t>Does not replace the set in the buffers until processing is completed . </a:t>
            </a:r>
          </a:p>
          <a:p>
            <a:pPr lvl="1" algn="just"/>
            <a:r>
              <a:rPr lang="en-US" sz="2000" dirty="0">
                <a:solidFill>
                  <a:srgbClr val="000099"/>
                </a:solidFill>
              </a:rPr>
              <a:t>For example, </a:t>
            </a:r>
            <a:r>
              <a:rPr lang="en-US" sz="2000" dirty="0"/>
              <a:t>when a join operation is performed using the nested-loop method</a:t>
            </a:r>
          </a:p>
          <a:p>
            <a:pPr lvl="1" algn="just"/>
            <a:r>
              <a:rPr lang="en-US" sz="2000" dirty="0"/>
              <a:t>If the inner loop file is loaded completely into main memory buffers without replacement (the hot set)</a:t>
            </a:r>
          </a:p>
          <a:p>
            <a:pPr lvl="1" algn="just"/>
            <a:r>
              <a:rPr lang="en-US" sz="2000" dirty="0"/>
              <a:t>Join will be performed efficiently because each page in the outer loop file will have to scan all the records in the inner loop file to find join matches.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5243326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20.3 Desirable Properties of Transactions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/>
              <a:t>ACID properties</a:t>
            </a:r>
          </a:p>
          <a:p>
            <a:pPr lvl="1"/>
            <a:r>
              <a:rPr lang="en-US" altLang="en-US" sz="2200" dirty="0"/>
              <a:t>Atomicity</a:t>
            </a:r>
          </a:p>
          <a:p>
            <a:pPr lvl="2"/>
            <a:r>
              <a:rPr lang="en-US" altLang="en-US" sz="2200" dirty="0"/>
              <a:t>Transaction performed in its entirety or not at all</a:t>
            </a:r>
          </a:p>
          <a:p>
            <a:pPr lvl="1"/>
            <a:r>
              <a:rPr lang="en-US" altLang="en-US" sz="2200" dirty="0"/>
              <a:t>Consistency preservation</a:t>
            </a:r>
          </a:p>
          <a:p>
            <a:pPr marL="1200150" indent="-285750"/>
            <a:r>
              <a:rPr lang="en-US" sz="2200" dirty="0"/>
              <a:t>Completely executed from beginning to end without   interference from other transactions</a:t>
            </a:r>
            <a:endParaRPr lang="en-US" altLang="en-US" sz="2200" dirty="0"/>
          </a:p>
          <a:p>
            <a:pPr lvl="2"/>
            <a:r>
              <a:rPr lang="en-US" altLang="en-US" sz="2200" dirty="0"/>
              <a:t>Takes database from one consistent state to another</a:t>
            </a:r>
          </a:p>
          <a:p>
            <a:pPr lvl="1"/>
            <a:r>
              <a:rPr lang="en-US" altLang="en-US" sz="2200" dirty="0"/>
              <a:t>Isolation</a:t>
            </a:r>
          </a:p>
          <a:p>
            <a:pPr lvl="2"/>
            <a:r>
              <a:rPr lang="en-US" altLang="en-US" sz="2200" dirty="0"/>
              <a:t>Not interfered with by other transactions</a:t>
            </a:r>
          </a:p>
          <a:p>
            <a:pPr lvl="1"/>
            <a:r>
              <a:rPr lang="en-US" altLang="en-US" sz="2200" dirty="0"/>
              <a:t>Durability or permanency</a:t>
            </a:r>
          </a:p>
          <a:p>
            <a:pPr lvl="2"/>
            <a:r>
              <a:rPr lang="en-US" altLang="en-US" sz="2200" dirty="0"/>
              <a:t>Changes applied by committed transaction must persist in the database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Desirable Properties of Transactions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Levels of isolation</a:t>
            </a:r>
          </a:p>
          <a:p>
            <a:pPr lvl="1"/>
            <a:r>
              <a:rPr lang="en-US" altLang="en-US" dirty="0"/>
              <a:t>Level 0 isolation does not overwrite the dirty reads of higher-level transactions</a:t>
            </a:r>
          </a:p>
          <a:p>
            <a:pPr lvl="1"/>
            <a:r>
              <a:rPr lang="en-US" altLang="en-US" dirty="0"/>
              <a:t>Level 1 isolation has no lost updates</a:t>
            </a:r>
          </a:p>
          <a:p>
            <a:pPr lvl="1"/>
            <a:r>
              <a:rPr lang="en-US" altLang="en-US" dirty="0"/>
              <a:t>Level 2 isolation has no lost updates and no dirty reads</a:t>
            </a:r>
          </a:p>
          <a:p>
            <a:pPr lvl="1"/>
            <a:r>
              <a:rPr lang="en-US" altLang="en-US" dirty="0"/>
              <a:t>Level 3 (true) isolation has repeatable reads</a:t>
            </a:r>
          </a:p>
          <a:p>
            <a:pPr lvl="2"/>
            <a:r>
              <a:rPr lang="en-US" altLang="en-US" dirty="0"/>
              <a:t>In addition to level 2 properties</a:t>
            </a:r>
          </a:p>
          <a:p>
            <a:pPr lvl="1"/>
            <a:r>
              <a:rPr lang="en-US" altLang="en-US" dirty="0"/>
              <a:t>Snapshot isolation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562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  <a:p>
            <a:pPr lvl="1"/>
            <a:r>
              <a:rPr lang="en-US" dirty="0"/>
              <a:t>Describes local unit of database processing</a:t>
            </a:r>
          </a:p>
          <a:p>
            <a:r>
              <a:rPr lang="en-US" dirty="0"/>
              <a:t>Transaction processing systems</a:t>
            </a:r>
          </a:p>
          <a:p>
            <a:pPr lvl="1"/>
            <a:r>
              <a:rPr lang="en-US" dirty="0"/>
              <a:t>Systems with large databases and hundreds of concurrent users</a:t>
            </a:r>
          </a:p>
          <a:p>
            <a:pPr lvl="1"/>
            <a:r>
              <a:rPr lang="en-US" dirty="0"/>
              <a:t>Require high availability and fast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20.4 Characterizing Schedules Based on Recoverability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or history</a:t>
            </a:r>
          </a:p>
          <a:p>
            <a:pPr lvl="1"/>
            <a:r>
              <a:rPr lang="en-US" altLang="en-US" dirty="0"/>
              <a:t>Order of execution of operations from all transactions</a:t>
            </a:r>
          </a:p>
          <a:p>
            <a:pPr lvl="1"/>
            <a:r>
              <a:rPr lang="en-US" altLang="en-US" dirty="0"/>
              <a:t>Operations from different transactions can be interleaved in the schedule</a:t>
            </a:r>
          </a:p>
          <a:p>
            <a:r>
              <a:rPr lang="en-US" altLang="en-US" dirty="0"/>
              <a:t>Total ordering of operations in a schedule</a:t>
            </a:r>
          </a:p>
          <a:p>
            <a:pPr lvl="1"/>
            <a:r>
              <a:rPr lang="en-US" altLang="en-US" dirty="0"/>
              <a:t>For any two operations in the schedule, one must occur before the other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20.4 Characterizing Schedules Based on Recoverability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or history</a:t>
            </a:r>
          </a:p>
          <a:p>
            <a:endParaRPr lang="en-US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A779A5-1ED2-4CD0-B8A1-07DED62B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78" y="2352675"/>
            <a:ext cx="4459715" cy="395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868E76-CFDC-4EA9-92A6-D61C154EF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42" y="5442929"/>
            <a:ext cx="4013743" cy="34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12DBE-CD7E-4690-9596-83316A58DF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330"/>
          <a:stretch/>
        </p:blipFill>
        <p:spPr>
          <a:xfrm>
            <a:off x="4699428" y="1516073"/>
            <a:ext cx="4114800" cy="2560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693D13-B8E2-400D-9520-4FF57BA9FF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576"/>
          <a:stretch/>
        </p:blipFill>
        <p:spPr>
          <a:xfrm>
            <a:off x="182928" y="3886200"/>
            <a:ext cx="4337729" cy="2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9583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conflicting operations in a schedule</a:t>
            </a:r>
          </a:p>
          <a:p>
            <a:pPr lvl="1"/>
            <a:r>
              <a:rPr lang="en-US" altLang="en-US" dirty="0"/>
              <a:t>Operations belong to different transactions</a:t>
            </a:r>
          </a:p>
          <a:p>
            <a:pPr lvl="1"/>
            <a:r>
              <a:rPr lang="en-US" altLang="en-US" dirty="0"/>
              <a:t>Operations access the same item X</a:t>
            </a:r>
          </a:p>
          <a:p>
            <a:pPr lvl="1"/>
            <a:r>
              <a:rPr lang="en-US" altLang="en-US" dirty="0"/>
              <a:t>At least one of the operations is a write_item(X)</a:t>
            </a:r>
          </a:p>
          <a:p>
            <a:r>
              <a:rPr lang="en-US" altLang="en-US" dirty="0"/>
              <a:t>Two operations conflict if changing their order results in a different outcome</a:t>
            </a:r>
          </a:p>
          <a:p>
            <a:r>
              <a:rPr lang="en-US" altLang="en-US" dirty="0">
                <a:solidFill>
                  <a:srgbClr val="800000"/>
                </a:solidFill>
              </a:rPr>
              <a:t>Read-write conflict</a:t>
            </a:r>
          </a:p>
          <a:p>
            <a:pPr lvl="1"/>
            <a:r>
              <a:rPr lang="en-US" i="1" dirty="0">
                <a:solidFill>
                  <a:srgbClr val="000099"/>
                </a:solidFill>
              </a:rPr>
              <a:t>r</a:t>
            </a:r>
            <a:r>
              <a:rPr lang="en-US" dirty="0">
                <a:solidFill>
                  <a:srgbClr val="000099"/>
                </a:solidFill>
              </a:rPr>
              <a:t>1(</a:t>
            </a:r>
            <a:r>
              <a:rPr lang="en-US" i="1" dirty="0">
                <a:solidFill>
                  <a:srgbClr val="000099"/>
                </a:solidFill>
              </a:rPr>
              <a:t>X</a:t>
            </a:r>
            <a:r>
              <a:rPr lang="en-US" dirty="0">
                <a:solidFill>
                  <a:srgbClr val="000099"/>
                </a:solidFill>
              </a:rPr>
              <a:t>); </a:t>
            </a:r>
            <a:r>
              <a:rPr lang="pl-PL" i="1" dirty="0">
                <a:solidFill>
                  <a:srgbClr val="000099"/>
                </a:solidFill>
              </a:rPr>
              <a:t>w</a:t>
            </a:r>
            <a:r>
              <a:rPr lang="pl-PL" dirty="0">
                <a:solidFill>
                  <a:srgbClr val="000099"/>
                </a:solidFill>
              </a:rPr>
              <a:t>2(</a:t>
            </a:r>
            <a:r>
              <a:rPr lang="pl-PL" i="1" dirty="0">
                <a:solidFill>
                  <a:srgbClr val="000099"/>
                </a:solidFill>
              </a:rPr>
              <a:t>X</a:t>
            </a:r>
            <a:r>
              <a:rPr lang="pl-PL" dirty="0">
                <a:solidFill>
                  <a:srgbClr val="000099"/>
                </a:solidFill>
              </a:rPr>
              <a:t>) to </a:t>
            </a:r>
            <a:r>
              <a:rPr lang="pl-PL" i="1" dirty="0">
                <a:solidFill>
                  <a:srgbClr val="000099"/>
                </a:solidFill>
              </a:rPr>
              <a:t>w</a:t>
            </a:r>
            <a:r>
              <a:rPr lang="pl-PL" dirty="0">
                <a:solidFill>
                  <a:srgbClr val="000099"/>
                </a:solidFill>
              </a:rPr>
              <a:t>2(</a:t>
            </a:r>
            <a:r>
              <a:rPr lang="pl-PL" i="1" dirty="0">
                <a:solidFill>
                  <a:srgbClr val="000099"/>
                </a:solidFill>
              </a:rPr>
              <a:t>X</a:t>
            </a:r>
            <a:r>
              <a:rPr lang="pl-PL" dirty="0">
                <a:solidFill>
                  <a:srgbClr val="000099"/>
                </a:solidFill>
              </a:rPr>
              <a:t>); </a:t>
            </a:r>
            <a:r>
              <a:rPr lang="pl-PL" i="1" dirty="0">
                <a:solidFill>
                  <a:srgbClr val="000099"/>
                </a:solidFill>
              </a:rPr>
              <a:t>r</a:t>
            </a:r>
            <a:r>
              <a:rPr lang="pl-PL" dirty="0">
                <a:solidFill>
                  <a:srgbClr val="000099"/>
                </a:solidFill>
              </a:rPr>
              <a:t>1(</a:t>
            </a:r>
            <a:r>
              <a:rPr lang="pl-PL" i="1" dirty="0">
                <a:solidFill>
                  <a:srgbClr val="000099"/>
                </a:solidFill>
              </a:rPr>
              <a:t>X</a:t>
            </a:r>
            <a:r>
              <a:rPr lang="pl-PL" dirty="0">
                <a:solidFill>
                  <a:srgbClr val="000099"/>
                </a:solidFill>
              </a:rPr>
              <a:t>)</a:t>
            </a:r>
            <a:endParaRPr lang="en-US" altLang="en-US" dirty="0">
              <a:solidFill>
                <a:srgbClr val="000099"/>
              </a:solidFill>
            </a:endParaRPr>
          </a:p>
          <a:p>
            <a:r>
              <a:rPr lang="en-US" altLang="en-US" dirty="0">
                <a:solidFill>
                  <a:srgbClr val="800000"/>
                </a:solidFill>
              </a:rPr>
              <a:t>Write-write conflict</a:t>
            </a:r>
          </a:p>
          <a:p>
            <a:pPr lvl="1"/>
            <a:r>
              <a:rPr lang="en-US" i="1" dirty="0">
                <a:solidFill>
                  <a:srgbClr val="000099"/>
                </a:solidFill>
              </a:rPr>
              <a:t>w</a:t>
            </a:r>
            <a:r>
              <a:rPr lang="en-US" dirty="0">
                <a:solidFill>
                  <a:srgbClr val="000099"/>
                </a:solidFill>
              </a:rPr>
              <a:t>1(</a:t>
            </a:r>
            <a:r>
              <a:rPr lang="en-US" i="1" dirty="0">
                <a:solidFill>
                  <a:srgbClr val="000099"/>
                </a:solidFill>
              </a:rPr>
              <a:t>X</a:t>
            </a:r>
            <a:r>
              <a:rPr lang="en-US" dirty="0">
                <a:solidFill>
                  <a:srgbClr val="000099"/>
                </a:solidFill>
              </a:rPr>
              <a:t>); </a:t>
            </a:r>
            <a:r>
              <a:rPr lang="pl-PL" i="1" dirty="0">
                <a:solidFill>
                  <a:srgbClr val="000099"/>
                </a:solidFill>
              </a:rPr>
              <a:t>w</a:t>
            </a:r>
            <a:r>
              <a:rPr lang="pl-PL" dirty="0">
                <a:solidFill>
                  <a:srgbClr val="000099"/>
                </a:solidFill>
              </a:rPr>
              <a:t>2(</a:t>
            </a:r>
            <a:r>
              <a:rPr lang="pl-PL" i="1" dirty="0">
                <a:solidFill>
                  <a:srgbClr val="000099"/>
                </a:solidFill>
              </a:rPr>
              <a:t>X</a:t>
            </a:r>
            <a:r>
              <a:rPr lang="pl-PL" dirty="0">
                <a:solidFill>
                  <a:srgbClr val="000099"/>
                </a:solidFill>
              </a:rPr>
              <a:t>) to </a:t>
            </a:r>
            <a:r>
              <a:rPr lang="pl-PL" i="1" dirty="0">
                <a:solidFill>
                  <a:srgbClr val="000099"/>
                </a:solidFill>
              </a:rPr>
              <a:t>w</a:t>
            </a:r>
            <a:r>
              <a:rPr lang="pl-PL" dirty="0">
                <a:solidFill>
                  <a:srgbClr val="000099"/>
                </a:solidFill>
              </a:rPr>
              <a:t>2(</a:t>
            </a:r>
            <a:r>
              <a:rPr lang="pl-PL" i="1" dirty="0">
                <a:solidFill>
                  <a:srgbClr val="000099"/>
                </a:solidFill>
              </a:rPr>
              <a:t>X</a:t>
            </a:r>
            <a:r>
              <a:rPr lang="pl-PL" dirty="0">
                <a:solidFill>
                  <a:srgbClr val="000099"/>
                </a:solidFill>
              </a:rPr>
              <a:t>); </a:t>
            </a:r>
            <a:r>
              <a:rPr lang="pl-PL" i="1" dirty="0">
                <a:solidFill>
                  <a:srgbClr val="000099"/>
                </a:solidFill>
              </a:rPr>
              <a:t>w</a:t>
            </a:r>
            <a:r>
              <a:rPr lang="pl-PL" dirty="0">
                <a:solidFill>
                  <a:srgbClr val="000099"/>
                </a:solidFill>
              </a:rPr>
              <a:t>1(</a:t>
            </a:r>
            <a:r>
              <a:rPr lang="pl-PL" i="1" dirty="0">
                <a:solidFill>
                  <a:srgbClr val="000099"/>
                </a:solidFill>
              </a:rPr>
              <a:t>X</a:t>
            </a:r>
            <a:r>
              <a:rPr lang="pl-PL" dirty="0">
                <a:solidFill>
                  <a:srgbClr val="000099"/>
                </a:solidFill>
              </a:rPr>
              <a:t>)</a:t>
            </a:r>
            <a:endParaRPr lang="en-US" altLang="en-US" dirty="0">
              <a:solidFill>
                <a:srgbClr val="000099"/>
              </a:solidFill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1414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/>
              <a:t>Two conflicting operations in a schedule</a:t>
            </a:r>
          </a:p>
          <a:p>
            <a:pPr lvl="1"/>
            <a:r>
              <a:rPr lang="en-US" altLang="en-US" sz="1800" dirty="0"/>
              <a:t>Operations belong to different transactions</a:t>
            </a:r>
          </a:p>
          <a:p>
            <a:pPr lvl="1"/>
            <a:r>
              <a:rPr lang="en-US" altLang="en-US" sz="1800" dirty="0"/>
              <a:t>Operations access the same item X</a:t>
            </a:r>
          </a:p>
          <a:p>
            <a:pPr lvl="1"/>
            <a:r>
              <a:rPr lang="en-US" altLang="en-US" sz="1800" dirty="0"/>
              <a:t>At least one of the operations is a write_item(X)</a:t>
            </a:r>
          </a:p>
          <a:p>
            <a:r>
              <a:rPr lang="en-US" sz="1800" dirty="0"/>
              <a:t>For example, in schedule </a:t>
            </a:r>
            <a:r>
              <a:rPr lang="en-US" sz="1800" i="1" dirty="0"/>
              <a:t>Sa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conflicting operations</a:t>
            </a:r>
          </a:p>
          <a:p>
            <a:pPr lvl="1"/>
            <a:r>
              <a:rPr lang="en-US" sz="1800" i="1" dirty="0"/>
              <a:t>r</a:t>
            </a:r>
            <a:r>
              <a:rPr lang="en-US" sz="1800" dirty="0"/>
              <a:t>1(</a:t>
            </a:r>
            <a:r>
              <a:rPr lang="en-US" sz="1800" i="1" dirty="0"/>
              <a:t>X</a:t>
            </a:r>
            <a:r>
              <a:rPr lang="en-US" sz="1800" dirty="0"/>
              <a:t>) and </a:t>
            </a:r>
            <a:r>
              <a:rPr lang="en-US" sz="1800" i="1" dirty="0"/>
              <a:t>w</a:t>
            </a:r>
            <a:r>
              <a:rPr lang="en-US" sz="1800" dirty="0"/>
              <a:t>2(</a:t>
            </a:r>
            <a:r>
              <a:rPr lang="en-US" sz="1800" i="1" dirty="0"/>
              <a:t>X</a:t>
            </a:r>
            <a:r>
              <a:rPr lang="en-US" sz="1800" dirty="0"/>
              <a:t>) conflict</a:t>
            </a:r>
          </a:p>
          <a:p>
            <a:pPr lvl="1"/>
            <a:r>
              <a:rPr lang="en-US" sz="1800" dirty="0"/>
              <a:t> operations </a:t>
            </a:r>
            <a:r>
              <a:rPr lang="en-US" sz="1800" i="1" dirty="0"/>
              <a:t>r</a:t>
            </a:r>
            <a:r>
              <a:rPr lang="en-US" sz="1800" dirty="0"/>
              <a:t>2(</a:t>
            </a:r>
            <a:r>
              <a:rPr lang="en-US" sz="1800" i="1" dirty="0"/>
              <a:t>X</a:t>
            </a:r>
            <a:r>
              <a:rPr lang="en-US" sz="1800" dirty="0"/>
              <a:t>) and </a:t>
            </a:r>
            <a:r>
              <a:rPr lang="en-US" sz="1800" i="1" dirty="0"/>
              <a:t>w</a:t>
            </a:r>
            <a:r>
              <a:rPr lang="en-US" sz="1800" dirty="0"/>
              <a:t>1(</a:t>
            </a:r>
            <a:r>
              <a:rPr lang="en-US" sz="1800" i="1" dirty="0"/>
              <a:t>X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operations </a:t>
            </a:r>
            <a:r>
              <a:rPr lang="en-US" sz="1800" i="1" dirty="0"/>
              <a:t>w</a:t>
            </a:r>
            <a:r>
              <a:rPr lang="en-US" sz="1800" dirty="0"/>
              <a:t>1(</a:t>
            </a:r>
            <a:r>
              <a:rPr lang="en-US" sz="1800" i="1" dirty="0"/>
              <a:t>X</a:t>
            </a:r>
            <a:r>
              <a:rPr lang="en-US" sz="1800" dirty="0"/>
              <a:t>) and </a:t>
            </a:r>
            <a:r>
              <a:rPr lang="en-US" sz="1800" i="1" dirty="0"/>
              <a:t>w</a:t>
            </a:r>
            <a:r>
              <a:rPr lang="en-US" sz="1800" dirty="0"/>
              <a:t>2(</a:t>
            </a:r>
            <a:r>
              <a:rPr lang="en-US" sz="1800" i="1" dirty="0"/>
              <a:t>X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pPr marL="0" lvl="1" indent="0"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What about :</a:t>
            </a:r>
          </a:p>
          <a:p>
            <a:pPr marL="0" lvl="1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r</a:t>
            </a:r>
            <a:r>
              <a:rPr lang="pt-BR" sz="1800" dirty="0">
                <a:solidFill>
                  <a:srgbClr val="FF0000"/>
                </a:solidFill>
              </a:rPr>
              <a:t>1(</a:t>
            </a:r>
            <a:r>
              <a:rPr lang="pt-BR" sz="1800" i="1" dirty="0">
                <a:solidFill>
                  <a:srgbClr val="FF0000"/>
                </a:solidFill>
              </a:rPr>
              <a:t>X</a:t>
            </a:r>
            <a:r>
              <a:rPr lang="pt-BR" sz="1800" dirty="0">
                <a:solidFill>
                  <a:srgbClr val="FF0000"/>
                </a:solidFill>
              </a:rPr>
              <a:t>) and </a:t>
            </a:r>
            <a:r>
              <a:rPr lang="pt-BR" sz="1800" i="1" dirty="0">
                <a:solidFill>
                  <a:srgbClr val="FF0000"/>
                </a:solidFill>
              </a:rPr>
              <a:t>r</a:t>
            </a:r>
            <a:r>
              <a:rPr lang="pt-BR" sz="1800" dirty="0">
                <a:solidFill>
                  <a:srgbClr val="FF0000"/>
                </a:solidFill>
              </a:rPr>
              <a:t>2(</a:t>
            </a:r>
            <a:r>
              <a:rPr lang="pt-BR" sz="1800" i="1" dirty="0">
                <a:solidFill>
                  <a:srgbClr val="FF0000"/>
                </a:solidFill>
              </a:rPr>
              <a:t>X</a:t>
            </a:r>
            <a:r>
              <a:rPr lang="pt-BR" sz="1800" dirty="0">
                <a:solidFill>
                  <a:srgbClr val="FF0000"/>
                </a:solidFill>
              </a:rPr>
              <a:t>) ?</a:t>
            </a:r>
          </a:p>
          <a:p>
            <a:pPr marL="0" lvl="1" indent="0">
              <a:buNone/>
            </a:pPr>
            <a:r>
              <a:rPr lang="pl-PL" sz="1800" i="1" dirty="0">
                <a:solidFill>
                  <a:srgbClr val="FF0000"/>
                </a:solidFill>
              </a:rPr>
              <a:t>w</a:t>
            </a:r>
            <a:r>
              <a:rPr lang="pl-PL" sz="1800" dirty="0">
                <a:solidFill>
                  <a:srgbClr val="FF0000"/>
                </a:solidFill>
              </a:rPr>
              <a:t>2(</a:t>
            </a:r>
            <a:r>
              <a:rPr lang="pl-PL" sz="1800" i="1" dirty="0">
                <a:solidFill>
                  <a:srgbClr val="FF0000"/>
                </a:solidFill>
              </a:rPr>
              <a:t>X</a:t>
            </a:r>
            <a:r>
              <a:rPr lang="pl-PL" sz="1800" dirty="0">
                <a:solidFill>
                  <a:srgbClr val="FF0000"/>
                </a:solidFill>
              </a:rPr>
              <a:t>) and </a:t>
            </a:r>
            <a:r>
              <a:rPr lang="pl-PL" sz="1800" i="1" dirty="0">
                <a:solidFill>
                  <a:srgbClr val="FF0000"/>
                </a:solidFill>
              </a:rPr>
              <a:t>w</a:t>
            </a:r>
            <a:r>
              <a:rPr lang="pl-PL" sz="1800" dirty="0">
                <a:solidFill>
                  <a:srgbClr val="FF0000"/>
                </a:solidFill>
              </a:rPr>
              <a:t>1(</a:t>
            </a:r>
            <a:r>
              <a:rPr lang="pl-PL" sz="1800" i="1" dirty="0">
                <a:solidFill>
                  <a:srgbClr val="FF0000"/>
                </a:solidFill>
              </a:rPr>
              <a:t>Y</a:t>
            </a:r>
            <a:r>
              <a:rPr lang="pl-PL" sz="1800" dirty="0">
                <a:solidFill>
                  <a:srgbClr val="FF0000"/>
                </a:solidFill>
              </a:rPr>
              <a:t>)</a:t>
            </a:r>
            <a:r>
              <a:rPr lang="en-US" sz="1800" dirty="0">
                <a:solidFill>
                  <a:srgbClr val="FF0000"/>
                </a:solidFill>
              </a:rPr>
              <a:t> ?</a:t>
            </a:r>
          </a:p>
          <a:p>
            <a:pPr marL="0" lvl="1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r</a:t>
            </a:r>
            <a:r>
              <a:rPr lang="en-US" sz="1800" dirty="0">
                <a:solidFill>
                  <a:srgbClr val="FF0000"/>
                </a:solidFill>
              </a:rPr>
              <a:t>1(</a:t>
            </a:r>
            <a:r>
              <a:rPr lang="en-US" sz="1800" i="1" dirty="0">
                <a:solidFill>
                  <a:srgbClr val="FF0000"/>
                </a:solidFill>
              </a:rPr>
              <a:t>X</a:t>
            </a:r>
            <a:r>
              <a:rPr lang="en-US" sz="1800" dirty="0">
                <a:solidFill>
                  <a:srgbClr val="FF0000"/>
                </a:solidFill>
              </a:rPr>
              <a:t>) and </a:t>
            </a:r>
            <a:r>
              <a:rPr lang="en-US" sz="1800" i="1" dirty="0">
                <a:solidFill>
                  <a:srgbClr val="FF0000"/>
                </a:solidFill>
              </a:rPr>
              <a:t>w</a:t>
            </a:r>
            <a:r>
              <a:rPr lang="en-US" sz="1800" dirty="0">
                <a:solidFill>
                  <a:srgbClr val="FF0000"/>
                </a:solidFill>
              </a:rPr>
              <a:t>1(</a:t>
            </a:r>
            <a:r>
              <a:rPr lang="en-US" sz="1800" i="1" dirty="0">
                <a:solidFill>
                  <a:srgbClr val="FF0000"/>
                </a:solidFill>
              </a:rPr>
              <a:t>X</a:t>
            </a:r>
            <a:r>
              <a:rPr lang="en-US" sz="1800" dirty="0">
                <a:solidFill>
                  <a:srgbClr val="FF0000"/>
                </a:solidFill>
              </a:rPr>
              <a:t>) ?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47DBC-E901-44E6-B6E3-067F7A67C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0" r="44330"/>
          <a:stretch/>
        </p:blipFill>
        <p:spPr>
          <a:xfrm>
            <a:off x="5486400" y="4268787"/>
            <a:ext cx="3284964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FD93A-415E-4645-8153-966AB882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106" y="3899188"/>
            <a:ext cx="4459715" cy="39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0017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Recoverable schedules</a:t>
            </a:r>
          </a:p>
          <a:p>
            <a:pPr lvl="1"/>
            <a:r>
              <a:rPr lang="en-US" altLang="en-US" dirty="0"/>
              <a:t>Recovery is possible</a:t>
            </a:r>
          </a:p>
          <a:p>
            <a:r>
              <a:rPr lang="en-US" altLang="en-US" dirty="0"/>
              <a:t>Nonrecoverable schedules should not be permitted by the DBMS</a:t>
            </a:r>
          </a:p>
          <a:p>
            <a:r>
              <a:rPr lang="en-US" altLang="en-US" dirty="0"/>
              <a:t>No committed transaction ever needs to be rolled back</a:t>
            </a:r>
          </a:p>
          <a:p>
            <a:r>
              <a:rPr lang="en-US" altLang="en-US" dirty="0"/>
              <a:t>Cascading rollback may occur in some recoverable schedules</a:t>
            </a:r>
          </a:p>
          <a:p>
            <a:pPr lvl="1"/>
            <a:r>
              <a:rPr lang="en-US" altLang="en-US" dirty="0"/>
              <a:t>Uncommitted transaction may need to be rolled back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9397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Cascadeless schedule</a:t>
            </a:r>
          </a:p>
          <a:p>
            <a:pPr lvl="1"/>
            <a:r>
              <a:rPr lang="en-US" altLang="en-US" dirty="0"/>
              <a:t>Avoids cascading rollback</a:t>
            </a:r>
          </a:p>
          <a:p>
            <a:r>
              <a:rPr lang="en-US" altLang="en-US" dirty="0"/>
              <a:t>Strict schedule</a:t>
            </a:r>
          </a:p>
          <a:p>
            <a:pPr lvl="1"/>
            <a:r>
              <a:rPr lang="en-US" altLang="en-US" dirty="0"/>
              <a:t>Transactions can neither read nor write an item X until the last transaction that wrote X has committed or aborted</a:t>
            </a:r>
          </a:p>
          <a:p>
            <a:pPr lvl="1"/>
            <a:r>
              <a:rPr lang="en-US" altLang="en-US" dirty="0"/>
              <a:t>Simpler recovery process</a:t>
            </a:r>
          </a:p>
          <a:p>
            <a:pPr lvl="2"/>
            <a:r>
              <a:rPr lang="en-US" altLang="en-US" dirty="0"/>
              <a:t>Restore the before image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3784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20.5 Characterizing Schedules Based on Serializability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Always considered to be correct when concurrent transactions are executing</a:t>
            </a:r>
          </a:p>
          <a:p>
            <a:pPr lvl="1"/>
            <a:r>
              <a:rPr lang="en-US" altLang="en-US" dirty="0"/>
              <a:t>Places simultaneous transactions in series</a:t>
            </a:r>
          </a:p>
          <a:p>
            <a:pPr lvl="2"/>
            <a:r>
              <a:rPr lang="en-US" altLang="en-US" dirty="0"/>
              <a:t>Transaction T</a:t>
            </a:r>
            <a:r>
              <a:rPr lang="en-US" altLang="en-US" baseline="-25000" dirty="0"/>
              <a:t>1</a:t>
            </a:r>
            <a:r>
              <a:rPr lang="en-US" altLang="en-US" dirty="0"/>
              <a:t> before T</a:t>
            </a:r>
            <a:r>
              <a:rPr lang="en-US" altLang="en-US" baseline="-25000" dirty="0"/>
              <a:t>2</a:t>
            </a:r>
            <a:r>
              <a:rPr lang="en-US" altLang="en-US" dirty="0"/>
              <a:t>, or vice versa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78" y="109106"/>
            <a:ext cx="6705600" cy="558165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798403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20.5 </a:t>
            </a:r>
            <a:r>
              <a:rPr lang="en-US" sz="1600" dirty="0">
                <a:solidFill>
                  <a:schemeClr val="tx1"/>
                </a:solidFill>
              </a:rPr>
              <a:t>Examples of serial and nonserial schedules involving transactions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and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(a) Serial schedule A: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(b) Serial schedule B: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(c) Two nonserial schedules C and D with interleaving of operations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8207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 with serial schedules</a:t>
            </a:r>
          </a:p>
          <a:p>
            <a:pPr lvl="1"/>
            <a:r>
              <a:rPr lang="en-US" altLang="en-US" dirty="0"/>
              <a:t>Limit concurrency by prohibiting interleaving of operations</a:t>
            </a:r>
          </a:p>
          <a:p>
            <a:pPr lvl="1"/>
            <a:r>
              <a:rPr lang="en-US" altLang="en-US" dirty="0"/>
              <a:t>Unacceptable in practice</a:t>
            </a:r>
          </a:p>
          <a:p>
            <a:pPr lvl="1"/>
            <a:r>
              <a:rPr lang="en-US" altLang="en-US" dirty="0"/>
              <a:t>Solution: determine which schedules are equivalent to a serial schedule and allow those to occur</a:t>
            </a:r>
          </a:p>
          <a:p>
            <a:r>
              <a:rPr lang="en-US" altLang="en-US" dirty="0"/>
              <a:t>Serializable schedule of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  <a:p>
            <a:pPr lvl="1"/>
            <a:r>
              <a:rPr lang="en-US" altLang="en-US" dirty="0"/>
              <a:t>Equivalent to some serial schedule of same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6898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Result equivalent schedules</a:t>
            </a:r>
          </a:p>
          <a:p>
            <a:pPr lvl="1"/>
            <a:r>
              <a:rPr lang="en-US" altLang="en-US" dirty="0"/>
              <a:t>Produce the same final state of the database</a:t>
            </a:r>
          </a:p>
          <a:p>
            <a:pPr lvl="2"/>
            <a:r>
              <a:rPr lang="en-US" altLang="en-US" dirty="0"/>
              <a:t>May be accidental</a:t>
            </a:r>
          </a:p>
          <a:p>
            <a:pPr lvl="1"/>
            <a:r>
              <a:rPr lang="en-US" altLang="en-US" dirty="0"/>
              <a:t>Cannot be used alone to define equivalence of schedules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60571"/>
            <a:ext cx="3874685" cy="150495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7300" y="5794121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20.6 </a:t>
            </a:r>
            <a:r>
              <a:rPr lang="en-US" sz="1600" dirty="0">
                <a:solidFill>
                  <a:schemeClr val="tx1"/>
                </a:solidFill>
              </a:rPr>
              <a:t>Two schedules that are result equivalent for the initial value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= 100 but are not result equivalent in general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998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20.1 Introduction to Transaction 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DBMS</a:t>
            </a:r>
          </a:p>
          <a:p>
            <a:pPr lvl="1"/>
            <a:r>
              <a:rPr lang="en-US" altLang="en-US" dirty="0"/>
              <a:t>At most one user at a time can use the system</a:t>
            </a:r>
          </a:p>
          <a:p>
            <a:pPr lvl="1"/>
            <a:r>
              <a:rPr lang="en-US" altLang="en-US" dirty="0"/>
              <a:t>Example: home computer</a:t>
            </a:r>
          </a:p>
          <a:p>
            <a:r>
              <a:rPr lang="en-US" altLang="en-US" dirty="0"/>
              <a:t>Multiuser DBMS</a:t>
            </a:r>
          </a:p>
          <a:p>
            <a:pPr lvl="1"/>
            <a:r>
              <a:rPr lang="en-US" altLang="en-US" dirty="0"/>
              <a:t>Many users can access the system (database) concurrently</a:t>
            </a:r>
          </a:p>
          <a:p>
            <a:pPr lvl="1"/>
            <a:r>
              <a:rPr lang="en-US" altLang="en-US" dirty="0"/>
              <a:t>Example: airline reservations system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Conflict equivalence</a:t>
            </a:r>
          </a:p>
          <a:p>
            <a:pPr lvl="1"/>
            <a:r>
              <a:rPr lang="en-US" altLang="en-US" dirty="0"/>
              <a:t>Relative order of any two conflicting operations is the same in both schedules</a:t>
            </a:r>
          </a:p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Schedule S is serializable if it is conflict equivalent to some serial schedule S’.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40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4886787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Testing for serializability of a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41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823226" cy="3233734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34305" y="5976934"/>
            <a:ext cx="5905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20.1 </a:t>
            </a:r>
            <a:r>
              <a:rPr lang="en-US" sz="1600" dirty="0">
                <a:solidFill>
                  <a:schemeClr val="tx1"/>
                </a:solidFill>
              </a:rPr>
              <a:t>Testing conflict serializability of a schedule 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4955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42</a:t>
            </a:fld>
            <a:endParaRPr lang="en-CA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515741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20.7 </a:t>
            </a:r>
            <a:r>
              <a:rPr lang="en-US" sz="1600" dirty="0">
                <a:solidFill>
                  <a:schemeClr val="tx1"/>
                </a:solidFill>
              </a:rPr>
              <a:t>Constructing the precedence graphs for schedules A to D from Figure 20.5 to test for conflict serializability (a) Precedence graph for serial schedule A (b) Precedence graph for serial schedule B (c) Precedence graph for schedule C (not serializable) (d) Precedence graph for schedule D (serializable, equivalent to schedule A)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23" y="1570973"/>
            <a:ext cx="6439692" cy="36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437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Serializability is Used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serializable is different from being serial</a:t>
            </a:r>
          </a:p>
          <a:p>
            <a:r>
              <a:rPr lang="en-US" dirty="0"/>
              <a:t>Serializable schedule gives benefit of concurrent execution</a:t>
            </a:r>
          </a:p>
          <a:p>
            <a:pPr lvl="1"/>
            <a:r>
              <a:rPr lang="en-US" dirty="0"/>
              <a:t>Without giving up any correctness</a:t>
            </a:r>
          </a:p>
          <a:p>
            <a:r>
              <a:rPr lang="en-US" dirty="0"/>
              <a:t>Difficult to test for serializability in practice</a:t>
            </a:r>
          </a:p>
          <a:p>
            <a:pPr lvl="1"/>
            <a:r>
              <a:rPr lang="en-US" dirty="0"/>
              <a:t>Factors such as system load, time of transaction submission, and process priority affect ordering of operations</a:t>
            </a:r>
          </a:p>
          <a:p>
            <a:r>
              <a:rPr lang="en-US" dirty="0"/>
              <a:t>DBMS enforces protocols</a:t>
            </a:r>
          </a:p>
          <a:p>
            <a:pPr lvl="1"/>
            <a:r>
              <a:rPr lang="en-US" dirty="0"/>
              <a:t>Set of rules to ensure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43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7757150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equivalence of two schedules</a:t>
            </a:r>
          </a:p>
          <a:p>
            <a:pPr lvl="1"/>
            <a:r>
              <a:rPr lang="en-US" dirty="0"/>
              <a:t>As long as each read operation of a transaction reads the result of the same write operation in both schedules, the write operations of each transaction must produce the same results</a:t>
            </a:r>
          </a:p>
          <a:p>
            <a:pPr lvl="1"/>
            <a:r>
              <a:rPr lang="en-US" dirty="0"/>
              <a:t>Read operations said to see the same view in both schedules</a:t>
            </a:r>
          </a:p>
          <a:p>
            <a:r>
              <a:rPr lang="en-US" dirty="0"/>
              <a:t>View serializable schedule </a:t>
            </a:r>
          </a:p>
          <a:p>
            <a:pPr lvl="1"/>
            <a:r>
              <a:rPr lang="en-US" dirty="0"/>
              <a:t>View equivalent to a serial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44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0242781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serializability similar to view serializability if constrained write assumption (no blind writes) applies</a:t>
            </a:r>
          </a:p>
          <a:p>
            <a:r>
              <a:rPr lang="en-US" dirty="0"/>
              <a:t>Unconstrained write assumption</a:t>
            </a:r>
          </a:p>
          <a:p>
            <a:pPr lvl="1"/>
            <a:r>
              <a:rPr lang="en-US" dirty="0"/>
              <a:t>Value written by an operation can be independent of its old value</a:t>
            </a:r>
          </a:p>
          <a:p>
            <a:r>
              <a:rPr lang="en-US" dirty="0"/>
              <a:t>Debit-credit transactions</a:t>
            </a:r>
          </a:p>
          <a:p>
            <a:pPr lvl="1"/>
            <a:r>
              <a:rPr lang="en-US" dirty="0"/>
              <a:t>Less-stringent conditions than conflict serializability or view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45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8823218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20.6 Transaction Support in SQL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explicit Begin_Transaction statement</a:t>
            </a:r>
          </a:p>
          <a:p>
            <a:r>
              <a:rPr lang="en-US" altLang="en-US" dirty="0"/>
              <a:t>Every transaction must have an explicit end statement</a:t>
            </a:r>
          </a:p>
          <a:p>
            <a:pPr lvl="1"/>
            <a:r>
              <a:rPr lang="en-US" altLang="en-US" dirty="0"/>
              <a:t>COMMIT</a:t>
            </a:r>
          </a:p>
          <a:p>
            <a:pPr lvl="1"/>
            <a:r>
              <a:rPr lang="en-US" altLang="en-US" dirty="0"/>
              <a:t>ROLLBACK</a:t>
            </a:r>
          </a:p>
          <a:p>
            <a:r>
              <a:rPr lang="en-US" altLang="en-US" dirty="0"/>
              <a:t>Access mode is READ ONLY or READ WRITE</a:t>
            </a:r>
          </a:p>
          <a:p>
            <a:r>
              <a:rPr lang="en-US" altLang="en-US" dirty="0"/>
              <a:t>Diagnostic area size option</a:t>
            </a:r>
          </a:p>
          <a:p>
            <a:pPr lvl="1"/>
            <a:r>
              <a:rPr lang="en-US" altLang="en-US" dirty="0"/>
              <a:t>Integer value indicating number of conditions held simultaneously in the diagnostic area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Isolation level option</a:t>
            </a:r>
          </a:p>
          <a:p>
            <a:pPr lvl="1"/>
            <a:r>
              <a:rPr lang="en-US" altLang="en-US" dirty="0"/>
              <a:t>Dirty read</a:t>
            </a:r>
          </a:p>
          <a:p>
            <a:pPr lvl="1"/>
            <a:r>
              <a:rPr lang="en-US" altLang="en-US" dirty="0"/>
              <a:t>Nonrepeatable read</a:t>
            </a:r>
          </a:p>
          <a:p>
            <a:pPr lvl="1"/>
            <a:r>
              <a:rPr lang="en-US" altLang="en-US" dirty="0"/>
              <a:t>Phantoms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5" y="3657600"/>
            <a:ext cx="8172450" cy="233362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50086" y="6110226"/>
            <a:ext cx="7085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20.1 </a:t>
            </a:r>
            <a:r>
              <a:rPr lang="en-US" sz="1600" dirty="0">
                <a:solidFill>
                  <a:schemeClr val="tx1"/>
                </a:solidFill>
              </a:rPr>
              <a:t>Possible violations based on isolation levels as defined in SQL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4429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Snapshot isolation</a:t>
            </a:r>
          </a:p>
          <a:p>
            <a:pPr lvl="1"/>
            <a:r>
              <a:rPr lang="en-US" altLang="en-US" dirty="0"/>
              <a:t>Used in some commercial DBMSs</a:t>
            </a:r>
          </a:p>
          <a:p>
            <a:pPr lvl="1"/>
            <a:r>
              <a:rPr lang="en-US" altLang="en-US" dirty="0"/>
              <a:t>Transaction sees data items that it reads based on the committed values of the items in the database snapshot when transaction starts</a:t>
            </a:r>
          </a:p>
          <a:p>
            <a:pPr lvl="1"/>
            <a:r>
              <a:rPr lang="en-US" altLang="en-US" dirty="0"/>
              <a:t>Ensures phantom record problem will not occur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2090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20.7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 and multiuser database transactions</a:t>
            </a:r>
          </a:p>
          <a:p>
            <a:r>
              <a:rPr lang="en-US" altLang="en-US" dirty="0"/>
              <a:t>Uncontrolled execution of concurrent transactions</a:t>
            </a:r>
          </a:p>
          <a:p>
            <a:r>
              <a:rPr lang="en-US" altLang="en-US" dirty="0"/>
              <a:t>System log</a:t>
            </a:r>
          </a:p>
          <a:p>
            <a:r>
              <a:rPr lang="en-US" altLang="en-US" dirty="0"/>
              <a:t>Failure recovery</a:t>
            </a:r>
          </a:p>
          <a:p>
            <a:r>
              <a:rPr lang="en-US" altLang="en-US" dirty="0"/>
              <a:t>Committed transaction</a:t>
            </a:r>
          </a:p>
          <a:p>
            <a:r>
              <a:rPr lang="en-US" altLang="en-US" dirty="0"/>
              <a:t>Schedule (history) defines execution sequence</a:t>
            </a:r>
          </a:p>
          <a:p>
            <a:pPr lvl="1"/>
            <a:r>
              <a:rPr lang="en-US" altLang="en-US" dirty="0"/>
              <a:t>Schedule recoverability</a:t>
            </a:r>
          </a:p>
          <a:p>
            <a:pPr lvl="1"/>
            <a:r>
              <a:rPr lang="en-US" altLang="en-US" dirty="0"/>
              <a:t>Schedule equivalence</a:t>
            </a:r>
          </a:p>
          <a:p>
            <a:r>
              <a:rPr lang="en-US" altLang="en-US" dirty="0"/>
              <a:t>Serializability of schedules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Multiprogramming</a:t>
            </a:r>
          </a:p>
          <a:p>
            <a:pPr lvl="1"/>
            <a:r>
              <a:rPr lang="en-US" altLang="en-US" dirty="0"/>
              <a:t>Allows operating system to execute multiple processes concurrently</a:t>
            </a:r>
          </a:p>
          <a:p>
            <a:pPr lvl="1"/>
            <a:r>
              <a:rPr lang="en-US" altLang="en-US" dirty="0"/>
              <a:t>Executes commands from one process, then suspends that process and executes commands from another process, etc.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5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Interleaved processing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Processes C and D in figure below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</a:t>
            </a:r>
            <a:fld id="{83D49494-73BA-4130-81FE-3F2F4FDED9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0" y="3276600"/>
            <a:ext cx="6703361" cy="2615625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95395" y="5892225"/>
            <a:ext cx="5298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20.1 </a:t>
            </a:r>
            <a:r>
              <a:rPr lang="en-US" sz="1600" dirty="0">
                <a:solidFill>
                  <a:schemeClr val="tx1"/>
                </a:solidFill>
              </a:rPr>
              <a:t>Interleaved processing versus parallel processing of concurrent transactions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an executing program</a:t>
            </a:r>
          </a:p>
          <a:p>
            <a:pPr lvl="1"/>
            <a:r>
              <a:rPr lang="en-US" dirty="0"/>
              <a:t>Forms logical unit of database processing</a:t>
            </a:r>
          </a:p>
          <a:p>
            <a:r>
              <a:rPr lang="en-US" dirty="0"/>
              <a:t>Begin and end transaction statements</a:t>
            </a:r>
          </a:p>
          <a:p>
            <a:pPr lvl="1"/>
            <a:r>
              <a:rPr lang="en-US" dirty="0"/>
              <a:t>Specify transaction boundaries</a:t>
            </a:r>
          </a:p>
          <a:p>
            <a:r>
              <a:rPr lang="en-US" dirty="0"/>
              <a:t>Read-only transaction</a:t>
            </a:r>
          </a:p>
          <a:p>
            <a:r>
              <a:rPr lang="en-US" dirty="0"/>
              <a:t>Read-write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387096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represented as collection of named data items</a:t>
            </a:r>
          </a:p>
          <a:p>
            <a:r>
              <a:rPr lang="en-US" dirty="0"/>
              <a:t>Size of a data item called its granularity</a:t>
            </a:r>
          </a:p>
          <a:p>
            <a:r>
              <a:rPr lang="en-US" dirty="0"/>
              <a:t>Data item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Disk block</a:t>
            </a:r>
          </a:p>
          <a:p>
            <a:pPr lvl="1"/>
            <a:r>
              <a:rPr lang="en-US" dirty="0"/>
              <a:t>Attribute value of a record</a:t>
            </a:r>
          </a:p>
          <a:p>
            <a:r>
              <a:rPr lang="en-US" dirty="0"/>
              <a:t>Transaction processing concepts independent of item granularity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130899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</a:rPr>
              <a:t>read_item(X)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/>
              <a:t>1. </a:t>
            </a:r>
            <a:r>
              <a:rPr lang="en-US" sz="2000" dirty="0"/>
              <a:t>Find the address of the disk block that contains item </a:t>
            </a:r>
            <a:r>
              <a:rPr lang="en-US" sz="2000" i="1" dirty="0"/>
              <a:t>X</a:t>
            </a:r>
            <a:r>
              <a:rPr lang="en-US" sz="2000" dirty="0"/>
              <a:t>.</a:t>
            </a:r>
          </a:p>
          <a:p>
            <a:pPr marL="285750" indent="-285750" algn="just">
              <a:lnSpc>
                <a:spcPct val="150000"/>
              </a:lnSpc>
              <a:buNone/>
            </a:pPr>
            <a:r>
              <a:rPr lang="en-US" sz="1800" b="1" dirty="0"/>
              <a:t>2. </a:t>
            </a:r>
            <a:r>
              <a:rPr lang="en-US" sz="2000" dirty="0"/>
              <a:t>Copy that disk block into a buffer in main memory (if that disk block is not already in some main memory buffer). The size of the buffer is the same as the disk block size.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/>
              <a:t>3. </a:t>
            </a:r>
            <a:r>
              <a:rPr lang="en-US" sz="2000" dirty="0"/>
              <a:t>Copy item </a:t>
            </a:r>
            <a:r>
              <a:rPr lang="en-US" sz="2000" i="1" dirty="0"/>
              <a:t>X </a:t>
            </a:r>
            <a:r>
              <a:rPr lang="en-US" sz="2000" dirty="0"/>
              <a:t>from the buffer to the program variable named </a:t>
            </a:r>
            <a:r>
              <a:rPr lang="en-US" sz="2000" i="1" dirty="0"/>
              <a:t>X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923388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2795</TotalTime>
  <Words>2776</Words>
  <Application>Microsoft Office PowerPoint</Application>
  <PresentationFormat>Letter Paper (8.5x11 in)</PresentationFormat>
  <Paragraphs>370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Cambria Math</vt:lpstr>
      <vt:lpstr>MinionPro-Regular</vt:lpstr>
      <vt:lpstr>Tahoma</vt:lpstr>
      <vt:lpstr>Wingdings</vt:lpstr>
      <vt:lpstr>Blends</vt:lpstr>
      <vt:lpstr>PowerPoint Presentation</vt:lpstr>
      <vt:lpstr>PowerPoint Presentation</vt:lpstr>
      <vt:lpstr>Introduction</vt:lpstr>
      <vt:lpstr>20.1 Introduction to Transaction Processing</vt:lpstr>
      <vt:lpstr>Introduction to Transaction Processing (cont’d.)</vt:lpstr>
      <vt:lpstr>Introduction to Transaction Processing (cont’d.)</vt:lpstr>
      <vt:lpstr>Transactions</vt:lpstr>
      <vt:lpstr>Database Items</vt:lpstr>
      <vt:lpstr>Read and Write Operations</vt:lpstr>
      <vt:lpstr>Read and Write Operations</vt:lpstr>
      <vt:lpstr>Read and Write Operations (cont’d.)</vt:lpstr>
      <vt:lpstr>DBMS Buffers</vt:lpstr>
      <vt:lpstr>Concurrency Control</vt:lpstr>
      <vt:lpstr>The Lost Update Problem</vt:lpstr>
      <vt:lpstr>The Temporary Update Problem</vt:lpstr>
      <vt:lpstr>The Incorrect Summary Problem</vt:lpstr>
      <vt:lpstr>The Unrepeatable Read Problem</vt:lpstr>
      <vt:lpstr>Why Recovery is Needed</vt:lpstr>
      <vt:lpstr>Why Recovery is Needed</vt:lpstr>
      <vt:lpstr>Why Recovery is Needed (cont’d.)</vt:lpstr>
      <vt:lpstr>20.2 Transaction and System Concepts</vt:lpstr>
      <vt:lpstr>Transaction and System Concepts (cont’d.)</vt:lpstr>
      <vt:lpstr>The System Log</vt:lpstr>
      <vt:lpstr>The System Log Entries</vt:lpstr>
      <vt:lpstr>Commit Point of a Transaction</vt:lpstr>
      <vt:lpstr>DBMS-Specific Buffer Replacement Policies</vt:lpstr>
      <vt:lpstr>DBMS-Specific Buffer Replacement Policies (cont’d.)</vt:lpstr>
      <vt:lpstr>20.3 Desirable Properties of Transactions</vt:lpstr>
      <vt:lpstr>Desirable Properties of Transactions (cont’d.)</vt:lpstr>
      <vt:lpstr>20.4 Characterizing Schedules Based on Recoverability</vt:lpstr>
      <vt:lpstr>20.4 Characterizing Schedules Based on Recoverability</vt:lpstr>
      <vt:lpstr>Characterizing Schedules Based on Recoverability (cont’d.)</vt:lpstr>
      <vt:lpstr>Characterizing Schedules Based on Recoverability (cont’d.)</vt:lpstr>
      <vt:lpstr>Characterizing Schedules Based on Recoverability (cont’d.)</vt:lpstr>
      <vt:lpstr>Characterizing Schedules Based on Recoverability (cont’d.)</vt:lpstr>
      <vt:lpstr>20.5 Characterizing Schedules Based on Serializability</vt:lpstr>
      <vt:lpstr>PowerPoint Presentation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How Serializability is Used for Concurrency Control</vt:lpstr>
      <vt:lpstr>View Equivalence and View Serializability</vt:lpstr>
      <vt:lpstr>View Equivalence and View Serializability (cont’d.)</vt:lpstr>
      <vt:lpstr>20.6 Transaction Support in SQL</vt:lpstr>
      <vt:lpstr>Transaction Support in SQL (cont’d.)</vt:lpstr>
      <vt:lpstr>Transaction Support in SQL (cont’d.)</vt:lpstr>
      <vt:lpstr>20.7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Mahreen Nasir</cp:lastModifiedBy>
  <cp:revision>241</cp:revision>
  <cp:lastPrinted>2001-11-04T00:51:13Z</cp:lastPrinted>
  <dcterms:created xsi:type="dcterms:W3CDTF">2005-02-25T19:46:41Z</dcterms:created>
  <dcterms:modified xsi:type="dcterms:W3CDTF">2019-09-18T19:38:02Z</dcterms:modified>
  <cp:category/>
</cp:coreProperties>
</file>