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439" r:id="rId2"/>
    <p:sldId id="403" r:id="rId3"/>
    <p:sldId id="41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06" r:id="rId16"/>
    <p:sldId id="455" r:id="rId17"/>
    <p:sldId id="456" r:id="rId18"/>
    <p:sldId id="473" r:id="rId19"/>
    <p:sldId id="472" r:id="rId20"/>
    <p:sldId id="474" r:id="rId21"/>
    <p:sldId id="475" r:id="rId22"/>
    <p:sldId id="407" r:id="rId23"/>
    <p:sldId id="457" r:id="rId24"/>
    <p:sldId id="476" r:id="rId25"/>
    <p:sldId id="458" r:id="rId26"/>
    <p:sldId id="459" r:id="rId27"/>
    <p:sldId id="460" r:id="rId28"/>
    <p:sldId id="477" r:id="rId29"/>
    <p:sldId id="408" r:id="rId30"/>
    <p:sldId id="461" r:id="rId31"/>
    <p:sldId id="409" r:id="rId32"/>
    <p:sldId id="411" r:id="rId33"/>
    <p:sldId id="462" r:id="rId34"/>
    <p:sldId id="412" r:id="rId35"/>
    <p:sldId id="463" r:id="rId36"/>
    <p:sldId id="464" r:id="rId37"/>
    <p:sldId id="465" r:id="rId38"/>
    <p:sldId id="440" r:id="rId39"/>
    <p:sldId id="441" r:id="rId40"/>
    <p:sldId id="466" r:id="rId41"/>
    <p:sldId id="467" r:id="rId42"/>
    <p:sldId id="468" r:id="rId43"/>
    <p:sldId id="469" r:id="rId44"/>
    <p:sldId id="442" r:id="rId45"/>
    <p:sldId id="470" r:id="rId46"/>
    <p:sldId id="471" r:id="rId47"/>
    <p:sldId id="443" r:id="rId48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00000"/>
    <a:srgbClr val="677228"/>
    <a:srgbClr val="6E792B"/>
    <a:srgbClr val="76822E"/>
    <a:srgbClr val="4F571F"/>
    <a:srgbClr val="6F6A07"/>
    <a:srgbClr val="82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7" d="100"/>
          <a:sy n="67" d="100"/>
        </p:scale>
        <p:origin x="1392" y="3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0157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57647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7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28950" y="1529363"/>
            <a:ext cx="3892550" cy="481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Storage Devices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Formatting</a:t>
            </a:r>
          </a:p>
          <a:p>
            <a:pPr lvl="1"/>
            <a:r>
              <a:rPr lang="en-US" altLang="en-US" dirty="0"/>
              <a:t>Divides tracks into equal-sized disk blocks</a:t>
            </a:r>
          </a:p>
          <a:p>
            <a:pPr lvl="1"/>
            <a:r>
              <a:rPr lang="en-US" altLang="en-US" dirty="0"/>
              <a:t>Blocks separated by interblock gaps</a:t>
            </a:r>
          </a:p>
          <a:p>
            <a:r>
              <a:rPr lang="en-US" altLang="en-US" dirty="0"/>
              <a:t>Data transfer in units of disk blocks</a:t>
            </a:r>
          </a:p>
          <a:p>
            <a:pPr lvl="1"/>
            <a:r>
              <a:rPr lang="en-US" altLang="en-US" dirty="0"/>
              <a:t>Hardware address supplied to disk I/O hardware</a:t>
            </a:r>
          </a:p>
          <a:p>
            <a:r>
              <a:rPr lang="en-US" altLang="en-US" dirty="0"/>
              <a:t>Buffer</a:t>
            </a:r>
          </a:p>
          <a:p>
            <a:pPr lvl="1"/>
            <a:r>
              <a:rPr lang="en-US" altLang="en-US" dirty="0"/>
              <a:t>Used in read and write operations</a:t>
            </a:r>
          </a:p>
          <a:p>
            <a:r>
              <a:rPr lang="en-US" altLang="en-US" dirty="0"/>
              <a:t>Read/write head</a:t>
            </a:r>
          </a:p>
          <a:p>
            <a:pPr lvl="1"/>
            <a:r>
              <a:rPr lang="en-US" altLang="en-US" dirty="0"/>
              <a:t>Hardware mechanism for read and write operations</a:t>
            </a:r>
          </a:p>
          <a:p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2A39840D-0F6E-4E74-9A6C-2A549D364A3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Storage Devices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Disk controller</a:t>
            </a:r>
          </a:p>
          <a:p>
            <a:pPr lvl="1">
              <a:defRPr/>
            </a:pPr>
            <a:r>
              <a:rPr lang="en-US" dirty="0"/>
              <a:t>Interfaces disk drive to computer system</a:t>
            </a:r>
          </a:p>
          <a:p>
            <a:pPr lvl="1">
              <a:defRPr/>
            </a:pPr>
            <a:r>
              <a:rPr lang="en-US" dirty="0"/>
              <a:t>Standard interfaces</a:t>
            </a:r>
          </a:p>
          <a:p>
            <a:pPr lvl="2">
              <a:defRPr/>
            </a:pPr>
            <a:r>
              <a:rPr lang="en-US" dirty="0"/>
              <a:t>SCSI</a:t>
            </a:r>
          </a:p>
          <a:p>
            <a:pPr lvl="2">
              <a:defRPr/>
            </a:pPr>
            <a:r>
              <a:rPr lang="en-US" dirty="0"/>
              <a:t>SATA</a:t>
            </a:r>
          </a:p>
          <a:p>
            <a:pPr lvl="2">
              <a:defRPr/>
            </a:pPr>
            <a:r>
              <a:rPr lang="en-US" dirty="0"/>
              <a:t>SAS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473218FA-931E-4019-BBC7-988DC001B8F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Storage Devices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Techniques for efficient data access</a:t>
            </a:r>
          </a:p>
          <a:p>
            <a:pPr lvl="1"/>
            <a:r>
              <a:rPr lang="en-US" altLang="en-US" dirty="0"/>
              <a:t>Data buffering</a:t>
            </a:r>
          </a:p>
          <a:p>
            <a:pPr lvl="1"/>
            <a:r>
              <a:rPr lang="en-US" altLang="en-US" dirty="0"/>
              <a:t>Proper organization of data on disk</a:t>
            </a:r>
          </a:p>
          <a:p>
            <a:pPr lvl="1"/>
            <a:r>
              <a:rPr lang="en-US" altLang="en-US" dirty="0"/>
              <a:t>Reading data ahead of request</a:t>
            </a:r>
          </a:p>
          <a:p>
            <a:pPr lvl="1"/>
            <a:r>
              <a:rPr lang="en-US" altLang="en-US" dirty="0"/>
              <a:t>Proper scheduling of I/O requests</a:t>
            </a:r>
          </a:p>
          <a:p>
            <a:pPr lvl="1"/>
            <a:r>
              <a:rPr lang="en-US" altLang="en-US" dirty="0"/>
              <a:t>Use of log disks to temporarily hold writes</a:t>
            </a:r>
          </a:p>
          <a:p>
            <a:pPr lvl="1"/>
            <a:r>
              <a:rPr lang="en-US" altLang="en-US" dirty="0"/>
              <a:t>Use of SSDs or flash memory for recovery purposes</a:t>
            </a:r>
          </a:p>
          <a:p>
            <a:endParaRPr lang="en-US" alt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12271F7A-F2E9-446B-8DFA-58CC2904FEA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Solid State Device Storage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Sometimes called flash storage</a:t>
            </a:r>
          </a:p>
          <a:p>
            <a:r>
              <a:rPr lang="en-US" altLang="en-US" dirty="0"/>
              <a:t>Main component: controller</a:t>
            </a:r>
          </a:p>
          <a:p>
            <a:r>
              <a:rPr lang="en-US" altLang="en-US" dirty="0"/>
              <a:t>Set of interconnected flash memory cards</a:t>
            </a:r>
          </a:p>
          <a:p>
            <a:r>
              <a:rPr lang="en-US" altLang="en-US" dirty="0"/>
              <a:t>No moving parts</a:t>
            </a:r>
          </a:p>
          <a:p>
            <a:r>
              <a:rPr lang="en-US" altLang="en-US" dirty="0"/>
              <a:t>Data less likely to be fragmented</a:t>
            </a:r>
          </a:p>
          <a:p>
            <a:r>
              <a:rPr lang="en-US" altLang="en-US" dirty="0"/>
              <a:t>More costly than HDDs</a:t>
            </a:r>
          </a:p>
          <a:p>
            <a:r>
              <a:rPr lang="en-US" altLang="en-US" dirty="0"/>
              <a:t>DRAM-based SSDs available</a:t>
            </a:r>
          </a:p>
          <a:p>
            <a:pPr lvl="1"/>
            <a:r>
              <a:rPr lang="en-US" altLang="en-US" dirty="0"/>
              <a:t>Faster access times compared with flash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F093E352-1BE6-4C5F-8256-B11A6FAE844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Magnetic Tape Storage Devices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Sequential access </a:t>
            </a:r>
          </a:p>
          <a:p>
            <a:pPr lvl="1"/>
            <a:r>
              <a:rPr lang="en-US" altLang="en-US" dirty="0"/>
              <a:t>Must scan preceding blocks</a:t>
            </a:r>
          </a:p>
          <a:p>
            <a:r>
              <a:rPr lang="en-US" altLang="en-US" dirty="0"/>
              <a:t>Tape is mounted and scanned until required block is under read/write head</a:t>
            </a:r>
          </a:p>
          <a:p>
            <a:r>
              <a:rPr lang="en-US" altLang="en-US" dirty="0"/>
              <a:t>Important functions</a:t>
            </a:r>
          </a:p>
          <a:p>
            <a:pPr lvl="1"/>
            <a:r>
              <a:rPr lang="en-US" altLang="en-US" dirty="0"/>
              <a:t>Backup</a:t>
            </a:r>
          </a:p>
          <a:p>
            <a:pPr lvl="1"/>
            <a:r>
              <a:rPr lang="en-US" altLang="en-US" dirty="0"/>
              <a:t>Archive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96589D30-49F3-44AF-9941-B6B9FC339FF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16.3 Buffering of Blocks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Buffering most useful when processes can run concurrently in parallel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867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938463"/>
            <a:ext cx="58959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2"/>
          <p:cNvSpPr txBox="1">
            <a:spLocks noChangeArrowheads="1"/>
          </p:cNvSpPr>
          <p:nvPr/>
        </p:nvSpPr>
        <p:spPr bwMode="auto">
          <a:xfrm>
            <a:off x="1454150" y="6116638"/>
            <a:ext cx="6019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16.3 Interleaved concurrency versus parallel execution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Buffering of Blocks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Double buffering can be used to read continuous stream of blocks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94F18BCC-3BED-4004-9BB3-7433419313D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9701" name="TextBox 2"/>
          <p:cNvSpPr txBox="1">
            <a:spLocks noChangeArrowheads="1"/>
          </p:cNvSpPr>
          <p:nvPr/>
        </p:nvSpPr>
        <p:spPr bwMode="auto">
          <a:xfrm>
            <a:off x="1482725" y="5908675"/>
            <a:ext cx="6019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16.4 Use of two buffers, A and B, for reading from disk</a:t>
            </a:r>
          </a:p>
        </p:txBody>
      </p:sp>
      <p:pic>
        <p:nvPicPr>
          <p:cNvPr id="2970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3187700"/>
            <a:ext cx="78867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Buffer Management and Replacement Strategies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Buffer management </a:t>
            </a:r>
            <a:r>
              <a:rPr lang="en-US" altLang="en-US" dirty="0" smtClean="0"/>
              <a:t>goals:</a:t>
            </a:r>
          </a:p>
          <a:p>
            <a:r>
              <a:rPr lang="en-US" sz="2400" dirty="0" smtClean="0"/>
              <a:t>(1</a:t>
            </a:r>
            <a:r>
              <a:rPr lang="en-US" sz="2400" dirty="0"/>
              <a:t>) to maximize the probability that the </a:t>
            </a:r>
            <a:r>
              <a:rPr lang="en-US" sz="2400" dirty="0" smtClean="0"/>
              <a:t>requested page </a:t>
            </a:r>
            <a:r>
              <a:rPr lang="en-US" sz="2400" dirty="0"/>
              <a:t>is found in </a:t>
            </a:r>
            <a:r>
              <a:rPr lang="en-US" sz="2400" dirty="0" smtClean="0"/>
              <a:t>main memory</a:t>
            </a:r>
          </a:p>
          <a:p>
            <a:r>
              <a:rPr lang="en-US" sz="2400" dirty="0" smtClean="0"/>
              <a:t>(2</a:t>
            </a:r>
            <a:r>
              <a:rPr lang="en-US" sz="2400" dirty="0"/>
              <a:t>) in case of reading a new disk block from disk, to find a page to </a:t>
            </a:r>
            <a:r>
              <a:rPr lang="en-US" sz="2400" dirty="0" smtClean="0"/>
              <a:t>replace that </a:t>
            </a:r>
            <a:r>
              <a:rPr lang="en-US" sz="2400" dirty="0"/>
              <a:t>will cause the least harm in the sense that it will not be required shortly again.</a:t>
            </a:r>
            <a:endParaRPr lang="en-US" altLang="en-US" sz="2400" dirty="0" smtClean="0"/>
          </a:p>
          <a:p>
            <a:r>
              <a:rPr lang="en-US" altLang="en-US" dirty="0" smtClean="0"/>
              <a:t>Information</a:t>
            </a:r>
            <a:endParaRPr lang="en-US" altLang="en-US" dirty="0"/>
          </a:p>
          <a:p>
            <a:pPr lvl="1"/>
            <a:r>
              <a:rPr lang="en-US" altLang="en-US" dirty="0"/>
              <a:t>Pin count</a:t>
            </a:r>
          </a:p>
          <a:p>
            <a:pPr lvl="1"/>
            <a:r>
              <a:rPr lang="en-US" altLang="en-US" dirty="0"/>
              <a:t>Dirty </a:t>
            </a:r>
            <a:r>
              <a:rPr lang="en-US" altLang="en-US" dirty="0" smtClean="0"/>
              <a:t>bit</a:t>
            </a:r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BF251EFB-C3F0-4B57-A91E-68BA0BD89B5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Buffer Management and Replacement Strategies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pPr marL="357188" lvl="1" indent="-357188" algn="just"/>
            <a:r>
              <a:rPr lang="en-US" altLang="en-US" sz="2800" dirty="0" smtClean="0"/>
              <a:t>Pin count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number of times that page has been requested, </a:t>
            </a:r>
            <a:r>
              <a:rPr lang="en-US" sz="2400" dirty="0" smtClean="0"/>
              <a:t>or</a:t>
            </a:r>
          </a:p>
          <a:p>
            <a:pPr algn="just"/>
            <a:r>
              <a:rPr lang="en-US" sz="2400" dirty="0" smtClean="0"/>
              <a:t>The number of </a:t>
            </a:r>
            <a:r>
              <a:rPr lang="en-US" sz="2400" dirty="0"/>
              <a:t>current users of that </a:t>
            </a:r>
            <a:r>
              <a:rPr lang="en-US" sz="2400" dirty="0" smtClean="0"/>
              <a:t>page</a:t>
            </a:r>
          </a:p>
          <a:p>
            <a:pPr algn="just"/>
            <a:r>
              <a:rPr lang="en-US" sz="2400" dirty="0" smtClean="0"/>
              <a:t>If </a:t>
            </a:r>
            <a:r>
              <a:rPr lang="en-US" sz="2400" dirty="0"/>
              <a:t>this count falls to zero, the page is </a:t>
            </a:r>
            <a:r>
              <a:rPr lang="en-US" sz="2400" dirty="0" smtClean="0"/>
              <a:t>considered </a:t>
            </a:r>
            <a:r>
              <a:rPr lang="en-US" sz="2400" b="1" dirty="0" smtClean="0"/>
              <a:t> unpinned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sz="2400" dirty="0"/>
              <a:t>Incrementing the pin-count is called </a:t>
            </a:r>
            <a:r>
              <a:rPr lang="en-US" sz="2400" b="1" dirty="0"/>
              <a:t>pinning</a:t>
            </a:r>
            <a:r>
              <a:rPr lang="en-US" sz="2400" dirty="0"/>
              <a:t>. In general, a pinned </a:t>
            </a:r>
            <a:r>
              <a:rPr lang="en-US" sz="2400" dirty="0" smtClean="0"/>
              <a:t>block should </a:t>
            </a:r>
            <a:r>
              <a:rPr lang="en-US" sz="2400" dirty="0"/>
              <a:t>not be allowed to be written to </a:t>
            </a:r>
            <a:r>
              <a:rPr lang="en-US" sz="2400" dirty="0" smtClean="0"/>
              <a:t>disk</a:t>
            </a:r>
          </a:p>
          <a:p>
            <a:pPr marL="357188" lvl="1" indent="-357188" algn="just"/>
            <a:r>
              <a:rPr lang="en-US" altLang="en-US" sz="2800" dirty="0" smtClean="0"/>
              <a:t>Dirty bit</a:t>
            </a:r>
          </a:p>
          <a:p>
            <a:pPr algn="just"/>
            <a:r>
              <a:rPr lang="en-US" sz="2400" dirty="0" smtClean="0"/>
              <a:t>Initially </a:t>
            </a:r>
            <a:r>
              <a:rPr lang="en-US" sz="2400" dirty="0"/>
              <a:t>set to zero for all pages but is set to 1 whenever</a:t>
            </a:r>
          </a:p>
          <a:p>
            <a:pPr marL="0" indent="0" algn="just">
              <a:buNone/>
            </a:pPr>
            <a:r>
              <a:rPr lang="en-US" sz="2400" dirty="0" smtClean="0"/>
              <a:t>    that </a:t>
            </a:r>
            <a:r>
              <a:rPr lang="en-US" sz="2400" dirty="0"/>
              <a:t>page is updated by any application program</a:t>
            </a:r>
            <a:endParaRPr lang="en-US" altLang="en-US" sz="2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BF251EFB-C3F0-4B57-A91E-68BA0BD89B5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41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Buffer </a:t>
            </a:r>
            <a:r>
              <a:rPr lang="en-US" altLang="en-US" dirty="0" smtClean="0"/>
              <a:t>Replacement </a:t>
            </a:r>
            <a:r>
              <a:rPr lang="en-US" altLang="en-US" dirty="0"/>
              <a:t>Strategies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When a certain page is requested, the buffer manager takes following </a:t>
            </a:r>
            <a:r>
              <a:rPr lang="en-US" sz="2000" dirty="0" smtClean="0"/>
              <a:t>actions.</a:t>
            </a:r>
            <a:endParaRPr lang="en-US" sz="2000" dirty="0" smtClean="0">
              <a:solidFill>
                <a:srgbClr val="000099"/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800000"/>
                </a:solidFill>
              </a:rPr>
              <a:t>A) Page is in </a:t>
            </a:r>
            <a:r>
              <a:rPr lang="en-US" sz="2000" dirty="0">
                <a:solidFill>
                  <a:srgbClr val="800000"/>
                </a:solidFill>
              </a:rPr>
              <a:t>a buffer in the buffer </a:t>
            </a:r>
            <a:r>
              <a:rPr lang="en-US" sz="2000" dirty="0" smtClean="0">
                <a:solidFill>
                  <a:srgbClr val="800000"/>
                </a:solidFill>
              </a:rPr>
              <a:t>pool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 smtClean="0">
                <a:solidFill>
                  <a:srgbClr val="800000"/>
                </a:solidFill>
              </a:rPr>
              <a:t>: </a:t>
            </a:r>
          </a:p>
          <a:p>
            <a:pPr algn="just"/>
            <a:r>
              <a:rPr lang="en-US" sz="2000" dirty="0" smtClean="0"/>
              <a:t>if </a:t>
            </a:r>
            <a:r>
              <a:rPr lang="en-US" sz="2000" dirty="0"/>
              <a:t>so, it </a:t>
            </a:r>
            <a:r>
              <a:rPr lang="en-US" sz="2000" dirty="0" smtClean="0">
                <a:solidFill>
                  <a:srgbClr val="800000"/>
                </a:solidFill>
              </a:rPr>
              <a:t>increments its </a:t>
            </a:r>
            <a:r>
              <a:rPr lang="en-US" sz="2000" dirty="0">
                <a:solidFill>
                  <a:srgbClr val="800000"/>
                </a:solidFill>
              </a:rPr>
              <a:t>pin-count </a:t>
            </a:r>
            <a:r>
              <a:rPr lang="en-US" sz="2000" dirty="0"/>
              <a:t>and releases the page.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800000"/>
                </a:solidFill>
              </a:rPr>
              <a:t>B) Page </a:t>
            </a:r>
            <a:r>
              <a:rPr lang="en-US" sz="2000" dirty="0">
                <a:solidFill>
                  <a:srgbClr val="800000"/>
                </a:solidFill>
              </a:rPr>
              <a:t>is not in the buffer </a:t>
            </a:r>
            <a:r>
              <a:rPr lang="en-US" sz="2000" dirty="0" smtClean="0">
                <a:solidFill>
                  <a:srgbClr val="800000"/>
                </a:solidFill>
              </a:rPr>
              <a:t>pool</a:t>
            </a:r>
            <a:r>
              <a:rPr lang="en-US" sz="2000" dirty="0"/>
              <a:t>:</a:t>
            </a:r>
            <a:endParaRPr lang="en-US" sz="2000" dirty="0"/>
          </a:p>
          <a:p>
            <a:pPr algn="just"/>
            <a:r>
              <a:rPr lang="en-US" sz="2000" dirty="0" smtClean="0"/>
              <a:t>It </a:t>
            </a:r>
            <a:r>
              <a:rPr lang="en-US" sz="2000" dirty="0">
                <a:solidFill>
                  <a:srgbClr val="800000"/>
                </a:solidFill>
              </a:rPr>
              <a:t>chooses a page for replacement</a:t>
            </a:r>
            <a:r>
              <a:rPr lang="en-US" sz="2000" dirty="0"/>
              <a:t>, using the replacement policy, and </a:t>
            </a:r>
            <a:r>
              <a:rPr lang="en-US" sz="2000" dirty="0" smtClean="0"/>
              <a:t>increments </a:t>
            </a:r>
            <a:r>
              <a:rPr lang="en-CA" sz="2000" dirty="0" smtClean="0"/>
              <a:t>its </a:t>
            </a:r>
            <a:r>
              <a:rPr lang="en-CA" sz="2000" dirty="0"/>
              <a:t>pin-count.</a:t>
            </a:r>
          </a:p>
          <a:p>
            <a:pPr algn="just"/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800000"/>
                </a:solidFill>
              </a:rPr>
              <a:t>dirty bit </a:t>
            </a:r>
            <a:r>
              <a:rPr lang="en-US" sz="2000" dirty="0"/>
              <a:t>of the replacement page is on, the buffer manager writes </a:t>
            </a:r>
            <a:r>
              <a:rPr lang="en-US" sz="2000" dirty="0" smtClean="0"/>
              <a:t>that page </a:t>
            </a:r>
            <a:r>
              <a:rPr lang="en-US" sz="2000" dirty="0"/>
              <a:t>to disk by </a:t>
            </a:r>
            <a:r>
              <a:rPr lang="en-US" sz="2000" dirty="0">
                <a:solidFill>
                  <a:srgbClr val="800000"/>
                </a:solidFill>
              </a:rPr>
              <a:t>replacing its old copy </a:t>
            </a:r>
            <a:r>
              <a:rPr lang="en-US" sz="2000" dirty="0"/>
              <a:t>on disk. If the dirty bit is </a:t>
            </a:r>
            <a:r>
              <a:rPr lang="en-US" sz="2000" dirty="0">
                <a:solidFill>
                  <a:srgbClr val="800000"/>
                </a:solidFill>
              </a:rPr>
              <a:t>not on</a:t>
            </a:r>
            <a:r>
              <a:rPr lang="en-US" sz="2000" dirty="0"/>
              <a:t>, this </a:t>
            </a:r>
            <a:r>
              <a:rPr lang="en-US" sz="2000" dirty="0" smtClean="0">
                <a:solidFill>
                  <a:srgbClr val="800000"/>
                </a:solidFill>
              </a:rPr>
              <a:t>page is </a:t>
            </a:r>
            <a:r>
              <a:rPr lang="en-US" sz="2000" dirty="0">
                <a:solidFill>
                  <a:srgbClr val="800000"/>
                </a:solidFill>
              </a:rPr>
              <a:t>not modified </a:t>
            </a:r>
            <a:r>
              <a:rPr lang="en-US" sz="2000" dirty="0"/>
              <a:t>and the buffer manager is not required to write it back to disk.</a:t>
            </a:r>
          </a:p>
          <a:p>
            <a:pPr algn="just"/>
            <a:r>
              <a:rPr lang="en-US" sz="2000" dirty="0"/>
              <a:t>c. It reads the requested page into the space just freed up.</a:t>
            </a:r>
          </a:p>
          <a:p>
            <a:pPr algn="just"/>
            <a:r>
              <a:rPr lang="en-US" sz="2000" dirty="0"/>
              <a:t>d. The main memory address of the new page is passed to the </a:t>
            </a:r>
            <a:r>
              <a:rPr lang="en-US" sz="2000" dirty="0" smtClean="0"/>
              <a:t>requesting </a:t>
            </a:r>
            <a:r>
              <a:rPr lang="en-CA" sz="2000" dirty="0" smtClean="0"/>
              <a:t>application</a:t>
            </a:r>
            <a:r>
              <a:rPr lang="en-CA" sz="2000" dirty="0"/>
              <a:t>.</a:t>
            </a:r>
            <a:endParaRPr lang="en-US" altLang="en-US" sz="20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BF251EFB-C3F0-4B57-A91E-68BA0BD89B5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99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16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Disk Storage, Basic File Structures, Hashing, and Modern Storage Architectures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Buffer Management and Replacement Strategies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/>
              <a:t>Buffer replacement </a:t>
            </a:r>
            <a:r>
              <a:rPr lang="en-US" altLang="en-US" sz="2400" dirty="0" smtClean="0"/>
              <a:t>strategies:</a:t>
            </a:r>
            <a:endParaRPr lang="en-US" altLang="en-US" sz="2400" dirty="0"/>
          </a:p>
          <a:p>
            <a:pPr marL="457200" lvl="1" indent="-457200" algn="just">
              <a:buNone/>
            </a:pPr>
            <a:r>
              <a:rPr lang="en-US" altLang="en-US" sz="2400" dirty="0" smtClean="0"/>
              <a:t>1) Least </a:t>
            </a:r>
            <a:r>
              <a:rPr lang="en-US" altLang="en-US" sz="2400" dirty="0"/>
              <a:t>recently used (LRU)</a:t>
            </a:r>
          </a:p>
          <a:p>
            <a:pPr algn="just"/>
            <a:r>
              <a:rPr lang="en-US" sz="2400" dirty="0" smtClean="0"/>
              <a:t>Throw </a:t>
            </a:r>
            <a:r>
              <a:rPr lang="en-US" sz="2400" dirty="0"/>
              <a:t>out that page </a:t>
            </a:r>
            <a:r>
              <a:rPr lang="en-US" sz="2400" dirty="0" smtClean="0"/>
              <a:t>that </a:t>
            </a:r>
            <a:r>
              <a:rPr lang="en-US" sz="2400" dirty="0" smtClean="0">
                <a:solidFill>
                  <a:srgbClr val="800000"/>
                </a:solidFill>
              </a:rPr>
              <a:t>has </a:t>
            </a:r>
            <a:r>
              <a:rPr lang="en-US" sz="2400" dirty="0">
                <a:solidFill>
                  <a:srgbClr val="800000"/>
                </a:solidFill>
              </a:rPr>
              <a:t>not been used (read or written) </a:t>
            </a:r>
            <a:r>
              <a:rPr lang="en-US" sz="2400" dirty="0"/>
              <a:t>for the longest time. </a:t>
            </a:r>
            <a:endParaRPr lang="en-US" sz="2400" dirty="0" smtClean="0"/>
          </a:p>
          <a:p>
            <a:pPr algn="just"/>
            <a:r>
              <a:rPr lang="en-US" sz="2400" dirty="0" smtClean="0"/>
              <a:t>Buffer </a:t>
            </a:r>
            <a:r>
              <a:rPr lang="en-US" sz="2400" dirty="0"/>
              <a:t>manager </a:t>
            </a:r>
            <a:r>
              <a:rPr lang="en-US" sz="2400" dirty="0" smtClean="0"/>
              <a:t>maintains </a:t>
            </a:r>
            <a:r>
              <a:rPr lang="en-US" sz="2400" dirty="0"/>
              <a:t>a table where it records the time every time </a:t>
            </a:r>
            <a:r>
              <a:rPr lang="en-US" sz="2400" dirty="0" smtClean="0"/>
              <a:t>a page </a:t>
            </a:r>
            <a:r>
              <a:rPr lang="en-US" sz="2400" dirty="0"/>
              <a:t>in a buffer is </a:t>
            </a:r>
            <a:r>
              <a:rPr lang="en-US" sz="2400" dirty="0" smtClean="0"/>
              <a:t>accessed</a:t>
            </a:r>
          </a:p>
          <a:p>
            <a:pPr marL="0" lvl="1" indent="0" algn="just">
              <a:buClr>
                <a:srgbClr val="990033"/>
              </a:buClr>
              <a:buSzPct val="60000"/>
              <a:buNone/>
            </a:pPr>
            <a:r>
              <a:rPr lang="en-US" altLang="en-US" sz="2400" dirty="0" smtClean="0"/>
              <a:t>2)</a:t>
            </a:r>
            <a:r>
              <a:rPr lang="en-US" altLang="en-US" dirty="0"/>
              <a:t> Clock </a:t>
            </a:r>
            <a:r>
              <a:rPr lang="en-US" altLang="en-US" dirty="0" smtClean="0"/>
              <a:t>policy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ound-robin </a:t>
            </a:r>
            <a:r>
              <a:rPr lang="en-US" sz="2400" dirty="0"/>
              <a:t>variant of the LRU policy.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buffer has a </a:t>
            </a:r>
            <a:r>
              <a:rPr lang="en-US" sz="2400" dirty="0" smtClean="0"/>
              <a:t>flag with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800000"/>
                </a:solidFill>
              </a:rPr>
              <a:t>0 or 1 </a:t>
            </a:r>
            <a:r>
              <a:rPr lang="en-US" sz="2400" dirty="0"/>
              <a:t>value. Buffers with a 0 are </a:t>
            </a:r>
            <a:r>
              <a:rPr lang="en-US" sz="2400" dirty="0">
                <a:solidFill>
                  <a:srgbClr val="800000"/>
                </a:solidFill>
              </a:rPr>
              <a:t>vulnerable</a:t>
            </a:r>
            <a:r>
              <a:rPr lang="en-US" sz="2400" dirty="0"/>
              <a:t> and may be used </a:t>
            </a:r>
            <a:r>
              <a:rPr lang="en-US" sz="2400" dirty="0" smtClean="0"/>
              <a:t>for replacement </a:t>
            </a:r>
            <a:r>
              <a:rPr lang="en-US" sz="2400" dirty="0"/>
              <a:t>and their contents read back to disk. Buffers with a 1 are </a:t>
            </a:r>
            <a:r>
              <a:rPr lang="en-US" sz="2400" dirty="0" smtClean="0"/>
              <a:t>not </a:t>
            </a:r>
            <a:r>
              <a:rPr lang="en-US" sz="2400" dirty="0" smtClean="0">
                <a:solidFill>
                  <a:srgbClr val="800000"/>
                </a:solidFill>
              </a:rPr>
              <a:t>vulnerable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lvl="1" indent="0" algn="just">
              <a:buClr>
                <a:srgbClr val="990033"/>
              </a:buClr>
              <a:buSzPct val="60000"/>
              <a:buNone/>
            </a:pPr>
            <a:endParaRPr lang="en-US" altLang="en-US" dirty="0"/>
          </a:p>
          <a:p>
            <a:pPr marL="0" indent="0" algn="just">
              <a:buNone/>
            </a:pPr>
            <a:endParaRPr lang="en-US" altLang="en-US" sz="2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BF251EFB-C3F0-4B57-A91E-68BA0BD89B5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65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Buffer Management and Replacement Strategies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Buffer replacement </a:t>
            </a:r>
            <a:r>
              <a:rPr lang="en-US" altLang="en-US" dirty="0" smtClean="0"/>
              <a:t>strategies</a:t>
            </a:r>
          </a:p>
          <a:p>
            <a:pPr marL="85725" lvl="1" indent="0">
              <a:buNone/>
            </a:pPr>
            <a:r>
              <a:rPr lang="en-US" altLang="en-US" dirty="0" smtClean="0"/>
              <a:t>3) First-in-first-out (FIFO)</a:t>
            </a:r>
          </a:p>
          <a:p>
            <a:r>
              <a:rPr lang="en-US" dirty="0" smtClean="0"/>
              <a:t>Buffer </a:t>
            </a:r>
            <a:r>
              <a:rPr lang="en-US" dirty="0"/>
              <a:t>that has been </a:t>
            </a:r>
            <a:r>
              <a:rPr lang="en-US" dirty="0">
                <a:solidFill>
                  <a:srgbClr val="800000"/>
                </a:solidFill>
              </a:rPr>
              <a:t>occupied the longest </a:t>
            </a:r>
            <a:r>
              <a:rPr lang="en-US" dirty="0"/>
              <a:t>by a page is used for </a:t>
            </a:r>
            <a:r>
              <a:rPr lang="en-US" dirty="0" smtClean="0"/>
              <a:t>replacement</a:t>
            </a:r>
            <a:endParaRPr lang="en-US" dirty="0"/>
          </a:p>
          <a:p>
            <a:r>
              <a:rPr lang="en-US" dirty="0" smtClean="0"/>
              <a:t>Buffer </a:t>
            </a:r>
            <a:r>
              <a:rPr lang="en-US" dirty="0"/>
              <a:t>manager notes the time each page gets loaded into </a:t>
            </a:r>
            <a:r>
              <a:rPr lang="en-US" dirty="0" smtClean="0"/>
              <a:t>a buffer</a:t>
            </a:r>
            <a:r>
              <a:rPr lang="en-US" dirty="0"/>
              <a:t>; but it does not have to keep track of the time pages are accessed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BF251EFB-C3F0-4B57-A91E-68BA0BD89B5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1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16.4 Placing File Records on Disk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Record: collection of related data values or items</a:t>
            </a:r>
          </a:p>
          <a:p>
            <a:pPr lvl="1"/>
            <a:r>
              <a:rPr lang="en-US" altLang="en-US" dirty="0"/>
              <a:t>Values correspond to record field</a:t>
            </a:r>
          </a:p>
          <a:p>
            <a:r>
              <a:rPr lang="en-US" altLang="en-US" dirty="0"/>
              <a:t>Data types</a:t>
            </a:r>
          </a:p>
          <a:p>
            <a:pPr lvl="1"/>
            <a:r>
              <a:rPr lang="en-US" altLang="en-US" dirty="0"/>
              <a:t>Numeric</a:t>
            </a:r>
          </a:p>
          <a:p>
            <a:pPr lvl="1"/>
            <a:r>
              <a:rPr lang="en-US" altLang="en-US" dirty="0"/>
              <a:t>String</a:t>
            </a:r>
          </a:p>
          <a:p>
            <a:pPr lvl="1"/>
            <a:r>
              <a:rPr lang="en-US" altLang="en-US" dirty="0"/>
              <a:t>Boolean</a:t>
            </a:r>
          </a:p>
          <a:p>
            <a:pPr lvl="1"/>
            <a:r>
              <a:rPr lang="en-US" altLang="en-US" dirty="0"/>
              <a:t>Date/time</a:t>
            </a:r>
          </a:p>
          <a:p>
            <a:r>
              <a:rPr lang="en-US" altLang="en-US" dirty="0"/>
              <a:t>Binary large objects (BLOBs)</a:t>
            </a:r>
          </a:p>
          <a:p>
            <a:pPr lvl="1"/>
            <a:r>
              <a:rPr lang="en-US" altLang="en-US" dirty="0"/>
              <a:t>Unstructured objects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Placing File Records on Disk (cont’d.)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Reasons for variable-length records</a:t>
            </a:r>
          </a:p>
          <a:p>
            <a:pPr lvl="1"/>
            <a:r>
              <a:rPr lang="en-US" altLang="en-US" dirty="0"/>
              <a:t>One or more fields have variable </a:t>
            </a:r>
            <a:r>
              <a:rPr lang="en-US" altLang="en-US" dirty="0" smtClean="0"/>
              <a:t>length</a:t>
            </a:r>
          </a:p>
          <a:p>
            <a:pPr lvl="2"/>
            <a:r>
              <a:rPr lang="en-US" dirty="0" smtClean="0"/>
              <a:t>The </a:t>
            </a:r>
            <a:r>
              <a:rPr lang="en-US" sz="1800" dirty="0"/>
              <a:t>Name </a:t>
            </a:r>
            <a:r>
              <a:rPr lang="en-US" dirty="0"/>
              <a:t>field </a:t>
            </a:r>
            <a:r>
              <a:rPr lang="en-US" dirty="0" smtClean="0"/>
              <a:t>of </a:t>
            </a:r>
            <a:r>
              <a:rPr lang="en-US" sz="1800" dirty="0" smtClean="0"/>
              <a:t>EMPLOYEE </a:t>
            </a:r>
            <a:r>
              <a:rPr lang="en-US" dirty="0"/>
              <a:t>can be a variable-length field.</a:t>
            </a:r>
            <a:endParaRPr lang="en-US" altLang="en-US" dirty="0"/>
          </a:p>
          <a:p>
            <a:pPr lvl="1"/>
            <a:r>
              <a:rPr lang="en-US" altLang="en-US" dirty="0"/>
              <a:t>One or more fields are </a:t>
            </a:r>
            <a:r>
              <a:rPr lang="en-US" altLang="en-US" dirty="0" smtClean="0"/>
              <a:t>repeating</a:t>
            </a:r>
          </a:p>
          <a:p>
            <a:pPr lvl="2"/>
            <a:r>
              <a:rPr lang="en-CA" dirty="0" smtClean="0"/>
              <a:t>Multiple </a:t>
            </a:r>
            <a:r>
              <a:rPr lang="en-CA" dirty="0"/>
              <a:t>values </a:t>
            </a:r>
            <a:r>
              <a:rPr lang="en-CA" dirty="0" smtClean="0"/>
              <a:t>of a field for </a:t>
            </a:r>
            <a:r>
              <a:rPr lang="en-CA" dirty="0"/>
              <a:t>individual records</a:t>
            </a:r>
            <a:endParaRPr lang="en-US" altLang="en-US" dirty="0"/>
          </a:p>
          <a:p>
            <a:pPr lvl="1"/>
            <a:r>
              <a:rPr lang="en-US" altLang="en-US" dirty="0"/>
              <a:t>One or more fields are </a:t>
            </a:r>
            <a:r>
              <a:rPr lang="en-US" altLang="en-US" dirty="0" smtClean="0"/>
              <a:t>optional</a:t>
            </a:r>
          </a:p>
          <a:p>
            <a:pPr lvl="2"/>
            <a:r>
              <a:rPr lang="en-US" dirty="0" smtClean="0"/>
              <a:t>They </a:t>
            </a:r>
            <a:r>
              <a:rPr lang="en-US" dirty="0"/>
              <a:t>may have values for some but not all of the file </a:t>
            </a:r>
            <a:r>
              <a:rPr lang="en-US" dirty="0" smtClean="0"/>
              <a:t>records</a:t>
            </a:r>
            <a:endParaRPr lang="en-US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D079DB79-973E-4DDF-B950-7EC7E36A76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Placing File Records on Disk (cont’d.)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90" y="1572638"/>
            <a:ext cx="7542818" cy="1309500"/>
          </a:xfrm>
          <a:prstGeom prst="rect">
            <a:avLst/>
          </a:prstGeom>
        </p:spPr>
      </p:pic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D079DB79-973E-4DDF-B950-7EC7E36A76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406426"/>
            <a:ext cx="7724135" cy="15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14786"/>
            <a:ext cx="8050507" cy="2127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827818"/>
            <a:ext cx="7760399" cy="97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26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Record Blocking and Spanned Versus Unspanned Records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File records allocated to disk blocks</a:t>
            </a:r>
          </a:p>
          <a:p>
            <a:r>
              <a:rPr lang="en-US" altLang="en-US" dirty="0"/>
              <a:t>Spanned records</a:t>
            </a:r>
          </a:p>
          <a:p>
            <a:pPr lvl="1"/>
            <a:r>
              <a:rPr lang="en-US" altLang="en-US" dirty="0"/>
              <a:t>Larger than a single block</a:t>
            </a:r>
          </a:p>
          <a:p>
            <a:pPr lvl="1"/>
            <a:r>
              <a:rPr lang="en-US" altLang="en-US" dirty="0"/>
              <a:t>Pointer at end of first block points to block containing remainder of record</a:t>
            </a:r>
          </a:p>
          <a:p>
            <a:r>
              <a:rPr lang="en-US" altLang="en-US" dirty="0"/>
              <a:t>Unspanned</a:t>
            </a:r>
          </a:p>
          <a:p>
            <a:pPr lvl="1"/>
            <a:r>
              <a:rPr lang="en-US" altLang="en-US" dirty="0"/>
              <a:t>Records not allowed to cross block boundaries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73972344-01C3-46D8-8028-6832768F4CD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Record Blocking and Spanned Versus Unspanned Records (cont’d.)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Blocking factor</a:t>
            </a:r>
          </a:p>
          <a:p>
            <a:pPr lvl="1"/>
            <a:r>
              <a:rPr lang="en-US" altLang="en-US" dirty="0"/>
              <a:t>Average number of records per block for the file</a:t>
            </a:r>
          </a:p>
        </p:txBody>
      </p:sp>
      <p:sp>
        <p:nvSpPr>
          <p:cNvPr id="3482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</a:t>
            </a:r>
            <a:fld id="{822AEAA5-E9DF-40D6-A3DA-59D423653B2B}" type="slidenum">
              <a:rPr lang="en-US" altLang="en-US" sz="1400" smtClean="0">
                <a:solidFill>
                  <a:srgbClr val="990033"/>
                </a:solidFill>
              </a:rPr>
              <a:pPr/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4821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446463"/>
            <a:ext cx="579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Box 2"/>
          <p:cNvSpPr txBox="1">
            <a:spLocks noChangeArrowheads="1"/>
          </p:cNvSpPr>
          <p:nvPr/>
        </p:nvSpPr>
        <p:spPr bwMode="auto">
          <a:xfrm>
            <a:off x="1066800" y="5732463"/>
            <a:ext cx="72628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16.6 Types of record organization (a) Unspanned (b) Spanned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Record Blocking and Spanned Versus Unspanned Records (cont’d.)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Allocating file blocks on disk</a:t>
            </a:r>
          </a:p>
          <a:p>
            <a:pPr marL="457200" lvl="1" indent="-457200">
              <a:buNone/>
            </a:pPr>
            <a:r>
              <a:rPr lang="en-US" altLang="en-US" sz="2400" dirty="0" smtClean="0"/>
              <a:t>1) Contiguous allocation</a:t>
            </a:r>
          </a:p>
          <a:p>
            <a:pPr marL="357188" lvl="1" indent="-271463">
              <a:buClr>
                <a:srgbClr val="800000"/>
              </a:buClr>
            </a:pPr>
            <a:r>
              <a:rPr lang="en-US" sz="2400" dirty="0" smtClean="0">
                <a:solidFill>
                  <a:srgbClr val="000099"/>
                </a:solidFill>
              </a:rPr>
              <a:t>The </a:t>
            </a:r>
            <a:r>
              <a:rPr lang="en-US" sz="2400" dirty="0">
                <a:solidFill>
                  <a:srgbClr val="000099"/>
                </a:solidFill>
              </a:rPr>
              <a:t>file blocks are allocated to consecutive disk </a:t>
            </a:r>
            <a:r>
              <a:rPr lang="en-US" sz="2400" dirty="0" smtClean="0">
                <a:solidFill>
                  <a:srgbClr val="000099"/>
                </a:solidFill>
              </a:rPr>
              <a:t>blocks</a:t>
            </a:r>
          </a:p>
          <a:p>
            <a:pPr marL="357188" lvl="1" indent="-271463">
              <a:buClr>
                <a:srgbClr val="800000"/>
              </a:buClr>
            </a:pPr>
            <a:r>
              <a:rPr lang="en-US" sz="2400" dirty="0">
                <a:solidFill>
                  <a:srgbClr val="000099"/>
                </a:solidFill>
              </a:rPr>
              <a:t>R</a:t>
            </a:r>
            <a:r>
              <a:rPr lang="en-US" sz="2400" dirty="0" smtClean="0">
                <a:solidFill>
                  <a:srgbClr val="000099"/>
                </a:solidFill>
              </a:rPr>
              <a:t>eading </a:t>
            </a:r>
            <a:r>
              <a:rPr lang="en-US" sz="2400" dirty="0">
                <a:solidFill>
                  <a:srgbClr val="000099"/>
                </a:solidFill>
              </a:rPr>
              <a:t>the whole </a:t>
            </a:r>
            <a:r>
              <a:rPr lang="en-US" sz="2400" dirty="0" smtClean="0">
                <a:solidFill>
                  <a:srgbClr val="000099"/>
                </a:solidFill>
              </a:rPr>
              <a:t>file is </a:t>
            </a:r>
            <a:r>
              <a:rPr lang="en-US" sz="2400" dirty="0">
                <a:solidFill>
                  <a:srgbClr val="000099"/>
                </a:solidFill>
              </a:rPr>
              <a:t>very fast using double buffering, but it makes </a:t>
            </a:r>
            <a:r>
              <a:rPr lang="en-US" sz="2400" dirty="0" smtClean="0">
                <a:solidFill>
                  <a:srgbClr val="000099"/>
                </a:solidFill>
              </a:rPr>
              <a:t>expanding </a:t>
            </a:r>
            <a:r>
              <a:rPr lang="en-CA" sz="2400" dirty="0" smtClean="0">
                <a:solidFill>
                  <a:srgbClr val="000099"/>
                </a:solidFill>
              </a:rPr>
              <a:t>the </a:t>
            </a:r>
            <a:r>
              <a:rPr lang="en-CA" sz="2400" dirty="0">
                <a:solidFill>
                  <a:srgbClr val="000099"/>
                </a:solidFill>
              </a:rPr>
              <a:t>file </a:t>
            </a:r>
            <a:r>
              <a:rPr lang="en-CA" sz="2400" dirty="0" smtClean="0">
                <a:solidFill>
                  <a:srgbClr val="000099"/>
                </a:solidFill>
              </a:rPr>
              <a:t>difficult</a:t>
            </a:r>
          </a:p>
          <a:p>
            <a:pPr marL="457200" lvl="1" indent="-457200">
              <a:buNone/>
            </a:pPr>
            <a:r>
              <a:rPr lang="en-US" altLang="en-US" sz="2400" dirty="0" smtClean="0"/>
              <a:t>2) Linked allocation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file block contains a pointer to the next </a:t>
            </a:r>
            <a:r>
              <a:rPr lang="en-US" sz="2400" dirty="0" smtClean="0"/>
              <a:t>file block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/>
              <a:t>E</a:t>
            </a:r>
            <a:r>
              <a:rPr lang="en-US" sz="2400" dirty="0" smtClean="0"/>
              <a:t>xpanding </a:t>
            </a:r>
            <a:r>
              <a:rPr lang="en-US" sz="2400" dirty="0"/>
              <a:t>the file </a:t>
            </a:r>
            <a:r>
              <a:rPr lang="en-US" sz="2400" dirty="0" smtClean="0"/>
              <a:t>is easy but makes it slow </a:t>
            </a:r>
            <a:r>
              <a:rPr lang="en-US" sz="2400" dirty="0"/>
              <a:t>to read the whole </a:t>
            </a:r>
            <a:r>
              <a:rPr lang="en-US" sz="2400" dirty="0" smtClean="0"/>
              <a:t>file</a:t>
            </a:r>
            <a:endParaRPr lang="en-US" altLang="en-US" sz="2400" dirty="0" smtClean="0">
              <a:solidFill>
                <a:srgbClr val="000099"/>
              </a:solidFill>
            </a:endParaRPr>
          </a:p>
          <a:p>
            <a:pPr marL="457200" lvl="1" indent="-457200">
              <a:buNone/>
            </a:pPr>
            <a:r>
              <a:rPr lang="en-US" altLang="en-US" sz="2400" dirty="0" smtClean="0"/>
              <a:t>3) Indexed allocation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here </a:t>
            </a:r>
            <a:r>
              <a:rPr lang="en-US" sz="2400" dirty="0"/>
              <a:t>one or more </a:t>
            </a:r>
            <a:r>
              <a:rPr lang="en-US" sz="2400" b="1" dirty="0"/>
              <a:t>index blocks </a:t>
            </a:r>
            <a:r>
              <a:rPr lang="en-US" sz="2400" dirty="0"/>
              <a:t>contain pointers to</a:t>
            </a:r>
          </a:p>
          <a:p>
            <a:pPr marL="0" indent="0">
              <a:buNone/>
            </a:pPr>
            <a:r>
              <a:rPr lang="en-CA" sz="2400" dirty="0" smtClean="0"/>
              <a:t>    the </a:t>
            </a:r>
            <a:r>
              <a:rPr lang="en-CA" sz="2400" dirty="0"/>
              <a:t>actual file blocks.</a:t>
            </a:r>
            <a:endParaRPr lang="en-US" altLang="en-US" sz="2400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DDB0BE8F-2A7D-4215-9EB2-2E34D0D012B7}" type="slidenum">
              <a:rPr lang="en-US" altLang="en-US" sz="1400" smtClean="0">
                <a:solidFill>
                  <a:srgbClr val="990033"/>
                </a:solidFill>
              </a:rPr>
              <a:pPr/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Record Blocking and Spanned Versus Unspanned Records (cont’d.)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r>
              <a:rPr lang="en-US" altLang="en-US" dirty="0" smtClean="0"/>
              <a:t>File </a:t>
            </a:r>
            <a:r>
              <a:rPr lang="en-US" altLang="en-US" dirty="0"/>
              <a:t>header (file descriptor)</a:t>
            </a:r>
          </a:p>
          <a:p>
            <a:pPr marL="442913" lvl="1" indent="-257175"/>
            <a:r>
              <a:rPr lang="en-US" altLang="en-US" dirty="0"/>
              <a:t>Contains file information needed by system </a:t>
            </a:r>
            <a:r>
              <a:rPr lang="en-US" altLang="en-US" dirty="0" smtClean="0"/>
              <a:t>programs</a:t>
            </a:r>
            <a:endParaRPr lang="en-US" altLang="en-US" dirty="0"/>
          </a:p>
          <a:p>
            <a:pPr marL="800100" lvl="2" indent="-171450"/>
            <a:r>
              <a:rPr lang="en-US" altLang="en-US" sz="2500" dirty="0"/>
              <a:t>Disk addresses</a:t>
            </a:r>
          </a:p>
          <a:p>
            <a:pPr marL="800100" lvl="2" indent="-171450"/>
            <a:r>
              <a:rPr lang="en-US" altLang="en-US" sz="2500" dirty="0"/>
              <a:t>Format </a:t>
            </a:r>
            <a:r>
              <a:rPr lang="en-US" altLang="en-US" sz="2500" dirty="0" smtClean="0"/>
              <a:t>descriptions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i) For Fixed-length </a:t>
            </a:r>
            <a:r>
              <a:rPr lang="en-US" dirty="0" err="1">
                <a:solidFill>
                  <a:srgbClr val="800000"/>
                </a:solidFill>
              </a:rPr>
              <a:t>unspanned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records</a:t>
            </a:r>
          </a:p>
          <a:p>
            <a:pPr lvl="2" indent="-71438"/>
            <a:r>
              <a:rPr lang="en-US" dirty="0" smtClean="0"/>
              <a:t> field </a:t>
            </a:r>
            <a:r>
              <a:rPr lang="en-US" dirty="0"/>
              <a:t>lengths and the order of fields within a record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ii) For Variable-length </a:t>
            </a:r>
            <a:r>
              <a:rPr lang="en-US" dirty="0">
                <a:solidFill>
                  <a:srgbClr val="800000"/>
                </a:solidFill>
              </a:rPr>
              <a:t>records</a:t>
            </a:r>
            <a:endParaRPr lang="en-US" altLang="en-US" dirty="0" smtClean="0">
              <a:solidFill>
                <a:srgbClr val="800000"/>
              </a:solidFill>
            </a:endParaRPr>
          </a:p>
          <a:p>
            <a:pPr marL="1257300" lvl="1" indent="-185738"/>
            <a:r>
              <a:rPr lang="en-US" sz="2200" dirty="0" smtClean="0">
                <a:solidFill>
                  <a:schemeClr val="tx2"/>
                </a:solidFill>
              </a:rPr>
              <a:t>field </a:t>
            </a:r>
            <a:r>
              <a:rPr lang="en-US" sz="2200" dirty="0">
                <a:solidFill>
                  <a:schemeClr val="tx2"/>
                </a:solidFill>
              </a:rPr>
              <a:t>type codes, separator characters, </a:t>
            </a:r>
            <a:r>
              <a:rPr lang="en-US" sz="2200" dirty="0" smtClean="0">
                <a:solidFill>
                  <a:schemeClr val="tx2"/>
                </a:solidFill>
              </a:rPr>
              <a:t>and record </a:t>
            </a:r>
            <a:r>
              <a:rPr lang="en-US" sz="2200" dirty="0">
                <a:solidFill>
                  <a:schemeClr val="tx2"/>
                </a:solidFill>
              </a:rPr>
              <a:t>type codes </a:t>
            </a:r>
            <a:endParaRPr lang="en-US" altLang="en-US" sz="2200" dirty="0">
              <a:solidFill>
                <a:schemeClr val="tx2"/>
              </a:solidFill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DDB0BE8F-2A7D-4215-9EB2-2E34D0D012B7}" type="slidenum">
              <a:rPr lang="en-US" altLang="en-US" sz="1400" smtClean="0">
                <a:solidFill>
                  <a:srgbClr val="990033"/>
                </a:solidFill>
              </a:rPr>
              <a:pPr/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03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16.5 Operations on Files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Retrieval operations</a:t>
            </a:r>
          </a:p>
          <a:p>
            <a:pPr lvl="1"/>
            <a:r>
              <a:rPr lang="en-US" altLang="en-US" dirty="0"/>
              <a:t>No change to file data</a:t>
            </a:r>
          </a:p>
          <a:p>
            <a:r>
              <a:rPr lang="en-US" altLang="en-US" dirty="0"/>
              <a:t>Update operations</a:t>
            </a:r>
          </a:p>
          <a:p>
            <a:pPr lvl="1"/>
            <a:r>
              <a:rPr lang="en-US" altLang="en-US" dirty="0"/>
              <a:t>File change by insertion, deletion, or modification</a:t>
            </a:r>
          </a:p>
          <a:p>
            <a:r>
              <a:rPr lang="en-US" altLang="en-US" dirty="0"/>
              <a:t>Records selected based on selection condition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16.1 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Databases typically stored on magnetic disks</a:t>
            </a:r>
          </a:p>
          <a:p>
            <a:pPr lvl="1"/>
            <a:r>
              <a:rPr lang="en-US" altLang="en-US" dirty="0"/>
              <a:t>Accessed using physical database file structures</a:t>
            </a:r>
          </a:p>
          <a:p>
            <a:r>
              <a:rPr lang="en-US" altLang="en-US" dirty="0"/>
              <a:t>Storage hierarchy</a:t>
            </a:r>
          </a:p>
          <a:p>
            <a:pPr lvl="1"/>
            <a:r>
              <a:rPr lang="en-US" altLang="en-US" dirty="0"/>
              <a:t>Primary storage</a:t>
            </a:r>
          </a:p>
          <a:p>
            <a:pPr lvl="2"/>
            <a:r>
              <a:rPr lang="en-US" altLang="en-US" dirty="0"/>
              <a:t>CPU main memory, cache memory</a:t>
            </a:r>
          </a:p>
          <a:p>
            <a:pPr lvl="1"/>
            <a:r>
              <a:rPr lang="en-US" altLang="en-US" dirty="0"/>
              <a:t>Secondary storage</a:t>
            </a:r>
          </a:p>
          <a:p>
            <a:pPr lvl="2"/>
            <a:r>
              <a:rPr lang="en-US" altLang="en-US" dirty="0"/>
              <a:t>Magnetic disks, flash memory, solid-state drives</a:t>
            </a:r>
          </a:p>
          <a:p>
            <a:pPr lvl="1"/>
            <a:r>
              <a:rPr lang="en-US" altLang="en-US" dirty="0"/>
              <a:t>Tertiary storage</a:t>
            </a:r>
          </a:p>
          <a:p>
            <a:pPr lvl="2"/>
            <a:r>
              <a:rPr lang="en-US" altLang="en-US" dirty="0"/>
              <a:t>Removable media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on Files (cont’d.)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Examples of operations for accessing file records</a:t>
            </a:r>
          </a:p>
          <a:p>
            <a:pPr lvl="1"/>
            <a:r>
              <a:rPr lang="en-US" altLang="en-US" dirty="0" smtClean="0"/>
              <a:t>Open</a:t>
            </a:r>
            <a:endParaRPr lang="en-US" altLang="en-US" dirty="0"/>
          </a:p>
          <a:p>
            <a:pPr lvl="1"/>
            <a:r>
              <a:rPr lang="en-US" altLang="en-US" dirty="0" smtClean="0"/>
              <a:t>Find</a:t>
            </a:r>
            <a:endParaRPr lang="en-US" altLang="en-US" dirty="0"/>
          </a:p>
          <a:p>
            <a:pPr lvl="1"/>
            <a:r>
              <a:rPr lang="en-US" altLang="en-US" dirty="0" smtClean="0"/>
              <a:t>Read</a:t>
            </a:r>
          </a:p>
          <a:p>
            <a:pPr lvl="1"/>
            <a:r>
              <a:rPr lang="en-US" altLang="en-US" dirty="0" err="1" smtClean="0"/>
              <a:t>FindNext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Delete</a:t>
            </a:r>
            <a:endParaRPr lang="en-US" altLang="en-US" dirty="0"/>
          </a:p>
          <a:p>
            <a:pPr lvl="1"/>
            <a:r>
              <a:rPr lang="en-US" altLang="en-US" dirty="0"/>
              <a:t>Insert</a:t>
            </a:r>
          </a:p>
          <a:p>
            <a:pPr lvl="1"/>
            <a:r>
              <a:rPr lang="en-US" altLang="en-US" dirty="0"/>
              <a:t>Close</a:t>
            </a:r>
          </a:p>
          <a:p>
            <a:pPr lvl="1"/>
            <a:r>
              <a:rPr lang="en-US" altLang="en-US" dirty="0"/>
              <a:t>Scan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7E182C76-0F6A-4CC8-A995-A859D6EFDDEE}" type="slidenum">
              <a:rPr lang="en-US" altLang="en-US" sz="1400" smtClean="0">
                <a:solidFill>
                  <a:srgbClr val="990033"/>
                </a:solidFill>
              </a:rPr>
              <a:pPr/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16.6 Files of Unordered Records (Heap Files)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Heap (or pile) file</a:t>
            </a:r>
          </a:p>
          <a:p>
            <a:pPr lvl="1"/>
            <a:r>
              <a:rPr lang="en-US" altLang="en-US" sz="2400" dirty="0"/>
              <a:t>Records placed in file in order of insertion</a:t>
            </a:r>
          </a:p>
          <a:p>
            <a:r>
              <a:rPr lang="en-US" altLang="en-US" sz="2400" dirty="0"/>
              <a:t>Inserting a new record is very efficient</a:t>
            </a:r>
          </a:p>
          <a:p>
            <a:r>
              <a:rPr lang="en-US" altLang="en-US" sz="2400" dirty="0"/>
              <a:t>Searching for a record requires linear search</a:t>
            </a:r>
          </a:p>
          <a:p>
            <a:r>
              <a:rPr lang="en-US" altLang="en-US" sz="2400" dirty="0"/>
              <a:t>Deletion techniques</a:t>
            </a:r>
          </a:p>
          <a:p>
            <a:pPr lvl="1"/>
            <a:r>
              <a:rPr lang="en-US" altLang="en-US" sz="2400" dirty="0"/>
              <a:t>Rewrite the </a:t>
            </a:r>
            <a:r>
              <a:rPr lang="en-US" altLang="en-US" sz="2400" dirty="0" smtClean="0"/>
              <a:t>block</a:t>
            </a:r>
          </a:p>
          <a:p>
            <a:pPr lvl="1"/>
            <a:r>
              <a:rPr lang="en-US" sz="2000" dirty="0">
                <a:solidFill>
                  <a:srgbClr val="000099"/>
                </a:solidFill>
              </a:rPr>
              <a:t>To delete a record, a program must first find its block, copy the block into a </a:t>
            </a:r>
            <a:r>
              <a:rPr lang="en-US" sz="2000" dirty="0" smtClean="0">
                <a:solidFill>
                  <a:srgbClr val="000099"/>
                </a:solidFill>
              </a:rPr>
              <a:t>buffer, delete </a:t>
            </a:r>
            <a:r>
              <a:rPr lang="en-US" sz="2000" dirty="0">
                <a:solidFill>
                  <a:srgbClr val="000099"/>
                </a:solidFill>
              </a:rPr>
              <a:t>the record from the buffer, and finally </a:t>
            </a:r>
            <a:r>
              <a:rPr lang="en-US" sz="2000" b="1" dirty="0">
                <a:solidFill>
                  <a:srgbClr val="000099"/>
                </a:solidFill>
              </a:rPr>
              <a:t>rewrite the block </a:t>
            </a:r>
            <a:r>
              <a:rPr lang="en-US" sz="2000" dirty="0">
                <a:solidFill>
                  <a:srgbClr val="000099"/>
                </a:solidFill>
              </a:rPr>
              <a:t>back to the disk</a:t>
            </a:r>
            <a:endParaRPr lang="en-US" altLang="en-US" sz="2000" dirty="0">
              <a:solidFill>
                <a:srgbClr val="000099"/>
              </a:solidFill>
            </a:endParaRPr>
          </a:p>
          <a:p>
            <a:pPr lvl="1"/>
            <a:r>
              <a:rPr lang="en-US" altLang="en-US" sz="2400" dirty="0"/>
              <a:t>Use deletion </a:t>
            </a:r>
            <a:r>
              <a:rPr lang="en-US" altLang="en-US" sz="2400" dirty="0" smtClean="0"/>
              <a:t>marker</a:t>
            </a:r>
          </a:p>
          <a:p>
            <a:pPr marL="714375" indent="-357188"/>
            <a:r>
              <a:rPr lang="en-US" sz="2000" dirty="0"/>
              <a:t>H</a:t>
            </a:r>
            <a:r>
              <a:rPr lang="en-US" sz="2000" dirty="0" smtClean="0"/>
              <a:t>ave </a:t>
            </a:r>
            <a:r>
              <a:rPr lang="en-US" sz="2000" dirty="0"/>
              <a:t>an extra byte or bit, called a </a:t>
            </a:r>
            <a:r>
              <a:rPr lang="en-US" sz="2000" b="1" dirty="0"/>
              <a:t>deletion marker</a:t>
            </a:r>
            <a:r>
              <a:rPr lang="en-US" sz="2000" dirty="0"/>
              <a:t>, stored with each record. </a:t>
            </a:r>
            <a:r>
              <a:rPr lang="en-US" sz="2000" dirty="0" smtClean="0"/>
              <a:t>A record </a:t>
            </a:r>
            <a:r>
              <a:rPr lang="en-US" sz="2000" dirty="0"/>
              <a:t>is deleted by setting the deletion marker to a certain value</a:t>
            </a:r>
            <a:endParaRPr lang="en-US" altLang="en-US" sz="2000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16.7 Files of Ordered Records (Sorted Files)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(sequential) file</a:t>
            </a:r>
          </a:p>
          <a:p>
            <a:pPr lvl="1"/>
            <a:r>
              <a:rPr lang="en-US" altLang="en-US" dirty="0"/>
              <a:t>Records sorted by ordering field</a:t>
            </a:r>
          </a:p>
          <a:p>
            <a:pPr lvl="2"/>
            <a:r>
              <a:rPr lang="en-US" altLang="en-US" dirty="0"/>
              <a:t>Called ordering key if ordering field is a key field</a:t>
            </a:r>
          </a:p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Reading records in order of ordering key value is extremely efficient</a:t>
            </a:r>
          </a:p>
          <a:p>
            <a:pPr lvl="1"/>
            <a:r>
              <a:rPr lang="en-US" altLang="en-US" dirty="0"/>
              <a:t>Finding next record</a:t>
            </a:r>
          </a:p>
          <a:p>
            <a:pPr lvl="1"/>
            <a:r>
              <a:rPr lang="en-US" altLang="en-US" dirty="0"/>
              <a:t>Binary search technique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 Times for Various File Organizations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</a:t>
            </a:r>
            <a:fld id="{2F607DC6-CAAB-4917-8522-91AF2177DBED}" type="slidenum">
              <a:rPr lang="en-US" altLang="en-US" sz="1400" smtClean="0">
                <a:solidFill>
                  <a:srgbClr val="990033"/>
                </a:solidFill>
              </a:rPr>
              <a:pPr/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514600"/>
            <a:ext cx="728821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Box 2"/>
          <p:cNvSpPr txBox="1">
            <a:spLocks noChangeArrowheads="1"/>
          </p:cNvSpPr>
          <p:nvPr/>
        </p:nvSpPr>
        <p:spPr bwMode="auto">
          <a:xfrm>
            <a:off x="2324100" y="5013325"/>
            <a:ext cx="4495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16.3 Average access times for a file of </a:t>
            </a:r>
            <a:r>
              <a:rPr lang="en-US" altLang="en-US" sz="1600" i="1" dirty="0">
                <a:solidFill>
                  <a:schemeClr val="tx1"/>
                </a:solidFill>
              </a:rPr>
              <a:t>b </a:t>
            </a:r>
            <a:r>
              <a:rPr lang="en-US" altLang="en-US" sz="1600" dirty="0">
                <a:solidFill>
                  <a:schemeClr val="tx1"/>
                </a:solidFill>
              </a:rPr>
              <a:t>blocks under basic file organizations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16.8 Hashing Techniques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Hash function (randomizing function)</a:t>
            </a:r>
          </a:p>
          <a:p>
            <a:pPr lvl="1"/>
            <a:r>
              <a:rPr lang="en-US" altLang="en-US" dirty="0"/>
              <a:t>Applied to hash field value of a record</a:t>
            </a:r>
          </a:p>
          <a:p>
            <a:pPr lvl="1"/>
            <a:r>
              <a:rPr lang="en-US" altLang="en-US" dirty="0"/>
              <a:t>Yields address of the disk block of stored record</a:t>
            </a:r>
          </a:p>
          <a:p>
            <a:r>
              <a:rPr lang="en-US" altLang="en-US" dirty="0"/>
              <a:t>Organization called hash file</a:t>
            </a:r>
          </a:p>
          <a:p>
            <a:pPr lvl="1"/>
            <a:r>
              <a:rPr lang="en-US" altLang="en-US" dirty="0"/>
              <a:t>Search condition is equality condition on the hash field</a:t>
            </a:r>
          </a:p>
          <a:p>
            <a:pPr lvl="1"/>
            <a:r>
              <a:rPr lang="en-US" altLang="en-US" dirty="0"/>
              <a:t>Hash field typically key field</a:t>
            </a:r>
          </a:p>
          <a:p>
            <a:r>
              <a:rPr lang="en-US" altLang="en-US" dirty="0"/>
              <a:t>Hashing also internal search structure</a:t>
            </a:r>
          </a:p>
          <a:p>
            <a:pPr lvl="1"/>
            <a:r>
              <a:rPr lang="en-US" altLang="en-US" dirty="0"/>
              <a:t>Used when group of records accessed exclusively by one field value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BF46E8F5-4F1E-416B-9670-BEC7388C898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Hashing Techniques (cont’d.)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Internal hashing</a:t>
            </a:r>
          </a:p>
          <a:p>
            <a:pPr lvl="1"/>
            <a:r>
              <a:rPr lang="en-US" altLang="en-US" dirty="0"/>
              <a:t>Hash table</a:t>
            </a:r>
          </a:p>
          <a:p>
            <a:r>
              <a:rPr lang="en-US" altLang="en-US" dirty="0"/>
              <a:t>Collision</a:t>
            </a:r>
          </a:p>
          <a:p>
            <a:pPr lvl="1"/>
            <a:r>
              <a:rPr lang="en-US" altLang="en-US" dirty="0"/>
              <a:t>Hash field value for inserted record hashes to address already containing a different record</a:t>
            </a:r>
          </a:p>
          <a:p>
            <a:r>
              <a:rPr lang="en-US" altLang="en-US" dirty="0"/>
              <a:t>Collision resolution</a:t>
            </a:r>
          </a:p>
          <a:p>
            <a:pPr lvl="1"/>
            <a:r>
              <a:rPr lang="en-US" altLang="en-US" dirty="0"/>
              <a:t>Open addressing</a:t>
            </a:r>
          </a:p>
          <a:p>
            <a:pPr lvl="1"/>
            <a:r>
              <a:rPr lang="en-US" altLang="en-US" dirty="0"/>
              <a:t>Chaining</a:t>
            </a:r>
          </a:p>
          <a:p>
            <a:pPr lvl="1"/>
            <a:r>
              <a:rPr lang="en-US" altLang="en-US" dirty="0"/>
              <a:t>Multiple hashing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7F4DFB5D-2C2F-4E65-9CD5-C92E12E4D89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Hashing Techniques (cont’d.)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External hashing for disk files</a:t>
            </a:r>
          </a:p>
          <a:p>
            <a:pPr lvl="1"/>
            <a:r>
              <a:rPr lang="en-US" altLang="en-US" dirty="0"/>
              <a:t>Target address space made of buckets</a:t>
            </a:r>
          </a:p>
          <a:p>
            <a:pPr lvl="1"/>
            <a:r>
              <a:rPr lang="en-US" altLang="en-US" dirty="0"/>
              <a:t>Bucket: one disk block or contiguous blocks</a:t>
            </a:r>
          </a:p>
          <a:p>
            <a:r>
              <a:rPr lang="en-US" altLang="en-US" dirty="0"/>
              <a:t>Hashing function maps a key into relative bucket</a:t>
            </a:r>
          </a:p>
          <a:p>
            <a:pPr lvl="1"/>
            <a:r>
              <a:rPr lang="en-US" altLang="en-US" dirty="0"/>
              <a:t>Table in file header converts bucket number to disk block address</a:t>
            </a:r>
          </a:p>
          <a:p>
            <a:r>
              <a:rPr lang="en-US" altLang="en-US" dirty="0"/>
              <a:t>Collision problem less severe with buckets</a:t>
            </a:r>
          </a:p>
          <a:p>
            <a:r>
              <a:rPr lang="en-US" altLang="en-US" dirty="0"/>
              <a:t>Static hashing</a:t>
            </a:r>
          </a:p>
          <a:p>
            <a:pPr lvl="1"/>
            <a:r>
              <a:rPr lang="en-US" altLang="en-US" dirty="0"/>
              <a:t>Fixed number of buckets allocated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0D756E75-C222-46F4-87C0-484133DA045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Hashing Techniques (cont’d.)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Hashing techniques that allow dynamic file expansion</a:t>
            </a:r>
          </a:p>
          <a:p>
            <a:pPr lvl="1"/>
            <a:r>
              <a:rPr lang="en-US" altLang="en-US" dirty="0"/>
              <a:t>Extendible hashing</a:t>
            </a:r>
          </a:p>
          <a:p>
            <a:pPr lvl="2"/>
            <a:r>
              <a:rPr lang="en-US" altLang="en-US" dirty="0"/>
              <a:t>File performance does not degrade as file grows</a:t>
            </a:r>
          </a:p>
          <a:p>
            <a:pPr lvl="1"/>
            <a:r>
              <a:rPr lang="en-US" altLang="en-US" dirty="0"/>
              <a:t>Dynamic hashing</a:t>
            </a:r>
          </a:p>
          <a:p>
            <a:pPr lvl="2"/>
            <a:r>
              <a:rPr lang="en-US" altLang="en-US" dirty="0"/>
              <a:t>Maintains tree-structured directory</a:t>
            </a:r>
          </a:p>
          <a:p>
            <a:pPr lvl="1"/>
            <a:r>
              <a:rPr lang="en-US" altLang="en-US" dirty="0"/>
              <a:t>Linear hashing</a:t>
            </a:r>
          </a:p>
          <a:p>
            <a:pPr lvl="2"/>
            <a:r>
              <a:rPr lang="en-US" altLang="en-US" dirty="0"/>
              <a:t>Allows hash file to expand and shrink buckets without needing a directory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D9C10437-03AB-4875-988E-8352E4AAA6A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16.9 Other Primary File Organizations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Files of mixed records</a:t>
            </a:r>
          </a:p>
          <a:p>
            <a:pPr lvl="1"/>
            <a:r>
              <a:rPr lang="en-US" altLang="en-US" dirty="0"/>
              <a:t>Relationships implemented by logical field references</a:t>
            </a:r>
          </a:p>
          <a:p>
            <a:pPr lvl="1"/>
            <a:r>
              <a:rPr lang="en-US" altLang="en-US" dirty="0"/>
              <a:t>Physical clustering</a:t>
            </a:r>
          </a:p>
          <a:p>
            <a:r>
              <a:rPr lang="en-US" altLang="en-US" dirty="0"/>
              <a:t>B-tree data structure</a:t>
            </a:r>
          </a:p>
          <a:p>
            <a:r>
              <a:rPr lang="en-US" altLang="en-US" dirty="0"/>
              <a:t>Column-based data storage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2F0F7823-E6E0-4968-B55A-BA7C8F4B7D3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16.10 Parallelizing Disk Access Using RAID Technology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Redundant arrays of independent disks (RAID)</a:t>
            </a:r>
          </a:p>
          <a:p>
            <a:pPr lvl="1"/>
            <a:r>
              <a:rPr lang="en-US" altLang="en-US" dirty="0"/>
              <a:t>Goal: improve disk speed and access time</a:t>
            </a:r>
          </a:p>
          <a:p>
            <a:r>
              <a:rPr lang="en-US" altLang="en-US" dirty="0"/>
              <a:t>Set of RAID architectures (0 through 6)</a:t>
            </a:r>
          </a:p>
          <a:p>
            <a:r>
              <a:rPr lang="en-US" altLang="en-US" dirty="0"/>
              <a:t>Data striping</a:t>
            </a:r>
          </a:p>
          <a:p>
            <a:pPr lvl="1"/>
            <a:r>
              <a:rPr lang="en-US" altLang="en-US" dirty="0"/>
              <a:t>Bit-level striping</a:t>
            </a:r>
          </a:p>
          <a:p>
            <a:pPr lvl="1"/>
            <a:r>
              <a:rPr lang="en-US" altLang="en-US" dirty="0"/>
              <a:t>Block-level striping</a:t>
            </a:r>
          </a:p>
          <a:p>
            <a:r>
              <a:rPr lang="en-US" altLang="en-US" dirty="0"/>
              <a:t>Improving Performance with RAID</a:t>
            </a:r>
          </a:p>
          <a:p>
            <a:pPr lvl="1"/>
            <a:r>
              <a:rPr lang="en-US" altLang="en-US" dirty="0"/>
              <a:t>Data striping achieves higher transfer rates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AAC6563C-0C97-4658-BD1C-01E74657D6B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Hierarchies and Storage Devices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Cache memory</a:t>
            </a:r>
          </a:p>
          <a:p>
            <a:pPr lvl="1"/>
            <a:r>
              <a:rPr lang="en-US" altLang="en-US" dirty="0"/>
              <a:t>Static RAM</a:t>
            </a:r>
          </a:p>
          <a:p>
            <a:pPr lvl="1"/>
            <a:r>
              <a:rPr lang="en-US" altLang="en-US" dirty="0"/>
              <a:t>DRAM</a:t>
            </a:r>
          </a:p>
          <a:p>
            <a:r>
              <a:rPr lang="en-US" altLang="en-US" dirty="0"/>
              <a:t>Mass storage</a:t>
            </a:r>
          </a:p>
          <a:p>
            <a:pPr lvl="1"/>
            <a:r>
              <a:rPr lang="en-US" altLang="en-US" dirty="0"/>
              <a:t>Magnetic disks</a:t>
            </a:r>
          </a:p>
          <a:p>
            <a:pPr lvl="2"/>
            <a:r>
              <a:rPr lang="en-US" altLang="en-US" dirty="0"/>
              <a:t>CD-ROM, DVD, tape drives</a:t>
            </a:r>
          </a:p>
          <a:p>
            <a:r>
              <a:rPr lang="en-US" altLang="en-US" dirty="0"/>
              <a:t>Flash memory</a:t>
            </a:r>
          </a:p>
          <a:p>
            <a:pPr lvl="1"/>
            <a:r>
              <a:rPr lang="en-US" altLang="en-US" dirty="0"/>
              <a:t>Nonvolatile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69C8DB18-5E79-4C25-8C12-620174FA8B6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Parallelizing Disk Access Using RAID Technology (cont’d.)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Improving reliability with RAID</a:t>
            </a:r>
          </a:p>
          <a:p>
            <a:pPr lvl="1"/>
            <a:r>
              <a:rPr lang="en-US" altLang="en-US" dirty="0"/>
              <a:t>Redundancy techniques: mirroring and shadowing</a:t>
            </a:r>
          </a:p>
          <a:p>
            <a:r>
              <a:rPr lang="en-US" altLang="en-US" dirty="0"/>
              <a:t>RAID organizations and levels</a:t>
            </a:r>
          </a:p>
          <a:p>
            <a:pPr lvl="1"/>
            <a:r>
              <a:rPr lang="en-US" altLang="en-US" dirty="0"/>
              <a:t>Level 0</a:t>
            </a:r>
          </a:p>
          <a:p>
            <a:pPr lvl="2"/>
            <a:r>
              <a:rPr lang="en-US" altLang="en-US" dirty="0"/>
              <a:t>Data striping, no redundant data</a:t>
            </a:r>
          </a:p>
          <a:p>
            <a:pPr lvl="2"/>
            <a:r>
              <a:rPr lang="en-US" altLang="en-US" dirty="0"/>
              <a:t>Spits data evenly across two or more disks</a:t>
            </a:r>
          </a:p>
          <a:p>
            <a:pPr lvl="1"/>
            <a:r>
              <a:rPr lang="en-US" altLang="en-US" dirty="0"/>
              <a:t>Level 1</a:t>
            </a:r>
          </a:p>
          <a:p>
            <a:pPr lvl="2"/>
            <a:r>
              <a:rPr lang="en-US" altLang="en-US" dirty="0"/>
              <a:t>Uses mirrored disks</a:t>
            </a:r>
          </a:p>
          <a:p>
            <a:pPr lvl="1"/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7E147468-ABE8-4FF6-8141-5E41B8894816}" type="slidenum">
              <a:rPr lang="en-US" altLang="en-US" sz="1400" smtClean="0">
                <a:solidFill>
                  <a:srgbClr val="990033"/>
                </a:solidFill>
              </a:rPr>
              <a:pPr/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Parallelizing Disk Access Using RAID Technology (cont’d.)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RAID organizations and levels (cont’d.)</a:t>
            </a:r>
          </a:p>
          <a:p>
            <a:pPr lvl="1"/>
            <a:r>
              <a:rPr lang="en-US" altLang="en-US" dirty="0"/>
              <a:t>Level 2</a:t>
            </a:r>
          </a:p>
          <a:p>
            <a:pPr lvl="2"/>
            <a:r>
              <a:rPr lang="en-US" altLang="en-US" dirty="0"/>
              <a:t>Hamming codes for memory-style redundancy</a:t>
            </a:r>
          </a:p>
          <a:p>
            <a:pPr lvl="2"/>
            <a:r>
              <a:rPr lang="en-US" altLang="en-US" dirty="0"/>
              <a:t>Error detection and correction</a:t>
            </a:r>
          </a:p>
          <a:p>
            <a:pPr lvl="1"/>
            <a:r>
              <a:rPr lang="en-US" altLang="en-US" dirty="0"/>
              <a:t>Level 3</a:t>
            </a:r>
          </a:p>
          <a:p>
            <a:pPr lvl="2"/>
            <a:r>
              <a:rPr lang="en-US" altLang="en-US" dirty="0"/>
              <a:t>Single parity disk relying on disk controller</a:t>
            </a:r>
          </a:p>
          <a:p>
            <a:pPr lvl="1"/>
            <a:r>
              <a:rPr lang="en-US" altLang="en-US" dirty="0"/>
              <a:t>Levels 4 and 5</a:t>
            </a:r>
          </a:p>
          <a:p>
            <a:pPr lvl="2"/>
            <a:r>
              <a:rPr lang="en-US" altLang="en-US" dirty="0"/>
              <a:t>Block-level data striping</a:t>
            </a:r>
          </a:p>
          <a:p>
            <a:pPr lvl="2"/>
            <a:r>
              <a:rPr lang="en-US" altLang="en-US" dirty="0"/>
              <a:t>Data distribution across all disks (level 5)</a:t>
            </a:r>
          </a:p>
          <a:p>
            <a:pPr lvl="1"/>
            <a:endParaRPr lang="en-US" alt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E0C136D5-D917-405E-883D-7777DC35A2A3}" type="slidenum">
              <a:rPr lang="en-US" altLang="en-US" sz="1400" smtClean="0">
                <a:solidFill>
                  <a:srgbClr val="990033"/>
                </a:solidFill>
              </a:rPr>
              <a:pPr/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Parallelizing Disk Access Using RAID Technology (cont’d.)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RAID organizations and levels (cont’d.)</a:t>
            </a:r>
          </a:p>
          <a:p>
            <a:pPr lvl="1"/>
            <a:r>
              <a:rPr lang="en-US" altLang="en-US" dirty="0"/>
              <a:t>Level 6</a:t>
            </a:r>
          </a:p>
          <a:p>
            <a:pPr lvl="2"/>
            <a:r>
              <a:rPr lang="en-US" altLang="en-US" dirty="0"/>
              <a:t>Applies P+Q redundancy scheme</a:t>
            </a:r>
          </a:p>
          <a:p>
            <a:pPr lvl="2"/>
            <a:r>
              <a:rPr lang="en-US" altLang="en-US" dirty="0"/>
              <a:t>Protects against up to two disk failures by using just two redundant disks</a:t>
            </a:r>
          </a:p>
          <a:p>
            <a:r>
              <a:rPr lang="en-US" altLang="en-US" dirty="0"/>
              <a:t>Rebuilding easiest for RAID level 1</a:t>
            </a:r>
          </a:p>
          <a:p>
            <a:pPr lvl="1"/>
            <a:r>
              <a:rPr lang="en-US" altLang="en-US" dirty="0"/>
              <a:t>Other levels require reconstruction by reading multiple disks</a:t>
            </a:r>
          </a:p>
          <a:p>
            <a:r>
              <a:rPr lang="en-US" altLang="en-US" dirty="0"/>
              <a:t>RAID levels 3 and 5 preferred for large volume storage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B6D5D832-06A1-442A-8940-3B3C7D0C1B5B}" type="slidenum">
              <a:rPr lang="en-US" altLang="en-US" sz="1400" smtClean="0">
                <a:solidFill>
                  <a:srgbClr val="990033"/>
                </a:solidFill>
              </a:rPr>
              <a:pPr/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RAID Levels</a:t>
            </a:r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16-</a:t>
            </a:r>
            <a:fld id="{CC968615-3CF5-490C-B086-F2DDFC8A350A}" type="slidenum">
              <a:rPr lang="en-US" altLang="en-US" sz="1400" smtClean="0">
                <a:solidFill>
                  <a:srgbClr val="990033"/>
                </a:solidFill>
              </a:rPr>
              <a:pPr/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120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06575"/>
            <a:ext cx="4533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Box 2"/>
          <p:cNvSpPr txBox="1">
            <a:spLocks noChangeArrowheads="1"/>
          </p:cNvSpPr>
          <p:nvPr/>
        </p:nvSpPr>
        <p:spPr bwMode="auto">
          <a:xfrm>
            <a:off x="723900" y="5640388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16.14 Some popular levels of RAID (a) RAID level 1: Mirroring of data on two disks (b) RAID level 5: Striping of data with distributed parity across four disks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16.11 Modern Storage Architectures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Storage area networks</a:t>
            </a:r>
          </a:p>
          <a:p>
            <a:pPr lvl="1"/>
            <a:r>
              <a:rPr lang="en-US" altLang="en-US" dirty="0"/>
              <a:t>Online storage peripherals configured as nodes on high-speed network</a:t>
            </a:r>
          </a:p>
          <a:p>
            <a:r>
              <a:rPr lang="en-US" altLang="en-US" dirty="0"/>
              <a:t>Network-attached storage</a:t>
            </a:r>
          </a:p>
          <a:p>
            <a:pPr lvl="1"/>
            <a:r>
              <a:rPr lang="en-US" altLang="en-US" dirty="0"/>
              <a:t>Servers used for file sharing</a:t>
            </a:r>
          </a:p>
          <a:p>
            <a:pPr lvl="1"/>
            <a:r>
              <a:rPr lang="en-US" altLang="en-US" dirty="0"/>
              <a:t>High degree of scalability, reliability, flexibility, performance</a:t>
            </a:r>
          </a:p>
          <a:p>
            <a:r>
              <a:rPr lang="en-US" altLang="en-US" dirty="0"/>
              <a:t>iSCSI</a:t>
            </a:r>
          </a:p>
          <a:p>
            <a:pPr lvl="1"/>
            <a:r>
              <a:rPr lang="en-US" altLang="en-US" dirty="0"/>
              <a:t>Clients send SCSI commands to SCSI storage devices on remote channels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C3AC7EEB-6F35-4FAC-9FED-008750CCC32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Modern Storage Architectures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Fibre Channel over IP (FCIP)</a:t>
            </a:r>
          </a:p>
          <a:p>
            <a:pPr lvl="1"/>
            <a:r>
              <a:rPr lang="en-US" altLang="en-US" dirty="0"/>
              <a:t>Fibre Channel control codes and data translated into IP packets</a:t>
            </a:r>
          </a:p>
          <a:p>
            <a:pPr lvl="1"/>
            <a:r>
              <a:rPr lang="en-US" altLang="en-US" dirty="0"/>
              <a:t>Transmitted between geographically distant Fibre Channel SANs</a:t>
            </a:r>
          </a:p>
          <a:p>
            <a:r>
              <a:rPr lang="en-US" altLang="en-US" dirty="0"/>
              <a:t>Fibre Channel over Ethernet (FCoE)</a:t>
            </a:r>
          </a:p>
          <a:p>
            <a:pPr lvl="1"/>
            <a:r>
              <a:rPr lang="en-US" altLang="en-US" dirty="0"/>
              <a:t>Similar to iSCSI without the IP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9D9AD427-8F47-46C3-A7CE-B933492FB19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Modern Storage Architectures (cont’d.)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Automated storage tiering</a:t>
            </a:r>
          </a:p>
          <a:p>
            <a:pPr lvl="1"/>
            <a:r>
              <a:rPr lang="en-US" altLang="en-US" dirty="0"/>
              <a:t>Automatically moves data between different storage types depending on need</a:t>
            </a:r>
          </a:p>
          <a:p>
            <a:pPr lvl="2"/>
            <a:r>
              <a:rPr lang="en-US" altLang="en-US" dirty="0"/>
              <a:t>Frequently-used data moved to solid-state drives</a:t>
            </a:r>
          </a:p>
          <a:p>
            <a:r>
              <a:rPr lang="en-US" altLang="en-US" dirty="0"/>
              <a:t>Object-based storage</a:t>
            </a:r>
          </a:p>
          <a:p>
            <a:pPr lvl="1"/>
            <a:r>
              <a:rPr lang="en-US" altLang="en-US" dirty="0"/>
              <a:t>Data managed in form of objects rather than files made of blocks</a:t>
            </a:r>
          </a:p>
          <a:p>
            <a:pPr lvl="1"/>
            <a:r>
              <a:rPr lang="en-US" altLang="en-US" dirty="0"/>
              <a:t>Objects carry metadata and global identifier</a:t>
            </a:r>
          </a:p>
          <a:p>
            <a:pPr lvl="1"/>
            <a:r>
              <a:rPr lang="en-US" altLang="en-US" dirty="0"/>
              <a:t>Ideally suited for scalable storage of unstructured data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964A815F-CEF2-4BC8-B8F6-9AC16220EA5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16.12 Summary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Magnetic disks</a:t>
            </a:r>
          </a:p>
          <a:p>
            <a:pPr lvl="1"/>
            <a:r>
              <a:rPr lang="en-US" altLang="en-US" dirty="0"/>
              <a:t>Accessing a disk block is expensive</a:t>
            </a:r>
          </a:p>
          <a:p>
            <a:r>
              <a:rPr lang="en-US" altLang="en-US" dirty="0"/>
              <a:t>Commands for accessing file records</a:t>
            </a:r>
          </a:p>
          <a:p>
            <a:r>
              <a:rPr lang="en-US" altLang="en-US" dirty="0"/>
              <a:t>File organizations: unordered, ordered, hashed</a:t>
            </a:r>
          </a:p>
          <a:p>
            <a:r>
              <a:rPr lang="en-US" altLang="en-US" dirty="0"/>
              <a:t>RAID</a:t>
            </a:r>
          </a:p>
          <a:p>
            <a:r>
              <a:rPr lang="en-US" altLang="en-US" dirty="0"/>
              <a:t>Modern storage trends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E0720E1C-75CE-4A37-92ED-84F24118A74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Storage Types and Characteristics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993900"/>
            <a:ext cx="8458200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1981200" y="5643563"/>
            <a:ext cx="566261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16.1 Types of Storage with Capacity, Access Time, Max Bandwidth (Transfer Speed), and Commodity 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Storage Organization of Databases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Persistent data</a:t>
            </a:r>
          </a:p>
          <a:p>
            <a:pPr lvl="1"/>
            <a:r>
              <a:rPr lang="en-US" altLang="en-US" dirty="0"/>
              <a:t>Most databases</a:t>
            </a:r>
          </a:p>
          <a:p>
            <a:r>
              <a:rPr lang="en-US" altLang="en-US" dirty="0"/>
              <a:t>Transient data</a:t>
            </a:r>
          </a:p>
          <a:p>
            <a:pPr lvl="1"/>
            <a:r>
              <a:rPr lang="en-US" altLang="en-US" dirty="0"/>
              <a:t>Exists only during program execution</a:t>
            </a:r>
          </a:p>
          <a:p>
            <a:r>
              <a:rPr lang="en-US" altLang="en-US" dirty="0"/>
              <a:t>File organization</a:t>
            </a:r>
          </a:p>
          <a:p>
            <a:pPr lvl="1"/>
            <a:r>
              <a:rPr lang="en-US" altLang="en-US" dirty="0"/>
              <a:t>Determines how records are physically placed on the disk</a:t>
            </a:r>
          </a:p>
          <a:p>
            <a:pPr lvl="1"/>
            <a:r>
              <a:rPr lang="en-US" altLang="en-US" dirty="0"/>
              <a:t>Determines how records are accessed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A949AB7B-5572-4878-963A-B44CE5AA84C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16.2 Secondary Storage Devices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Hard disk drive</a:t>
            </a:r>
          </a:p>
          <a:p>
            <a:r>
              <a:rPr lang="en-US" altLang="en-US" dirty="0"/>
              <a:t>Bits (ones and zeros)</a:t>
            </a:r>
          </a:p>
          <a:p>
            <a:pPr lvl="1"/>
            <a:r>
              <a:rPr lang="en-US" altLang="en-US" dirty="0"/>
              <a:t>Grouped into bytes or characters</a:t>
            </a:r>
          </a:p>
          <a:p>
            <a:r>
              <a:rPr lang="en-US" altLang="en-US" dirty="0"/>
              <a:t>Disk capacity measures storage size</a:t>
            </a:r>
          </a:p>
          <a:p>
            <a:r>
              <a:rPr lang="en-US" altLang="en-US" dirty="0"/>
              <a:t>Disks may be single or double-sided</a:t>
            </a:r>
          </a:p>
          <a:p>
            <a:r>
              <a:rPr lang="en-US" altLang="en-US" dirty="0"/>
              <a:t>Concentric circles called tracks</a:t>
            </a:r>
          </a:p>
          <a:p>
            <a:pPr lvl="1"/>
            <a:r>
              <a:rPr lang="en-US" altLang="en-US" dirty="0"/>
              <a:t>Tracks divided into blocks or sectors</a:t>
            </a:r>
          </a:p>
          <a:p>
            <a:r>
              <a:rPr lang="en-US" altLang="en-US" dirty="0"/>
              <a:t>Disk packs</a:t>
            </a:r>
          </a:p>
          <a:p>
            <a:pPr lvl="1"/>
            <a:r>
              <a:rPr lang="en-US" altLang="en-US" dirty="0"/>
              <a:t>Cylinder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Single-Sided Disk and Disk Pack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</a:t>
            </a:r>
            <a:fld id="{DE9624BF-AD23-4340-8C84-2C05A3067F2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1450975"/>
            <a:ext cx="5705475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828800" y="60452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16.1 (a) A single-sided disk with read/write hardware (b) A disk pack with read/write hardware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Sectors on a Disk</a:t>
            </a: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16-</a:t>
            </a:r>
            <a:fld id="{8B27370D-EF84-480F-AF37-4EC23336340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1268413" y="5786438"/>
            <a:ext cx="6781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16.2 Different sector organizations on disk (a) Sectors subtending a fixed angle (b) Sectors maintaining a uniform recording density</a:t>
            </a:r>
          </a:p>
        </p:txBody>
      </p:sp>
      <p:pic>
        <p:nvPicPr>
          <p:cNvPr id="2253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935163"/>
            <a:ext cx="70516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2370</TotalTime>
  <Words>2239</Words>
  <Application>Microsoft Office PowerPoint</Application>
  <PresentationFormat>Letter Paper (8.5x11 in)</PresentationFormat>
  <Paragraphs>373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MS PGothic</vt:lpstr>
      <vt:lpstr>Arial</vt:lpstr>
      <vt:lpstr>Tahoma</vt:lpstr>
      <vt:lpstr>Wingdings</vt:lpstr>
      <vt:lpstr>Blends</vt:lpstr>
      <vt:lpstr>PowerPoint Presentation</vt:lpstr>
      <vt:lpstr>PowerPoint Presentation</vt:lpstr>
      <vt:lpstr>16.1 Introduction</vt:lpstr>
      <vt:lpstr>Memory Hierarchies and Storage Devices</vt:lpstr>
      <vt:lpstr>Storage Types and Characteristics</vt:lpstr>
      <vt:lpstr>Storage Organization of Databases</vt:lpstr>
      <vt:lpstr>16.2 Secondary Storage Devices</vt:lpstr>
      <vt:lpstr>Single-Sided Disk and Disk Pack</vt:lpstr>
      <vt:lpstr>Sectors on a Disk</vt:lpstr>
      <vt:lpstr>Secondary Storage Devices (cont’d.)</vt:lpstr>
      <vt:lpstr>Secondary Storage Devices (cont’d.)</vt:lpstr>
      <vt:lpstr>Secondary Storage Devices (cont’d.)</vt:lpstr>
      <vt:lpstr>Solid State Device Storage</vt:lpstr>
      <vt:lpstr>Magnetic Tape Storage Devices</vt:lpstr>
      <vt:lpstr>16.3 Buffering of Blocks</vt:lpstr>
      <vt:lpstr>Buffering of Blocks (cont’d.)</vt:lpstr>
      <vt:lpstr>Buffer Management and Replacement Strategies</vt:lpstr>
      <vt:lpstr>Buffer Management and Replacement Strategies</vt:lpstr>
      <vt:lpstr>Buffer Replacement Strategies</vt:lpstr>
      <vt:lpstr>Buffer Management and Replacement Strategies</vt:lpstr>
      <vt:lpstr>Buffer Management and Replacement Strategies</vt:lpstr>
      <vt:lpstr>16.4 Placing File Records on Disk</vt:lpstr>
      <vt:lpstr>Placing File Records on Disk (cont’d.)</vt:lpstr>
      <vt:lpstr>Placing File Records on Disk (cont’d.)</vt:lpstr>
      <vt:lpstr>Record Blocking and Spanned Versus Unspanned Records</vt:lpstr>
      <vt:lpstr>Record Blocking and Spanned Versus Unspanned Records (cont’d.)</vt:lpstr>
      <vt:lpstr>Record Blocking and Spanned Versus Unspanned Records (cont’d.)</vt:lpstr>
      <vt:lpstr>Record Blocking and Spanned Versus Unspanned Records (cont’d.)</vt:lpstr>
      <vt:lpstr>16.5 Operations on Files</vt:lpstr>
      <vt:lpstr>Operations on Files (cont’d.)</vt:lpstr>
      <vt:lpstr>16.6 Files of Unordered Records (Heap Files)</vt:lpstr>
      <vt:lpstr>16.7 Files of Ordered Records (Sorted Files)</vt:lpstr>
      <vt:lpstr>Access Times for Various File Organizations</vt:lpstr>
      <vt:lpstr>16.8 Hashing Techniques</vt:lpstr>
      <vt:lpstr>Hashing Techniques (cont’d.)</vt:lpstr>
      <vt:lpstr>Hashing Techniques (cont’d.)</vt:lpstr>
      <vt:lpstr>Hashing Techniques (cont’d.)</vt:lpstr>
      <vt:lpstr>16.9 Other Primary File Organizations</vt:lpstr>
      <vt:lpstr>16.10 Parallelizing Disk Access Using RAID Technology</vt:lpstr>
      <vt:lpstr>Parallelizing Disk Access Using RAID Technology (cont’d.)</vt:lpstr>
      <vt:lpstr>Parallelizing Disk Access Using RAID Technology (cont’d.)</vt:lpstr>
      <vt:lpstr>Parallelizing Disk Access Using RAID Technology (cont’d.)</vt:lpstr>
      <vt:lpstr>RAID Levels</vt:lpstr>
      <vt:lpstr>16.11 Modern Storage Architectures</vt:lpstr>
      <vt:lpstr>Modern Storage Architectures (cont’d.)</vt:lpstr>
      <vt:lpstr>Modern Storage Architectures (cont’d.)</vt:lpstr>
      <vt:lpstr>16.12 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Mahreen Nasir</cp:lastModifiedBy>
  <cp:revision>212</cp:revision>
  <cp:lastPrinted>2001-11-04T00:51:13Z</cp:lastPrinted>
  <dcterms:created xsi:type="dcterms:W3CDTF">2005-02-25T19:46:41Z</dcterms:created>
  <dcterms:modified xsi:type="dcterms:W3CDTF">2019-09-11T16:45:21Z</dcterms:modified>
  <cp:category/>
</cp:coreProperties>
</file>