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1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0DF6FDB-F6D2-9149-A467-CA1A911C4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BE720-652D-CD43-A5F1-6F8B8C8264D8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50205-941F-5848-8B91-D3DB946CC296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1B0F4-0A61-314E-9BC0-504CB72813E9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BB9F2-0F76-794D-8A58-E12790711FB3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BF28A-D395-D34B-A83B-B591879B09F0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ECEF78-6FA9-894E-A803-825EB9B5746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E770A0-6212-154E-BC6C-03BB37C5C8C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95500" cy="585787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04800"/>
            <a:ext cx="6134100" cy="58578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42980D-63CB-8F40-9C6D-CA1AC84BCF1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20980-1383-3B4A-8B2F-93305621E53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83168D-5AD4-7C41-9190-1B1FB643ABA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9810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4D88B0-6594-854A-B547-B7CB5D70A94B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64F9C6-2703-3B4B-A339-789BC9F8FB0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0A98B1-ADE6-4D43-BDD9-C5737DB1E8C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F5715F-90FD-4648-A6ED-778D9AB5D33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D8B95A4-A4ED-FA48-92DD-C0A9A7E0C8B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904043-179F-A145-B2CA-1A60587A484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Calibri"/>
                <a:ea typeface="宋体" charset="-122"/>
                <a:cs typeface="Calibri"/>
              </a:defRPr>
            </a:lvl1pPr>
          </a:lstStyle>
          <a:p>
            <a:fld id="{F691DE18-9D22-6544-BBA9-B6E93DAFF8D9}" type="slidenum">
              <a:rPr lang="en-US" altLang="zh-CN" smtClean="0"/>
              <a:pPr/>
              <a:t>‹#›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9pPr>
    </p:titleStyle>
    <p:bodyStyle>
      <a:lvl1pPr marL="225425" indent="-225425" algn="l" rtl="0" fontAlgn="base">
        <a:spcBef>
          <a:spcPct val="40000"/>
        </a:spcBef>
        <a:spcAft>
          <a:spcPct val="0"/>
        </a:spcAft>
        <a:buChar char="•"/>
        <a:tabLst>
          <a:tab pos="463550" algn="l"/>
        </a:tabLst>
        <a:defRPr sz="2400">
          <a:solidFill>
            <a:srgbClr val="663300"/>
          </a:solidFill>
          <a:latin typeface="Calibri"/>
          <a:ea typeface="+mn-ea"/>
          <a:cs typeface="Calibri"/>
        </a:defRPr>
      </a:lvl1pPr>
      <a:lvl2pPr marL="630238" indent="-228600" algn="l" rtl="0" fontAlgn="base">
        <a:spcBef>
          <a:spcPct val="20000"/>
        </a:spcBef>
        <a:spcAft>
          <a:spcPct val="0"/>
        </a:spcAft>
        <a:buChar char="–"/>
        <a:tabLst>
          <a:tab pos="463550" algn="l"/>
        </a:tabLst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919163" indent="-174625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fontAlgn="base">
        <a:spcBef>
          <a:spcPct val="30000"/>
        </a:spcBef>
        <a:spcAft>
          <a:spcPct val="0"/>
        </a:spcAft>
        <a:tabLst>
          <a:tab pos="463550" algn="l"/>
        </a:tabLst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tabLst>
          <a:tab pos="463550" algn="l"/>
        </a:tabLst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7273052-BB56-6649-8AF9-6AEA50980249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AspectJ</a:t>
            </a:r>
            <a:r>
              <a:rPr lang="en-US"/>
              <a:t> </a:t>
            </a:r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544A-8873-744B-9D77-E49432E773D6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Print out the total number of expressions in this program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  <a:p>
            <a:r>
              <a:rPr lang="en-US"/>
              <a:t>count calls to constructors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r>
              <a:rPr lang="en-US"/>
              <a:t>static int Expr.exprCount=0;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after(Expr e): execution( Expr.new(..)) &amp;&amp; this(e) {</a:t>
            </a:r>
          </a:p>
          <a:p>
            <a:pPr lvl="1">
              <a:buFontTx/>
              <a:buNone/>
            </a:pPr>
            <a:r>
              <a:rPr lang="en-US"/>
              <a:t>		e.exprCount++;</a:t>
            </a:r>
          </a:p>
          <a:p>
            <a:pPr lvl="1">
              <a:buFontTx/>
              <a:buNone/>
            </a:pPr>
            <a:r>
              <a:rPr lang="en-US"/>
              <a:t>	}</a:t>
            </a:r>
          </a:p>
          <a:p>
            <a:pPr lvl="1"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A73C-29C2-0042-B454-685D3CCC349C}" type="slidenum">
              <a:rPr lang="en-US" altLang="zh-CN"/>
              <a:pPr/>
              <a:t>11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Evaluate the program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      </a:t>
            </a:r>
            <a:r>
              <a:rPr lang="en-US" sz="1400" dirty="0" err="1"/>
              <a:t>y</a:t>
            </a:r>
            <a:r>
              <a:rPr lang="en-US" sz="1400" dirty="0"/>
              <a:t>===&gt;2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      </a:t>
            </a:r>
            <a:r>
              <a:rPr lang="en-US" sz="1400" dirty="0" err="1"/>
              <a:t>x</a:t>
            </a:r>
            <a:r>
              <a:rPr lang="en-US" sz="1400" dirty="0"/>
              <a:t>===&gt;8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      </a:t>
            </a:r>
            <a:r>
              <a:rPr lang="en-US" sz="1400" dirty="0" err="1"/>
              <a:t>z</a:t>
            </a:r>
            <a:r>
              <a:rPr lang="en-US" sz="1400" dirty="0"/>
              <a:t>===&gt;12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add evaluation method into </a:t>
            </a:r>
            <a:r>
              <a:rPr lang="en-US" sz="1600" dirty="0" err="1"/>
              <a:t>Expr</a:t>
            </a:r>
            <a:r>
              <a:rPr lang="en-US" sz="1600" dirty="0"/>
              <a:t> class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981074"/>
            <a:ext cx="4953000" cy="5724526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public Integer </a:t>
            </a:r>
            <a:r>
              <a:rPr lang="en-US" sz="1600" dirty="0" err="1">
                <a:solidFill>
                  <a:schemeClr val="tx1"/>
                </a:solidFill>
              </a:rPr>
              <a:t>Expr.evaluate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Integer 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if (</a:t>
            </a:r>
            <a:r>
              <a:rPr lang="en-US" sz="1600" dirty="0" err="1">
                <a:solidFill>
                  <a:schemeClr val="tx1"/>
                </a:solidFill>
              </a:rPr>
              <a:t>this.isPrimitive</a:t>
            </a:r>
            <a:r>
              <a:rPr lang="en-US" sz="1600" dirty="0">
                <a:solidFill>
                  <a:schemeClr val="tx1"/>
                </a:solidFill>
              </a:rPr>
              <a:t>() &amp;&amp; </a:t>
            </a:r>
            <a:r>
              <a:rPr lang="en-US" sz="1600" dirty="0" err="1">
                <a:solidFill>
                  <a:schemeClr val="tx1"/>
                </a:solidFill>
              </a:rPr>
              <a:t>this.getValue</a:t>
            </a:r>
            <a:r>
              <a:rPr lang="en-US" sz="1600" dirty="0">
                <a:solidFill>
                  <a:schemeClr val="tx1"/>
                </a:solidFill>
              </a:rPr>
              <a:t>() != null)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return </a:t>
            </a:r>
            <a:r>
              <a:rPr lang="en-US" sz="1600" dirty="0" err="1">
                <a:solidFill>
                  <a:schemeClr val="tx1"/>
                </a:solidFill>
              </a:rPr>
              <a:t>this.getValue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} else if (</a:t>
            </a:r>
            <a:r>
              <a:rPr lang="en-US" sz="1600" dirty="0" err="1">
                <a:solidFill>
                  <a:schemeClr val="tx1"/>
                </a:solidFill>
              </a:rPr>
              <a:t>this.isPrimitive</a:t>
            </a:r>
            <a:r>
              <a:rPr lang="en-US" sz="1600" dirty="0">
                <a:solidFill>
                  <a:schemeClr val="tx1"/>
                </a:solidFill>
              </a:rPr>
              <a:t>() &amp;&amp; </a:t>
            </a:r>
            <a:r>
              <a:rPr lang="en-US" sz="1600" dirty="0" err="1">
                <a:solidFill>
                  <a:schemeClr val="tx1"/>
                </a:solidFill>
              </a:rPr>
              <a:t>this.getID</a:t>
            </a:r>
            <a:r>
              <a:rPr lang="en-US" sz="1600" dirty="0">
                <a:solidFill>
                  <a:schemeClr val="tx1"/>
                </a:solidFill>
              </a:rPr>
              <a:t>() != null)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Program.varTable.get(this.getID()).evaluate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String op = </a:t>
            </a:r>
            <a:r>
              <a:rPr lang="en-US" sz="1600" dirty="0" err="1">
                <a:solidFill>
                  <a:schemeClr val="tx1"/>
                </a:solidFill>
              </a:rPr>
              <a:t>this.getOp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Expr</a:t>
            </a:r>
            <a:r>
              <a:rPr lang="en-US" sz="1600" dirty="0">
                <a:solidFill>
                  <a:schemeClr val="tx1"/>
                </a:solidFill>
              </a:rPr>
              <a:t> left = </a:t>
            </a:r>
            <a:r>
              <a:rPr lang="en-US" sz="1600" dirty="0" err="1">
                <a:solidFill>
                  <a:schemeClr val="tx1"/>
                </a:solidFill>
              </a:rPr>
              <a:t>this.getLeft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Expr</a:t>
            </a:r>
            <a:r>
              <a:rPr lang="en-US" sz="1600" dirty="0">
                <a:solidFill>
                  <a:schemeClr val="tx1"/>
                </a:solidFill>
              </a:rPr>
              <a:t> right = </a:t>
            </a:r>
            <a:r>
              <a:rPr lang="en-US" sz="1600" dirty="0" err="1">
                <a:solidFill>
                  <a:schemeClr val="tx1"/>
                </a:solidFill>
              </a:rPr>
              <a:t>this.getRight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if (</a:t>
            </a:r>
            <a:r>
              <a:rPr lang="en-US" sz="1600" dirty="0" err="1">
                <a:solidFill>
                  <a:schemeClr val="tx1"/>
                </a:solidFill>
              </a:rPr>
              <a:t>op.equals</a:t>
            </a:r>
            <a:r>
              <a:rPr lang="en-US" sz="1600" dirty="0">
                <a:solidFill>
                  <a:schemeClr val="tx1"/>
                </a:solidFill>
              </a:rPr>
              <a:t>("+"))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left.evaluate</a:t>
            </a:r>
            <a:r>
              <a:rPr lang="en-US" sz="1600" dirty="0">
                <a:solidFill>
                  <a:schemeClr val="tx1"/>
                </a:solidFill>
              </a:rPr>
              <a:t>() + </a:t>
            </a:r>
            <a:r>
              <a:rPr lang="en-US" sz="1600" dirty="0" err="1">
                <a:solidFill>
                  <a:schemeClr val="tx1"/>
                </a:solidFill>
              </a:rPr>
              <a:t>right.evaluate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} else if (</a:t>
            </a:r>
            <a:r>
              <a:rPr lang="en-US" sz="1600" dirty="0" err="1">
                <a:solidFill>
                  <a:schemeClr val="tx1"/>
                </a:solidFill>
              </a:rPr>
              <a:t>op.equals</a:t>
            </a:r>
            <a:r>
              <a:rPr lang="en-US" sz="1600" dirty="0">
                <a:solidFill>
                  <a:schemeClr val="tx1"/>
                </a:solidFill>
              </a:rPr>
              <a:t>("*"))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left.evaluate</a:t>
            </a:r>
            <a:r>
              <a:rPr lang="en-US" sz="1600" dirty="0">
                <a:solidFill>
                  <a:schemeClr val="tx1"/>
                </a:solidFill>
              </a:rPr>
              <a:t>() * </a:t>
            </a:r>
            <a:r>
              <a:rPr lang="en-US" sz="1600" dirty="0" err="1">
                <a:solidFill>
                  <a:schemeClr val="tx1"/>
                </a:solidFill>
              </a:rPr>
              <a:t>right.evaluate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	…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1000" y="2057400"/>
            <a:ext cx="373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public class </a:t>
            </a:r>
            <a:r>
              <a:rPr lang="en-US" sz="1200" dirty="0" err="1" smtClean="0">
                <a:latin typeface="Arial" charset="0"/>
              </a:rPr>
              <a:t>Expr</a:t>
            </a:r>
            <a:r>
              <a:rPr lang="en-US" sz="1200" dirty="0" smtClean="0">
                <a:latin typeface="Arial" charset="0"/>
              </a:rPr>
              <a:t> {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Integer value;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</a:t>
            </a:r>
            <a:r>
              <a:rPr lang="en-US" sz="1200" dirty="0" err="1" smtClean="0">
                <a:latin typeface="Arial" charset="0"/>
              </a:rPr>
              <a:t>boolean</a:t>
            </a:r>
            <a:r>
              <a:rPr lang="en-US" sz="1200" dirty="0" smtClean="0">
                <a:latin typeface="Arial" charset="0"/>
              </a:rPr>
              <a:t> primitive = false;	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String id;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</a:t>
            </a:r>
            <a:r>
              <a:rPr lang="en-US" sz="1200" dirty="0" err="1" smtClean="0">
                <a:latin typeface="Arial" charset="0"/>
              </a:rPr>
              <a:t>Expr</a:t>
            </a:r>
            <a:r>
              <a:rPr lang="en-US" sz="1200" dirty="0" smtClean="0">
                <a:latin typeface="Arial" charset="0"/>
              </a:rPr>
              <a:t> left;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</a:t>
            </a:r>
            <a:r>
              <a:rPr lang="en-US" sz="1200" dirty="0" err="1" smtClean="0">
                <a:latin typeface="Arial" charset="0"/>
              </a:rPr>
              <a:t>Expr</a:t>
            </a:r>
            <a:r>
              <a:rPr lang="en-US" sz="1200" dirty="0" smtClean="0">
                <a:latin typeface="Arial" charset="0"/>
              </a:rPr>
              <a:t> right;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private String op;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public </a:t>
            </a:r>
            <a:r>
              <a:rPr lang="en-US" sz="1200" dirty="0" err="1" smtClean="0">
                <a:latin typeface="Arial" charset="0"/>
              </a:rPr>
              <a:t>Expr</a:t>
            </a:r>
            <a:r>
              <a:rPr lang="en-US" sz="1200" dirty="0" smtClean="0">
                <a:latin typeface="Arial" charset="0"/>
              </a:rPr>
              <a:t>() {  super();    }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public </a:t>
            </a:r>
            <a:r>
              <a:rPr lang="en-US" sz="1200" dirty="0" err="1" smtClean="0">
                <a:latin typeface="Arial" charset="0"/>
              </a:rPr>
              <a:t>Expr(Expr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l</a:t>
            </a:r>
            <a:r>
              <a:rPr lang="en-US" sz="1200" dirty="0" smtClean="0">
                <a:latin typeface="Arial" charset="0"/>
              </a:rPr>
              <a:t>, </a:t>
            </a:r>
            <a:r>
              <a:rPr lang="en-US" sz="1200" dirty="0" err="1" smtClean="0">
                <a:latin typeface="Arial" charset="0"/>
              </a:rPr>
              <a:t>Expr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r</a:t>
            </a:r>
            <a:r>
              <a:rPr lang="en-US" sz="1200" dirty="0" smtClean="0">
                <a:latin typeface="Arial" charset="0"/>
              </a:rPr>
              <a:t>, String </a:t>
            </a:r>
            <a:r>
              <a:rPr lang="en-US" sz="1200" dirty="0" err="1" smtClean="0">
                <a:latin typeface="Arial" charset="0"/>
              </a:rPr>
              <a:t>o</a:t>
            </a:r>
            <a:r>
              <a:rPr lang="en-US" sz="1200" dirty="0" smtClean="0">
                <a:latin typeface="Arial" charset="0"/>
              </a:rPr>
              <a:t>) {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	left = </a:t>
            </a:r>
            <a:r>
              <a:rPr lang="en-US" sz="1200" dirty="0" err="1" smtClean="0">
                <a:latin typeface="Arial" charset="0"/>
              </a:rPr>
              <a:t>l</a:t>
            </a:r>
            <a:r>
              <a:rPr lang="en-US" sz="1200" dirty="0" smtClean="0">
                <a:latin typeface="Arial" charset="0"/>
              </a:rPr>
              <a:t>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	right = </a:t>
            </a:r>
            <a:r>
              <a:rPr lang="en-US" sz="1200" dirty="0" err="1" smtClean="0">
                <a:latin typeface="Arial" charset="0"/>
              </a:rPr>
              <a:t>r</a:t>
            </a:r>
            <a:r>
              <a:rPr lang="en-US" sz="1200" dirty="0" smtClean="0">
                <a:latin typeface="Arial" charset="0"/>
              </a:rPr>
              <a:t>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	op = </a:t>
            </a:r>
            <a:r>
              <a:rPr lang="en-US" sz="1200" dirty="0" err="1" smtClean="0">
                <a:latin typeface="Arial" charset="0"/>
              </a:rPr>
              <a:t>o</a:t>
            </a:r>
            <a:r>
              <a:rPr lang="en-US" sz="1200" dirty="0" smtClean="0">
                <a:latin typeface="Arial" charset="0"/>
              </a:rPr>
              <a:t>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}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endParaRPr lang="en-US" sz="1200" dirty="0" smtClean="0">
              <a:latin typeface="Arial" charset="0"/>
            </a:endParaRP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public </a:t>
            </a:r>
            <a:r>
              <a:rPr lang="en-US" sz="1200" dirty="0" err="1" smtClean="0">
                <a:latin typeface="Arial" charset="0"/>
              </a:rPr>
              <a:t>Expr(Integer</a:t>
            </a:r>
            <a:r>
              <a:rPr lang="en-US" sz="1200" dirty="0" smtClean="0">
                <a:latin typeface="Arial" charset="0"/>
              </a:rPr>
              <a:t> i) {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	value = i;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	primitive = true;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	} …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r>
              <a:rPr lang="en-US" sz="1200" dirty="0" smtClean="0">
                <a:latin typeface="Arial" charset="0"/>
              </a:rPr>
              <a:t>}</a:t>
            </a:r>
          </a:p>
          <a:p>
            <a:pPr marL="225425" indent="-225425">
              <a:lnSpc>
                <a:spcPct val="80000"/>
              </a:lnSpc>
              <a:spcBef>
                <a:spcPct val="40000"/>
              </a:spcBef>
              <a:tabLst>
                <a:tab pos="463550" algn="l"/>
              </a:tabLst>
            </a:pP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58037-4B32-364E-9814-8A613E545DAA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Print indented trace of the evaluation process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dirty="0" err="1"/>
              <a:t>JoinPointTraceAspect</a:t>
            </a:r>
            <a:r>
              <a:rPr lang="en-US" dirty="0"/>
              <a:t> in account example</a:t>
            </a:r>
          </a:p>
          <a:p>
            <a:pPr lvl="1"/>
            <a:r>
              <a:rPr lang="en-US" dirty="0"/>
              <a:t>Count the nested level</a:t>
            </a:r>
          </a:p>
          <a:p>
            <a:pPr lvl="1"/>
            <a:endParaRPr lang="en-US" dirty="0"/>
          </a:p>
          <a:p>
            <a:pPr lvl="2">
              <a:buFontTx/>
              <a:buNone/>
            </a:pPr>
            <a:r>
              <a:rPr lang="en-US" dirty="0"/>
              <a:t>	before(): call(* *.evaluate()){</a:t>
            </a:r>
          </a:p>
          <a:p>
            <a:pPr lvl="2">
              <a:buFontTx/>
              <a:buNone/>
            </a:pPr>
            <a:r>
              <a:rPr lang="en-US" dirty="0"/>
              <a:t>		</a:t>
            </a:r>
            <a:r>
              <a:rPr lang="en-US" dirty="0" err="1"/>
              <a:t>indentLevel</a:t>
            </a:r>
            <a:r>
              <a:rPr lang="en-US" dirty="0"/>
              <a:t>++;</a:t>
            </a:r>
          </a:p>
          <a:p>
            <a:pPr lvl="2">
              <a:buFontTx/>
              <a:buNone/>
            </a:pPr>
            <a:r>
              <a:rPr lang="en-US" dirty="0"/>
              <a:t>		</a:t>
            </a:r>
            <a:r>
              <a:rPr lang="en-US" dirty="0" err="1"/>
              <a:t>Expr</a:t>
            </a:r>
            <a:r>
              <a:rPr lang="en-US" dirty="0"/>
              <a:t> exp = (</a:t>
            </a:r>
            <a:r>
              <a:rPr lang="en-US" dirty="0" err="1"/>
              <a:t>Expr</a:t>
            </a:r>
            <a:r>
              <a:rPr lang="en-US" dirty="0"/>
              <a:t>) </a:t>
            </a:r>
            <a:r>
              <a:rPr lang="en-US" dirty="0" err="1"/>
              <a:t>thisJoinPoint.getTarget</a:t>
            </a:r>
            <a:r>
              <a:rPr lang="en-US" dirty="0"/>
              <a:t>();</a:t>
            </a:r>
          </a:p>
          <a:p>
            <a:pPr lvl="2">
              <a:buFontTx/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0, sp = </a:t>
            </a:r>
            <a:r>
              <a:rPr lang="en-US" dirty="0" err="1"/>
              <a:t>indentLevel</a:t>
            </a:r>
            <a:r>
              <a:rPr lang="en-US" dirty="0"/>
              <a:t> * 3; </a:t>
            </a:r>
            <a:r>
              <a:rPr lang="en-US" dirty="0" err="1"/>
              <a:t>i</a:t>
            </a:r>
            <a:r>
              <a:rPr lang="en-US" dirty="0"/>
              <a:t> &lt; sp;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2">
              <a:buFontTx/>
              <a:buNone/>
            </a:pPr>
            <a:r>
              <a:rPr lang="en-US" dirty="0"/>
              <a:t>			</a:t>
            </a:r>
            <a:r>
              <a:rPr lang="en-US" dirty="0" err="1"/>
              <a:t>System.out.print</a:t>
            </a:r>
            <a:r>
              <a:rPr lang="en-US" dirty="0"/>
              <a:t>(" ");</a:t>
            </a:r>
          </a:p>
          <a:p>
            <a:pPr lvl="2">
              <a:buFontTx/>
              <a:buNone/>
            </a:pPr>
            <a:r>
              <a:rPr lang="en-US" dirty="0"/>
              <a:t>		</a:t>
            </a:r>
            <a:r>
              <a:rPr lang="en-US" dirty="0" err="1"/>
              <a:t>System.out.println(exp.print</a:t>
            </a:r>
            <a:r>
              <a:rPr lang="en-US" dirty="0"/>
              <a:t>() + "==&gt; ?");</a:t>
            </a:r>
          </a:p>
          <a:p>
            <a:pPr lvl="2">
              <a:buFontTx/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19A11-7FCC-3F44-98D9-5761F0F5070A}" type="slidenum">
              <a:rPr lang="en-US" altLang="zh-CN"/>
              <a:pPr/>
              <a:t>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The simple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Tiny program</a:t>
            </a:r>
          </a:p>
          <a:p>
            <a:pPr lvl="1">
              <a:buFontTx/>
              <a:buNone/>
            </a:pPr>
            <a:r>
              <a:rPr lang="en-US"/>
              <a:t>y=2;</a:t>
            </a:r>
          </a:p>
          <a:p>
            <a:pPr lvl="1">
              <a:buFontTx/>
              <a:buNone/>
            </a:pPr>
            <a:r>
              <a:rPr lang="en-US"/>
              <a:t>x=2+y*3; </a:t>
            </a:r>
          </a:p>
          <a:p>
            <a:pPr lvl="1">
              <a:buFontTx/>
              <a:buNone/>
            </a:pPr>
            <a:r>
              <a:rPr lang="en-US"/>
              <a:t>z=x+y*2;</a:t>
            </a:r>
          </a:p>
          <a:p>
            <a:pPr lvl="1">
              <a:buFontTx/>
              <a:buNone/>
            </a:pPr>
            <a:endParaRPr lang="en-US"/>
          </a:p>
          <a:p>
            <a:pPr lvl="1"/>
            <a:r>
              <a:rPr lang="en-US" sz="1800"/>
              <a:t>A program is a sequence of assignments;</a:t>
            </a:r>
          </a:p>
          <a:p>
            <a:pPr lvl="1"/>
            <a:r>
              <a:rPr lang="en-US" sz="1800"/>
              <a:t>Expressions on the right hand side of assignment statements are arithmetic expressions;</a:t>
            </a:r>
          </a:p>
          <a:p>
            <a:pPr lvl="1"/>
            <a:r>
              <a:rPr lang="en-US" sz="1800"/>
              <a:t>Assume variables are always of integer types;</a:t>
            </a:r>
          </a:p>
          <a:p>
            <a:pPr lvl="1"/>
            <a:r>
              <a:rPr lang="en-US" sz="1800"/>
              <a:t>Arithmatic operators include +, -, *, and /. There are no other operators. </a:t>
            </a:r>
          </a:p>
          <a:p>
            <a:pPr lvl="1"/>
            <a:r>
              <a:rPr lang="en-US" sz="1800"/>
              <a:t>Assume input is always 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30B37-723C-2241-BFE1-315B4B7B542F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Parsing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parser creates an abstract syntax tree represented in Program class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public class UseParser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public static void main(String[] args)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try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File inputFile = new File("calc.tiny");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Calc2Parser parser = new Calc2Parser(new Calc2Scanner(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		new FileReader(inputFile)));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Program pm = (Program) parser.parse().value;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System.out.println(pm.toString());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} catch (Exception e)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	e.printStackTrace();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BDAA1-3861-3E44-B243-F39F8C6AA3F8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Parsing result for z=x+y*2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&lt;?xml version="1.0" encoding="UTF-8" ?&gt;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program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assignment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lhs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z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lhs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rhs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op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+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op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left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x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left</a:t>
            </a:r>
            <a:r>
              <a:rPr lang="en-US" sz="14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right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op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*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op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left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y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left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right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  <a:hlinkClick r:id=""/>
              </a:rPr>
              <a:t>-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 b="1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primitive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right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right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expr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rhs</a:t>
            </a:r>
            <a:r>
              <a:rPr lang="en-US" sz="1400">
                <a:solidFill>
                  <a:srgbClr val="0000FF"/>
                </a:solidFill>
              </a:rPr>
              <a:t>&gt;</a:t>
            </a:r>
            <a:endParaRPr lang="en-US" sz="1400" b="1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FF"/>
                </a:solidFill>
              </a:rPr>
              <a:t>&lt;/</a:t>
            </a:r>
            <a:r>
              <a:rPr lang="en-US" sz="1400">
                <a:solidFill>
                  <a:srgbClr val="990000"/>
                </a:solidFill>
              </a:rPr>
              <a:t>assignment</a:t>
            </a:r>
            <a:r>
              <a:rPr lang="en-US" sz="14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000000"/>
                </a:solidFill>
              </a:rPr>
              <a:t>… … </a:t>
            </a:r>
            <a:endParaRPr lang="en-US" sz="1400">
              <a:solidFill>
                <a:srgbClr val="000000"/>
              </a:solidFill>
              <a:hlinkClick r:id="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2047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 Unicode MS" charset="0"/>
              </a:rPr>
              <a:t>Program.java</a:t>
            </a:r>
          </a:p>
          <a:p>
            <a:r>
              <a:rPr lang="en-US" sz="2000">
                <a:solidFill>
                  <a:srgbClr val="000000"/>
                </a:solidFill>
                <a:latin typeface="Arial Unicode MS" charset="0"/>
              </a:rPr>
              <a:t>Assignment.java</a:t>
            </a:r>
          </a:p>
          <a:p>
            <a:r>
              <a:rPr lang="en-US" sz="2000">
                <a:solidFill>
                  <a:srgbClr val="000000"/>
                </a:solidFill>
                <a:latin typeface="Arial Unicode MS" charset="0"/>
              </a:rPr>
              <a:t>Expr.java</a:t>
            </a:r>
            <a:endParaRPr lang="en-US" sz="2000">
              <a:solidFill>
                <a:srgbClr val="000000"/>
              </a:solidFill>
              <a:latin typeface="Arial Unicode MS" charset="0"/>
              <a:hlinkClick r:id="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F98-E428-B444-A173-1DED75E7A3AA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Program class consists of a vector of statements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public class Program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  private Vector &lt;Statement&gt;  statements;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   public static Hashtable&lt;String, Expr&gt; varTable=new Hashtable&lt;String, Expr&gt;();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public Program(Statement s)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	statements = new Vector &lt;Statement&gt;();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	statements.add(s);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public Program(Statement s, Program p)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	statements = p.getStatements();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	statements.add(s);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public String toString(){ …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6C45-0AEE-FE44-A3EF-5CB91F370E62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Assignment class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public class Assignment extends Statement{ </a:t>
            </a:r>
          </a:p>
          <a:p>
            <a:pPr lvl="1">
              <a:buFontTx/>
              <a:buNone/>
            </a:pPr>
            <a:r>
              <a:rPr lang="en-US"/>
              <a:t>private String lhs; private Expr rhs; 	</a:t>
            </a:r>
          </a:p>
          <a:p>
            <a:pPr lvl="1">
              <a:buFontTx/>
              <a:buNone/>
            </a:pPr>
            <a:r>
              <a:rPr lang="en-US"/>
              <a:t>public Assignment(String l, Expr r){		</a:t>
            </a:r>
          </a:p>
          <a:p>
            <a:pPr lvl="1">
              <a:buFontTx/>
              <a:buNone/>
            </a:pPr>
            <a:r>
              <a:rPr lang="en-US"/>
              <a:t>		lhs=l;</a:t>
            </a:r>
          </a:p>
          <a:p>
            <a:pPr lvl="1">
              <a:buFontTx/>
              <a:buNone/>
            </a:pPr>
            <a:r>
              <a:rPr lang="en-US"/>
              <a:t>		rhs=r;</a:t>
            </a:r>
          </a:p>
          <a:p>
            <a:pPr lvl="1">
              <a:buFontTx/>
              <a:buNone/>
            </a:pPr>
            <a:r>
              <a:rPr lang="en-US"/>
              <a:t>		Program.varTable.put(l, r);</a:t>
            </a:r>
          </a:p>
          <a:p>
            <a:pPr lvl="1">
              <a:buFontTx/>
              <a:buNone/>
            </a:pPr>
            <a:r>
              <a:rPr lang="en-US"/>
              <a:t>	} </a:t>
            </a:r>
          </a:p>
          <a:p>
            <a:pPr lvl="1">
              <a:buFontTx/>
              <a:buNone/>
            </a:pPr>
            <a:r>
              <a:rPr lang="en-US"/>
              <a:t> public String getLHS(){ return lhs;}</a:t>
            </a:r>
          </a:p>
          <a:p>
            <a:pPr lvl="1">
              <a:buFontTx/>
              <a:buNone/>
            </a:pPr>
            <a:r>
              <a:rPr lang="en-US"/>
              <a:t>	public Expr getRHS() {return rhs; }</a:t>
            </a:r>
          </a:p>
          <a:p>
            <a:pPr lvl="1">
              <a:buFontTx/>
              <a:buNone/>
            </a:pPr>
            <a:r>
              <a:rPr lang="en-US"/>
              <a:t>}</a:t>
            </a:r>
          </a:p>
          <a:p>
            <a:pPr lvl="1"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0A970-949F-0B4F-B669-EEED35CCCB4C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Your output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Assignment 0 is: y=2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2==&gt;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2==&gt;2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FR" sz="1600"/>
          </a:p>
          <a:p>
            <a:pPr lvl="1">
              <a:lnSpc>
                <a:spcPct val="90000"/>
              </a:lnSpc>
              <a:buFontTx/>
              <a:buNone/>
            </a:pPr>
            <a:endParaRPr lang="fr-FR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Assignment 1 is: x=(2+(y*3))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(2+(y*3))==&gt;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2==&gt;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2==&gt;2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(y*3)==&gt;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y==&gt;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   2==&gt;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   2==&gt;2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2==&gt;2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3==&gt; 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   3==&gt;3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   (2*3)==&gt;6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600"/>
              <a:t>   (2+(2*3))==&gt;8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FR" sz="160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333375"/>
            <a:ext cx="4681537" cy="619125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fr-FR" sz="1600"/>
              <a:t> </a:t>
            </a:r>
            <a:r>
              <a:rPr lang="en-US" sz="1600"/>
              <a:t>Assignment 2 is: z=(x+(y*2))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(x+(y*2))==&gt;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x==&gt;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(2+(2*3))==&gt;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2==&gt;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2==&gt;2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(2*3)==&gt;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   2==&gt;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   2==&gt;2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   3==&gt;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   3==&gt;3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(2*3)==&gt;6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(2+(2*3))==&gt;8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8==&gt;8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(y*2)==&gt;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y==&gt;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2==&gt;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 2==&gt;2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2==&gt;2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2==&gt;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2==&gt;2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(2*2)==&gt;4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(8+(2*2))==&gt;12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Number of Expressions:11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53D4F-F8CA-FA4B-8AC5-975AB29E5E5B}" type="slidenum">
              <a:rPr lang="en-US" altLang="zh-CN"/>
              <a:pPr/>
              <a:t>8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Print out the program</a:t>
            </a:r>
            <a:endParaRPr lang="en-US" sz="2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114800" cy="5181600"/>
          </a:xfrm>
        </p:spPr>
        <p:txBody>
          <a:bodyPr/>
          <a:lstStyle/>
          <a:p>
            <a:r>
              <a:rPr lang="en-US" sz="2000" dirty="0"/>
              <a:t>Print out the parsed program </a:t>
            </a:r>
          </a:p>
          <a:p>
            <a:pPr lvl="1">
              <a:buFontTx/>
              <a:buNone/>
            </a:pPr>
            <a:r>
              <a:rPr lang="en-US" sz="1800" dirty="0"/>
              <a:t>		         </a:t>
            </a:r>
            <a:r>
              <a:rPr lang="en-US" sz="1800" dirty="0" err="1"/>
              <a:t>y</a:t>
            </a:r>
            <a:r>
              <a:rPr lang="en-US" sz="1800" dirty="0"/>
              <a:t> = 2;</a:t>
            </a:r>
            <a:br>
              <a:rPr lang="en-US" sz="1800" dirty="0"/>
            </a:br>
            <a:r>
              <a:rPr lang="en-US" sz="1800" dirty="0"/>
              <a:t>         </a:t>
            </a:r>
            <a:r>
              <a:rPr lang="en-US" sz="1800" dirty="0" err="1"/>
              <a:t>x</a:t>
            </a:r>
            <a:r>
              <a:rPr lang="en-US" sz="1800" dirty="0"/>
              <a:t> = (2+(y*3)); </a:t>
            </a:r>
            <a:br>
              <a:rPr lang="en-US" sz="1800" dirty="0"/>
            </a:br>
            <a:r>
              <a:rPr lang="en-US" sz="1800" dirty="0"/>
              <a:t>         </a:t>
            </a:r>
            <a:r>
              <a:rPr lang="en-US" sz="1800" dirty="0" err="1"/>
              <a:t>z</a:t>
            </a:r>
            <a:r>
              <a:rPr lang="en-US" sz="1800" dirty="0"/>
              <a:t> = (</a:t>
            </a:r>
            <a:r>
              <a:rPr lang="en-US" sz="1800" dirty="0" err="1"/>
              <a:t>x+(y</a:t>
            </a:r>
            <a:r>
              <a:rPr lang="en-US" sz="1800" dirty="0"/>
              <a:t>*2)); </a:t>
            </a:r>
          </a:p>
          <a:p>
            <a:pPr lvl="1">
              <a:buFontTx/>
              <a:buNone/>
            </a:pPr>
            <a:endParaRPr lang="en-US" sz="1800" dirty="0"/>
          </a:p>
          <a:p>
            <a:r>
              <a:rPr lang="en-US" sz="2000" dirty="0"/>
              <a:t>Suppress printout in the parser by skipping calls to </a:t>
            </a:r>
            <a:r>
              <a:rPr lang="en-US" sz="2000" dirty="0" err="1"/>
              <a:t>System.out.println</a:t>
            </a:r>
            <a:r>
              <a:rPr lang="en-US" sz="2000" dirty="0"/>
              <a:t>(..) in </a:t>
            </a:r>
            <a:r>
              <a:rPr lang="en-US" sz="2000" dirty="0" err="1"/>
              <a:t>UseParser</a:t>
            </a:r>
            <a:endParaRPr lang="en-US" sz="2000" dirty="0"/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void around() : call(*   *..print*(..)) &amp;&amp; !within(A2) { }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Note that </a:t>
            </a:r>
          </a:p>
          <a:p>
            <a:pPr lvl="1">
              <a:buFontTx/>
              <a:buNone/>
            </a:pPr>
            <a:r>
              <a:rPr lang="en-US" sz="1800" dirty="0"/>
              <a:t>		call(* </a:t>
            </a:r>
            <a:r>
              <a:rPr lang="en-US" sz="1800" dirty="0" err="1"/>
              <a:t>System.out.println</a:t>
            </a:r>
            <a:r>
              <a:rPr lang="en-US" sz="1800" dirty="0"/>
              <a:t>(..))</a:t>
            </a:r>
          </a:p>
          <a:p>
            <a:pPr lvl="1">
              <a:buFontTx/>
              <a:buNone/>
            </a:pPr>
            <a:r>
              <a:rPr lang="en-US" sz="1800" dirty="0"/>
              <a:t>Won’t work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981075"/>
            <a:ext cx="4648200" cy="5191125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</a:rPr>
              <a:t>UseParser</a:t>
            </a:r>
            <a:r>
              <a:rPr lang="en-US" sz="1400" dirty="0">
                <a:solidFill>
                  <a:srgbClr val="000000"/>
                </a:solidFill>
              </a:rPr>
              <a:t> {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public </a:t>
            </a:r>
            <a:r>
              <a:rPr lang="en-US" sz="1400" dirty="0">
                <a:solidFill>
                  <a:srgbClr val="000000"/>
                </a:solidFill>
              </a:rPr>
              <a:t>static void </a:t>
            </a:r>
            <a:r>
              <a:rPr lang="en-US" sz="1400" dirty="0" err="1">
                <a:solidFill>
                  <a:srgbClr val="000000"/>
                </a:solidFill>
              </a:rPr>
              <a:t>main(String</a:t>
            </a:r>
            <a:r>
              <a:rPr lang="en-US" sz="1400" dirty="0">
                <a:solidFill>
                  <a:srgbClr val="000000"/>
                </a:solidFill>
              </a:rPr>
              <a:t>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n-US" sz="1400" dirty="0" smtClean="0">
                <a:solidFill>
                  <a:srgbClr val="000000"/>
                </a:solidFill>
              </a:rPr>
              <a:t>  throws Exception{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File </a:t>
            </a:r>
            <a:r>
              <a:rPr lang="en-US" sz="1400" dirty="0" err="1">
                <a:solidFill>
                  <a:srgbClr val="000000"/>
                </a:solidFill>
              </a:rPr>
              <a:t>inputFile</a:t>
            </a:r>
            <a:r>
              <a:rPr lang="en-US" sz="1400" dirty="0">
                <a:solidFill>
                  <a:srgbClr val="000000"/>
                </a:solidFill>
              </a:rPr>
              <a:t> = new </a:t>
            </a:r>
            <a:r>
              <a:rPr lang="en-US" sz="1400" dirty="0" err="1">
                <a:solidFill>
                  <a:srgbClr val="000000"/>
                </a:solidFill>
              </a:rPr>
              <a:t>File("calc.tiny</a:t>
            </a:r>
            <a:r>
              <a:rPr lang="en-US" sz="1400" dirty="0">
                <a:solidFill>
                  <a:srgbClr val="000000"/>
                </a:solidFill>
              </a:rPr>
              <a:t>");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Calc2Parser </a:t>
            </a:r>
            <a:r>
              <a:rPr lang="en-US" sz="1400" dirty="0">
                <a:solidFill>
                  <a:srgbClr val="000000"/>
                </a:solidFill>
              </a:rPr>
              <a:t>parser = new </a:t>
            </a:r>
            <a:r>
              <a:rPr lang="en-US" sz="1400" dirty="0" smtClean="0">
                <a:solidFill>
                  <a:srgbClr val="000000"/>
                </a:solidFill>
              </a:rPr>
              <a:t>Calc2Parser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(</a:t>
            </a:r>
            <a:r>
              <a:rPr lang="en-US" sz="1400" dirty="0">
                <a:solidFill>
                  <a:srgbClr val="000000"/>
                </a:solidFill>
              </a:rPr>
              <a:t>new Calc2Scanner(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          new </a:t>
            </a:r>
            <a:r>
              <a:rPr lang="en-US" sz="1400" dirty="0" err="1">
                <a:solidFill>
                  <a:srgbClr val="000000"/>
                </a:solidFill>
              </a:rPr>
              <a:t>FileReader(inputFile</a:t>
            </a:r>
            <a:r>
              <a:rPr lang="en-US" sz="1400" dirty="0">
                <a:solidFill>
                  <a:srgbClr val="000000"/>
                </a:solidFill>
              </a:rPr>
              <a:t>)));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Program </a:t>
            </a:r>
            <a:r>
              <a:rPr lang="en-US" sz="1400" dirty="0">
                <a:solidFill>
                  <a:srgbClr val="000000"/>
                </a:solidFill>
              </a:rPr>
              <a:t>pm = (Program) </a:t>
            </a:r>
            <a:r>
              <a:rPr lang="en-US" sz="1400" dirty="0" err="1">
                <a:solidFill>
                  <a:srgbClr val="000000"/>
                </a:solidFill>
              </a:rPr>
              <a:t>parser.parse().value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1400" dirty="0" err="1">
                <a:solidFill>
                  <a:srgbClr val="000000"/>
                </a:solidFill>
              </a:rPr>
              <a:t>(pm.toString</a:t>
            </a:r>
            <a:r>
              <a:rPr lang="en-US" sz="1400" dirty="0">
                <a:solidFill>
                  <a:srgbClr val="000000"/>
                </a:solidFill>
              </a:rPr>
              <a:t>());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	}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1781A-D216-2D48-84C9-FAD46FD836F6}" type="slidenum">
              <a:rPr lang="en-US" altLang="zh-CN"/>
              <a:pPr/>
              <a:t>9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Print out the parsed program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4"/>
            <a:ext cx="4476750" cy="519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Define your own print method in classes such as </a:t>
            </a:r>
            <a:r>
              <a:rPr lang="en-US" sz="1600" dirty="0" err="1"/>
              <a:t>Expr</a:t>
            </a:r>
            <a:r>
              <a:rPr lang="en-US" sz="1600" dirty="0"/>
              <a:t>, Assignment.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Note that the method will be added inside the </a:t>
            </a:r>
            <a:r>
              <a:rPr lang="en-US" sz="1600" dirty="0" err="1"/>
              <a:t>Expr</a:t>
            </a:r>
            <a:r>
              <a:rPr lang="en-US" sz="1600" dirty="0"/>
              <a:t> class.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public String </a:t>
            </a:r>
            <a:r>
              <a:rPr lang="en-US" sz="1400" dirty="0" err="1">
                <a:solidFill>
                  <a:schemeClr val="hlink"/>
                </a:solidFill>
              </a:rPr>
              <a:t>Expr.print</a:t>
            </a:r>
            <a:r>
              <a:rPr lang="en-US" sz="1400" dirty="0">
                <a:solidFill>
                  <a:schemeClr val="hlink"/>
                </a:solidFill>
              </a:rPr>
              <a:t>(){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String result="";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if (</a:t>
            </a:r>
            <a:r>
              <a:rPr lang="en-US" sz="1400" dirty="0" err="1"/>
              <a:t>this.isPrimitive</a:t>
            </a:r>
            <a:r>
              <a:rPr lang="en-US" sz="1400" dirty="0"/>
              <a:t>() &amp;&amp; </a:t>
            </a:r>
            <a:r>
              <a:rPr lang="en-US" sz="1400" dirty="0" err="1"/>
              <a:t>this.getValue</a:t>
            </a:r>
            <a:r>
              <a:rPr lang="en-US" sz="1400" dirty="0"/>
              <a:t>()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return </a:t>
            </a:r>
            <a:r>
              <a:rPr lang="en-US" sz="1400" dirty="0" err="1"/>
              <a:t>this.getValue().toString</a:t>
            </a:r>
            <a:r>
              <a:rPr lang="en-US" sz="14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} else if (</a:t>
            </a:r>
            <a:r>
              <a:rPr lang="en-US" sz="1400" dirty="0" err="1"/>
              <a:t>this.isPrimitive</a:t>
            </a:r>
            <a:r>
              <a:rPr lang="en-US" sz="1400" dirty="0"/>
              <a:t>() &amp;&amp; </a:t>
            </a:r>
            <a:r>
              <a:rPr lang="en-US" sz="1400" dirty="0" err="1"/>
              <a:t>this.getID</a:t>
            </a:r>
            <a:r>
              <a:rPr lang="en-US" sz="1400" dirty="0"/>
              <a:t>()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result=</a:t>
            </a:r>
            <a:r>
              <a:rPr lang="en-US" sz="1400" dirty="0" err="1"/>
              <a:t>this.getID</a:t>
            </a:r>
            <a:r>
              <a:rPr lang="en-US" sz="14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String op = </a:t>
            </a:r>
            <a:r>
              <a:rPr lang="en-US" sz="1400" dirty="0" err="1"/>
              <a:t>this.getOp</a:t>
            </a:r>
            <a:r>
              <a:rPr lang="en-US" sz="14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</a:t>
            </a:r>
            <a:r>
              <a:rPr lang="en-US" sz="1400" dirty="0" err="1"/>
              <a:t>Expr</a:t>
            </a:r>
            <a:r>
              <a:rPr lang="en-US" sz="1400" dirty="0"/>
              <a:t> left = </a:t>
            </a:r>
            <a:r>
              <a:rPr lang="en-US" sz="1400" dirty="0" err="1"/>
              <a:t>this.getLeft</a:t>
            </a:r>
            <a:r>
              <a:rPr lang="en-US" sz="14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</a:t>
            </a:r>
            <a:r>
              <a:rPr lang="en-US" sz="1400" dirty="0" err="1"/>
              <a:t>Expr</a:t>
            </a:r>
            <a:r>
              <a:rPr lang="en-US" sz="1400" dirty="0"/>
              <a:t> right = </a:t>
            </a:r>
            <a:r>
              <a:rPr lang="en-US" sz="1400" dirty="0" err="1"/>
              <a:t>this.getRight</a:t>
            </a:r>
            <a:r>
              <a:rPr lang="en-US" sz="1400" dirty="0"/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	result= "("+</a:t>
            </a:r>
            <a:r>
              <a:rPr lang="en-US" sz="1400" dirty="0" err="1"/>
              <a:t>left.print()+op+right.print</a:t>
            </a:r>
            <a:r>
              <a:rPr lang="en-US" sz="1400" dirty="0"/>
              <a:t>()+")";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	return result;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/>
              <a:t>	}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457200"/>
            <a:ext cx="36576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public </a:t>
            </a: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Integer 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primitive = false;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String 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r>
              <a:rPr lang="en-US" sz="1400" dirty="0">
                <a:solidFill>
                  <a:schemeClr val="tx1"/>
                </a:solidFill>
              </a:rPr>
              <a:t> left;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r>
              <a:rPr lang="en-US" sz="1400" dirty="0">
                <a:solidFill>
                  <a:schemeClr val="tx1"/>
                </a:solidFill>
              </a:rPr>
              <a:t> right;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private String op;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public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r>
              <a:rPr lang="en-US" sz="14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super();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public </a:t>
            </a:r>
            <a:r>
              <a:rPr lang="en-US" sz="1400" dirty="0" err="1">
                <a:solidFill>
                  <a:schemeClr val="tx1"/>
                </a:solidFill>
              </a:rPr>
              <a:t>Expr(Expr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</a:t>
            </a:r>
            <a:r>
              <a:rPr lang="en-US" sz="1400" dirty="0">
                <a:solidFill>
                  <a:schemeClr val="tx1"/>
                </a:solidFill>
              </a:rPr>
              <a:t>, String </a:t>
            </a:r>
            <a:r>
              <a:rPr lang="en-US" sz="1400" dirty="0" err="1">
                <a:solidFill>
                  <a:schemeClr val="tx1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left = </a:t>
            </a:r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right = </a:t>
            </a:r>
            <a:r>
              <a:rPr lang="en-US" sz="1400" dirty="0" err="1">
                <a:solidFill>
                  <a:schemeClr val="tx1"/>
                </a:solidFill>
              </a:rPr>
              <a:t>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op = </a:t>
            </a:r>
            <a:r>
              <a:rPr lang="en-US" sz="1400" dirty="0" err="1">
                <a:solidFill>
                  <a:schemeClr val="tx1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public </a:t>
            </a:r>
            <a:r>
              <a:rPr lang="en-US" sz="1400" dirty="0" err="1">
                <a:solidFill>
                  <a:schemeClr val="tx1"/>
                </a:solidFill>
              </a:rPr>
              <a:t>Expr(Integer</a:t>
            </a:r>
            <a:r>
              <a:rPr lang="en-US" sz="1400" dirty="0">
                <a:solidFill>
                  <a:schemeClr val="tx1"/>
                </a:solidFill>
              </a:rPr>
              <a:t> i)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value =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	primitive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	…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440AOP1-2006F</Template>
  <TotalTime>27933</TotalTime>
  <Words>1880</Words>
  <Application>Microsoft Office PowerPoint</Application>
  <PresentationFormat>On-screen Show (4:3)</PresentationFormat>
  <Paragraphs>280</Paragraphs>
  <Slides>12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569ImplSubprogs</vt:lpstr>
      <vt:lpstr>AspectJ Assignment</vt:lpstr>
      <vt:lpstr>The simple language</vt:lpstr>
      <vt:lpstr>Parsing </vt:lpstr>
      <vt:lpstr>Parsing result for z=x+y*2</vt:lpstr>
      <vt:lpstr>Program class consists of a vector of statements</vt:lpstr>
      <vt:lpstr>Assignment class</vt:lpstr>
      <vt:lpstr>Your output</vt:lpstr>
      <vt:lpstr>Print out the program</vt:lpstr>
      <vt:lpstr>Print out the parsed program</vt:lpstr>
      <vt:lpstr>Print out the total number of expressions in this program</vt:lpstr>
      <vt:lpstr>Evaluate the program</vt:lpstr>
      <vt:lpstr>Print indented trace of the evaluation process</vt:lpstr>
    </vt:vector>
  </TitlesOfParts>
  <Company> U Windsor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Jianguo Lu</dc:creator>
  <cp:lastModifiedBy>jianguo lu</cp:lastModifiedBy>
  <cp:revision>32</cp:revision>
  <dcterms:created xsi:type="dcterms:W3CDTF">2012-11-06T05:52:10Z</dcterms:created>
  <dcterms:modified xsi:type="dcterms:W3CDTF">2012-11-06T05:54:38Z</dcterms:modified>
</cp:coreProperties>
</file>