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07" r:id="rId2"/>
    <p:sldId id="409" r:id="rId3"/>
    <p:sldId id="438" r:id="rId4"/>
    <p:sldId id="439" r:id="rId5"/>
    <p:sldId id="417" r:id="rId6"/>
    <p:sldId id="427" r:id="rId7"/>
    <p:sldId id="428" r:id="rId8"/>
    <p:sldId id="418" r:id="rId9"/>
    <p:sldId id="431" r:id="rId10"/>
    <p:sldId id="419" r:id="rId11"/>
    <p:sldId id="420" r:id="rId12"/>
    <p:sldId id="433" r:id="rId13"/>
    <p:sldId id="421" r:id="rId14"/>
    <p:sldId id="432" r:id="rId15"/>
    <p:sldId id="423" r:id="rId16"/>
    <p:sldId id="424" r:id="rId17"/>
    <p:sldId id="429" r:id="rId18"/>
    <p:sldId id="430" r:id="rId19"/>
    <p:sldId id="435" r:id="rId20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699" autoAdjust="0"/>
    <p:restoredTop sz="99139" autoAdjust="0"/>
  </p:normalViewPr>
  <p:slideViewPr>
    <p:cSldViewPr>
      <p:cViewPr varScale="1">
        <p:scale>
          <a:sx n="96" d="100"/>
          <a:sy n="96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Arial" charset="0"/>
              </a:defRPr>
            </a:lvl1pPr>
          </a:lstStyle>
          <a:p>
            <a:fld id="{9581A3C2-515A-C14E-BE4E-55108D5D61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fld id="{C1427F83-E67D-1D4E-BBD3-372A54B3AD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5C3F9-727E-DD4C-A3F5-ECA4973AA1FD}" type="slidenum">
              <a:rPr lang="en-US"/>
              <a:pPr/>
              <a:t>1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EDEEA-1339-C444-99DE-8AF72F58D802}" type="slidenum">
              <a:rPr lang="en-US"/>
              <a:pPr/>
              <a:t>2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17EEFF-E940-DA4F-BBB2-95014013566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C801F3-0CA1-2743-AAF9-5C7ECA86906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867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D135E3-EEA9-904C-BEA7-3C9F707C83F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3981FC-477F-C44E-B52C-378D7D94898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BC93B0-49E4-E94D-9CFE-597548145568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869249-3AF6-1D4B-B186-F80758D9FFDB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8A6BBD-5DA2-AD40-AED8-267763315BD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E402ED-DE57-654F-9B6D-63B36C7B3DBA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F32359-8175-BE46-82B4-4D6833DAFA7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33A071-F113-0D48-8931-920C13857FE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874B06-5802-C54A-9338-D6929C83928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Fourth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400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+mn-lt"/>
                <a:ea typeface="宋体" charset="-122"/>
                <a:cs typeface="宋体" charset="-122"/>
              </a:defRPr>
            </a:lvl1pPr>
          </a:lstStyle>
          <a:p>
            <a:fld id="{2C85FE2D-57FB-B740-B227-F49D1C0BDD9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9pPr>
    </p:titleStyle>
    <p:bodyStyle>
      <a:lvl1pPr marL="236538" indent="-236538" algn="l" rtl="0" fontAlgn="base">
        <a:spcBef>
          <a:spcPct val="70000"/>
        </a:spcBef>
        <a:spcAft>
          <a:spcPct val="0"/>
        </a:spcAft>
        <a:buSzPct val="115000"/>
        <a:buChar char="•"/>
        <a:defRPr sz="2400">
          <a:solidFill>
            <a:srgbClr val="663300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5525" indent="-214313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3pPr>
      <a:lvl4pPr marL="1476375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B288-751E-E74C-8505-0EB60B1035A1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Topics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Covers everything </a:t>
            </a:r>
          </a:p>
          <a:p>
            <a:pPr lvl="1"/>
            <a:r>
              <a:rPr lang="en-US" sz="1800"/>
              <a:t>1) in slides </a:t>
            </a:r>
          </a:p>
          <a:p>
            <a:pPr lvl="1"/>
            <a:r>
              <a:rPr lang="en-US" sz="1800"/>
              <a:t>2) from the very beginning. </a:t>
            </a:r>
          </a:p>
          <a:p>
            <a:r>
              <a:rPr lang="en-US" sz="2000"/>
              <a:t>Language classification, history, and comparison</a:t>
            </a:r>
          </a:p>
          <a:p>
            <a:r>
              <a:rPr lang="en-US" sz="2000"/>
              <a:t>Programming paradigms</a:t>
            </a:r>
          </a:p>
          <a:p>
            <a:pPr lvl="1"/>
            <a:r>
              <a:rPr lang="en-US" sz="1800"/>
              <a:t>Structured programming vs. Unstructured programming </a:t>
            </a:r>
          </a:p>
          <a:p>
            <a:pPr lvl="1"/>
            <a:r>
              <a:rPr lang="en-US" sz="1800"/>
              <a:t>Imperative programming vs. Declarative programming </a:t>
            </a:r>
          </a:p>
          <a:p>
            <a:pPr lvl="1"/>
            <a:r>
              <a:rPr lang="en-US" sz="1800"/>
              <a:t>Functional programming (Scheme, lambda calculus, XSLT, Mapreduce)</a:t>
            </a:r>
          </a:p>
          <a:p>
            <a:pPr lvl="1"/>
            <a:r>
              <a:rPr lang="en-US" sz="1800"/>
              <a:t>Logic programming (Prolog, Horn Clause)</a:t>
            </a:r>
          </a:p>
          <a:p>
            <a:pPr lvl="1"/>
            <a:r>
              <a:rPr lang="en-US" sz="1800"/>
              <a:t>Object-oriented programming (polymorphism)</a:t>
            </a:r>
          </a:p>
          <a:p>
            <a:r>
              <a:rPr lang="en-US" sz="2000"/>
              <a:t>Concepts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61F03-5ED9-834C-AA40-2DB086446DFC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000" dirty="0"/>
              <a:t>What is the value of </a:t>
            </a:r>
            <a:r>
              <a:rPr lang="en-US" sz="2000" b="1" dirty="0"/>
              <a:t>(map (lambda (</a:t>
            </a:r>
            <a:r>
              <a:rPr lang="en-US" sz="2000" b="1" dirty="0" err="1"/>
              <a:t>x</a:t>
            </a:r>
            <a:r>
              <a:rPr lang="en-US" sz="2000" b="1" dirty="0"/>
              <a:t>) (* 2 </a:t>
            </a:r>
            <a:r>
              <a:rPr lang="en-US" sz="2000" b="1" dirty="0" err="1"/>
              <a:t>x</a:t>
            </a:r>
            <a:r>
              <a:rPr lang="en-US" sz="2000" b="1" dirty="0"/>
              <a:t>)) (1 2 3))  </a:t>
            </a:r>
            <a:r>
              <a:rPr lang="en-US" sz="2000" dirty="0"/>
              <a:t>?</a:t>
            </a:r>
          </a:p>
          <a:p>
            <a:pPr marL="825500" lvl="1" indent="-381000">
              <a:lnSpc>
                <a:spcPct val="90000"/>
              </a:lnSpc>
            </a:pPr>
            <a:r>
              <a:rPr lang="en-US" sz="1800" dirty="0"/>
              <a:t>a run-time error</a:t>
            </a:r>
          </a:p>
          <a:p>
            <a:pPr marL="825500" lvl="1" indent="-381000">
              <a:lnSpc>
                <a:spcPct val="90000"/>
              </a:lnSpc>
            </a:pPr>
            <a:r>
              <a:rPr lang="en-US" sz="1800" dirty="0"/>
              <a:t> ( )  (the empty list)</a:t>
            </a:r>
          </a:p>
          <a:p>
            <a:pPr marL="825500" lvl="1" indent="-381000">
              <a:lnSpc>
                <a:spcPct val="90000"/>
              </a:lnSpc>
            </a:pPr>
            <a:r>
              <a:rPr lang="en-US" sz="1800" dirty="0"/>
              <a:t>(3 4 5)</a:t>
            </a:r>
          </a:p>
          <a:p>
            <a:pPr marL="825500" lvl="1" indent="-381000">
              <a:lnSpc>
                <a:spcPct val="90000"/>
              </a:lnSpc>
            </a:pPr>
            <a:r>
              <a:rPr lang="en-US" sz="1800" dirty="0"/>
              <a:t>(2 4 6)</a:t>
            </a:r>
          </a:p>
          <a:p>
            <a:pPr marL="825500" lvl="1" indent="-381000">
              <a:lnSpc>
                <a:spcPct val="90000"/>
              </a:lnSpc>
            </a:pPr>
            <a:r>
              <a:rPr lang="en-US" sz="1800" dirty="0"/>
              <a:t>12</a:t>
            </a:r>
          </a:p>
          <a:p>
            <a:pPr marL="825500" lvl="1" indent="-381000">
              <a:lnSpc>
                <a:spcPct val="90000"/>
              </a:lnSpc>
            </a:pPr>
            <a:r>
              <a:rPr lang="en-US" sz="1800" dirty="0"/>
              <a:t>none of the above</a:t>
            </a:r>
          </a:p>
          <a:p>
            <a:pPr marL="825500" lvl="1" indent="-381000">
              <a:lnSpc>
                <a:spcPct val="90000"/>
              </a:lnSpc>
            </a:pPr>
            <a:endParaRPr lang="en-US" sz="1800" dirty="0"/>
          </a:p>
          <a:p>
            <a:pPr marL="825500" lvl="1" indent="-381000">
              <a:lnSpc>
                <a:spcPct val="90000"/>
              </a:lnSpc>
            </a:pPr>
            <a:endParaRPr lang="en-US" sz="18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What is the value of (map (lambda (</a:t>
            </a:r>
            <a:r>
              <a:rPr lang="en-US" sz="2000" dirty="0" err="1"/>
              <a:t>x</a:t>
            </a:r>
            <a:r>
              <a:rPr lang="en-US" sz="2000" dirty="0"/>
              <a:t>) (* 2 </a:t>
            </a:r>
            <a:r>
              <a:rPr lang="en-US" sz="2000" dirty="0" err="1"/>
              <a:t>x</a:t>
            </a:r>
            <a:r>
              <a:rPr lang="en-US" sz="2000" dirty="0"/>
              <a:t>)) '(1 2 3)) ? 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What is the value of (</a:t>
            </a:r>
            <a:r>
              <a:rPr lang="en-US" sz="2000" dirty="0" err="1"/>
              <a:t>eval</a:t>
            </a:r>
            <a:r>
              <a:rPr lang="en-US" sz="2000" dirty="0"/>
              <a:t> (map (lambda (</a:t>
            </a:r>
            <a:r>
              <a:rPr lang="en-US" sz="2000" dirty="0" err="1"/>
              <a:t>x</a:t>
            </a:r>
            <a:r>
              <a:rPr lang="en-US" sz="2000" dirty="0"/>
              <a:t>) (* 2 </a:t>
            </a:r>
            <a:r>
              <a:rPr lang="en-US" sz="2000" dirty="0" err="1"/>
              <a:t>x</a:t>
            </a:r>
            <a:r>
              <a:rPr lang="en-US" sz="2000" dirty="0"/>
              <a:t>)) '(1 2 3)))?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B2020-522C-E140-966D-C61B48FC27AA}" type="slidenum">
              <a:rPr lang="en-US" altLang="zh-CN"/>
              <a:pPr/>
              <a:t>11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Given a Prolog rule A:-B,C. It is equivalent to </a:t>
            </a:r>
          </a:p>
        </p:txBody>
      </p:sp>
      <p:graphicFrame>
        <p:nvGraphicFramePr>
          <p:cNvPr id="502791" name="Object 7"/>
          <p:cNvGraphicFramePr>
            <a:graphicFrameLocks noChangeAspect="1"/>
          </p:cNvGraphicFramePr>
          <p:nvPr/>
        </p:nvGraphicFramePr>
        <p:xfrm>
          <a:off x="3048000" y="3200400"/>
          <a:ext cx="2895600" cy="692150"/>
        </p:xfrm>
        <a:graphic>
          <a:graphicData uri="http://schemas.openxmlformats.org/presentationml/2006/ole">
            <p:oleObj spid="_x0000_s502791" name="Equation" r:id="rId3" imgW="634725" imgH="152334" progId="Equation.3">
              <p:embed/>
            </p:oleObj>
          </a:graphicData>
        </a:graphic>
      </p:graphicFrame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048000" y="4419600"/>
          <a:ext cx="2514600" cy="601663"/>
        </p:xfrm>
        <a:graphic>
          <a:graphicData uri="http://schemas.openxmlformats.org/presentationml/2006/ole">
            <p:oleObj spid="_x0000_s502789" name="Equation" r:id="rId4" imgW="634725" imgH="152334" progId="Equation.3">
              <p:embed/>
            </p:oleObj>
          </a:graphicData>
        </a:graphic>
      </p:graphicFrame>
      <p:graphicFrame>
        <p:nvGraphicFramePr>
          <p:cNvPr id="502788" name="Object 4"/>
          <p:cNvGraphicFramePr>
            <a:graphicFrameLocks noChangeAspect="1"/>
          </p:cNvGraphicFramePr>
          <p:nvPr/>
        </p:nvGraphicFramePr>
        <p:xfrm>
          <a:off x="3048000" y="5715000"/>
          <a:ext cx="2057400" cy="433388"/>
        </p:xfrm>
        <a:graphic>
          <a:graphicData uri="http://schemas.openxmlformats.org/presentationml/2006/ole">
            <p:oleObj spid="_x0000_s502788" name="Equation" r:id="rId5" imgW="723586" imgH="152334" progId="Equation.3">
              <p:embed/>
            </p:oleObj>
          </a:graphicData>
        </a:graphic>
      </p:graphicFrame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graphicFrame>
        <p:nvGraphicFramePr>
          <p:cNvPr id="502798" name="Object 14"/>
          <p:cNvGraphicFramePr>
            <a:graphicFrameLocks noChangeAspect="1"/>
          </p:cNvGraphicFramePr>
          <p:nvPr/>
        </p:nvGraphicFramePr>
        <p:xfrm>
          <a:off x="2590800" y="2149475"/>
          <a:ext cx="4267200" cy="898525"/>
        </p:xfrm>
        <a:graphic>
          <a:graphicData uri="http://schemas.openxmlformats.org/presentationml/2006/ole">
            <p:oleObj spid="_x0000_s502798" name="Equation" r:id="rId6" imgW="723586" imgH="15233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E7C8-DC57-364F-8E17-F331A7669EB7}" type="slidenum">
              <a:rPr lang="en-US" altLang="zh-CN"/>
              <a:pPr/>
              <a:t>12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2600">
                <a:solidFill>
                  <a:schemeClr val="hlink"/>
                </a:solidFill>
                <a:latin typeface="Arial" charset="0"/>
              </a:rPr>
              <a:t>General form of a rule (Horn Clause)</a:t>
            </a:r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304800" y="990600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36538" indent="-236538">
              <a:spcBef>
                <a:spcPct val="70000"/>
              </a:spcBef>
              <a:buSzPct val="115000"/>
              <a:buFontTx/>
              <a:buChar char="•"/>
            </a:pPr>
            <a:r>
              <a:rPr lang="en-US" sz="2000">
                <a:solidFill>
                  <a:srgbClr val="663300"/>
                </a:solidFill>
                <a:latin typeface="Arial" charset="0"/>
              </a:rPr>
              <a:t>    A :- B1, B2, ...., Bn.</a:t>
            </a:r>
          </a:p>
          <a:p>
            <a:pPr marL="236538" indent="-236538">
              <a:spcBef>
                <a:spcPct val="70000"/>
              </a:spcBef>
              <a:buSzPct val="115000"/>
            </a:pPr>
            <a:r>
              <a:rPr lang="en-US" sz="2000">
                <a:solidFill>
                  <a:srgbClr val="663300"/>
                </a:solidFill>
                <a:latin typeface="Arial" charset="0"/>
              </a:rPr>
              <a:t>	 meaning A is true if B1 and B2 and ... Bn are all true </a:t>
            </a:r>
          </a:p>
          <a:p>
            <a:pPr marL="236538" indent="-236538">
              <a:spcBef>
                <a:spcPct val="70000"/>
              </a:spcBef>
              <a:buSzPct val="115000"/>
              <a:buFontTx/>
              <a:buChar char="•"/>
            </a:pPr>
            <a:r>
              <a:rPr lang="en-US" sz="2000">
                <a:solidFill>
                  <a:srgbClr val="663300"/>
                </a:solidFill>
                <a:latin typeface="Arial" charset="0"/>
              </a:rPr>
              <a:t>Clause: a disjunction of literals	</a:t>
            </a:r>
          </a:p>
          <a:p>
            <a:pPr marL="236538" indent="-236538">
              <a:spcBef>
                <a:spcPct val="70000"/>
              </a:spcBef>
              <a:buSzPct val="115000"/>
              <a:buFontTx/>
              <a:buChar char="•"/>
            </a:pPr>
            <a:r>
              <a:rPr lang="en-US" sz="2000">
                <a:solidFill>
                  <a:srgbClr val="663300"/>
                </a:solidFill>
                <a:latin typeface="Arial" charset="0"/>
              </a:rPr>
              <a:t>Horn clause: if it contains at most one positive literal.</a:t>
            </a:r>
          </a:p>
        </p:txBody>
      </p:sp>
      <p:graphicFrame>
        <p:nvGraphicFramePr>
          <p:cNvPr id="516102" name="Object 6"/>
          <p:cNvGraphicFramePr>
            <a:graphicFrameLocks noChangeAspect="1"/>
          </p:cNvGraphicFramePr>
          <p:nvPr/>
        </p:nvGraphicFramePr>
        <p:xfrm>
          <a:off x="2314575" y="3581400"/>
          <a:ext cx="3675063" cy="1790700"/>
        </p:xfrm>
        <a:graphic>
          <a:graphicData uri="http://schemas.openxmlformats.org/presentationml/2006/ole">
            <p:oleObj spid="_x0000_s516102" name="Equation" r:id="rId3" imgW="148572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DB3-1F03-C546-8E1F-F107F86F4E44}" type="slidenum">
              <a:rPr lang="en-US" altLang="zh-CN"/>
              <a:pPr/>
              <a:t>13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True or False? 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endParaRPr lang="en-US" dirty="0" smtClean="0"/>
          </a:p>
          <a:p>
            <a:pPr marL="825500" lvl="1" indent="-381000"/>
            <a:r>
              <a:rPr lang="en-US" dirty="0" err="1"/>
              <a:t>XPath</a:t>
            </a:r>
            <a:r>
              <a:rPr lang="en-US" dirty="0"/>
              <a:t> is a language that is not in XML format</a:t>
            </a:r>
            <a:r>
              <a:rPr lang="en-US" dirty="0" smtClean="0"/>
              <a:t>.</a:t>
            </a:r>
          </a:p>
          <a:p>
            <a:pPr marL="825500" lvl="1" indent="-381000"/>
            <a:endParaRPr lang="en-US" dirty="0"/>
          </a:p>
          <a:p>
            <a:pPr marL="825500" lvl="1" indent="-381000"/>
            <a:r>
              <a:rPr lang="en-US" dirty="0"/>
              <a:t>Both Scheme and Prolog are declarative languages.</a:t>
            </a:r>
            <a:r>
              <a:rPr lang="en-US" dirty="0" smtClean="0"/>
              <a:t> </a:t>
            </a:r>
          </a:p>
          <a:p>
            <a:pPr marL="825500" lvl="1" indent="-381000"/>
            <a:endParaRPr lang="en-US" dirty="0" smtClean="0"/>
          </a:p>
          <a:p>
            <a:pPr marL="825500" lvl="1" indent="-381000"/>
            <a:r>
              <a:rPr lang="en-US" dirty="0" smtClean="0"/>
              <a:t>The expressive power of Prolog is stronger than first order logic</a:t>
            </a:r>
            <a:r>
              <a:rPr lang="en-US" dirty="0" smtClean="0"/>
              <a:t>.</a:t>
            </a:r>
          </a:p>
          <a:p>
            <a:pPr marL="825500" lvl="1" indent="-381000"/>
            <a:endParaRPr lang="en-US" dirty="0" smtClean="0"/>
          </a:p>
          <a:p>
            <a:pPr marL="825500" lvl="1" indent="-381000"/>
            <a:r>
              <a:rPr lang="en-US" dirty="0"/>
              <a:t>In Prolog, changing the order of </a:t>
            </a:r>
            <a:r>
              <a:rPr lang="en-US" dirty="0" err="1"/>
              <a:t>subgoals</a:t>
            </a:r>
            <a:r>
              <a:rPr lang="en-US" dirty="0"/>
              <a:t> will not lead to different results. 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A864-0405-524A-B4C0-9AF9991B1D2C}" type="slidenum">
              <a:rPr lang="en-US" altLang="zh-CN"/>
              <a:pPr/>
              <a:t>14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/>
              <a:t>edge(a,b).</a:t>
            </a:r>
          </a:p>
          <a:p>
            <a:pPr lvl="1">
              <a:buFont typeface="Arial" charset="0"/>
              <a:buNone/>
            </a:pPr>
            <a:r>
              <a:rPr lang="en-US"/>
              <a:t>edge(b,c).</a:t>
            </a:r>
          </a:p>
          <a:p>
            <a:pPr lvl="1">
              <a:buFont typeface="Arial" charset="0"/>
              <a:buNone/>
            </a:pPr>
            <a:r>
              <a:rPr lang="en-US"/>
              <a:t>edge(c,d).</a:t>
            </a:r>
          </a:p>
          <a:p>
            <a:pPr lvl="1">
              <a:buFont typeface="Arial" charset="0"/>
              <a:buNone/>
            </a:pPr>
            <a:r>
              <a:rPr lang="en-US"/>
              <a:t>edge(d,e).</a:t>
            </a:r>
          </a:p>
          <a:p>
            <a:pPr lvl="1">
              <a:buFont typeface="Arial" charset="0"/>
              <a:buNone/>
            </a:pPr>
            <a:r>
              <a:rPr lang="en-US"/>
              <a:t>edge(b,e).</a:t>
            </a:r>
          </a:p>
          <a:p>
            <a:pPr lvl="1">
              <a:buFont typeface="Arial" charset="0"/>
              <a:buNone/>
            </a:pPr>
            <a:r>
              <a:rPr lang="en-US"/>
              <a:t>edge(d,f).</a:t>
            </a:r>
          </a:p>
          <a:p>
            <a:pPr lvl="1">
              <a:buFont typeface="Arial" charset="0"/>
              <a:buNone/>
            </a:pPr>
            <a:r>
              <a:rPr lang="en-US"/>
              <a:t>path(X,Y):-edge(X,Z), path(Z,Y).</a:t>
            </a:r>
          </a:p>
          <a:p>
            <a:pPr lvl="1">
              <a:buFont typeface="Arial" charset="0"/>
              <a:buNone/>
            </a:pPr>
            <a:r>
              <a:rPr lang="en-US"/>
              <a:t>path(X,X).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6E319-1428-144D-8826-E3AAF04D719B}" type="slidenum">
              <a:rPr lang="en-US" altLang="zh-CN"/>
              <a:pPr/>
              <a:t>15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1400"/>
              <a:t>Write the result of running the following Scheme programs. </a:t>
            </a:r>
          </a:p>
          <a:p>
            <a:pPr marL="825500" lvl="1" indent="-381000">
              <a:lnSpc>
                <a:spcPct val="80000"/>
              </a:lnSpc>
              <a:buFont typeface="Arial" charset="0"/>
              <a:buNone/>
            </a:pPr>
            <a:r>
              <a:rPr lang="en-US" sz="1200"/>
              <a:t>  </a:t>
            </a:r>
            <a:r>
              <a:rPr lang="en-US" sz="1400"/>
              <a:t>(define (f lst)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    (if (null? lst)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    lst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    (append (f (cdr lst)) (list (car lst)))))</a:t>
            </a:r>
            <a:endParaRPr lang="en-US" sz="14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   (f '(1 2 3))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% reverse?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825500" lvl="1" indent="-381000">
              <a:lnSpc>
                <a:spcPct val="80000"/>
              </a:lnSpc>
              <a:buFont typeface="Arial" charset="0"/>
              <a:buNone/>
            </a:pPr>
            <a:r>
              <a:rPr lang="en-US" sz="1400"/>
              <a:t>(define (g lst n)	; assumes lst is non-empty and n &gt;= 0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(if (= n 0)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    (car lst)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    (g (cdr lst) (- n 1))))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	(g '(1 2 3 4) 2)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%n-th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67E2E-293E-BF40-A861-538D0EC1ABB4}" type="slidenum">
              <a:rPr lang="en-US" altLang="zh-CN"/>
              <a:pPr/>
              <a:t>16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rainy(seattle).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rainy(rochester).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cold(rochester).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snowy(X):-rainy(X), cold(X).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p([ ],[ ]).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p([H|T],L) :- p(T,Z), append(Z,[H],L).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likes(john, mary).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likes(dwight, X).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likes(john, X):-likes(mary, X).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likes(mary, sue).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>
              <a:ea typeface="宋体" charset="-122"/>
              <a:cs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>
                <a:ea typeface="宋体" charset="-122"/>
                <a:cs typeface="宋体" charset="-122"/>
              </a:rPr>
              <a:t>Write the answer(s) of the following queries. If there are more than one answer, write all of them.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altLang="zh-CN" sz="1200">
                <a:ea typeface="宋体" charset="-122"/>
                <a:cs typeface="宋体" charset="-122"/>
              </a:rPr>
              <a:t>| ?- snowy(X).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altLang="zh-CN" sz="1200">
                <a:ea typeface="宋体" charset="-122"/>
                <a:cs typeface="宋体" charset="-122"/>
              </a:rPr>
              <a:t>| ?- p([1, 2, 3], X).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altLang="zh-CN" sz="1200">
                <a:ea typeface="宋体" charset="-122"/>
                <a:cs typeface="宋体" charset="-122"/>
              </a:rPr>
              <a:t>| ?- likes(X, mary).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25C4-6462-4041-A496-69D3CAC7D385}" type="slidenum">
              <a:rPr lang="en-US" altLang="zh-CN"/>
              <a:pPr/>
              <a:t>17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dirty="0"/>
              <a:t>(define </a:t>
            </a:r>
            <a:r>
              <a:rPr lang="en-US" dirty="0" err="1"/>
              <a:t>f</a:t>
            </a:r>
            <a:r>
              <a:rPr lang="en-US" dirty="0"/>
              <a:t> (lambda (</a:t>
            </a:r>
            <a:r>
              <a:rPr lang="en-US" dirty="0" err="1"/>
              <a:t>x</a:t>
            </a:r>
            <a:r>
              <a:rPr lang="en-US" dirty="0"/>
              <a:t>) (lambda (</a:t>
            </a:r>
            <a:r>
              <a:rPr lang="en-US" dirty="0" err="1"/>
              <a:t>y</a:t>
            </a:r>
            <a:r>
              <a:rPr lang="en-US" dirty="0"/>
              <a:t>) (+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))))</a:t>
            </a:r>
          </a:p>
          <a:p>
            <a:pPr lvl="1">
              <a:buFont typeface="Arial" charset="0"/>
              <a:buNone/>
            </a:pPr>
            <a:r>
              <a:rPr lang="en-US" dirty="0"/>
              <a:t>(define (</a:t>
            </a:r>
            <a:r>
              <a:rPr lang="en-US" dirty="0" err="1"/>
              <a:t>g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) ((</a:t>
            </a:r>
            <a:r>
              <a:rPr lang="en-US" dirty="0" err="1"/>
              <a:t>f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) 3))</a:t>
            </a:r>
          </a:p>
          <a:p>
            <a:pPr lvl="1">
              <a:buFont typeface="Arial" charset="0"/>
              <a:buNone/>
            </a:pPr>
            <a:r>
              <a:rPr lang="en-US" dirty="0"/>
              <a:t>(define </a:t>
            </a:r>
            <a:r>
              <a:rPr lang="en-US" dirty="0" err="1"/>
              <a:t>h</a:t>
            </a:r>
            <a:r>
              <a:rPr lang="en-US" dirty="0"/>
              <a:t> (lambda (</a:t>
            </a:r>
            <a:r>
              <a:rPr lang="en-US" dirty="0" err="1"/>
              <a:t>x</a:t>
            </a:r>
            <a:r>
              <a:rPr lang="en-US" dirty="0"/>
              <a:t>) (lambda (</a:t>
            </a:r>
            <a:r>
              <a:rPr lang="en-US" dirty="0" err="1"/>
              <a:t>y</a:t>
            </a:r>
            <a:r>
              <a:rPr lang="en-US" dirty="0"/>
              <a:t>) (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))))</a:t>
            </a:r>
          </a:p>
          <a:p>
            <a:pPr lvl="1">
              <a:buFont typeface="Arial" charset="0"/>
              <a:buNone/>
            </a:pPr>
            <a:r>
              <a:rPr lang="en-US" dirty="0"/>
              <a:t>(define (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dirty="0"/>
              <a:t>) ((</a:t>
            </a:r>
            <a:r>
              <a:rPr lang="en-US" dirty="0" err="1"/>
              <a:t>h</a:t>
            </a:r>
            <a:r>
              <a:rPr lang="en-US" dirty="0"/>
              <a:t> 2) </a:t>
            </a:r>
            <a:r>
              <a:rPr lang="en-US" dirty="0" err="1"/>
              <a:t>f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a). What is the return value of (</a:t>
            </a:r>
            <a:r>
              <a:rPr lang="en-US" dirty="0" err="1"/>
              <a:t>g</a:t>
            </a:r>
            <a:r>
              <a:rPr lang="en-US" dirty="0"/>
              <a:t> 2)?  </a:t>
            </a:r>
          </a:p>
          <a:p>
            <a:pPr lvl="1">
              <a:buNone/>
            </a:pPr>
            <a:r>
              <a:rPr lang="en-US" dirty="0"/>
              <a:t>5</a:t>
            </a:r>
          </a:p>
          <a:p>
            <a:pPr>
              <a:buNone/>
            </a:pPr>
            <a:r>
              <a:rPr lang="en-US" dirty="0" err="1"/>
              <a:t>b</a:t>
            </a:r>
            <a:r>
              <a:rPr lang="en-US" dirty="0"/>
              <a:t>). What is the return value of (</a:t>
            </a:r>
            <a:r>
              <a:rPr lang="en-US" dirty="0" err="1"/>
              <a:t>p</a:t>
            </a:r>
            <a:r>
              <a:rPr lang="en-US" dirty="0"/>
              <a:t> +)?   </a:t>
            </a:r>
          </a:p>
          <a:p>
            <a:pPr lvl="1">
              <a:buNone/>
            </a:pPr>
            <a:r>
              <a:rPr lang="en-US" dirty="0"/>
              <a:t>2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C17B-263F-7549-9E11-02F3C24A4741}" type="slidenum">
              <a:rPr lang="en-US" altLang="zh-CN"/>
              <a:pPr/>
              <a:t>18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Assuming that the following definitions are executed in this order:</a:t>
            </a:r>
          </a:p>
          <a:p>
            <a:pPr marL="825500" lvl="1" indent="-381000">
              <a:buFont typeface="Arial" charset="0"/>
              <a:buNone/>
            </a:pPr>
            <a:r>
              <a:rPr lang="en-US"/>
              <a:t>(define b ‘(3 14 27))</a:t>
            </a:r>
          </a:p>
          <a:p>
            <a:pPr marL="825500" lvl="1" indent="-381000">
              <a:buFont typeface="Arial" charset="0"/>
              <a:buNone/>
            </a:pPr>
            <a:r>
              <a:rPr lang="en-US"/>
              <a:t>(define c (cons (car (cdr b)) (list ‘a ‘b ‘c)))</a:t>
            </a:r>
          </a:p>
          <a:p>
            <a:pPr marL="457200" indent="-457200"/>
            <a:r>
              <a:rPr lang="en-US"/>
              <a:t>What is the result of typing the following into the Scheme interpreter:</a:t>
            </a:r>
          </a:p>
          <a:p>
            <a:pPr marL="457200" indent="-457200"/>
            <a:r>
              <a:rPr lang="en-US"/>
              <a:t>c </a:t>
            </a:r>
          </a:p>
          <a:p>
            <a:pPr marL="825500" lvl="1" indent="-381000"/>
            <a:r>
              <a:rPr lang="en-US"/>
              <a:t>(14 a b c)</a:t>
            </a:r>
          </a:p>
          <a:p>
            <a:pPr marL="457200" indent="-457200"/>
            <a:r>
              <a:rPr lang="en-US"/>
              <a:t>(car (cdr (cdr c))) </a:t>
            </a:r>
          </a:p>
          <a:p>
            <a:pPr marL="825500" lvl="1" indent="-381000"/>
            <a:r>
              <a:rPr lang="en-US"/>
              <a:t>b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63842-F6EC-AA48-A626-D7154C5B21BB}" type="slidenum">
              <a:rPr lang="en-US" altLang="zh-CN"/>
              <a:pPr/>
              <a:t>19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Given the following XML document as an input for XSLT programs, answer the following questions: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&lt;source&gt;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&lt;employee&gt;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&lt;</a:t>
            </a:r>
            <a:r>
              <a:rPr lang="en-US" sz="1200" dirty="0" err="1"/>
              <a:t>firstName</a:t>
            </a:r>
            <a:r>
              <a:rPr lang="en-US" sz="1200" dirty="0"/>
              <a:t>&gt;Joe&lt;/</a:t>
            </a:r>
            <a:r>
              <a:rPr lang="en-US" sz="1200" dirty="0" err="1"/>
              <a:t>firstName</a:t>
            </a:r>
            <a:r>
              <a:rPr lang="en-US" sz="1200" dirty="0"/>
              <a:t>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&lt;</a:t>
            </a:r>
            <a:r>
              <a:rPr lang="en-US" sz="1200" dirty="0" err="1"/>
              <a:t>surName</a:t>
            </a:r>
            <a:r>
              <a:rPr lang="en-US" sz="1200" dirty="0"/>
              <a:t>&gt;Smith&lt;/</a:t>
            </a:r>
            <a:r>
              <a:rPr lang="en-US" sz="1200" dirty="0" err="1"/>
              <a:t>surName</a:t>
            </a:r>
            <a:r>
              <a:rPr lang="en-US" sz="1200" dirty="0"/>
              <a:t>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&lt;/employee&gt;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&lt;employee&gt;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&lt;</a:t>
            </a:r>
            <a:r>
              <a:rPr lang="en-US" sz="1200" dirty="0" err="1"/>
              <a:t>firstName</a:t>
            </a:r>
            <a:r>
              <a:rPr lang="en-US" sz="1200" dirty="0"/>
              <a:t>&gt;Andrew&lt;/</a:t>
            </a:r>
            <a:r>
              <a:rPr lang="en-US" sz="1200" dirty="0" err="1"/>
              <a:t>firstName</a:t>
            </a:r>
            <a:r>
              <a:rPr lang="en-US" sz="1200" dirty="0"/>
              <a:t>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&lt;</a:t>
            </a:r>
            <a:r>
              <a:rPr lang="en-US" sz="1200" dirty="0" err="1"/>
              <a:t>surName</a:t>
            </a:r>
            <a:r>
              <a:rPr lang="en-US" sz="1200" dirty="0"/>
              <a:t>&gt;Wang&lt;/</a:t>
            </a:r>
            <a:r>
              <a:rPr lang="en-US" sz="1200" dirty="0" err="1"/>
              <a:t>surName</a:t>
            </a:r>
            <a:r>
              <a:rPr lang="en-US" sz="1200" dirty="0"/>
              <a:t>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/>
              <a:t>     &lt;supervisor&gt;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     	&lt;employee&gt;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          	&lt;</a:t>
            </a:r>
            <a:r>
              <a:rPr lang="en-US" sz="1200" dirty="0" err="1"/>
              <a:t>firstName</a:t>
            </a:r>
            <a:r>
              <a:rPr lang="en-US" sz="1200" dirty="0"/>
              <a:t>&gt;Steve&lt;/</a:t>
            </a:r>
            <a:r>
              <a:rPr lang="en-US" sz="1200" dirty="0" err="1"/>
              <a:t>firstName</a:t>
            </a:r>
            <a:r>
              <a:rPr lang="en-US" sz="1200" dirty="0"/>
              <a:t>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      	 	&lt;</a:t>
            </a:r>
            <a:r>
              <a:rPr lang="en-US" sz="1200" dirty="0" err="1"/>
              <a:t>surName</a:t>
            </a:r>
            <a:r>
              <a:rPr lang="en-US" sz="1200" dirty="0"/>
              <a:t>&gt;Miller&lt;/</a:t>
            </a:r>
            <a:r>
              <a:rPr lang="en-US" sz="1200" dirty="0" err="1"/>
              <a:t>surName</a:t>
            </a:r>
            <a:r>
              <a:rPr lang="en-US" sz="1200" dirty="0"/>
              <a:t>&gt;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                          	&lt;/employee&gt;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		       &lt;/supervisor&gt;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  		&lt;/employee&gt;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		     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200" dirty="0"/>
              <a:t>&lt;/source&gt;</a:t>
            </a: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dirty="0"/>
              <a:t>Write the output of the following XSLT program. You don’t need to write the exact spaces and carriage returns.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</a:t>
            </a:r>
            <a:r>
              <a:rPr lang="en-US" sz="1200" dirty="0" err="1"/>
              <a:t>xsl:stylesheet</a:t>
            </a:r>
            <a:r>
              <a:rPr lang="en-US" sz="1200" dirty="0"/>
              <a:t>   </a:t>
            </a:r>
            <a:r>
              <a:rPr lang="en-US" sz="1200" dirty="0" err="1"/>
              <a:t>xmlns:xsl</a:t>
            </a:r>
            <a:r>
              <a:rPr lang="en-US" sz="1200" dirty="0"/>
              <a:t>="http://www.w3.org/1999/XSL/Transform" version="1.0"&gt;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</a:t>
            </a:r>
            <a:r>
              <a:rPr lang="en-US" sz="1200" dirty="0" err="1"/>
              <a:t>xsl:template</a:t>
            </a:r>
            <a:r>
              <a:rPr lang="en-US" sz="1200" dirty="0"/>
              <a:t> match="employee/supervisor/employee"&gt;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      first name is &lt;</a:t>
            </a:r>
            <a:r>
              <a:rPr lang="en-US" sz="1200" dirty="0" err="1"/>
              <a:t>xsl:value</a:t>
            </a:r>
            <a:r>
              <a:rPr lang="en-US" sz="1200" dirty="0"/>
              <a:t>-of select="</a:t>
            </a:r>
            <a:r>
              <a:rPr lang="en-US" sz="1200" dirty="0" err="1"/>
              <a:t>firstName</a:t>
            </a:r>
            <a:r>
              <a:rPr lang="en-US" sz="1200" dirty="0"/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&lt;/</a:t>
            </a:r>
            <a:r>
              <a:rPr lang="en-US" sz="1200" dirty="0" err="1"/>
              <a:t>xsl:template</a:t>
            </a:r>
            <a:r>
              <a:rPr lang="en-US" sz="12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&lt;/</a:t>
            </a:r>
            <a:r>
              <a:rPr lang="en-US" sz="1200" dirty="0" err="1"/>
              <a:t>xsl:stylesheet</a:t>
            </a:r>
            <a:r>
              <a:rPr lang="en-US" sz="12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718D-F1C5-6145-A8F4-D7A42A749C4C}" type="slidenum">
              <a:rPr lang="en-US" altLang="zh-CN"/>
              <a:pPr/>
              <a:t>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Types of questions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choices; true/false; filling in blanks.</a:t>
            </a:r>
          </a:p>
          <a:p>
            <a:r>
              <a:rPr lang="en-US"/>
              <a:t>Running results of programs;</a:t>
            </a:r>
          </a:p>
          <a:p>
            <a:r>
              <a:rPr lang="en-US"/>
              <a:t>Modify programs;</a:t>
            </a:r>
          </a:p>
          <a:p>
            <a:r>
              <a:rPr lang="en-US"/>
              <a:t>Short explanations;</a:t>
            </a:r>
          </a:p>
          <a:p>
            <a:r>
              <a:rPr lang="en-US"/>
              <a:t>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0788-AA7D-574D-891C-2BA6E8AAF494}" type="slidenum">
              <a:rPr lang="en-US" altLang="zh-CN"/>
              <a:pPr/>
              <a:t>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BNF was first used to describe the syntax of which language: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A. C </a:t>
            </a:r>
            <a:br>
              <a:rPr lang="en-US" dirty="0"/>
            </a:br>
            <a:r>
              <a:rPr lang="en-US" dirty="0"/>
              <a:t>B. Fortran </a:t>
            </a:r>
            <a:br>
              <a:rPr lang="en-US" dirty="0"/>
            </a:br>
            <a:r>
              <a:rPr lang="en-US" dirty="0"/>
              <a:t>C. </a:t>
            </a:r>
            <a:r>
              <a:rPr lang="en-US" dirty="0" err="1"/>
              <a:t>Algol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D. COBOL </a:t>
            </a:r>
            <a:br>
              <a:rPr lang="en-US" dirty="0"/>
            </a:br>
            <a:r>
              <a:rPr lang="en-US" dirty="0"/>
              <a:t>E. LISP </a:t>
            </a:r>
            <a:br>
              <a:rPr lang="en-US" dirty="0"/>
            </a:br>
            <a:r>
              <a:rPr lang="en-US" dirty="0"/>
              <a:t>F. None of the above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12618-678B-534C-A77C-E92A7F88B05F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language is not a declarative language?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A. Java </a:t>
            </a:r>
            <a:br>
              <a:rPr lang="en-US"/>
            </a:br>
            <a:r>
              <a:rPr lang="en-US"/>
              <a:t>B. Prolog </a:t>
            </a:r>
            <a:br>
              <a:rPr lang="en-US"/>
            </a:br>
            <a:r>
              <a:rPr lang="en-US"/>
              <a:t>C. SQL </a:t>
            </a:r>
            <a:br>
              <a:rPr lang="en-US"/>
            </a:br>
            <a:r>
              <a:rPr lang="en-US"/>
              <a:t>D. Scheme </a:t>
            </a:r>
            <a:br>
              <a:rPr lang="en-US"/>
            </a:br>
            <a:r>
              <a:rPr lang="en-US"/>
              <a:t>E. None of the above.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B8DB-F37F-3D41-8472-5BCC9BA64319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Which of the following is the closest to the theoretical foundation of Prolog language?</a:t>
            </a:r>
          </a:p>
          <a:p>
            <a:pPr marL="825500" lvl="1" indent="-381000"/>
            <a:r>
              <a:rPr lang="en-US"/>
              <a:t>BNF;</a:t>
            </a:r>
          </a:p>
          <a:p>
            <a:pPr marL="825500" lvl="1" indent="-381000"/>
            <a:r>
              <a:rPr lang="en-US"/>
              <a:t>Horn clause; </a:t>
            </a:r>
          </a:p>
          <a:p>
            <a:pPr marL="825500" lvl="1" indent="-381000"/>
            <a:r>
              <a:rPr lang="en-US"/>
              <a:t>Lambda calculus;</a:t>
            </a:r>
          </a:p>
          <a:p>
            <a:pPr marL="825500" lvl="1" indent="-381000"/>
            <a:r>
              <a:rPr lang="en-US"/>
              <a:t>First order logic;</a:t>
            </a:r>
          </a:p>
          <a:p>
            <a:pPr marL="825500" lvl="1" indent="-381000"/>
            <a:r>
              <a:rPr lang="en-US"/>
              <a:t>None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6D118-FEDF-B34B-9529-20DBABD9F3A6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Which one of the following is not a type of polymorphism</a:t>
            </a:r>
          </a:p>
          <a:p>
            <a:pPr marL="825500" lvl="1" indent="-381000"/>
            <a:r>
              <a:rPr lang="en-US"/>
              <a:t>coercion</a:t>
            </a:r>
          </a:p>
          <a:p>
            <a:pPr marL="825500" lvl="1" indent="-381000"/>
            <a:r>
              <a:rPr lang="en-US"/>
              <a:t>overloading</a:t>
            </a:r>
          </a:p>
          <a:p>
            <a:pPr marL="825500" lvl="1" indent="-381000"/>
            <a:r>
              <a:rPr lang="en-US"/>
              <a:t>overriding</a:t>
            </a:r>
          </a:p>
          <a:p>
            <a:pPr marL="825500" lvl="1" indent="-381000"/>
            <a:r>
              <a:rPr lang="en-US"/>
              <a:t>generics</a:t>
            </a:r>
          </a:p>
          <a:p>
            <a:pPr marL="825500" lvl="1" indent="-381000"/>
            <a:r>
              <a:rPr lang="en-US"/>
              <a:t> All of them are types of polymorphism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816CD-2A35-6E44-A933-4A12289C4BCD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Given the expression ((</a:t>
            </a:r>
            <a:r>
              <a:rPr lang="en-US">
                <a:sym typeface="Symbol" charset="2"/>
              </a:rPr>
              <a:t></a:t>
            </a:r>
            <a:r>
              <a:rPr lang="en-US"/>
              <a:t>x. x)</a:t>
            </a:r>
            <a:r>
              <a:rPr lang="en-US">
                <a:sym typeface="Symbol" charset="2"/>
              </a:rPr>
              <a:t></a:t>
            </a:r>
            <a:r>
              <a:rPr lang="en-US"/>
              <a:t>x.x)a in lambda calculus. Derive the expression as far as possible using β-reduction. The final result will be:</a:t>
            </a:r>
          </a:p>
          <a:p>
            <a:pPr marL="825500" lvl="1" indent="-381000"/>
            <a:r>
              <a:rPr lang="en-US"/>
              <a:t>(</a:t>
            </a:r>
            <a:r>
              <a:rPr lang="en-US">
                <a:sym typeface="Symbol" charset="2"/>
              </a:rPr>
              <a:t></a:t>
            </a:r>
            <a:r>
              <a:rPr lang="en-US"/>
              <a:t>x.x)a</a:t>
            </a:r>
            <a:endParaRPr lang="en-US">
              <a:sym typeface="Symbol" charset="2"/>
            </a:endParaRPr>
          </a:p>
          <a:p>
            <a:pPr marL="825500" lvl="1" indent="-381000"/>
            <a:r>
              <a:rPr lang="en-US">
                <a:sym typeface="Symbol" charset="2"/>
              </a:rPr>
              <a:t></a:t>
            </a:r>
            <a:r>
              <a:rPr lang="en-US"/>
              <a:t>x.x</a:t>
            </a:r>
          </a:p>
          <a:p>
            <a:pPr marL="825500" lvl="1" indent="-381000"/>
            <a:r>
              <a:rPr lang="en-US"/>
              <a:t>xa</a:t>
            </a:r>
          </a:p>
          <a:p>
            <a:pPr marL="825500" lvl="1" indent="-381000"/>
            <a:r>
              <a:rPr lang="en-US"/>
              <a:t>a</a:t>
            </a:r>
          </a:p>
          <a:p>
            <a:pPr marL="825500" lvl="1" indent="-381000"/>
            <a:r>
              <a:rPr lang="en-US"/>
              <a:t>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7D03-381D-154F-86C7-7669620B0453}" type="slidenum">
              <a:rPr lang="en-US" altLang="zh-CN"/>
              <a:pPr/>
              <a:t>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Given the expression</a:t>
            </a:r>
            <a:r>
              <a:rPr lang="en-US" b="1" dirty="0"/>
              <a:t> ((</a:t>
            </a:r>
            <a:r>
              <a:rPr lang="en-US" b="1" dirty="0" err="1">
                <a:sym typeface="Symbol" charset="2"/>
              </a:rPr>
              <a:t></a:t>
            </a:r>
            <a:r>
              <a:rPr lang="en-US" b="1" dirty="0" err="1"/>
              <a:t>x.x)(</a:t>
            </a:r>
            <a:r>
              <a:rPr lang="en-US" b="1" dirty="0" err="1">
                <a:sym typeface="Symbol" charset="2"/>
              </a:rPr>
              <a:t></a:t>
            </a:r>
            <a:r>
              <a:rPr lang="en-US" b="1" dirty="0" err="1"/>
              <a:t>x.xxx))a</a:t>
            </a:r>
            <a:r>
              <a:rPr lang="en-US" dirty="0"/>
              <a:t> in lambda calculus. Derive the expression as far as possible using </a:t>
            </a:r>
            <a:r>
              <a:rPr lang="en-US" dirty="0" err="1"/>
              <a:t>β</a:t>
            </a:r>
            <a:r>
              <a:rPr lang="en-US" dirty="0"/>
              <a:t>-reduction. The final result will be:</a:t>
            </a:r>
          </a:p>
          <a:p>
            <a:pPr marL="825500" lvl="1" indent="-381000"/>
            <a:r>
              <a:rPr lang="en-US" dirty="0"/>
              <a:t>xx</a:t>
            </a:r>
            <a:endParaRPr lang="en-US" dirty="0">
              <a:sym typeface="Symbol" charset="2"/>
            </a:endParaRPr>
          </a:p>
          <a:p>
            <a:pPr marL="825500" lvl="1" indent="-381000"/>
            <a:r>
              <a:rPr lang="en-US" dirty="0" err="1">
                <a:sym typeface="Symbol" charset="2"/>
              </a:rPr>
              <a:t></a:t>
            </a:r>
            <a:r>
              <a:rPr lang="en-US" dirty="0" err="1"/>
              <a:t>x.x</a:t>
            </a:r>
            <a:endParaRPr lang="en-US" dirty="0" smtClean="0"/>
          </a:p>
          <a:p>
            <a:pPr marL="825500" lvl="1" indent="-381000"/>
            <a:r>
              <a:rPr lang="en-US" dirty="0" err="1" smtClean="0"/>
              <a:t>Xa</a:t>
            </a:r>
            <a:endParaRPr lang="en-US" dirty="0" smtClean="0"/>
          </a:p>
          <a:p>
            <a:pPr marL="825500" lvl="1" indent="-381000"/>
            <a:r>
              <a:rPr lang="en-US" dirty="0" smtClean="0"/>
              <a:t>a</a:t>
            </a:r>
          </a:p>
          <a:p>
            <a:pPr marL="825500" lvl="1" indent="-381000"/>
            <a:r>
              <a:rPr lang="en-US" dirty="0" err="1" smtClean="0"/>
              <a:t>aa</a:t>
            </a:r>
            <a:endParaRPr lang="en-US" dirty="0" smtClean="0"/>
          </a:p>
          <a:p>
            <a:pPr marL="825500" lvl="1" indent="-381000"/>
            <a:r>
              <a:rPr lang="en-US" dirty="0" err="1" smtClean="0"/>
              <a:t>aaa</a:t>
            </a:r>
            <a:endParaRPr lang="en-US" dirty="0" smtClean="0"/>
          </a:p>
          <a:p>
            <a:pPr marL="825500" lvl="1" indent="-381000"/>
            <a:r>
              <a:rPr lang="en-US" dirty="0"/>
              <a:t>none  above</a:t>
            </a:r>
          </a:p>
          <a:p>
            <a:pPr marL="457200" indent="-457200"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AC0F5-5410-454B-9919-3FB996D4DBDB}" type="slidenum">
              <a:rPr lang="en-US" altLang="zh-CN"/>
              <a:pPr/>
              <a:t>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  <a:latin typeface="Georgia" charset="0"/>
              </a:rPr>
              <a:t>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x y . x y) 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x . x y)</a:t>
            </a:r>
            <a:r>
              <a:rPr lang="en-US">
                <a:latin typeface="Georgia" charset="0"/>
              </a:rPr>
              <a:t>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	</a:t>
            </a: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x z . x z) 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x . x y)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 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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conversion</a:t>
            </a: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z . 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x . x y) z) 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 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a b . a b</a:t>
            </a:r>
            <a:r>
              <a:rPr lang="en-US">
                <a:latin typeface="Georgia" charset="0"/>
              </a:rPr>
              <a:t>)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x . x y)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 			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 y		 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</a:p>
          <a:p>
            <a:pPr>
              <a:buFont typeface="Wingdings" charset="2"/>
              <a:buChar char="à"/>
            </a:pP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b . y b) 		 	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 typeface="Wingdings" charset="2"/>
              <a:buChar char="à"/>
            </a:pPr>
            <a:r>
              <a:rPr lang="en-US">
                <a:latin typeface="Georgia" charset="0"/>
              </a:rPr>
              <a:t>y	 		 	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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_INSTRUCTOR VIEW19C14C36-AC8E-43BC-9DB6-C2AAF774C7DC|IMODE__TAG" val="False"/>
</p:tagLst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440CourseOverview</Template>
  <TotalTime>22617</TotalTime>
  <Words>1471</Words>
  <Application>Microsoft PowerPoint</Application>
  <PresentationFormat>On-screen Show (4:3)</PresentationFormat>
  <Paragraphs>179</Paragraphs>
  <Slides>19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569ImplSubprogs</vt:lpstr>
      <vt:lpstr>Equation</vt:lpstr>
      <vt:lpstr>Topics</vt:lpstr>
      <vt:lpstr>Types of questions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True or False? </vt:lpstr>
      <vt:lpstr>Slide 14</vt:lpstr>
      <vt:lpstr>Slide 15</vt:lpstr>
      <vt:lpstr>Slide 16</vt:lpstr>
      <vt:lpstr>Slide 17</vt:lpstr>
      <vt:lpstr>Slide 18</vt:lpstr>
      <vt:lpstr>Slide 19</vt:lpstr>
    </vt:vector>
  </TitlesOfParts>
  <Company>windsor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440</dc:title>
  <dc:creator>jianguo</dc:creator>
  <cp:lastModifiedBy>jianguo lu</cp:lastModifiedBy>
  <cp:revision>454</cp:revision>
  <dcterms:created xsi:type="dcterms:W3CDTF">2012-10-11T16:22:48Z</dcterms:created>
  <dcterms:modified xsi:type="dcterms:W3CDTF">2012-10-18T20:24:12Z</dcterms:modified>
</cp:coreProperties>
</file>