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excel" PartName="/ppt/embeddings/Microsoft_Excel_Sheet8.xls"/>
  <Override ContentType="application/vnd.ms-excel" PartName="/ppt/embeddings/Microsoft_Excel_Sheet2.xls"/>
  <Override ContentType="application/vnd.ms-excel" PartName="/ppt/embeddings/Microsoft_Excel_Sheet3.xls"/>
  <Override ContentType="application/vnd.ms-excel" PartName="/ppt/embeddings/Microsoft_Excel_Sheet7.xls"/>
  <Override ContentType="application/vnd.ms-excel" PartName="/ppt/embeddings/Microsoft_Excel_Sheet6.xls"/>
  <Override ContentType="application/vnd.ms-excel" PartName="/ppt/embeddings/Microsoft_Excel_Sheet4.xls"/>
  <Override ContentType="application/vnd.ms-excel" PartName="/ppt/embeddings/Microsoft_Excel_Sheet5.xls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y="6858000" cx="9144000"/>
  <p:notesSz cx="7010400" cy="9236075"/>
  <p:embeddedFontLst>
    <p:embeddedFont>
      <p:font typeface="Overlock"/>
      <p:regular r:id="rId75"/>
      <p:bold r:id="rId76"/>
      <p:italic r:id="rId77"/>
      <p:boldItalic r:id="rId78"/>
    </p:embeddedFont>
    <p:embeddedFont>
      <p:font typeface="Tahoma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10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81" roundtripDataSignature="AMtx7mgWlij1ErsFRVKT++ieuzP313It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5D9BE9-0722-4924-91AD-7F2913AD9AB4}">
  <a:tblStyle styleId="{C15D9BE9-0722-4924-91AD-7F2913AD9A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10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Tahoma-bold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Overlock-regular.fntdata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Overlock-italic.fntdata"/><Relationship Id="rId32" Type="http://schemas.openxmlformats.org/officeDocument/2006/relationships/slide" Target="slides/slide25.xml"/><Relationship Id="rId76" Type="http://schemas.openxmlformats.org/officeDocument/2006/relationships/font" Target="fonts/Overlock-bold.fntdata"/><Relationship Id="rId35" Type="http://schemas.openxmlformats.org/officeDocument/2006/relationships/slide" Target="slides/slide28.xml"/><Relationship Id="rId79" Type="http://schemas.openxmlformats.org/officeDocument/2006/relationships/font" Target="fonts/Tahoma-regular.fntdata"/><Relationship Id="rId34" Type="http://schemas.openxmlformats.org/officeDocument/2006/relationships/slide" Target="slides/slide27.xml"/><Relationship Id="rId78" Type="http://schemas.openxmlformats.org/officeDocument/2006/relationships/font" Target="fonts/Overlock-boldItalic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5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9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9" name="Google Shape;69;p7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0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0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80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4" name="Google Shape;74;p80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8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1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1"/>
          <p:cNvSpPr/>
          <p:nvPr>
            <p:ph idx="2" type="clipArt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81"/>
          <p:cNvSpPr txBox="1"/>
          <p:nvPr>
            <p:ph idx="1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0" name="Google Shape;80;p8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/>
          <p:nvPr>
            <p:ph type="title"/>
          </p:nvPr>
        </p:nvSpPr>
        <p:spPr>
          <a:xfrm rot="5400000">
            <a:off x="4657725" y="2371725"/>
            <a:ext cx="6096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" type="body"/>
          </p:nvPr>
        </p:nvSpPr>
        <p:spPr>
          <a:xfrm rot="5400000">
            <a:off x="352425" y="333375"/>
            <a:ext cx="60960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4" name="Google Shape;84;p8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3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3"/>
          <p:cNvSpPr txBox="1"/>
          <p:nvPr>
            <p:ph idx="1" type="body"/>
          </p:nvPr>
        </p:nvSpPr>
        <p:spPr>
          <a:xfrm rot="5400000">
            <a:off x="1905000" y="-381000"/>
            <a:ext cx="52578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8" name="Google Shape;88;p8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8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3" name="Google Shape;93;p8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97" name="Google Shape;97;p8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8" name="Google Shape;98;p8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02" name="Google Shape;102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03" name="Google Shape;103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04" name="Google Shape;104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05" name="Google Shape;105;p8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109" name="Google Shape;109;p8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1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1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33" name="Google Shape;33;p71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34" name="Google Shape;34;p7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2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2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8" name="Google Shape;38;p7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4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5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5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" name="Google Shape;49;p7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6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76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7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7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7"/>
          <p:cNvSpPr txBox="1"/>
          <p:nvPr>
            <p:ph idx="1" type="body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8" name="Google Shape;58;p77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77"/>
          <p:cNvSpPr txBox="1"/>
          <p:nvPr>
            <p:ph idx="3" type="body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77"/>
          <p:cNvSpPr txBox="1"/>
          <p:nvPr>
            <p:ph idx="4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7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8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8"/>
          <p:cNvSpPr txBox="1"/>
          <p:nvPr>
            <p:ph idx="1" type="body"/>
          </p:nvPr>
        </p:nvSpPr>
        <p:spPr>
          <a:xfrm>
            <a:off x="304800" y="13716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5" name="Google Shape;65;p78"/>
          <p:cNvSpPr txBox="1"/>
          <p:nvPr>
            <p:ph idx="2" type="body"/>
          </p:nvPr>
        </p:nvSpPr>
        <p:spPr>
          <a:xfrm>
            <a:off x="304800" y="40005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6" name="Google Shape;66;p7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8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68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Google Shape;12;p68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68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68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5" name="Google Shape;15;p68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68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68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68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68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68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68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0"/>
          <p:cNvSpPr txBox="1"/>
          <p:nvPr/>
        </p:nvSpPr>
        <p:spPr>
          <a:xfrm>
            <a:off x="304800" y="1066800"/>
            <a:ext cx="8410575" cy="46037"/>
          </a:xfrm>
          <a:prstGeom prst="rect">
            <a:avLst/>
          </a:prstGeom>
          <a:gradFill>
            <a:gsLst>
              <a:gs pos="0">
                <a:srgbClr val="00CE98">
                  <a:alpha val="49803"/>
                </a:srgbClr>
              </a:gs>
              <a:gs pos="100000">
                <a:srgbClr val="8FF9EF">
                  <a:alpha val="5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70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70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7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Microsoft_Excel_Sheet5.xls"/><Relationship Id="rId10" Type="http://schemas.openxmlformats.org/officeDocument/2006/relationships/oleObject" Target="../embeddings/Microsoft_Excel_Sheet5.xls"/><Relationship Id="rId13" Type="http://schemas.openxmlformats.org/officeDocument/2006/relationships/image" Target="../media/image15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Excel_Sheet4.xls"/><Relationship Id="rId9" Type="http://schemas.openxmlformats.org/officeDocument/2006/relationships/image" Target="../media/image14.png"/><Relationship Id="rId14" Type="http://schemas.openxmlformats.org/officeDocument/2006/relationships/image" Target="../media/image21.png"/><Relationship Id="rId5" Type="http://schemas.openxmlformats.org/officeDocument/2006/relationships/oleObject" Target="../embeddings/Microsoft_Excel_Sheet4.xls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Excel_Sheet6.xls"/><Relationship Id="rId5" Type="http://schemas.openxmlformats.org/officeDocument/2006/relationships/oleObject" Target="../embeddings/Microsoft_Excel_Sheet6.xls"/><Relationship Id="rId6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Excel_Sheet7.xls"/><Relationship Id="rId5" Type="http://schemas.openxmlformats.org/officeDocument/2006/relationships/oleObject" Target="../embeddings/Microsoft_Excel_Sheet7.xls"/><Relationship Id="rId6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Excel_Sheet8.xls"/><Relationship Id="rId5" Type="http://schemas.openxmlformats.org/officeDocument/2006/relationships/oleObject" Target="../embeddings/Microsoft_Excel_Sheet8.xls"/><Relationship Id="rId6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Relationship Id="rId4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jpg"/><Relationship Id="rId4" Type="http://schemas.openxmlformats.org/officeDocument/2006/relationships/image" Target="../media/image48.jpg"/><Relationship Id="rId5" Type="http://schemas.openxmlformats.org/officeDocument/2006/relationships/image" Target="../media/image40.jpg"/><Relationship Id="rId6" Type="http://schemas.openxmlformats.org/officeDocument/2006/relationships/image" Target="../media/image4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jpg"/><Relationship Id="rId4" Type="http://schemas.openxmlformats.org/officeDocument/2006/relationships/image" Target="../media/image4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jpg"/><Relationship Id="rId4" Type="http://schemas.openxmlformats.org/officeDocument/2006/relationships/image" Target="../media/image45.jpg"/><Relationship Id="rId5" Type="http://schemas.openxmlformats.org/officeDocument/2006/relationships/image" Target="../media/image43.jpg"/><Relationship Id="rId6" Type="http://schemas.openxmlformats.org/officeDocument/2006/relationships/image" Target="../media/image49.png"/><Relationship Id="rId7" Type="http://schemas.openxmlformats.org/officeDocument/2006/relationships/image" Target="../media/image5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3.jpg"/><Relationship Id="rId4" Type="http://schemas.openxmlformats.org/officeDocument/2006/relationships/image" Target="../media/image5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5.png"/><Relationship Id="rId5" Type="http://schemas.openxmlformats.org/officeDocument/2006/relationships/oleObject" Target="../embeddings/Microsoft_Excel_Sheet1.xls"/><Relationship Id="rId6" Type="http://schemas.openxmlformats.org/officeDocument/2006/relationships/oleObject" Target="../embeddings/Microsoft_Excel_Sheet1.xls"/><Relationship Id="rId7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oleObject" Target="../embeddings/Microsoft_Excel_Sheet2.xls"/><Relationship Id="rId7" Type="http://schemas.openxmlformats.org/officeDocument/2006/relationships/oleObject" Target="../embeddings/Microsoft_Excel_Sheet2.xls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Excel_Sheet3.xls"/><Relationship Id="rId5" Type="http://schemas.openxmlformats.org/officeDocument/2006/relationships/oleObject" Target="../embeddings/Microsoft_Excel_Sheet3.xls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verlock"/>
              <a:buNone/>
            </a:pPr>
            <a:r>
              <a:rPr b="1" i="0" lang="en-US" sz="4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</a:t>
            </a:r>
            <a:r>
              <a:rPr lang="en-US"/>
              <a:t>I</a:t>
            </a:r>
            <a:r>
              <a:rPr b="1" i="0" lang="en-US" sz="4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CATION- using ML			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Ketan Sarvakar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9" name="Google Shape;239;p10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Algorithm for Decision Tree Induction</a:t>
            </a:r>
            <a:endParaRPr/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304800" y="12192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algorithm (a greedy algorithm)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is constructed in a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top-down recursive divide-and-conquer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start, all the training examples are at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are categorical (if continuous-valued, they are discretized in advance)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are partitioned recursively based on selected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attributes are selected on the basis of a heuristic or statistical measure (e.g.,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stopping partitioning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samples for a given node belong to the same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remaining attributes for further partitioning –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majority voting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employed for classifying the leaf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samples left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Brief Review of Entropy</a:t>
            </a:r>
            <a:endParaRPr/>
          </a:p>
        </p:txBody>
      </p:sp>
      <p:sp>
        <p:nvSpPr>
          <p:cNvPr id="246" name="Google Shape;246;p11"/>
          <p:cNvSpPr txBox="1"/>
          <p:nvPr>
            <p:ph idx="4294967295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7" r="-1511" t="-10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7162800" y="6096000"/>
            <a:ext cx="801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 =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 Measure: Information Gain (ID3/C4.5)</a:t>
            </a:r>
            <a:endParaRPr/>
          </a:p>
        </p:txBody>
      </p:sp>
      <p:sp>
        <p:nvSpPr>
          <p:cNvPr id="256" name="Google Shape;256;p12"/>
          <p:cNvSpPr txBox="1"/>
          <p:nvPr/>
        </p:nvSpPr>
        <p:spPr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attribute with the highest information gain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the probability that an arbitrary tuple in D belongs to class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estimated by |C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|/|D|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Expected 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(entropy) needed to classify a tuple in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 (after using A to split D into v partitions) to classify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branching on attribute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725" y="3200400"/>
            <a:ext cx="3317875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343400"/>
            <a:ext cx="4495800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8737" y="5822950"/>
            <a:ext cx="4589462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5" name="Google Shape;265;p13"/>
          <p:cNvSpPr txBox="1"/>
          <p:nvPr>
            <p:ph type="title"/>
          </p:nvPr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Selection: Information Gain</a:t>
            </a:r>
            <a:endParaRPr/>
          </a:p>
        </p:txBody>
      </p:sp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304800" y="1371600"/>
            <a:ext cx="4152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P: buys_computer = “yes”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N: buys_computer = “no”</a:t>
            </a:r>
            <a:endParaRPr/>
          </a:p>
        </p:txBody>
      </p:sp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4724400" y="2743200"/>
            <a:ext cx="4152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            means “age &lt;=30” has 5 out of 14 samples, with 2 yes’es  and 3 no’s.   Hence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1213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Similarly,</a:t>
            </a:r>
            <a:endParaRPr/>
          </a:p>
        </p:txBody>
      </p:sp>
      <p:graphicFrame>
        <p:nvGraphicFramePr>
          <p:cNvPr id="268" name="Google Shape;268;p13"/>
          <p:cNvGraphicFramePr/>
          <p:nvPr/>
        </p:nvGraphicFramePr>
        <p:xfrm>
          <a:off x="762000" y="2590800"/>
          <a:ext cx="3354387" cy="1439862"/>
        </p:xfrm>
        <a:graphic>
          <a:graphicData uri="http://schemas.openxmlformats.org/presentationml/2006/ole">
            <mc:AlternateContent>
              <mc:Choice Requires="v">
                <p:oleObj r:id="rId4" imgH="1439862" imgW="3354387" progId="Excel.Sheet.8" spid="_x0000_s1">
                  <p:embed/>
                </p:oleObj>
              </mc:Choice>
              <mc:Fallback>
                <p:oleObj r:id="rId5" imgH="1439862" imgW="3354387" progId="Excel.Sheet.8">
                  <p:embed/>
                  <p:pic>
                    <p:nvPicPr>
                      <p:cNvPr id="268" name="Google Shape;268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2590800"/>
                        <a:ext cx="3354387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9" name="Google Shape;26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1295400"/>
            <a:ext cx="3754437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29200" y="5257800"/>
            <a:ext cx="35941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4400" y="4114800"/>
            <a:ext cx="4271962" cy="388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13"/>
          <p:cNvGraphicFramePr/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>
              <mc:Choice Requires="v">
                <p:oleObj r:id="rId10" imgH="2667000" imgW="4419600" progId="Excel.Sheet.8" spid="_x0000_s2">
                  <p:embed/>
                </p:oleObj>
              </mc:Choice>
              <mc:Fallback>
                <p:oleObj r:id="rId11" imgH="2667000" imgW="4419600" progId="Excel.Sheet.8">
                  <p:embed/>
                  <p:pic>
                    <p:nvPicPr>
                      <p:cNvPr id="272" name="Google Shape;272;p1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3" name="Google Shape;273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5800" y="2743200"/>
            <a:ext cx="107315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200" y="2057400"/>
            <a:ext cx="48006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5334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Computing Information-Gain for Continuous-Valued Attributes</a:t>
            </a:r>
            <a:endParaRPr/>
          </a:p>
        </p:txBody>
      </p:sp>
      <p:sp>
        <p:nvSpPr>
          <p:cNvPr id="281" name="Google Shape;281;p14"/>
          <p:cNvSpPr txBox="1"/>
          <p:nvPr>
            <p:ph idx="1" type="body"/>
          </p:nvPr>
        </p:nvSpPr>
        <p:spPr>
          <a:xfrm>
            <a:off x="304800" y="1295400"/>
            <a:ext cx="8610600" cy="527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attribute A be a continuous-valued attribute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determine the </a:t>
            </a:r>
            <a:r>
              <a:rPr b="0" i="1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best split point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value A in increasing order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the midpoint between each pair of adjacent values is considered as a possible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point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)/2 is the midpoint between the values of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point with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expected information requirement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is selected as the split-point for 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the set of tuples in D satisfying A ≤ split-point, and D2 is the set of tuples in D satisfying A &gt; split-point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7" name="Google Shape;287;p15"/>
          <p:cNvSpPr txBox="1"/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Gain Ratio for Attribute Selection (C4.5)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measure is biased towards attributes with a large number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 (a successor of ID3) uses gain ratio to overcome the problem (normalization to information gain)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GainRatio(A) = Gain(A)/SplitInfo(A)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gain_ratio(income) = 0.029/1.557 = 0.019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with the maximum gain ratio is selected as the splitting attribute</a:t>
            </a:r>
            <a:endParaRPr/>
          </a:p>
        </p:txBody>
      </p:sp>
      <p:pic>
        <p:nvPicPr>
          <p:cNvPr id="289" name="Google Shape;28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971800"/>
            <a:ext cx="4343400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splitinfo" id="290" name="Google Shape;2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Gini Index (CART, IBM IntelligentMiner)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048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examples from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classes, gini index,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where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relative frequency of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split on A into two subsets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Impurity: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provides the smallest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(or the largest reduction in impurity) is chosen to split the node (</a:t>
            </a:r>
            <a:r>
              <a:rPr b="0" i="1" lang="en-US" sz="2400" u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need to enumerate all the possible splitting points for each attribute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828800"/>
            <a:ext cx="2895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717925"/>
            <a:ext cx="5703887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4811712"/>
            <a:ext cx="4618037" cy="52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6" name="Google Shape;306;p17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Computation of Gini Index 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304800" y="1295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 D has 9 tuples in buys_computer = “yes” and 5 in “no”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attribute income partitions D into 10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{low, medium} and 4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{low,high}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0.458;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{medium,high}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0.450.  Thus, split on the {low,medium} (and {high}) since it has the lowest Gini 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attributes are assumed continuous-valued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need other tools, e.g., clustering, to get the possible split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modified for categorical attributes</a:t>
            </a:r>
            <a:endParaRPr/>
          </a:p>
        </p:txBody>
      </p:sp>
      <p:pic>
        <p:nvPicPr>
          <p:cNvPr id="308" name="Google Shape;30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600200"/>
            <a:ext cx="3581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2350" y="2514600"/>
            <a:ext cx="5040312" cy="652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gini" id="310" name="Google Shape;3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3124200"/>
            <a:ext cx="4419600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6" name="Google Shape;316;p18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Comparing Attribute Selection Measures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three measures, in general, return good results but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towards multivalued attributes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ratio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prefer unbalanced splits in which one partition is much smaller than the others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 multivalued attributes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difficulty when # of classes is large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favor tests that result in equal-sized partitions and purity in both partitions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3" name="Google Shape;323;p19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Other Attribute Selection Measures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popular decision tree algorithm, measure based on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for independence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C-SEP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better than info. gain and gini index in certain cases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G-statistic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has a close approximation to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distribution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(Minimal Description Length) principle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simplest solution is preferred):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tree as the one that requires the fewest # of bits to both (1) encode the tree, and (2) encode the exceptions to the tree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splits (partition based on multiple variable combinations)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finds multivariate splits based on a linear comb. of attrs.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attribute selection measure is the best?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 give good results, none is significantly superior than others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Classification: Basic Concepts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 rot="9780000">
            <a:off x="5257800" y="13716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0" name="Google Shape;330;p20"/>
          <p:cNvSpPr txBox="1"/>
          <p:nvPr>
            <p:ph type="title"/>
          </p:nvPr>
        </p:nvSpPr>
        <p:spPr>
          <a:xfrm>
            <a:off x="381000" y="3048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Overfitting and Tree Pruning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An induced tree may overfit the training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branches, some may reflect anomalies due to noise or outliers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accuracy for unseen samples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 to avoid overfitting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Halt tree construction early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̵ do not split a node if this would result in the goodness measure falling below a threshold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choose an appropriate threshold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branches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“fully grown” tree—get a sequence of progressively pruned trees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set of data different from the training data to decide which is the “best pruned tree”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0" y="152400"/>
            <a:ext cx="91440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Enhancements to Basic Decision Tree Induction</a:t>
            </a:r>
            <a:endParaRPr/>
          </a:p>
        </p:txBody>
      </p:sp>
      <p:sp>
        <p:nvSpPr>
          <p:cNvPr id="338" name="Google Shape;338;p21"/>
          <p:cNvSpPr/>
          <p:nvPr>
            <p:ph idx="1" type="body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continuous-valued attributes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define new discrete-valued attributes that partition the continuous attribute value into a discrete set of intervals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attribute values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most common value of the attribute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probability to each of the possible values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construction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attributes based on existing ones that are sparsely represented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reduces fragmentation, repetition, and replication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0" name="Google Shape;340;p21"/>
          <p:cNvCxnSpPr/>
          <p:nvPr/>
        </p:nvCxnSpPr>
        <p:spPr>
          <a:xfrm>
            <a:off x="990600" y="3581400"/>
            <a:ext cx="7086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1" name="Google Shape;341;p21"/>
          <p:cNvCxnSpPr/>
          <p:nvPr/>
        </p:nvCxnSpPr>
        <p:spPr>
          <a:xfrm>
            <a:off x="990600" y="3505200"/>
            <a:ext cx="7162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0" y="381000"/>
            <a:ext cx="89360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in Large Databases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300037" y="1371600"/>
            <a:ext cx="85391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Classification—a classical problem extensively studied by statisticians and machine learning researchers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Classifying data sets with millions of examples and hundreds of attributes with reasonable speed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decision tree induction popular?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faster learning speed (than other classification methods)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convertible to simple and easy to understand classification rules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SQL queries for accessing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classification accuracy with other methods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RainForest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(VLDB’98 — Gehrke, Ramakrishnan &amp; Ganti)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AVC-list (attribute, value, class label)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4" name="Google Shape;354;p23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Scalability Framework for RainForest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304800" y="1371600"/>
            <a:ext cx="8610600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Separates the scalability aspects from the criteria that determine the quality of the tree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an AVC-list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AVC (Attribute, Value, Class_label)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AVC-set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 an attribute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Projection of training dataset onto the attribute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class label where counts of individual class label are aggregated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AVC-group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 a node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AVC-sets of all predictor attributes at the node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1" name="Google Shape;361;p24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Rainforest:  Training Set and Its AVC Sets </a:t>
            </a:r>
            <a:endParaRPr/>
          </a:p>
        </p:txBody>
      </p:sp>
      <p:graphicFrame>
        <p:nvGraphicFramePr>
          <p:cNvPr id="362" name="Google Shape;362;p24"/>
          <p:cNvGraphicFramePr/>
          <p:nvPr/>
        </p:nvGraphicFramePr>
        <p:xfrm>
          <a:off x="43434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946150"/>
                <a:gridCol w="492125"/>
                <a:gridCol w="9620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p24"/>
          <p:cNvGraphicFramePr/>
          <p:nvPr/>
        </p:nvGraphicFramePr>
        <p:xfrm>
          <a:off x="4495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657225"/>
                <a:gridCol w="622300"/>
                <a:gridCol w="701675"/>
              </a:tblGrid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&lt;=30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31..40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&gt;40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Google Shape;364;p24"/>
          <p:cNvGraphicFramePr/>
          <p:nvPr/>
        </p:nvGraphicFramePr>
        <p:xfrm>
          <a:off x="67437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995350"/>
                <a:gridCol w="587375"/>
                <a:gridCol w="817550"/>
              </a:tblGrid>
              <a:tr h="350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Credit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0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fair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excellent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24"/>
          <p:cNvGraphicFramePr/>
          <p:nvPr/>
        </p:nvGraphicFramePr>
        <p:xfrm>
          <a:off x="0" y="1905000"/>
          <a:ext cx="4216400" cy="4572000"/>
        </p:xfrm>
        <a:graphic>
          <a:graphicData uri="http://schemas.openxmlformats.org/presentationml/2006/ole">
            <mc:AlternateContent>
              <mc:Choice Requires="v">
                <p:oleObj r:id="rId4" imgH="4572000" imgW="4216400" progId="Excel.Sheet.8" spid="_x0000_s1">
                  <p:embed/>
                </p:oleObj>
              </mc:Choice>
              <mc:Fallback>
                <p:oleObj r:id="rId5" imgH="4572000" imgW="4216400" progId="Excel.Sheet.8">
                  <p:embed/>
                  <p:pic>
                    <p:nvPicPr>
                      <p:cNvPr id="365" name="Google Shape;365;p2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1905000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" name="Google Shape;366;p24"/>
          <p:cNvSpPr txBox="1"/>
          <p:nvPr/>
        </p:nvSpPr>
        <p:spPr>
          <a:xfrm>
            <a:off x="6705600" y="1524000"/>
            <a:ext cx="23034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income</a:t>
            </a:r>
            <a:endParaRPr/>
          </a:p>
        </p:txBody>
      </p:sp>
      <p:sp>
        <p:nvSpPr>
          <p:cNvPr id="367" name="Google Shape;367;p24"/>
          <p:cNvSpPr txBox="1"/>
          <p:nvPr/>
        </p:nvSpPr>
        <p:spPr>
          <a:xfrm>
            <a:off x="4419600" y="1524000"/>
            <a:ext cx="1927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</a:t>
            </a:r>
            <a:endParaRPr/>
          </a:p>
        </p:txBody>
      </p:sp>
      <p:sp>
        <p:nvSpPr>
          <p:cNvPr id="368" name="Google Shape;368;p24"/>
          <p:cNvSpPr txBox="1"/>
          <p:nvPr/>
        </p:nvSpPr>
        <p:spPr>
          <a:xfrm>
            <a:off x="4419600" y="4267200"/>
            <a:ext cx="2370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</a:t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533400" y="1447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 Examples</a:t>
            </a:r>
            <a:endParaRPr/>
          </a:p>
        </p:txBody>
      </p:sp>
      <p:graphicFrame>
        <p:nvGraphicFramePr>
          <p:cNvPr id="370" name="Google Shape;370;p24"/>
          <p:cNvGraphicFramePr/>
          <p:nvPr/>
        </p:nvGraphicFramePr>
        <p:xfrm>
          <a:off x="6781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828675"/>
                <a:gridCol w="577850"/>
                <a:gridCol w="8032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24"/>
          <p:cNvSpPr txBox="1"/>
          <p:nvPr/>
        </p:nvSpPr>
        <p:spPr>
          <a:xfrm>
            <a:off x="7162800" y="4114800"/>
            <a:ext cx="1600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credit_rating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7" name="Google Shape;377;p25"/>
          <p:cNvSpPr txBox="1"/>
          <p:nvPr>
            <p:ph idx="4294967295" type="title"/>
          </p:nvPr>
        </p:nvSpPr>
        <p:spPr>
          <a:xfrm>
            <a:off x="3810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BOAT (Bootstrapped Optimistic Algorithm for Tree Construction)</a:t>
            </a:r>
            <a:endParaRPr/>
          </a:p>
        </p:txBody>
      </p:sp>
      <p:sp>
        <p:nvSpPr>
          <p:cNvPr id="378" name="Google Shape;378;p25"/>
          <p:cNvSpPr txBox="1"/>
          <p:nvPr>
            <p:ph idx="4294967295" type="body"/>
          </p:nvPr>
        </p:nvSpPr>
        <p:spPr>
          <a:xfrm>
            <a:off x="381000" y="1447800"/>
            <a:ext cx="8229600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statistical technique called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bootstrapping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several smaller samples (subsets), each fits in memory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subset is used to create a tree, resulting in several trees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trees are examined and used to construct a new tree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T’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turns out that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very close to the tree that would be generated using the whole data set together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Adv: requires only two scans of DB, an incremental alg.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4" name="Google Shape;384;p26"/>
          <p:cNvSpPr txBox="1"/>
          <p:nvPr>
            <p:ph idx="4294967295"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385" name="Google Shape;385;p26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rot="9780000">
            <a:off x="5334000" y="27432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6096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Bayesian Classification: Why?</a:t>
            </a:r>
            <a:endParaRPr/>
          </a:p>
        </p:txBody>
      </p:sp>
      <p:sp>
        <p:nvSpPr>
          <p:cNvPr id="393" name="Google Shape;393;p27"/>
          <p:cNvSpPr txBox="1"/>
          <p:nvPr>
            <p:ph idx="1" type="body"/>
          </p:nvPr>
        </p:nvSpPr>
        <p:spPr>
          <a:xfrm>
            <a:off x="3810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statistical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prediction, i.e.,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predicts class membership probabilities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Bayes’ Theorem.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simple Bayesian classifier,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has comparable performance with decision tree and selected neural network classifiers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training example can incrementally increase/decrease the probability that a hypothesis is correct — prior knowledge can be combined with observed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Even when Bayesian methods are computationally intractable, they can provide a standard of optimal decision making against which other methods can be measured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9" name="Google Shape;399;p28"/>
          <p:cNvSpPr txBox="1"/>
          <p:nvPr>
            <p:ph type="title"/>
          </p:nvPr>
        </p:nvSpPr>
        <p:spPr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Bayes’ Theorem: Basics</a:t>
            </a:r>
            <a:endParaRPr/>
          </a:p>
        </p:txBody>
      </p:sp>
      <p:sp>
        <p:nvSpPr>
          <p:cNvPr id="400" name="Google Shape;400;p28"/>
          <p:cNvSpPr txBox="1"/>
          <p:nvPr>
            <p:ph idx="1" type="body"/>
          </p:nvPr>
        </p:nvSpPr>
        <p:spPr>
          <a:xfrm>
            <a:off x="304800" y="12192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probability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 data sample (“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”): class label is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H be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X belongs to class 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determine P(H|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(i.e.,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posteriori probability):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probability that the hypothesis holds given the observed data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P(H)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probability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the initial probability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regardless of age, income,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probability that sample data is observed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|H) (likelihood): the probability of observing the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given that the hypothesis holds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that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the prob. that X is 31..40, medium income</a:t>
            </a:r>
            <a:endParaRPr/>
          </a:p>
        </p:txBody>
      </p:sp>
      <p:pic>
        <p:nvPicPr>
          <p:cNvPr id="401" name="Google Shape;4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143000"/>
            <a:ext cx="21653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981200"/>
            <a:ext cx="6080125" cy="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8" name="Google Shape;408;p29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Based on Bayes’ Theorem</a:t>
            </a:r>
            <a:endParaRPr/>
          </a:p>
        </p:txBody>
      </p:sp>
      <p:sp>
        <p:nvSpPr>
          <p:cNvPr id="409" name="Google Shape;409;p29"/>
          <p:cNvSpPr txBox="1"/>
          <p:nvPr>
            <p:ph idx="1" type="body"/>
          </p:nvPr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training data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posteriori probability of a hypothesis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the Bayes’ theorem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251459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Informally, this can be viewed as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posteriori = likelihood x prior/evidence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belongs to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iff the probability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highest among all the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|X) for all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difficulty:  It requires initial knowledge of many probabilities, involving significant computational cost</a:t>
            </a:r>
            <a:endParaRPr/>
          </a:p>
        </p:txBody>
      </p:sp>
      <p:pic>
        <p:nvPicPr>
          <p:cNvPr id="410" name="Google Shape;4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7585075" cy="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" name="Google Shape;130;p3"/>
          <p:cNvSpPr txBox="1"/>
          <p:nvPr>
            <p:ph type="title"/>
          </p:nvPr>
        </p:nvSpPr>
        <p:spPr>
          <a:xfrm>
            <a:off x="152400" y="228600"/>
            <a:ext cx="87836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Supervised vs. Unsupervised Learning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Supervised learning (classification)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Supervision: The training data (observations, measurements, etc.) are accompanied by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indicating the class of the observations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 is classified based on the training set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(clustering)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labels of training data is unknown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measurements, observations, etc. with the aim of establishing the existence of classes or clusters in the data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6" name="Google Shape;416;p30"/>
          <p:cNvSpPr txBox="1"/>
          <p:nvPr>
            <p:ph type="title"/>
          </p:nvPr>
        </p:nvSpPr>
        <p:spPr>
          <a:xfrm>
            <a:off x="-228600" y="304800"/>
            <a:ext cx="9601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Is to Derive the Maximum Posteriori</a:t>
            </a:r>
            <a:endParaRPr/>
          </a:p>
        </p:txBody>
      </p:sp>
      <p:sp>
        <p:nvSpPr>
          <p:cNvPr id="417" name="Google Shape;417;p30"/>
          <p:cNvSpPr txBox="1"/>
          <p:nvPr>
            <p:ph idx="1" type="body"/>
          </p:nvPr>
        </p:nvSpPr>
        <p:spPr>
          <a:xfrm>
            <a:off x="381000" y="12192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D be a training set of tuples and their associated class labels, and each tuple is represented by an n-D attribute vector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there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derive the maximum posteriori, i.e., the maximal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derived from Bayes’ theorem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P(X) is constant for all classes, only                                        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maximized</a:t>
            </a:r>
            <a:endParaRPr/>
          </a:p>
        </p:txBody>
      </p:sp>
      <p:pic>
        <p:nvPicPr>
          <p:cNvPr id="418" name="Google Shape;41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3962400"/>
            <a:ext cx="2743200" cy="70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5181600"/>
            <a:ext cx="2895600" cy="44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5" name="Google Shape;425;p31"/>
          <p:cNvSpPr txBox="1"/>
          <p:nvPr>
            <p:ph type="title"/>
          </p:nvPr>
        </p:nvSpPr>
        <p:spPr>
          <a:xfrm>
            <a:off x="304800" y="381000"/>
            <a:ext cx="84026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 </a:t>
            </a:r>
            <a:endParaRPr/>
          </a:p>
        </p:txBody>
      </p:sp>
      <p:sp>
        <p:nvSpPr>
          <p:cNvPr id="426" name="Google Shape;426;p31"/>
          <p:cNvSpPr txBox="1"/>
          <p:nvPr>
            <p:ph idx="1" type="body"/>
          </p:nvPr>
        </p:nvSpPr>
        <p:spPr>
          <a:xfrm>
            <a:off x="3048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simplified assumption: attributes are conditionally independent (i.e., no dependence relation between attributes):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greatly reduces the computation cost: Only counts the class distribution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categorical,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# of tuples in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having value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divided by 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(# of tuples of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continous-valued,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usually computed based on Gaussian distribution with a mean μ and standard deviation σ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05000"/>
            <a:ext cx="6172200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953000"/>
            <a:ext cx="3276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5943600"/>
            <a:ext cx="2819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5" name="Google Shape;435;p32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Training Dataset</a:t>
            </a:r>
            <a:endParaRPr/>
          </a:p>
        </p:txBody>
      </p:sp>
      <p:sp>
        <p:nvSpPr>
          <p:cNvPr id="436" name="Google Shape;436;p32"/>
          <p:cNvSpPr txBox="1"/>
          <p:nvPr/>
        </p:nvSpPr>
        <p:spPr>
          <a:xfrm>
            <a:off x="152400" y="1828800"/>
            <a:ext cx="3429000" cy="37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C1:buys_computer = ‘yes’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C2:buys_computer = ‘no’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be classified: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(age &lt;=30,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= medium,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= yes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 = Fair)</a:t>
            </a:r>
            <a:endParaRPr/>
          </a:p>
        </p:txBody>
      </p:sp>
      <p:graphicFrame>
        <p:nvGraphicFramePr>
          <p:cNvPr id="437" name="Google Shape;437;p32"/>
          <p:cNvGraphicFramePr/>
          <p:nvPr/>
        </p:nvGraphicFramePr>
        <p:xfrm>
          <a:off x="3810000" y="1295400"/>
          <a:ext cx="5110162" cy="5257800"/>
        </p:xfrm>
        <a:graphic>
          <a:graphicData uri="http://schemas.openxmlformats.org/presentationml/2006/ole">
            <mc:AlternateContent>
              <mc:Choice Requires="v">
                <p:oleObj r:id="rId4" imgH="5257800" imgW="5110162" progId="Excel.Sheet.8" spid="_x0000_s1">
                  <p:embed/>
                </p:oleObj>
              </mc:Choice>
              <mc:Fallback>
                <p:oleObj r:id="rId5" imgH="5257800" imgW="5110162" progId="Excel.Sheet.8">
                  <p:embed/>
                  <p:pic>
                    <p:nvPicPr>
                      <p:cNvPr id="437" name="Google Shape;437;p3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0" y="1295400"/>
                        <a:ext cx="511016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3" name="Google Shape;443;p33"/>
          <p:cNvSpPr txBox="1"/>
          <p:nvPr>
            <p:ph type="title"/>
          </p:nvPr>
        </p:nvSpPr>
        <p:spPr>
          <a:xfrm>
            <a:off x="0" y="228600"/>
            <a:ext cx="9067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An Example</a:t>
            </a:r>
            <a:endParaRPr/>
          </a:p>
        </p:txBody>
      </p:sp>
      <p:sp>
        <p:nvSpPr>
          <p:cNvPr id="444" name="Google Shape;444;p33"/>
          <p:cNvSpPr txBox="1"/>
          <p:nvPr>
            <p:ph idx="1" type="body"/>
          </p:nvPr>
        </p:nvSpPr>
        <p:spPr>
          <a:xfrm>
            <a:off x="228600" y="1152525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 P(buys_computer = “yes”)  = 9/14 = 0.643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P(buys_computer = “no”) = 5/14= 0.357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P(X|C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each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“&lt;=30” | buys_computer = “yes”)  = 2/9 = 0.222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 30” | buys_computer = “no”) = 3/5 = 0.6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“yes”) = 4/9 = 0.444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“no”) = 2/5 = 0.4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“yes)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“no”) = 1/5 = 0.2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“yes”)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“no”) = 2/5 = 0.4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= (age &lt;= 30 , income = medium, student = yes, credit_rating = fair)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P(X|buys_computer = “yes”) = 0.222 x 0.444 x 0.667 x 0.667 = 0.044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P(X|buys_computer = “no”) = 0.6 x 0.4 x 0.2 x 0.4 = 0.019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)*P(C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“yes”) * P(buys_computer = “yes”) = 0.028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“no”) * P(buys_computer = “no”) = 0.007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 X belongs to class (“buys_computer = yes”)	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445" name="Google Shape;445;p33"/>
          <p:cNvGraphicFramePr/>
          <p:nvPr/>
        </p:nvGraphicFramePr>
        <p:xfrm>
          <a:off x="7062787" y="762000"/>
          <a:ext cx="2062162" cy="1752600"/>
        </p:xfrm>
        <a:graphic>
          <a:graphicData uri="http://schemas.openxmlformats.org/presentationml/2006/ole">
            <mc:AlternateContent>
              <mc:Choice Requires="v">
                <p:oleObj r:id="rId4" imgH="1752600" imgW="2062162" progId="Excel.Sheet.8" spid="_x0000_s1">
                  <p:embed/>
                </p:oleObj>
              </mc:Choice>
              <mc:Fallback>
                <p:oleObj r:id="rId5" imgH="1752600" imgW="2062162" progId="Excel.Sheet.8">
                  <p:embed/>
                  <p:pic>
                    <p:nvPicPr>
                      <p:cNvPr id="445" name="Google Shape;445;p3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62787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1" name="Google Shape;451;p34"/>
          <p:cNvSpPr txBox="1"/>
          <p:nvPr>
            <p:ph type="title"/>
          </p:nvPr>
        </p:nvSpPr>
        <p:spPr>
          <a:xfrm>
            <a:off x="3810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Avoiding the Zero-Probability Problem</a:t>
            </a:r>
            <a:endParaRPr/>
          </a:p>
        </p:txBody>
      </p:sp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304800" y="12192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prediction requires each conditional prob. be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Otherwise, the predicted prob. will be zero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Suppose a dataset with 1000 tuples, income=low (0), income= medium (990), and income = high (10)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Laplacian correction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Laplacian estimator)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1 to each case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low) = 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medium) = 991/1003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high) = 11/1003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“corrected” prob. estimates are close to their “uncorrected” counterparts</a:t>
            </a:r>
            <a:endParaRPr/>
          </a:p>
        </p:txBody>
      </p:sp>
      <p:pic>
        <p:nvPicPr>
          <p:cNvPr id="453" name="Google Shape;45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81200"/>
            <a:ext cx="4038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9" name="Google Shape;459;p35"/>
          <p:cNvSpPr txBox="1"/>
          <p:nvPr>
            <p:ph type="title"/>
          </p:nvPr>
        </p:nvSpPr>
        <p:spPr>
          <a:xfrm>
            <a:off x="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Comments</a:t>
            </a:r>
            <a:endParaRPr/>
          </a:p>
        </p:txBody>
      </p:sp>
      <p:sp>
        <p:nvSpPr>
          <p:cNvPr id="460" name="Google Shape;460;p35"/>
          <p:cNvSpPr txBox="1"/>
          <p:nvPr>
            <p:ph idx="1" type="body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results obtained in most of the cases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 class conditional independence, therefore loss of accuracy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Practically, dependencies exist among variables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 hospitals: patients: Profile: age, family history, etc.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Symptoms: fever, cough etc., Disease: lung cancer, diabetes, etc.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 among these cannot be modeled by Naïve Bayes Classifier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these dependencies? Bayesian Belief Networks (Chapter 9)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66" name="Google Shape;466;p36"/>
          <p:cNvSpPr txBox="1"/>
          <p:nvPr>
            <p:ph idx="4294967295" type="title"/>
          </p:nvPr>
        </p:nvSpPr>
        <p:spPr>
          <a:xfrm>
            <a:off x="33337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467" name="Google Shape;467;p36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 rot="9780000">
            <a:off x="4648200" y="33528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4" name="Google Shape;474;p37"/>
          <p:cNvSpPr txBox="1"/>
          <p:nvPr>
            <p:ph type="title"/>
          </p:nvPr>
        </p:nvSpPr>
        <p:spPr>
          <a:xfrm>
            <a:off x="152400" y="304800"/>
            <a:ext cx="8783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Using IF-THEN Rules for Classification</a:t>
            </a:r>
            <a:endParaRPr/>
          </a:p>
        </p:txBody>
      </p:sp>
      <p:sp>
        <p:nvSpPr>
          <p:cNvPr id="475" name="Google Shape;475;p37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the knowledge in the form of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IF-THEN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youth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antecedent/precondition vs. rule consequent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of a rule: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covered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correctly classified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/|D|   /* D: training data set */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more than one rule are triggered, need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resolution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ordering: assign the highest priority to the triggering rules that has the “toughest” requirement (i.e., with the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attribute tests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Class-based ordering: decreasing order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prevalence or misclassification cost per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ordering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list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rules are organized into one long priority list, according to some measure of rule quality or by experts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5638800" y="1600200"/>
            <a:ext cx="3505200" cy="2133600"/>
            <a:chOff x="3504" y="144"/>
            <a:chExt cx="2091" cy="1248"/>
          </a:xfrm>
        </p:grpSpPr>
        <p:sp>
          <p:nvSpPr>
            <p:cNvPr id="482" name="Google Shape;482;p38"/>
            <p:cNvSpPr txBox="1"/>
            <p:nvPr/>
          </p:nvSpPr>
          <p:spPr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grpSp>
          <p:nvGrpSpPr>
            <p:cNvPr id="483" name="Google Shape;483;p38"/>
            <p:cNvGrpSpPr/>
            <p:nvPr/>
          </p:nvGrpSpPr>
          <p:grpSpPr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484" name="Google Shape;484;p38"/>
              <p:cNvSpPr txBox="1"/>
              <p:nvPr/>
            </p:nvSpPr>
            <p:spPr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student?</a:t>
                </a:r>
                <a:endParaRPr/>
              </a:p>
            </p:txBody>
          </p:sp>
          <p:sp>
            <p:nvSpPr>
              <p:cNvPr id="485" name="Google Shape;485;p38"/>
              <p:cNvSpPr txBox="1"/>
              <p:nvPr/>
            </p:nvSpPr>
            <p:spPr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credit rating?</a:t>
                </a:r>
                <a:endParaRPr/>
              </a:p>
            </p:txBody>
          </p:sp>
          <p:cxnSp>
            <p:nvCxnSpPr>
              <p:cNvPr id="486" name="Google Shape;486;p38"/>
              <p:cNvCxnSpPr/>
              <p:nvPr/>
            </p:nvCxnSpPr>
            <p:spPr>
              <a:xfrm flipH="1">
                <a:off x="3971" y="155"/>
                <a:ext cx="317" cy="416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38"/>
              <p:cNvCxnSpPr/>
              <p:nvPr/>
            </p:nvCxnSpPr>
            <p:spPr>
              <a:xfrm>
                <a:off x="4481" y="169"/>
                <a:ext cx="0" cy="17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38"/>
              <p:cNvCxnSpPr/>
              <p:nvPr/>
            </p:nvCxnSpPr>
            <p:spPr>
              <a:xfrm>
                <a:off x="4636" y="144"/>
                <a:ext cx="534" cy="44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89" name="Google Shape;489;p38"/>
              <p:cNvSpPr txBox="1"/>
              <p:nvPr/>
            </p:nvSpPr>
            <p:spPr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&lt;=30</a:t>
                </a:r>
                <a:endParaRPr/>
              </a:p>
            </p:txBody>
          </p:sp>
          <p:sp>
            <p:nvSpPr>
              <p:cNvPr id="490" name="Google Shape;490;p38"/>
              <p:cNvSpPr txBox="1"/>
              <p:nvPr/>
            </p:nvSpPr>
            <p:spPr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&gt;40</a:t>
                </a:r>
                <a:endParaRPr/>
              </a:p>
            </p:txBody>
          </p:sp>
          <p:cxnSp>
            <p:nvCxnSpPr>
              <p:cNvPr id="491" name="Google Shape;491;p38"/>
              <p:cNvCxnSpPr/>
              <p:nvPr/>
            </p:nvCxnSpPr>
            <p:spPr>
              <a:xfrm flipH="1">
                <a:off x="3636" y="743"/>
                <a:ext cx="268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38"/>
              <p:cNvCxnSpPr/>
              <p:nvPr/>
            </p:nvCxnSpPr>
            <p:spPr>
              <a:xfrm>
                <a:off x="4026" y="743"/>
                <a:ext cx="244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38"/>
              <p:cNvCxnSpPr/>
              <p:nvPr/>
            </p:nvCxnSpPr>
            <p:spPr>
              <a:xfrm flipH="1">
                <a:off x="4856" y="743"/>
                <a:ext cx="244" cy="2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38"/>
              <p:cNvCxnSpPr/>
              <p:nvPr/>
            </p:nvCxnSpPr>
            <p:spPr>
              <a:xfrm>
                <a:off x="5246" y="743"/>
                <a:ext cx="220" cy="2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38"/>
              <p:cNvCxnSpPr/>
              <p:nvPr/>
            </p:nvCxnSpPr>
            <p:spPr>
              <a:xfrm>
                <a:off x="4481" y="438"/>
                <a:ext cx="0" cy="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6" name="Google Shape;496;p38"/>
              <p:cNvSpPr txBox="1"/>
              <p:nvPr/>
            </p:nvSpPr>
            <p:spPr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497" name="Google Shape;497;p38"/>
              <p:cNvSpPr txBox="1"/>
              <p:nvPr/>
            </p:nvSpPr>
            <p:spPr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498" name="Google Shape;498;p38"/>
              <p:cNvSpPr txBox="1"/>
              <p:nvPr/>
            </p:nvSpPr>
            <p:spPr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499" name="Google Shape;499;p38"/>
              <p:cNvSpPr txBox="1"/>
              <p:nvPr/>
            </p:nvSpPr>
            <p:spPr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00" name="Google Shape;500;p38"/>
              <p:cNvSpPr txBox="1"/>
              <p:nvPr/>
            </p:nvSpPr>
            <p:spPr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31..40</a:t>
                </a:r>
                <a:endParaRPr/>
              </a:p>
            </p:txBody>
          </p:sp>
          <p:sp>
            <p:nvSpPr>
              <p:cNvPr id="501" name="Google Shape;501;p38"/>
              <p:cNvSpPr txBox="1"/>
              <p:nvPr/>
            </p:nvSpPr>
            <p:spPr>
              <a:xfrm rot="-180000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502" name="Google Shape;502;p38"/>
              <p:cNvSpPr txBox="1"/>
              <p:nvPr/>
            </p:nvSpPr>
            <p:spPr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fair</a:t>
                </a:r>
                <a:endParaRPr/>
              </a:p>
            </p:txBody>
          </p:sp>
          <p:sp>
            <p:nvSpPr>
              <p:cNvPr id="503" name="Google Shape;503;p38"/>
              <p:cNvSpPr txBox="1"/>
              <p:nvPr/>
            </p:nvSpPr>
            <p:spPr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excellent</a:t>
                </a:r>
                <a:endParaRPr/>
              </a:p>
            </p:txBody>
          </p:sp>
          <p:sp>
            <p:nvSpPr>
              <p:cNvPr id="504" name="Google Shape;504;p38"/>
              <p:cNvSpPr txBox="1"/>
              <p:nvPr/>
            </p:nvSpPr>
            <p:spPr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05" name="Google Shape;505;p38"/>
              <p:cNvSpPr txBox="1"/>
              <p:nvPr/>
            </p:nvSpPr>
            <p:spPr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</p:grpSp>
      </p:grpSp>
      <p:sp>
        <p:nvSpPr>
          <p:cNvPr id="506" name="Google Shape;506;p38"/>
          <p:cNvSpPr txBox="1"/>
          <p:nvPr>
            <p:ph idx="1" type="body"/>
          </p:nvPr>
        </p:nvSpPr>
        <p:spPr>
          <a:xfrm>
            <a:off x="228600" y="4343400"/>
            <a:ext cx="8763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Rule extraction from our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decision-tree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mid-age 			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07" name="Google Shape;507;p38"/>
          <p:cNvSpPr txBox="1"/>
          <p:nvPr>
            <p:ph type="title"/>
          </p:nvPr>
        </p:nvSpPr>
        <p:spPr>
          <a:xfrm>
            <a:off x="206375" y="228600"/>
            <a:ext cx="8783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Extraction from a Decision Tree</a:t>
            </a:r>
            <a:endParaRPr/>
          </a:p>
        </p:txBody>
      </p:sp>
      <p:sp>
        <p:nvSpPr>
          <p:cNvPr id="508" name="Google Shape;508;p38"/>
          <p:cNvSpPr txBox="1"/>
          <p:nvPr/>
        </p:nvSpPr>
        <p:spPr>
          <a:xfrm>
            <a:off x="228600" y="1066800"/>
            <a:ext cx="624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understand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large trees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rule is created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root to a leaf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attribute-value pair along a path forms a conjunction: the leaf holds the class prediction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mutually exclusive and exhaustive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4" name="Google Shape;514;p39"/>
          <p:cNvSpPr txBox="1"/>
          <p:nvPr>
            <p:ph type="title"/>
          </p:nvPr>
        </p:nvSpPr>
        <p:spPr>
          <a:xfrm>
            <a:off x="-152400" y="304800"/>
            <a:ext cx="944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Induction: Sequential Covering Method</a:t>
            </a: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515" name="Google Shape;515;p39"/>
          <p:cNvSpPr txBox="1"/>
          <p:nvPr>
            <p:ph idx="1" type="body"/>
          </p:nvPr>
        </p:nvSpPr>
        <p:spPr>
          <a:xfrm>
            <a:off x="228600" y="1371600"/>
            <a:ext cx="89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covering algorithm: Extracts rules directly from training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sequential covering algorithms: FOIL, AQ, CN2, RIPPER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learned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sequentially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for a given class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cover many tuples of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none (or few) of the tuples of other classes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learned one at a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time a rule is learned, the tuples covered by the rules are removed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process on the remaining tuples until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termination condition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when no more training examples or when the quality of a rule returned is below a user-specified threshold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Comp. w. decision-tree induction: learning a set of rules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simultaneously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381000" y="14478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categorical class labels (discrete or nominal)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classifies data (constructs a model) based on the training set and the values (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a classifying attribute and uses it in classifying new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Numeric Prediction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continuous-valued functions, i.e., predicts unknown or missing values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applications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Credit/loan approval: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diagnosis: if a tumor is cancerous or benign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detection: if a transaction is fraudulent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categorization: which category it is</a:t>
            </a:r>
            <a:endParaRPr/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Problems: Classification vs. Numeric Prediction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1" name="Google Shape;521;p40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Sequential Covering Algorithm	</a:t>
            </a:r>
            <a:endParaRPr/>
          </a:p>
        </p:txBody>
      </p:sp>
      <p:sp>
        <p:nvSpPr>
          <p:cNvPr id="522" name="Google Shape;522;p40"/>
          <p:cNvSpPr txBox="1"/>
          <p:nvPr>
            <p:ph idx="1" type="body"/>
          </p:nvPr>
        </p:nvSpPr>
        <p:spPr>
          <a:xfrm>
            <a:off x="457200" y="1371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960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(enough target tuples left)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generate a rule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remove positive target tuples satisfying this rule</a:t>
            </a:r>
            <a:endParaRPr/>
          </a:p>
        </p:txBody>
      </p:sp>
      <p:sp>
        <p:nvSpPr>
          <p:cNvPr id="523" name="Google Shape;523;p40"/>
          <p:cNvSpPr/>
          <p:nvPr/>
        </p:nvSpPr>
        <p:spPr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4267200" y="4114800"/>
            <a:ext cx="2590800" cy="182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3</a:t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3200400" y="3352800"/>
            <a:ext cx="2667000" cy="1905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2</a:t>
            </a: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1676400" y="3886200"/>
            <a:ext cx="1981200" cy="16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1</a:t>
            </a:r>
            <a:endParaRPr/>
          </a:p>
        </p:txBody>
      </p:sp>
      <p:sp>
        <p:nvSpPr>
          <p:cNvPr id="527" name="Google Shape;527;p40"/>
          <p:cNvSpPr txBox="1"/>
          <p:nvPr/>
        </p:nvSpPr>
        <p:spPr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Positive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3" name="Google Shape;533;p41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Generation</a:t>
            </a:r>
            <a:endParaRPr/>
          </a:p>
        </p:txBody>
      </p:sp>
      <p:sp>
        <p:nvSpPr>
          <p:cNvPr id="534" name="Google Shape;534;p41"/>
          <p:cNvSpPr txBox="1"/>
          <p:nvPr>
            <p:ph idx="1" type="body"/>
          </p:nvPr>
        </p:nvSpPr>
        <p:spPr>
          <a:xfrm>
            <a:off x="457200" y="12192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a rule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(true)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find the best predicate 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foil-gain(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) &gt; threshold 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to current rule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break</a:t>
            </a:r>
            <a:endParaRPr/>
          </a:p>
        </p:txBody>
      </p:sp>
      <p:sp>
        <p:nvSpPr>
          <p:cNvPr id="535" name="Google Shape;535;p41"/>
          <p:cNvSpPr txBox="1"/>
          <p:nvPr/>
        </p:nvSpPr>
        <p:spPr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41"/>
          <p:cNvSpPr txBox="1"/>
          <p:nvPr/>
        </p:nvSpPr>
        <p:spPr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41"/>
          <p:cNvSpPr txBox="1"/>
          <p:nvPr/>
        </p:nvSpPr>
        <p:spPr>
          <a:xfrm>
            <a:off x="2209800" y="5562600"/>
            <a:ext cx="1219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Positive examples</a:t>
            </a:r>
            <a:endParaRPr/>
          </a:p>
        </p:txBody>
      </p:sp>
      <p:sp>
        <p:nvSpPr>
          <p:cNvPr id="538" name="Google Shape;538;p41"/>
          <p:cNvSpPr txBox="1"/>
          <p:nvPr/>
        </p:nvSpPr>
        <p:spPr>
          <a:xfrm>
            <a:off x="5105400" y="5562600"/>
            <a:ext cx="1219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Negative examples</a:t>
            </a: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=1&amp;&amp;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2057400" y="3657600"/>
            <a:ext cx="1752600" cy="1371600"/>
          </a:xfrm>
          <a:prstGeom prst="ellipse">
            <a:avLst/>
          </a:prstGeom>
          <a:solidFill>
            <a:schemeClr val="accent1">
              <a:alpha val="64705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=1&amp;&amp;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&amp;&amp;A8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7" name="Google Shape;547;p42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Learn-One-Rule?</a:t>
            </a:r>
            <a:endParaRPr/>
          </a:p>
        </p:txBody>
      </p:sp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304800" y="1219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general rule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possible: condition = empty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new attributes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adopting a greedy depth-first strategy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the one that most improves the rule quality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Rule-Quality measures: consider both coverage and 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Foil-gain (in FOIL &amp; RIPPER): assesses info_gain by extending condition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favors rules that have high accuracy and cover many positive tuples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pruning based on an independent set of test tuples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Pos/neg are # of positive/negative tuples covered by R.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FOIL_Prune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higher for the pruned version of R, prune R</a:t>
            </a:r>
            <a:endParaRPr/>
          </a:p>
        </p:txBody>
      </p:sp>
      <p:pic>
        <p:nvPicPr>
          <p:cNvPr id="549" name="Google Shape;54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505200"/>
            <a:ext cx="5105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029200"/>
            <a:ext cx="3160712" cy="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56" name="Google Shape;556;p43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557" name="Google Shape;557;p43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558" name="Google Shape;558;p43"/>
          <p:cNvSpPr/>
          <p:nvPr/>
        </p:nvSpPr>
        <p:spPr>
          <a:xfrm rot="9780000">
            <a:off x="5638800" y="39624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4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Model Evaluation and Selection</a:t>
            </a:r>
            <a:endParaRPr/>
          </a:p>
        </p:txBody>
      </p:sp>
      <p:sp>
        <p:nvSpPr>
          <p:cNvPr id="564" name="Google Shape;564;p44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 How can we measure accuracy?  Other metrics to consider?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test set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class-labeled tuples instead of training set when assessing accuracy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estimating a classifier’s accuracy: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Holdout method, random subsampling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classifiers: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intervals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Cost-benefit analysis and ROC Curves</a:t>
            </a:r>
            <a:endParaRPr/>
          </a:p>
        </p:txBody>
      </p:sp>
      <p:sp>
        <p:nvSpPr>
          <p:cNvPr id="565" name="Google Shape;565;p4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Confusion Matrix</a:t>
            </a:r>
            <a:endParaRPr/>
          </a:p>
        </p:txBody>
      </p:sp>
      <p:graphicFrame>
        <p:nvGraphicFramePr>
          <p:cNvPr id="571" name="Google Shape;571;p45"/>
          <p:cNvGraphicFramePr/>
          <p:nvPr/>
        </p:nvGraphicFramePr>
        <p:xfrm>
          <a:off x="10668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2514600"/>
                <a:gridCol w="1752600"/>
                <a:gridCol w="1752600"/>
                <a:gridCol w="990600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 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yes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45"/>
          <p:cNvSpPr txBox="1"/>
          <p:nvPr>
            <p:ph idx="1" type="body"/>
          </p:nvPr>
        </p:nvSpPr>
        <p:spPr>
          <a:xfrm>
            <a:off x="304800" y="5372100"/>
            <a:ext cx="8458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classes, an entry, 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1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# of tuples in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that were labeled by the classifier as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extra rows/columns to provide totals</a:t>
            </a:r>
            <a:endParaRPr/>
          </a:p>
        </p:txBody>
      </p:sp>
      <p:sp>
        <p:nvSpPr>
          <p:cNvPr id="573" name="Google Shape;573;p45"/>
          <p:cNvSpPr txBox="1"/>
          <p:nvPr/>
        </p:nvSpPr>
        <p:spPr>
          <a:xfrm>
            <a:off x="228600" y="1219200"/>
            <a:ext cx="2608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Matrix:</a:t>
            </a:r>
            <a:endParaRPr/>
          </a:p>
        </p:txBody>
      </p:sp>
      <p:graphicFrame>
        <p:nvGraphicFramePr>
          <p:cNvPr id="574" name="Google Shape;574;p45"/>
          <p:cNvGraphicFramePr/>
          <p:nvPr/>
        </p:nvGraphicFramePr>
        <p:xfrm>
          <a:off x="533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2895600"/>
                <a:gridCol w="2471725"/>
                <a:gridCol w="255745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Positives (TP)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Negatives (FN)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Positives (FP)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Negatives (TN)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5" name="Google Shape;575;p45"/>
          <p:cNvSpPr txBox="1"/>
          <p:nvPr/>
        </p:nvSpPr>
        <p:spPr>
          <a:xfrm>
            <a:off x="304800" y="2971800"/>
            <a:ext cx="3565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Confusion Matrix:</a:t>
            </a:r>
            <a:endParaRPr/>
          </a:p>
        </p:txBody>
      </p:sp>
      <p:sp>
        <p:nvSpPr>
          <p:cNvPr id="576" name="Google Shape;576;p4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 txBox="1"/>
          <p:nvPr>
            <p:ph type="title"/>
          </p:nvPr>
        </p:nvSpPr>
        <p:spPr>
          <a:xfrm>
            <a:off x="304800" y="0"/>
            <a:ext cx="8402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Accuracy, Error Rate, Sensitivity and Specificity</a:t>
            </a:r>
            <a:endParaRPr/>
          </a:p>
        </p:txBody>
      </p:sp>
      <p:sp>
        <p:nvSpPr>
          <p:cNvPr id="582" name="Google Shape;582;p46"/>
          <p:cNvSpPr txBox="1"/>
          <p:nvPr>
            <p:ph idx="1" type="body"/>
          </p:nvPr>
        </p:nvSpPr>
        <p:spPr>
          <a:xfrm>
            <a:off x="152400" y="3048000"/>
            <a:ext cx="4724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recognition rate: percentage of test set tuples that are correctly classified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(TP + TN)/All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 = (FP + FN)/All</a:t>
            </a:r>
            <a:endParaRPr/>
          </a:p>
        </p:txBody>
      </p:sp>
      <p:sp>
        <p:nvSpPr>
          <p:cNvPr id="583" name="Google Shape;583;p46"/>
          <p:cNvSpPr txBox="1"/>
          <p:nvPr/>
        </p:nvSpPr>
        <p:spPr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Problem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class may be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fraud, or HIV-positive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negative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minority of the positive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True Positive recognition rate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= TP/P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True Negative recognition rate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= TN/N</a:t>
            </a:r>
            <a:endParaRPr/>
          </a:p>
        </p:txBody>
      </p:sp>
      <p:graphicFrame>
        <p:nvGraphicFramePr>
          <p:cNvPr id="584" name="Google Shape;584;p46"/>
          <p:cNvGraphicFramePr/>
          <p:nvPr/>
        </p:nvGraphicFramePr>
        <p:xfrm>
          <a:off x="1524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533400"/>
                <a:gridCol w="457200"/>
                <a:gridCol w="457200"/>
                <a:gridCol w="4572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A\P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4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F" id="590" name="Google Shape;5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343400"/>
            <a:ext cx="42672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recall" id="591" name="Google Shape;59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0225" y="2895600"/>
            <a:ext cx="3124200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precision" id="592" name="Google Shape;59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1865312"/>
            <a:ext cx="3581400" cy="72548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7"/>
          <p:cNvSpPr txBox="1"/>
          <p:nvPr>
            <p:ph type="title"/>
          </p:nvPr>
        </p:nvSpPr>
        <p:spPr>
          <a:xfrm>
            <a:off x="304800" y="0"/>
            <a:ext cx="8402637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Precision and Recall, and F-measures</a:t>
            </a:r>
            <a:endParaRPr/>
          </a:p>
        </p:txBody>
      </p:sp>
      <p:sp>
        <p:nvSpPr>
          <p:cNvPr id="594" name="Google Shape;594;p47"/>
          <p:cNvSpPr txBox="1"/>
          <p:nvPr>
            <p:ph idx="1" type="body"/>
          </p:nvPr>
        </p:nvSpPr>
        <p:spPr>
          <a:xfrm>
            <a:off x="257175" y="1371600"/>
            <a:ext cx="8429625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exactness – what % of tuples that the classifier labeled as positive are actually positive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completeness – what % of positive tuples did the classifier label as positive?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score is 1.0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relationship between precision &amp; recall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 (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-score)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harmonic mean of precision and recall,</a:t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ß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measure of precision and recall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assigns ß times as much weight to recall as to precision</a:t>
            </a:r>
            <a:endParaRPr/>
          </a:p>
        </p:txBody>
      </p:sp>
      <p:sp>
        <p:nvSpPr>
          <p:cNvPr id="595" name="Google Shape;595;p47"/>
          <p:cNvSpPr txBox="1"/>
          <p:nvPr/>
        </p:nvSpPr>
        <p:spPr>
          <a:xfrm>
            <a:off x="1050925" y="5010150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4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8Fbeta" id="597" name="Google Shape;597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4625" y="5791200"/>
            <a:ext cx="57912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Example</a:t>
            </a:r>
            <a:endParaRPr/>
          </a:p>
        </p:txBody>
      </p:sp>
      <p:sp>
        <p:nvSpPr>
          <p:cNvPr id="603" name="Google Shape;603;p48"/>
          <p:cNvSpPr txBox="1"/>
          <p:nvPr/>
        </p:nvSpPr>
        <p:spPr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4" name="Google Shape;604;p4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05" name="Google Shape;605;p48"/>
          <p:cNvSpPr txBox="1"/>
          <p:nvPr>
            <p:ph idx="1" type="body"/>
          </p:nvPr>
        </p:nvSpPr>
        <p:spPr>
          <a:xfrm>
            <a:off x="228600" y="34290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90/230 = 39.13%          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90/300 = 30.00%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6" name="Google Shape;606;p48"/>
          <p:cNvGraphicFramePr/>
          <p:nvPr/>
        </p:nvGraphicFramePr>
        <p:xfrm>
          <a:off x="228600" y="18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yes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no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Recognition(%)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yes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30.00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no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9560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98.56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9770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96.40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7" name="Google Shape;607;p48"/>
          <p:cNvGraphicFramePr/>
          <p:nvPr/>
        </p:nvGraphicFramePr>
        <p:xfrm>
          <a:off x="1606900" y="48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{C15D9BE9-0722-4924-91AD-7F2913AD9AB4}</a:tableStyleId>
              </a:tblPr>
              <a:tblGrid>
                <a:gridCol w="533400"/>
                <a:gridCol w="457200"/>
                <a:gridCol w="457200"/>
                <a:gridCol w="4572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A\P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>
            <p:ph type="title"/>
          </p:nvPr>
        </p:nvSpPr>
        <p:spPr>
          <a:xfrm>
            <a:off x="533400" y="76200"/>
            <a:ext cx="809148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Evaluating Classifier Accuracy: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Holdout &amp; Cross-Validation Methods</a:t>
            </a:r>
            <a:endParaRPr/>
          </a:p>
        </p:txBody>
      </p:sp>
      <p:sp>
        <p:nvSpPr>
          <p:cNvPr id="613" name="Google Shape;613;p49"/>
          <p:cNvSpPr txBox="1"/>
          <p:nvPr>
            <p:ph idx="1" type="body"/>
          </p:nvPr>
        </p:nvSpPr>
        <p:spPr>
          <a:xfrm>
            <a:off x="152400" y="1371600"/>
            <a:ext cx="8763000" cy="527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Holdout method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data is randomly partitioned into two independent sets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(e.g., 2/3) for model construction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 (e.g., 1/3) for accuracy estimation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variation of holdout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holdout k times, accuracy = avg. of the accuracies obtained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-fold, where k = 10 is most popular)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partition the data into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 exclusive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subsets, each approximately equal size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 iteration, use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test set and others as training set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Leave-one-out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folds where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# of tuples, for small sized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*Stratified cross-validation*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folds are stratified so that class dist. in each fold is approx. the same as that in the initial data</a:t>
            </a:r>
            <a:endParaRPr/>
          </a:p>
        </p:txBody>
      </p:sp>
      <p:sp>
        <p:nvSpPr>
          <p:cNvPr id="614" name="Google Shape;614;p4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533400" y="3048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Classification—A Two-Step Process</a:t>
            </a:r>
            <a:r>
              <a:rPr b="1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457200" y="1371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construction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describing a set of predetermined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tuple/sample is assumed to belong to a predefined class, as determined by the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tuples used for model construction is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represented as classification rules, decision trees, or mathematical formulae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usage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classifying future or unknown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Estimate 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known label of test sample is compared with the classified result from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is the percentage of test set samples that are correctly classified by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independent of training set (otherwise overfitting)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accuracy is acceptable, use the model to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classify new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set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select models, it is called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validation (test) set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0"/>
          <p:cNvSpPr txBox="1"/>
          <p:nvPr>
            <p:ph type="title"/>
          </p:nvPr>
        </p:nvSpPr>
        <p:spPr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Evaluating Classifier Accuracy: Bootstrap</a:t>
            </a:r>
            <a:endParaRPr/>
          </a:p>
        </p:txBody>
      </p:sp>
      <p:sp>
        <p:nvSpPr>
          <p:cNvPr id="620" name="Google Shape;620;p50"/>
          <p:cNvSpPr txBox="1"/>
          <p:nvPr>
            <p:ph idx="1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with small data sets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 the given training tuples uniformly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replacement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i.e., each time a tuple is selected, it is equally likely to be selected again and re-added to the training set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bootstrap methods, and a common one is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.632 boostrap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set with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 is sampled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times, with replacement, resulting in a training set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≈ e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0.368)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sampling procedure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times, overall accuracy of the model: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22" name="Google Shape;6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867400"/>
            <a:ext cx="7162800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Models M</a:t>
            </a:r>
            <a:r>
              <a:rPr b="1" baseline="-2500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1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vs. M</a:t>
            </a:r>
            <a:r>
              <a:rPr b="1" baseline="-2500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endParaRPr/>
          </a:p>
        </p:txBody>
      </p:sp>
      <p:sp>
        <p:nvSpPr>
          <p:cNvPr id="628" name="Google Shape;628;p51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have 2 classifiers,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one is better?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10-fold cross-validation to obtain                     and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mean error rates are just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error on the true population of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cases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difference between the 2 error rates is just attributed 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of statistical significance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error estimates</a:t>
            </a:r>
            <a:endParaRPr/>
          </a:p>
        </p:txBody>
      </p:sp>
      <p:pic>
        <p:nvPicPr>
          <p:cNvPr descr="8mean-err-m2" id="629" name="Google Shape;62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2209800"/>
            <a:ext cx="1295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mean-err-m1" id="630" name="Google Shape;63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133600"/>
            <a:ext cx="1295400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Null Hypothesis</a:t>
            </a:r>
            <a:endParaRPr/>
          </a:p>
        </p:txBody>
      </p:sp>
      <p:sp>
        <p:nvSpPr>
          <p:cNvPr id="637" name="Google Shape;637;p52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10-fold cross-validation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samples follow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k–1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 of freedom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(here,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k=10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t-test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t-test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same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can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null hypothesis, then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conclude that the difference between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 model with lower error rate</a:t>
            </a:r>
            <a:endParaRPr/>
          </a:p>
        </p:txBody>
      </p:sp>
      <p:sp>
        <p:nvSpPr>
          <p:cNvPr id="638" name="Google Shape;638;p5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"/>
          <p:cNvSpPr txBox="1"/>
          <p:nvPr>
            <p:ph type="title"/>
          </p:nvPr>
        </p:nvSpPr>
        <p:spPr>
          <a:xfrm>
            <a:off x="0" y="304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 t-test</a:t>
            </a:r>
            <a:endParaRPr/>
          </a:p>
        </p:txBody>
      </p:sp>
      <p:sp>
        <p:nvSpPr>
          <p:cNvPr id="644" name="Google Shape;644;p53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only 1 test set available: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pairwise comparison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round of 10-fold cross-validation, the same cross partitioning is used to obtain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err(M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err(M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over 10 rounds to get </a:t>
            </a:r>
            <a:endParaRPr b="0" i="0" sz="2400" u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t-test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computes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t-statistic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 of freedom: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test sets available: use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non-paired t-test</a:t>
            </a:r>
            <a:endParaRPr/>
          </a:p>
        </p:txBody>
      </p:sp>
      <p:pic>
        <p:nvPicPr>
          <p:cNvPr descr="t-test-non-paired" id="645" name="Google Shape;64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562600"/>
            <a:ext cx="4114800" cy="760412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3"/>
          <p:cNvSpPr txBox="1"/>
          <p:nvPr/>
        </p:nvSpPr>
        <p:spPr>
          <a:xfrm>
            <a:off x="6705600" y="3733800"/>
            <a:ext cx="8048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pic>
        <p:nvPicPr>
          <p:cNvPr descr="8mean-err-m1" id="647" name="Google Shape;64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678112"/>
            <a:ext cx="1219200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mean-err-m2" id="648" name="Google Shape;64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2800" y="2752725"/>
            <a:ext cx="12954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3"/>
          <p:cNvSpPr txBox="1"/>
          <p:nvPr/>
        </p:nvSpPr>
        <p:spPr>
          <a:xfrm>
            <a:off x="6400800" y="272732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endParaRPr/>
          </a:p>
        </p:txBody>
      </p:sp>
      <p:sp>
        <p:nvSpPr>
          <p:cNvPr id="650" name="Google Shape;650;p53"/>
          <p:cNvSpPr txBox="1"/>
          <p:nvPr/>
        </p:nvSpPr>
        <p:spPr>
          <a:xfrm>
            <a:off x="1828800" y="5638800"/>
            <a:ext cx="8048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sp>
        <p:nvSpPr>
          <p:cNvPr id="651" name="Google Shape;651;p53"/>
          <p:cNvSpPr txBox="1"/>
          <p:nvPr/>
        </p:nvSpPr>
        <p:spPr>
          <a:xfrm>
            <a:off x="914400" y="6248400"/>
            <a:ext cx="7418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&amp;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# of cross-validation samples used for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&amp;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resp.</a:t>
            </a:r>
            <a:endParaRPr/>
          </a:p>
        </p:txBody>
      </p:sp>
      <p:pic>
        <p:nvPicPr>
          <p:cNvPr id="652" name="Google Shape;65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3657600"/>
            <a:ext cx="2743200" cy="71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4343400"/>
            <a:ext cx="7315200" cy="7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4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Table for t-distribution</a:t>
            </a:r>
            <a:endParaRPr/>
          </a:p>
        </p:txBody>
      </p:sp>
      <p:sp>
        <p:nvSpPr>
          <p:cNvPr id="660" name="Google Shape;660;p54"/>
          <p:cNvSpPr txBox="1"/>
          <p:nvPr>
            <p:ph idx="1" type="body"/>
          </p:nvPr>
        </p:nvSpPr>
        <p:spPr>
          <a:xfrm>
            <a:off x="304800" y="1371600"/>
            <a:ext cx="3048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level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 = 0.05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5%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different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95% of population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sig/2</a:t>
            </a:r>
            <a:endParaRPr/>
          </a:p>
        </p:txBody>
      </p:sp>
      <p:pic>
        <p:nvPicPr>
          <p:cNvPr descr="8ttablevalues" id="661" name="Google Shape;661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914400"/>
            <a:ext cx="51816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tcurve" id="662" name="Google Shape;66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43000"/>
            <a:ext cx="3429000" cy="1363662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Statistical Significance</a:t>
            </a:r>
            <a:endParaRPr/>
          </a:p>
        </p:txBody>
      </p:sp>
      <p:sp>
        <p:nvSpPr>
          <p:cNvPr id="669" name="Google Shape;669;p55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different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level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 = 5%)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 table for t-distribution: Find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value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corresponding 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k-1 degrees of freedom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(here, 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t-distribution is symmetric: typically upper % points of distribution shown → look up value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z=sig/2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(here, 0.025)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&gt; z or t &lt; -z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 value lies in rejection region: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null hypothesis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mean error rates of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Conclude: </a:t>
            </a: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difference between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conclude that any difference is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endParaRPr/>
          </a:p>
        </p:txBody>
      </p:sp>
      <p:sp>
        <p:nvSpPr>
          <p:cNvPr id="670" name="Google Shape;670;p5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76200"/>
            <a:ext cx="3429000" cy="32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56"/>
          <p:cNvSpPr txBox="1"/>
          <p:nvPr>
            <p:ph idx="4294967295" type="title"/>
          </p:nvPr>
        </p:nvSpPr>
        <p:spPr>
          <a:xfrm>
            <a:off x="-152400" y="3810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Model Selection: ROC Curves</a:t>
            </a:r>
            <a:endParaRPr/>
          </a:p>
        </p:txBody>
      </p:sp>
      <p:sp>
        <p:nvSpPr>
          <p:cNvPr id="677" name="Google Shape;677;p56"/>
          <p:cNvSpPr txBox="1"/>
          <p:nvPr>
            <p:ph idx="4294967295" type="body"/>
          </p:nvPr>
        </p:nvSpPr>
        <p:spPr>
          <a:xfrm>
            <a:off x="228600" y="1295400"/>
            <a:ext cx="5562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(Receiver Operating Characteristics) curves: for visual comparison of classification models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Originated from signal detection theory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the trade-off between the true positive rate and the false positive rate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area under the ROC curve is a measure of the accuracy of the model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the test tuples in decreasing order: the one that is most likely to belong to the positive class appears at the top of the list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closer to the diagonal line (i.e., the closer the area is to 0.5), the less accurate is the model</a:t>
            </a:r>
            <a:endParaRPr/>
          </a:p>
        </p:txBody>
      </p:sp>
      <p:sp>
        <p:nvSpPr>
          <p:cNvPr id="678" name="Google Shape;678;p56"/>
          <p:cNvSpPr txBox="1"/>
          <p:nvPr/>
        </p:nvSpPr>
        <p:spPr>
          <a:xfrm>
            <a:off x="5791200" y="3429000"/>
            <a:ext cx="3352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axis represents the true positive rate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axis rep. the false positive rate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also shows a diagonal line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with perfect accuracy will have an area of 1.0</a:t>
            </a:r>
            <a:endParaRPr/>
          </a:p>
        </p:txBody>
      </p:sp>
      <p:sp>
        <p:nvSpPr>
          <p:cNvPr id="679" name="Google Shape;679;p5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7"/>
          <p:cNvSpPr txBox="1"/>
          <p:nvPr>
            <p:ph idx="4294967295" type="title"/>
          </p:nvPr>
        </p:nvSpPr>
        <p:spPr>
          <a:xfrm>
            <a:off x="-228600" y="1524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Issues Affecting Model Selection</a:t>
            </a:r>
            <a:endParaRPr/>
          </a:p>
        </p:txBody>
      </p:sp>
      <p:sp>
        <p:nvSpPr>
          <p:cNvPr id="685" name="Google Shape;685;p57"/>
          <p:cNvSpPr txBox="1"/>
          <p:nvPr>
            <p:ph idx="4294967295" type="body"/>
          </p:nvPr>
        </p:nvSpPr>
        <p:spPr>
          <a:xfrm>
            <a:off x="304800" y="1371600"/>
            <a:ext cx="83788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accuracy: predicting class label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construct the model (training time)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use the model (classification/prediction time)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handling noise and missing values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efficiency in disk-resident databases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and insight provided by the model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measures, e.g., goodness of rules, such as decision tree size or compactness of classification rules</a:t>
            </a:r>
            <a:endParaRPr/>
          </a:p>
        </p:txBody>
      </p:sp>
      <p:sp>
        <p:nvSpPr>
          <p:cNvPr id="686" name="Google Shape;686;p5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92" name="Google Shape;692;p58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693" name="Google Shape;693;p58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 rot="9780000">
            <a:off x="7772400" y="47244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838200"/>
            <a:ext cx="4572000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9"/>
          <p:cNvSpPr txBox="1"/>
          <p:nvPr>
            <p:ph type="title"/>
          </p:nvPr>
        </p:nvSpPr>
        <p:spPr>
          <a:xfrm>
            <a:off x="-152400" y="304800"/>
            <a:ext cx="937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Ensemble Methods: Increasing the Accuracy</a:t>
            </a:r>
            <a:endParaRPr/>
          </a:p>
        </p:txBody>
      </p:sp>
      <p:sp>
        <p:nvSpPr>
          <p:cNvPr id="701" name="Google Shape;701;p59"/>
          <p:cNvSpPr txBox="1"/>
          <p:nvPr>
            <p:ph idx="1" type="body"/>
          </p:nvPr>
        </p:nvSpPr>
        <p:spPr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combination of models to increase 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a series of k learned models,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aim of creating an improved model M*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ensemble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Bagging: averaging the prediction over a collection of classifiers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Boosting: weighted vote with a collection of classifiers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Ensemble: combining a set of heterogeneous classifiers</a:t>
            </a:r>
            <a:endParaRPr/>
          </a:p>
        </p:txBody>
      </p:sp>
      <p:sp>
        <p:nvSpPr>
          <p:cNvPr id="702" name="Google Shape;702;p5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457200" y="228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(1): Model Construction</a:t>
            </a:r>
            <a:endParaRPr/>
          </a:p>
        </p:txBody>
      </p:sp>
      <p:grpSp>
        <p:nvGrpSpPr>
          <p:cNvPr id="152" name="Google Shape;152;p6"/>
          <p:cNvGrpSpPr/>
          <p:nvPr/>
        </p:nvGrpSpPr>
        <p:grpSpPr>
          <a:xfrm>
            <a:off x="2036762" y="1774825"/>
            <a:ext cx="1698625" cy="1506537"/>
            <a:chOff x="1283" y="1118"/>
            <a:chExt cx="1070" cy="949"/>
          </a:xfrm>
        </p:grpSpPr>
        <p:pic>
          <p:nvPicPr>
            <p:cNvPr id="153" name="Google Shape;15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6"/>
            <p:cNvSpPr txBox="1"/>
            <p:nvPr/>
          </p:nvSpPr>
          <p:spPr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55" name="Google Shape;155;p6"/>
          <p:cNvGraphicFramePr/>
          <p:nvPr/>
        </p:nvGraphicFramePr>
        <p:xfrm>
          <a:off x="288925" y="3825875"/>
          <a:ext cx="5437187" cy="2495550"/>
        </p:xfrm>
        <a:graphic>
          <a:graphicData uri="http://schemas.openxmlformats.org/presentationml/2006/ole">
            <mc:AlternateContent>
              <mc:Choice Requires="v">
                <p:oleObj r:id="rId5" imgH="2495550" imgW="5437187" progId="Excel.Sheet.8" spid="_x0000_s1">
                  <p:embed/>
                </p:oleObj>
              </mc:Choice>
              <mc:Fallback>
                <p:oleObj r:id="rId6" imgH="2495550" imgW="5437187" progId="Excel.Sheet.8">
                  <p:embed/>
                  <p:pic>
                    <p:nvPicPr>
                      <p:cNvPr id="155" name="Google Shape;155;p6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8925" y="3825875"/>
                        <a:ext cx="54371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Google Shape;156;p6"/>
          <p:cNvCxnSpPr/>
          <p:nvPr/>
        </p:nvCxnSpPr>
        <p:spPr>
          <a:xfrm flipH="1">
            <a:off x="306387" y="3111500"/>
            <a:ext cx="1644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7" name="Google Shape;157;p6"/>
          <p:cNvCxnSpPr/>
          <p:nvPr/>
        </p:nvCxnSpPr>
        <p:spPr>
          <a:xfrm>
            <a:off x="3736975" y="3111500"/>
            <a:ext cx="2025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8" name="Google Shape;158;p6"/>
          <p:cNvSpPr txBox="1"/>
          <p:nvPr/>
        </p:nvSpPr>
        <p:spPr>
          <a:xfrm>
            <a:off x="6481762" y="1622425"/>
            <a:ext cx="1870075" cy="8350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rot="-1140000">
            <a:off x="4235450" y="2074862"/>
            <a:ext cx="1657350" cy="484187"/>
          </a:xfrm>
          <a:prstGeom prst="right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5948362" y="5311775"/>
            <a:ext cx="3008312" cy="120015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rank = ‘professor’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years &gt;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tenured = ‘yes’ </a:t>
            </a: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6478587" y="3216275"/>
            <a:ext cx="1889125" cy="1506537"/>
            <a:chOff x="4081" y="2026"/>
            <a:chExt cx="1190" cy="949"/>
          </a:xfrm>
        </p:grpSpPr>
        <p:pic>
          <p:nvPicPr>
            <p:cNvPr id="162" name="Google Shape;162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6"/>
            <p:cNvSpPr txBox="1"/>
            <p:nvPr/>
          </p:nvSpPr>
          <p:spPr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(Model)</a:t>
              </a:r>
              <a:endParaRPr/>
            </a:p>
          </p:txBody>
        </p:sp>
      </p:grpSp>
      <p:cxnSp>
        <p:nvCxnSpPr>
          <p:cNvPr id="164" name="Google Shape;164;p6"/>
          <p:cNvCxnSpPr/>
          <p:nvPr/>
        </p:nvCxnSpPr>
        <p:spPr>
          <a:xfrm flipH="1">
            <a:off x="5946775" y="4621212"/>
            <a:ext cx="531812" cy="714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6"/>
          <p:cNvCxnSpPr/>
          <p:nvPr/>
        </p:nvCxnSpPr>
        <p:spPr>
          <a:xfrm>
            <a:off x="8369300" y="4543425"/>
            <a:ext cx="577850" cy="7905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6"/>
          <p:cNvSpPr/>
          <p:nvPr/>
        </p:nvSpPr>
        <p:spPr>
          <a:xfrm>
            <a:off x="7143750" y="2576512"/>
            <a:ext cx="546100" cy="592137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0"/>
          <p:cNvSpPr txBox="1"/>
          <p:nvPr>
            <p:ph type="title"/>
          </p:nvPr>
        </p:nvSpPr>
        <p:spPr>
          <a:xfrm>
            <a:off x="304800" y="3810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Bagging: Boostrap Aggregation</a:t>
            </a:r>
            <a:endParaRPr/>
          </a:p>
        </p:txBody>
      </p:sp>
      <p:sp>
        <p:nvSpPr>
          <p:cNvPr id="708" name="Google Shape;708;p60"/>
          <p:cNvSpPr txBox="1"/>
          <p:nvPr>
            <p:ph idx="1" type="body"/>
          </p:nvPr>
        </p:nvSpPr>
        <p:spPr>
          <a:xfrm>
            <a:off x="304800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Analogy: Diagnosis based on multiple doctors’ majority vote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D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tuples, at each iteration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 is sampled with replacement from D (i.e., bootstrap)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classifier model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learned for each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classify an unknown sample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its class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bagged classifier M* counts the votes and assigns the class with the most votes to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Prediction: can be applied to the prediction of continuous values by taking the average value of each prediction for a given test 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significantly better than a single classifier derived from 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noise data: not considerably worse, more robust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 improved accuracy in prediction</a:t>
            </a:r>
            <a:endParaRPr/>
          </a:p>
        </p:txBody>
      </p:sp>
      <p:sp>
        <p:nvSpPr>
          <p:cNvPr id="709" name="Google Shape;709;p6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1"/>
          <p:cNvSpPr txBox="1"/>
          <p:nvPr>
            <p:ph type="title"/>
          </p:nvPr>
        </p:nvSpPr>
        <p:spPr>
          <a:xfrm>
            <a:off x="3048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Boosting</a:t>
            </a:r>
            <a:endParaRPr/>
          </a:p>
        </p:txBody>
      </p:sp>
      <p:sp>
        <p:nvSpPr>
          <p:cNvPr id="715" name="Google Shape;715;p61"/>
          <p:cNvSpPr txBox="1"/>
          <p:nvPr>
            <p:ph idx="1" type="body"/>
          </p:nvPr>
        </p:nvSpPr>
        <p:spPr>
          <a:xfrm>
            <a:off x="152400" y="1219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Analogy: Consult several doctors, based on a combination of weighted diagnoses—weight assigned based on the previous diagnosis accuracy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boosting works?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assigned to each training tuple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series of k classifiers is iteratively learned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 classifier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learned, the weights are updated to allow the subsequent classifier,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more attention to the training tuples that were misclassified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M* combines the votes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individual classifier, where the weight of each classifier's vote is a function of its accuracy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 algorithm can be extended for numeric prediction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with bagging: Boosting tends to have greater accuracy, but it also risks overfitting the model to misclassified data</a:t>
            </a:r>
            <a:endParaRPr/>
          </a:p>
        </p:txBody>
      </p:sp>
      <p:sp>
        <p:nvSpPr>
          <p:cNvPr id="716" name="Google Shape;716;p6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22" name="Google Shape;722;p62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Adaboost (Freund and Schapire, 1997)</a:t>
            </a:r>
            <a:endParaRPr/>
          </a:p>
        </p:txBody>
      </p:sp>
      <p:sp>
        <p:nvSpPr>
          <p:cNvPr id="723" name="Google Shape;723;p62"/>
          <p:cNvSpPr txBox="1"/>
          <p:nvPr>
            <p:ph idx="1" type="body"/>
          </p:nvPr>
        </p:nvSpPr>
        <p:spPr>
          <a:xfrm>
            <a:off x="3048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class-labeled tuples,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all the weights of tuples are set the same (1/d)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k classifiers in k rounds.  At round i,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from D are sampled (with replacement) to form a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same size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tuple’s chance of being selected is based on its weight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classification model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derived from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error rate is calculated using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test set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tuple is misclassified, its weight is increased, o.w. it is decreased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rate: err(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misclassification error of tuple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error rate is the sum of the weights of the misclassified tuples: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weight of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vote is</a:t>
            </a:r>
            <a:endParaRPr/>
          </a:p>
        </p:txBody>
      </p:sp>
      <p:pic>
        <p:nvPicPr>
          <p:cNvPr id="724" name="Google Shape;724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5715000"/>
            <a:ext cx="1828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6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4953000"/>
            <a:ext cx="3505200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3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Random Forest (</a:t>
            </a: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Breiman 2001) </a:t>
            </a:r>
            <a:endParaRPr/>
          </a:p>
        </p:txBody>
      </p:sp>
      <p:sp>
        <p:nvSpPr>
          <p:cNvPr id="731" name="Google Shape;731;p63"/>
          <p:cNvSpPr txBox="1"/>
          <p:nvPr>
            <p:ph idx="1" type="body"/>
          </p:nvPr>
        </p:nvSpPr>
        <p:spPr>
          <a:xfrm>
            <a:off x="304800" y="11430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classifier in the ensemble is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and is generated using a random selection of attributes at each node to determine the split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classification, each tree votes and the most popular class is returned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Methods to construct Random Forest: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Forest-RI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input selection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Randomly select, at each node, F attributes as candidates for the split at the node. The CART methodology is used to grow the trees to maximum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Forest-RC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linear combinations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new attributes (or features) that are a linear combination of the existing attributes (reduces the correlation between individual classifiers)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in accuracy to Adaboost, but more robust to errors and outliers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Insensitive to the number of attributes selected for consideration at each split, and faster than bagging or boosting</a:t>
            </a:r>
            <a:endParaRPr/>
          </a:p>
        </p:txBody>
      </p:sp>
      <p:sp>
        <p:nvSpPr>
          <p:cNvPr id="732" name="Google Shape;732;p6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4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of Class-Imbalanced Data Sets</a:t>
            </a:r>
            <a:endParaRPr/>
          </a:p>
        </p:txBody>
      </p:sp>
      <p:sp>
        <p:nvSpPr>
          <p:cNvPr id="738" name="Google Shape;738;p64"/>
          <p:cNvSpPr txBox="1"/>
          <p:nvPr>
            <p:ph idx="1" type="body"/>
          </p:nvPr>
        </p:nvSpPr>
        <p:spPr>
          <a:xfrm>
            <a:off x="304800" y="12954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Class-imbalance problem: Rare positive example but numerous negative ones, e.g., medical diagnosis, fraud, oil-spill, fault, etc.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methods assume a balanced distribution of classes and equal error costs: not suitable for class-imbalanced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methods for imbalance data in 2-class classification: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re-sampling of data from positive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Under-sampling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randomly eliminate  tuples from negative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Threshold-moving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moves the decision threshold, t, so that the rare class tuples are easier to classify, and hence, less chance of costly false negative errors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techniques: Ensemble multiple classifiers introduced above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difficult for class imbalance problem on multiclass tasks</a:t>
            </a:r>
            <a:endParaRPr/>
          </a:p>
        </p:txBody>
      </p:sp>
      <p:sp>
        <p:nvSpPr>
          <p:cNvPr id="739" name="Google Shape;739;p6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45" name="Google Shape;745;p65"/>
          <p:cNvSpPr txBox="1"/>
          <p:nvPr>
            <p:ph idx="4294967295" type="title"/>
          </p:nvPr>
        </p:nvSpPr>
        <p:spPr>
          <a:xfrm>
            <a:off x="-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746" name="Google Shape;746;p65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747" name="Google Shape;747;p65"/>
          <p:cNvSpPr/>
          <p:nvPr/>
        </p:nvSpPr>
        <p:spPr>
          <a:xfrm rot="9780000">
            <a:off x="2514600" y="58674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6"/>
          <p:cNvSpPr txBox="1"/>
          <p:nvPr>
            <p:ph type="title"/>
          </p:nvPr>
        </p:nvSpPr>
        <p:spPr>
          <a:xfrm>
            <a:off x="2286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 (I)</a:t>
            </a:r>
            <a:endParaRPr/>
          </a:p>
        </p:txBody>
      </p:sp>
      <p:sp>
        <p:nvSpPr>
          <p:cNvPr id="753" name="Google Shape;753;p66"/>
          <p:cNvSpPr txBox="1"/>
          <p:nvPr>
            <p:ph idx="1" type="body"/>
          </p:nvPr>
        </p:nvSpPr>
        <p:spPr>
          <a:xfrm>
            <a:off x="228600" y="12954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Classification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form of data analysis that extracts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describing important data classes.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and scalable methods have been developed for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decision tree induction, Naive Bayesian classification, rule-based classification,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other classification methods.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include: accuracy, sensitivity, specificity, precision, recall,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measure,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ß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Stratified k-fold cross-validation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recommended for accuracy estimation. 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Bagging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used to increase overall accuracy by learning and combining a series of individual models.</a:t>
            </a:r>
            <a:endParaRPr/>
          </a:p>
        </p:txBody>
      </p:sp>
      <p:sp>
        <p:nvSpPr>
          <p:cNvPr id="754" name="Google Shape;754;p6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7"/>
          <p:cNvSpPr txBox="1"/>
          <p:nvPr>
            <p:ph type="title"/>
          </p:nvPr>
        </p:nvSpPr>
        <p:spPr>
          <a:xfrm>
            <a:off x="2286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 (II)</a:t>
            </a:r>
            <a:endParaRPr/>
          </a:p>
        </p:txBody>
      </p:sp>
      <p:sp>
        <p:nvSpPr>
          <p:cNvPr id="760" name="Google Shape;760;p67"/>
          <p:cNvSpPr txBox="1"/>
          <p:nvPr>
            <p:ph idx="1" type="body"/>
          </p:nvPr>
        </p:nvSpPr>
        <p:spPr>
          <a:xfrm>
            <a:off x="304800" y="12954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Significance tests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ROC curves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useful for model selection.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have been numerous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comparisons of the different classification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methods; the matter remains a research topic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single method has been found to be superior over all others for all data sets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such as accuracy, training time, robustness, scalability, and interpretability must be considered and can involve trade-offs, further complicating the quest for an overall superior method</a:t>
            </a:r>
            <a:endParaRPr/>
          </a:p>
        </p:txBody>
      </p:sp>
      <p:sp>
        <p:nvSpPr>
          <p:cNvPr id="761" name="Google Shape;761;p6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(2): Using the Model in Prediction </a:t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4445000" y="1570037"/>
            <a:ext cx="1889125" cy="1506537"/>
            <a:chOff x="2800" y="989"/>
            <a:chExt cx="1190" cy="949"/>
          </a:xfrm>
        </p:grpSpPr>
        <p:pic>
          <p:nvPicPr>
            <p:cNvPr id="174" name="Google Shape;17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7"/>
            <p:cNvSpPr txBox="1"/>
            <p:nvPr/>
          </p:nvSpPr>
          <p:spPr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57412" y="2735262"/>
            <a:ext cx="1698625" cy="1506537"/>
            <a:chOff x="1359" y="1723"/>
            <a:chExt cx="1070" cy="949"/>
          </a:xfrm>
        </p:grpSpPr>
        <p:pic>
          <p:nvPicPr>
            <p:cNvPr id="177" name="Google Shape;177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7"/>
            <p:cNvSpPr txBox="1"/>
            <p:nvPr/>
          </p:nvSpPr>
          <p:spPr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79" name="Google Shape;179;p7"/>
          <p:cNvGraphicFramePr/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>
              <mc:Choice Requires="v">
                <p:oleObj r:id="rId6" imgH="1765300" imgW="5438775" progId="Excel.Sheet.8" spid="_x0000_s1">
                  <p:embed/>
                </p:oleObj>
              </mc:Choice>
              <mc:Fallback>
                <p:oleObj r:id="rId7" imgH="1765300" imgW="5438775" progId="Excel.Sheet.8">
                  <p:embed/>
                  <p:pic>
                    <p:nvPicPr>
                      <p:cNvPr id="179" name="Google Shape;179;p7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0" name="Google Shape;180;p7"/>
          <p:cNvCxnSpPr/>
          <p:nvPr/>
        </p:nvCxnSpPr>
        <p:spPr>
          <a:xfrm flipH="1">
            <a:off x="427037" y="4071937"/>
            <a:ext cx="1644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7"/>
          <p:cNvCxnSpPr/>
          <p:nvPr/>
        </p:nvCxnSpPr>
        <p:spPr>
          <a:xfrm>
            <a:off x="3857625" y="4071937"/>
            <a:ext cx="2025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" name="Google Shape;182;p7"/>
          <p:cNvSpPr/>
          <p:nvPr/>
        </p:nvSpPr>
        <p:spPr>
          <a:xfrm>
            <a:off x="7793037" y="5000625"/>
            <a:ext cx="546100" cy="592137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6523037" y="2173287"/>
            <a:ext cx="941387" cy="766762"/>
          </a:xfrm>
          <a:custGeom>
            <a:rect b="b" l="l" r="r" t="t"/>
            <a:pathLst>
              <a:path extrusionOk="0" h="483" w="59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4" name="Google Shape;184;p7"/>
          <p:cNvGrpSpPr/>
          <p:nvPr/>
        </p:nvGrpSpPr>
        <p:grpSpPr>
          <a:xfrm>
            <a:off x="6646862" y="3187700"/>
            <a:ext cx="1781175" cy="815975"/>
            <a:chOff x="4187" y="2008"/>
            <a:chExt cx="1122" cy="514"/>
          </a:xfrm>
        </p:grpSpPr>
        <p:pic>
          <p:nvPicPr>
            <p:cNvPr id="185" name="Google Shape;185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7"/>
            <p:cNvSpPr txBox="1"/>
            <p:nvPr/>
          </p:nvSpPr>
          <p:spPr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Unseen Data</a:t>
              </a:r>
              <a:endParaRPr/>
            </a:p>
          </p:txBody>
        </p:sp>
      </p:grpSp>
      <p:sp>
        <p:nvSpPr>
          <p:cNvPr id="187" name="Google Shape;187;p7"/>
          <p:cNvSpPr txBox="1"/>
          <p:nvPr/>
        </p:nvSpPr>
        <p:spPr>
          <a:xfrm>
            <a:off x="6305550" y="4262437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(Jeff, Professor, 4)</a:t>
            </a:r>
            <a:endParaRPr/>
          </a:p>
        </p:txBody>
      </p:sp>
      <p:cxnSp>
        <p:nvCxnSpPr>
          <p:cNvPr id="188" name="Google Shape;188;p7"/>
          <p:cNvCxnSpPr/>
          <p:nvPr/>
        </p:nvCxnSpPr>
        <p:spPr>
          <a:xfrm flipH="1">
            <a:off x="6167437" y="3903662"/>
            <a:ext cx="471487" cy="393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7"/>
          <p:cNvCxnSpPr/>
          <p:nvPr/>
        </p:nvCxnSpPr>
        <p:spPr>
          <a:xfrm>
            <a:off x="8448675" y="3903662"/>
            <a:ext cx="363537" cy="3492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7"/>
          <p:cNvSpPr/>
          <p:nvPr/>
        </p:nvSpPr>
        <p:spPr>
          <a:xfrm>
            <a:off x="3360737" y="2032000"/>
            <a:ext cx="901700" cy="593725"/>
          </a:xfrm>
          <a:custGeom>
            <a:rect b="b" l="l" r="r" t="t"/>
            <a:pathLst>
              <a:path extrusionOk="0" h="374" w="568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20012" y="5738812"/>
            <a:ext cx="7207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6221412" y="4959350"/>
            <a:ext cx="1525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8" name="Google Shape;198;p8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199" name="Google Shape;199;p8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rot="9780000">
            <a:off x="4572000" y="21336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/>
        </p:nvSpPr>
        <p:spPr>
          <a:xfrm>
            <a:off x="7248525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type="title"/>
          </p:nvPr>
        </p:nvSpPr>
        <p:spPr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Decision Tree Induction: An Example</a:t>
            </a:r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208" name="Google Shape;208;p9"/>
            <p:cNvSpPr txBox="1"/>
            <p:nvPr/>
          </p:nvSpPr>
          <p:spPr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overcast</a:t>
              </a: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student?</a:t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credit rating?</a:t>
              </a:r>
              <a:endParaRPr/>
            </a:p>
          </p:txBody>
        </p:sp>
        <p:cxnSp>
          <p:nvCxnSpPr>
            <p:cNvPr id="212" name="Google Shape;212;p9"/>
            <p:cNvCxnSpPr/>
            <p:nvPr/>
          </p:nvCxnSpPr>
          <p:spPr>
            <a:xfrm flipH="1">
              <a:off x="1619" y="1462"/>
              <a:ext cx="625" cy="83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" name="Google Shape;213;p9"/>
            <p:cNvCxnSpPr/>
            <p:nvPr/>
          </p:nvCxnSpPr>
          <p:spPr>
            <a:xfrm flipH="1">
              <a:off x="2622" y="1491"/>
              <a:ext cx="1" cy="34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2928" y="1440"/>
              <a:ext cx="1051" cy="89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5" name="Google Shape;215;p9"/>
            <p:cNvSpPr txBox="1"/>
            <p:nvPr/>
          </p:nvSpPr>
          <p:spPr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&lt;=30</a:t>
              </a:r>
              <a:endParaRPr/>
            </a:p>
          </p:txBody>
        </p:sp>
        <p:sp>
          <p:nvSpPr>
            <p:cNvPr id="216" name="Google Shape;216;p9"/>
            <p:cNvSpPr txBox="1"/>
            <p:nvPr/>
          </p:nvSpPr>
          <p:spPr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&gt;40</a:t>
              </a:r>
              <a:endParaRPr/>
            </a:p>
          </p:txBody>
        </p:sp>
        <p:cxnSp>
          <p:nvCxnSpPr>
            <p:cNvPr id="217" name="Google Shape;217;p9"/>
            <p:cNvCxnSpPr/>
            <p:nvPr/>
          </p:nvCxnSpPr>
          <p:spPr>
            <a:xfrm flipH="1">
              <a:off x="960" y="2640"/>
              <a:ext cx="528" cy="62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9"/>
            <p:cNvCxnSpPr/>
            <p:nvPr/>
          </p:nvCxnSpPr>
          <p:spPr>
            <a:xfrm>
              <a:off x="1728" y="2640"/>
              <a:ext cx="480" cy="62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9"/>
            <p:cNvCxnSpPr/>
            <p:nvPr/>
          </p:nvCxnSpPr>
          <p:spPr>
            <a:xfrm flipH="1">
              <a:off x="3360" y="2640"/>
              <a:ext cx="480" cy="57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9"/>
            <p:cNvCxnSpPr/>
            <p:nvPr/>
          </p:nvCxnSpPr>
          <p:spPr>
            <a:xfrm>
              <a:off x="4128" y="2640"/>
              <a:ext cx="432" cy="57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9"/>
            <p:cNvCxnSpPr/>
            <p:nvPr/>
          </p:nvCxnSpPr>
          <p:spPr>
            <a:xfrm>
              <a:off x="2623" y="2029"/>
              <a:ext cx="0" cy="27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2" name="Google Shape;222;p9"/>
            <p:cNvSpPr txBox="1"/>
            <p:nvPr/>
          </p:nvSpPr>
          <p:spPr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31..40</a:t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 rot="-180000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fair</a:t>
              </a:r>
              <a:endParaRPr/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excellent</a:t>
              </a: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</p:grpSp>
      <p:graphicFrame>
        <p:nvGraphicFramePr>
          <p:cNvPr id="232" name="Google Shape;232;p9"/>
          <p:cNvGraphicFramePr/>
          <p:nvPr/>
        </p:nvGraphicFramePr>
        <p:xfrm>
          <a:off x="5192712" y="1143000"/>
          <a:ext cx="3951287" cy="3429000"/>
        </p:xfrm>
        <a:graphic>
          <a:graphicData uri="http://schemas.openxmlformats.org/presentationml/2006/ole">
            <mc:AlternateContent>
              <mc:Choice Requires="v">
                <p:oleObj r:id="rId4" imgH="3429000" imgW="3951287" progId="Excel.Sheet.8" spid="_x0000_s1">
                  <p:embed/>
                </p:oleObj>
              </mc:Choice>
              <mc:Fallback>
                <p:oleObj r:id="rId5" imgH="3429000" imgW="3951287" progId="Excel.Sheet.8">
                  <p:embed/>
                  <p:pic>
                    <p:nvPicPr>
                      <p:cNvPr id="232" name="Google Shape;232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92712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" name="Google Shape;233;p9"/>
          <p:cNvSpPr txBox="1"/>
          <p:nvPr/>
        </p:nvSpPr>
        <p:spPr>
          <a:xfrm>
            <a:off x="152400" y="1371600"/>
            <a:ext cx="51736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 set: Buys_computer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set follows an example of Quinlan’s ID3 (Playing Tennis)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tree: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