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7" r:id="rId4"/>
    <p:sldId id="264" r:id="rId5"/>
    <p:sldId id="263" r:id="rId6"/>
    <p:sldId id="258" r:id="rId7"/>
    <p:sldId id="259" r:id="rId8"/>
    <p:sldId id="260" r:id="rId9"/>
    <p:sldId id="266" r:id="rId10"/>
    <p:sldId id="267" r:id="rId11"/>
    <p:sldId id="268" r:id="rId12"/>
    <p:sldId id="269"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9/3/2024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2C7F5-10D9-4C5D-BD0D-39B5FF57873E}"/>
              </a:ext>
            </a:extLst>
          </p:cNvPr>
          <p:cNvSpPr>
            <a:spLocks noGrp="1"/>
          </p:cNvSpPr>
          <p:nvPr>
            <p:ph type="ctrTitle"/>
          </p:nvPr>
        </p:nvSpPr>
        <p:spPr>
          <a:xfrm>
            <a:off x="2224739" y="1269659"/>
            <a:ext cx="8637073" cy="1411984"/>
          </a:xfrm>
        </p:spPr>
        <p:txBody>
          <a:bodyPr>
            <a:normAutofit fontScale="90000"/>
          </a:bodyPr>
          <a:lstStyle/>
          <a:p>
            <a:pPr algn="ctr">
              <a:lnSpc>
                <a:spcPct val="100000"/>
              </a:lnSpc>
            </a:pPr>
            <a:r>
              <a:rPr lang="en-GB" sz="3600" b="1" dirty="0">
                <a:latin typeface="Times New Roman" panose="02020603050405020304" pitchFamily="18" charset="0"/>
                <a:cs typeface="Times New Roman" panose="02020603050405020304" pitchFamily="18" charset="0"/>
              </a:rPr>
              <a:t>MSc Project </a:t>
            </a:r>
            <a:br>
              <a:rPr lang="en-GB" sz="3600" b="1" dirty="0">
                <a:latin typeface="Times New Roman" panose="02020603050405020304" pitchFamily="18" charset="0"/>
                <a:cs typeface="Times New Roman" panose="02020603050405020304" pitchFamily="18" charset="0"/>
              </a:rPr>
            </a:br>
            <a:r>
              <a:rPr lang="en-GB" sz="3600" dirty="0">
                <a:latin typeface="Times New Roman" panose="02020603050405020304" pitchFamily="18" charset="0"/>
                <a:cs typeface="Times New Roman" panose="02020603050405020304" pitchFamily="18" charset="0"/>
              </a:rPr>
              <a:t>(CMP060L050S)</a:t>
            </a:r>
            <a:br>
              <a:rPr lang="en-GB" sz="3200" b="1" dirty="0"/>
            </a:br>
            <a:r>
              <a:rPr lang="en-GB" sz="3200" b="1" dirty="0"/>
              <a:t> </a:t>
            </a:r>
            <a:r>
              <a:rPr lang="en-GB" sz="2400" dirty="0">
                <a:latin typeface="+mn-lt"/>
              </a:rPr>
              <a:t>Mid-Point Review Presentation </a:t>
            </a:r>
            <a:br>
              <a:rPr lang="en-GB" sz="2400" dirty="0">
                <a:latin typeface="+mn-lt"/>
              </a:rPr>
            </a:br>
            <a:br>
              <a:rPr lang="en-GB" sz="2400" dirty="0">
                <a:solidFill>
                  <a:srgbClr val="F8F6CA"/>
                </a:solidFill>
                <a:latin typeface="+mn-lt"/>
              </a:rPr>
            </a:b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Enhancing English-to-Tamil Neural Machine Translation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0A56E6D5-0D0B-411F-BF3A-BAF407ABBC46}"/>
              </a:ext>
            </a:extLst>
          </p:cNvPr>
          <p:cNvSpPr>
            <a:spLocks noGrp="1"/>
          </p:cNvSpPr>
          <p:nvPr>
            <p:ph type="subTitle" idx="1"/>
          </p:nvPr>
        </p:nvSpPr>
        <p:spPr/>
        <p:txBody>
          <a:bodyPr>
            <a:normAutofit fontScale="92500" lnSpcReduction="20000"/>
          </a:bodyPr>
          <a:lstStyle/>
          <a:p>
            <a:pPr>
              <a:lnSpc>
                <a:spcPct val="107000"/>
              </a:lnSpc>
              <a:spcAft>
                <a:spcPts val="800"/>
              </a:spcAft>
            </a:pP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Student Name     :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SASIKUMAR KARUPPANNAN</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b="1" cap="none" dirty="0">
                <a:effectLst/>
                <a:latin typeface="Times New Roman" panose="02020603050405020304" pitchFamily="18" charset="0"/>
                <a:ea typeface="Calibri" panose="020F0502020204030204" pitchFamily="34" charset="0"/>
                <a:cs typeface="Times New Roman" panose="02020603050405020304" pitchFamily="18" charset="0"/>
              </a:rPr>
              <a:t>Supervisor Name: </a:t>
            </a:r>
            <a:r>
              <a:rPr lang="en-US" sz="1800" cap="none" dirty="0">
                <a:effectLst/>
                <a:latin typeface="Times New Roman" panose="02020603050405020304" pitchFamily="18" charset="0"/>
                <a:ea typeface="Calibri" panose="020F0502020204030204" pitchFamily="34" charset="0"/>
                <a:cs typeface="Times New Roman" panose="02020603050405020304" pitchFamily="18" charset="0"/>
              </a:rPr>
              <a:t>KARIM BOUZOUBAA</a:t>
            </a:r>
            <a:endParaRPr lang="en-GB" sz="1800" b="1" dirty="0">
              <a:latin typeface="Times New Roman" panose="02020603050405020304" pitchFamily="18" charset="0"/>
              <a:cs typeface="Times New Roman" panose="02020603050405020304" pitchFamily="18" charset="0"/>
            </a:endParaRPr>
          </a:p>
          <a:p>
            <a:pPr>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30360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4DA3D-9347-494C-872C-B99079696C1D}"/>
              </a:ext>
            </a:extLst>
          </p:cNvPr>
          <p:cNvSpPr>
            <a:spLocks noGrp="1"/>
          </p:cNvSpPr>
          <p:nvPr>
            <p:ph type="title"/>
          </p:nvPr>
        </p:nvSpPr>
        <p:spPr/>
        <p:txBody>
          <a:bodyPr/>
          <a:lstStyle/>
          <a:p>
            <a:r>
              <a:rPr lang="en-US" dirty="0"/>
              <a:t>Trello setup</a:t>
            </a:r>
            <a:endParaRPr lang="en-IN" dirty="0"/>
          </a:p>
        </p:txBody>
      </p:sp>
      <p:pic>
        <p:nvPicPr>
          <p:cNvPr id="5" name="Content Placeholder 4">
            <a:extLst>
              <a:ext uri="{FF2B5EF4-FFF2-40B4-BE49-F238E27FC236}">
                <a16:creationId xmlns:a16="http://schemas.microsoft.com/office/drawing/2014/main" id="{94AA1C46-842E-4F71-85DD-9218C9C11A88}"/>
              </a:ext>
            </a:extLst>
          </p:cNvPr>
          <p:cNvPicPr>
            <a:picLocks noGrp="1" noChangeAspect="1"/>
          </p:cNvPicPr>
          <p:nvPr>
            <p:ph idx="1"/>
          </p:nvPr>
        </p:nvPicPr>
        <p:blipFill>
          <a:blip r:embed="rId2"/>
          <a:stretch>
            <a:fillRect/>
          </a:stretch>
        </p:blipFill>
        <p:spPr>
          <a:xfrm>
            <a:off x="1515035" y="1936376"/>
            <a:ext cx="9603275" cy="3971365"/>
          </a:xfrm>
        </p:spPr>
      </p:pic>
    </p:spTree>
    <p:extLst>
      <p:ext uri="{BB962C8B-B14F-4D97-AF65-F5344CB8AC3E}">
        <p14:creationId xmlns:p14="http://schemas.microsoft.com/office/powerpoint/2010/main" val="297531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02A9A-FDAB-476A-A3DC-94583120997D}"/>
              </a:ext>
            </a:extLst>
          </p:cNvPr>
          <p:cNvSpPr>
            <a:spLocks noGrp="1"/>
          </p:cNvSpPr>
          <p:nvPr>
            <p:ph type="title"/>
          </p:nvPr>
        </p:nvSpPr>
        <p:spPr>
          <a:xfrm>
            <a:off x="1451579" y="804519"/>
            <a:ext cx="9603275" cy="764305"/>
          </a:xfrm>
        </p:spPr>
        <p:txBody>
          <a:bodyPr/>
          <a:lstStyle/>
          <a:p>
            <a:r>
              <a:rPr lang="en-US" dirty="0"/>
              <a:t>Literature review</a:t>
            </a:r>
            <a:endParaRPr lang="en-IN" dirty="0"/>
          </a:p>
        </p:txBody>
      </p:sp>
      <p:sp>
        <p:nvSpPr>
          <p:cNvPr id="4" name="Rectangle 1">
            <a:extLst>
              <a:ext uri="{FF2B5EF4-FFF2-40B4-BE49-F238E27FC236}">
                <a16:creationId xmlns:a16="http://schemas.microsoft.com/office/drawing/2014/main" id="{C0D248B8-415D-4E1F-ADF4-F462C35E0E4D}"/>
              </a:ext>
            </a:extLst>
          </p:cNvPr>
          <p:cNvSpPr>
            <a:spLocks noGrp="1" noChangeArrowheads="1"/>
          </p:cNvSpPr>
          <p:nvPr>
            <p:ph idx="1"/>
          </p:nvPr>
        </p:nvSpPr>
        <p:spPr bwMode="auto">
          <a:xfrm>
            <a:off x="1451579" y="1755881"/>
            <a:ext cx="1024831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1.Evolution of Translation Technologies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Transitioned from rule-based systems to statistical models, and then to neural machine translation (NMT),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offers superior accuracy and fluency.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2.Large Language Models (LLMs)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Advanced models like BERT, GPT-3,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mBART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have significantly improved translation quality through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extensive pre-training on diverse datasets.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3.Challenges with Low-Resource Languages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Tamil faces data scarcity and linguistic complexity, making accurate translation difficult.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4.Innovative Approaches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Techniques like transfer learning, fine-tuning pre-trained models, and data augmentation help improve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translation for low-resource languages.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5.Significance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Addressing these challenges is crucial for enhancing communication, education, and information access for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speakers of low-resource languages.</a:t>
            </a:r>
          </a:p>
        </p:txBody>
      </p:sp>
    </p:spTree>
    <p:extLst>
      <p:ext uri="{BB962C8B-B14F-4D97-AF65-F5344CB8AC3E}">
        <p14:creationId xmlns:p14="http://schemas.microsoft.com/office/powerpoint/2010/main" val="3206013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EB4C3-E080-41F1-B2F0-9A6CFCAE7838}"/>
              </a:ext>
            </a:extLst>
          </p:cNvPr>
          <p:cNvSpPr>
            <a:spLocks noGrp="1"/>
          </p:cNvSpPr>
          <p:nvPr>
            <p:ph type="title"/>
          </p:nvPr>
        </p:nvSpPr>
        <p:spPr/>
        <p:txBody>
          <a:bodyPr/>
          <a:lstStyle/>
          <a:p>
            <a:r>
              <a:rPr lang="en-MA" dirty="0"/>
              <a:t>Next Steps</a:t>
            </a:r>
            <a:endParaRPr lang="en-IN" dirty="0"/>
          </a:p>
        </p:txBody>
      </p:sp>
      <p:sp>
        <p:nvSpPr>
          <p:cNvPr id="3" name="Content Placeholder 2">
            <a:extLst>
              <a:ext uri="{FF2B5EF4-FFF2-40B4-BE49-F238E27FC236}">
                <a16:creationId xmlns:a16="http://schemas.microsoft.com/office/drawing/2014/main" id="{54B1491E-42AF-4116-8FAA-8B49A3DFD8EB}"/>
              </a:ext>
            </a:extLst>
          </p:cNvPr>
          <p:cNvSpPr>
            <a:spLocks noGrp="1"/>
          </p:cNvSpPr>
          <p:nvPr>
            <p:ph idx="1"/>
          </p:nvPr>
        </p:nvSpPr>
        <p:spPr>
          <a:xfrm>
            <a:off x="1451579" y="1853754"/>
            <a:ext cx="9603275" cy="4053987"/>
          </a:xfrm>
        </p:spPr>
        <p:txBody>
          <a:bodyPr>
            <a:normAutofit fontScale="25000" lnSpcReduction="20000"/>
          </a:bodyPr>
          <a:lstStyle/>
          <a:p>
            <a:pPr marL="0" indent="0">
              <a:buNone/>
            </a:pPr>
            <a:r>
              <a:rPr lang="en-US" sz="7200" b="1" dirty="0">
                <a:latin typeface="Times New Roman" panose="02020603050405020304" pitchFamily="18" charset="0"/>
                <a:cs typeface="Times New Roman" panose="02020603050405020304" pitchFamily="18" charset="0"/>
              </a:rPr>
              <a:t>Realized Progress</a:t>
            </a:r>
            <a:endParaRPr lang="en-US" sz="7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Research and Planning, Dataset Acquisition, Model Selection and Preliminary Training</a:t>
            </a:r>
          </a:p>
          <a:p>
            <a:pPr marL="0" indent="0">
              <a:buNone/>
            </a:pPr>
            <a:r>
              <a:rPr lang="en-US" sz="7200" b="1" dirty="0">
                <a:latin typeface="Times New Roman" panose="02020603050405020304" pitchFamily="18" charset="0"/>
                <a:cs typeface="Times New Roman" panose="02020603050405020304" pitchFamily="18" charset="0"/>
              </a:rPr>
              <a:t>Remaining Tasks</a:t>
            </a:r>
            <a:endParaRPr lang="en-US" sz="7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Fine-Tuning, Model Evaluation and Testing, User Testing and Feedback, Final Adjustments and Basic Deployment</a:t>
            </a:r>
          </a:p>
          <a:p>
            <a:pPr marL="0" indent="0">
              <a:buNone/>
            </a:pPr>
            <a:r>
              <a:rPr lang="en-US" sz="7200" b="1" dirty="0">
                <a:latin typeface="Times New Roman" panose="02020603050405020304" pitchFamily="18" charset="0"/>
                <a:cs typeface="Times New Roman" panose="02020603050405020304" pitchFamily="18" charset="0"/>
              </a:rPr>
              <a:t>Mastering Progress</a:t>
            </a:r>
            <a:r>
              <a:rPr lang="en-US" sz="7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Currently on track with all milestones.</a:t>
            </a:r>
          </a:p>
          <a:p>
            <a:pPr>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Regular updates and evaluations are conducted to ensure alignment with goals.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9667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90DDD-7627-432C-A881-F290517102FC}"/>
              </a:ext>
            </a:extLst>
          </p:cNvPr>
          <p:cNvSpPr txBox="1"/>
          <p:nvPr/>
        </p:nvSpPr>
        <p:spPr>
          <a:xfrm>
            <a:off x="2799229" y="2547197"/>
            <a:ext cx="6100482" cy="583750"/>
          </a:xfrm>
          <a:prstGeom prst="rect">
            <a:avLst/>
          </a:prstGeom>
          <a:noFill/>
        </p:spPr>
        <p:txBody>
          <a:bodyPr wrap="square">
            <a:spAutoFit/>
          </a:bodyPr>
          <a:lstStyle/>
          <a:p>
            <a:pPr algn="ctr">
              <a:lnSpc>
                <a:spcPct val="107000"/>
              </a:lnSpc>
              <a:spcAft>
                <a:spcPts val="800"/>
              </a:spcAft>
            </a:pPr>
            <a:r>
              <a:rPr lang="en-IN" sz="3200" b="1" dirty="0">
                <a:effectLst/>
                <a:latin typeface="Times New Roman" panose="02020603050405020304" pitchFamily="18" charset="0"/>
                <a:ea typeface="Calibri" panose="020F0502020204030204" pitchFamily="34" charset="0"/>
                <a:cs typeface="Times New Roman" panose="02020603050405020304" pitchFamily="18" charset="0"/>
              </a:rPr>
              <a:t>THANK YOU</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15900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6FDEF-1F58-4F5C-A98E-6DFF921595FF}"/>
              </a:ext>
            </a:extLst>
          </p:cNvPr>
          <p:cNvSpPr>
            <a:spLocks noGrp="1"/>
          </p:cNvSpPr>
          <p:nvPr>
            <p:ph type="title"/>
          </p:nvPr>
        </p:nvSpPr>
        <p:spPr/>
        <p:txBody>
          <a:bodyPr/>
          <a:lstStyle/>
          <a:p>
            <a:r>
              <a:rPr lang="en-US" dirty="0"/>
              <a:t>Outline</a:t>
            </a:r>
            <a:endParaRPr lang="en-IN" dirty="0"/>
          </a:p>
        </p:txBody>
      </p:sp>
      <p:sp>
        <p:nvSpPr>
          <p:cNvPr id="3" name="Content Placeholder 2">
            <a:extLst>
              <a:ext uri="{FF2B5EF4-FFF2-40B4-BE49-F238E27FC236}">
                <a16:creationId xmlns:a16="http://schemas.microsoft.com/office/drawing/2014/main" id="{679A7A08-966C-4FC8-9CE4-8BDF80C6C69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context​</a:t>
            </a:r>
          </a:p>
          <a:p>
            <a:r>
              <a:rPr lang="en-US" dirty="0">
                <a:latin typeface="Times New Roman" panose="02020603050405020304" pitchFamily="18" charset="0"/>
                <a:cs typeface="Times New Roman" panose="02020603050405020304" pitchFamily="18" charset="0"/>
              </a:rPr>
              <a:t>problematic statement​</a:t>
            </a:r>
          </a:p>
          <a:p>
            <a:r>
              <a:rPr lang="en-US" dirty="0">
                <a:latin typeface="Times New Roman" panose="02020603050405020304" pitchFamily="18" charset="0"/>
                <a:cs typeface="Times New Roman" panose="02020603050405020304" pitchFamily="18" charset="0"/>
              </a:rPr>
              <a:t>objectives ​</a:t>
            </a:r>
          </a:p>
          <a:p>
            <a:r>
              <a:rPr lang="en-US"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project management​</a:t>
            </a:r>
          </a:p>
          <a:p>
            <a:r>
              <a:rPr lang="en-US" dirty="0">
                <a:latin typeface="Times New Roman" panose="02020603050405020304" pitchFamily="18" charset="0"/>
                <a:cs typeface="Times New Roman" panose="02020603050405020304" pitchFamily="18" charset="0"/>
              </a:rPr>
              <a:t>literature review​</a:t>
            </a:r>
          </a:p>
          <a:p>
            <a:r>
              <a:rPr lang="en-US" dirty="0">
                <a:latin typeface="Times New Roman" panose="02020603050405020304" pitchFamily="18" charset="0"/>
                <a:cs typeface="Times New Roman" panose="02020603050405020304" pitchFamily="18" charset="0"/>
              </a:rPr>
              <a:t>next steps</a:t>
            </a:r>
            <a:endParaRPr lang="en-GB"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1918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D03EF-66AD-4832-A7D0-A9787844C30B}"/>
              </a:ext>
            </a:extLst>
          </p:cNvPr>
          <p:cNvSpPr>
            <a:spLocks noGrp="1"/>
          </p:cNvSpPr>
          <p:nvPr>
            <p:ph type="title"/>
          </p:nvPr>
        </p:nvSpPr>
        <p:spPr/>
        <p:txBody>
          <a:bodyPr/>
          <a:lstStyle/>
          <a:p>
            <a:r>
              <a:rPr lang="en-US" dirty="0"/>
              <a:t>context</a:t>
            </a:r>
            <a:endParaRPr lang="en-IN" dirty="0"/>
          </a:p>
        </p:txBody>
      </p:sp>
      <p:sp>
        <p:nvSpPr>
          <p:cNvPr id="3" name="Content Placeholder 2">
            <a:extLst>
              <a:ext uri="{FF2B5EF4-FFF2-40B4-BE49-F238E27FC236}">
                <a16:creationId xmlns:a16="http://schemas.microsoft.com/office/drawing/2014/main" id="{08651B6E-EBEB-45E6-A9CB-9D27FF8B4299}"/>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Language translation involves converting text or speech from one language to another, enabling communication across linguistic boundaries. It is a critical technology for facilitating global interaction, bridging cultural gaps, and providing access to information for speakers of different languages. </a:t>
            </a:r>
          </a:p>
          <a:p>
            <a:r>
              <a:rPr lang="en-US" dirty="0">
                <a:latin typeface="Times New Roman" panose="02020603050405020304" pitchFamily="18" charset="0"/>
                <a:cs typeface="Times New Roman" panose="02020603050405020304" pitchFamily="18" charset="0"/>
              </a:rPr>
              <a:t>Machine Translation (MT) uses software to automatically translate text or speech between languages. It's essential for global communication, accessibility, and efficiency, allowing quick translations of large texts. MT promotes cross-cultural understanding, supports low-resource languages like Tamil, and enhances real-time multilingual interactions in business and daily life.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4252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5285-9AD4-4381-8A1D-B8306C8D331B}"/>
              </a:ext>
            </a:extLst>
          </p:cNvPr>
          <p:cNvSpPr>
            <a:spLocks noGrp="1"/>
          </p:cNvSpPr>
          <p:nvPr>
            <p:ph type="title"/>
          </p:nvPr>
        </p:nvSpPr>
        <p:spPr/>
        <p:txBody>
          <a:bodyPr>
            <a:normAutofit fontScale="90000"/>
          </a:bodyPr>
          <a:lstStyle/>
          <a:p>
            <a:r>
              <a:rPr lang="en-US" dirty="0">
                <a:cs typeface="Times New Roman" panose="02020603050405020304" pitchFamily="18" charset="0"/>
              </a:rPr>
              <a:t>Current Situation of English-Tamil Translation</a:t>
            </a:r>
            <a:br>
              <a:rPr lang="en-US" dirty="0"/>
            </a:br>
            <a:endParaRPr lang="en-IN" dirty="0"/>
          </a:p>
        </p:txBody>
      </p:sp>
      <p:sp>
        <p:nvSpPr>
          <p:cNvPr id="3" name="Content Placeholder 2">
            <a:extLst>
              <a:ext uri="{FF2B5EF4-FFF2-40B4-BE49-F238E27FC236}">
                <a16:creationId xmlns:a16="http://schemas.microsoft.com/office/drawing/2014/main" id="{BA146FEC-97F8-473C-9D3D-C05185BD551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Today, English-Tamil translation faces challenges due to the complexity of Tamil's syntax and rich vocabulary. However, advancements in Neural Machine Translation (NMT) have significantly improved translation quality. Efforts are ongoing to enhance datasets and refine algorithms, making translations more accurate and accessible for Tamil speakers globally.</a:t>
            </a:r>
          </a:p>
          <a:p>
            <a:endParaRPr lang="en-IN" dirty="0"/>
          </a:p>
        </p:txBody>
      </p:sp>
    </p:spTree>
    <p:extLst>
      <p:ext uri="{BB962C8B-B14F-4D97-AF65-F5344CB8AC3E}">
        <p14:creationId xmlns:p14="http://schemas.microsoft.com/office/powerpoint/2010/main" val="3955055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F319-FB35-44F4-B1AA-CA37C19322B7}"/>
              </a:ext>
            </a:extLst>
          </p:cNvPr>
          <p:cNvSpPr>
            <a:spLocks noGrp="1"/>
          </p:cNvSpPr>
          <p:nvPr>
            <p:ph type="title"/>
          </p:nvPr>
        </p:nvSpPr>
        <p:spPr/>
        <p:txBody>
          <a:bodyPr/>
          <a:lstStyle/>
          <a:p>
            <a:r>
              <a:rPr lang="en-US" dirty="0" err="1"/>
              <a:t>eXisting</a:t>
            </a:r>
            <a:r>
              <a:rPr lang="en-US" dirty="0"/>
              <a:t> dataset and models for English to </a:t>
            </a:r>
            <a:r>
              <a:rPr lang="en-US" dirty="0" err="1"/>
              <a:t>tamil</a:t>
            </a:r>
            <a:r>
              <a:rPr lang="en-US" dirty="0"/>
              <a:t> MT</a:t>
            </a:r>
            <a:endParaRPr lang="en-IN" dirty="0"/>
          </a:p>
        </p:txBody>
      </p:sp>
      <p:sp>
        <p:nvSpPr>
          <p:cNvPr id="3" name="Content Placeholder 2">
            <a:extLst>
              <a:ext uri="{FF2B5EF4-FFF2-40B4-BE49-F238E27FC236}">
                <a16:creationId xmlns:a16="http://schemas.microsoft.com/office/drawing/2014/main" id="{EE3DE2DE-90AE-4256-8842-7908004EFE81}"/>
              </a:ext>
            </a:extLst>
          </p:cNvPr>
          <p:cNvSpPr>
            <a:spLocks noGrp="1"/>
          </p:cNvSpPr>
          <p:nvPr>
            <p:ph sz="half" idx="1"/>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DATASET</a:t>
            </a:r>
          </a:p>
          <a:p>
            <a:r>
              <a:rPr lang="en-IN" dirty="0">
                <a:latin typeface="Times New Roman" panose="02020603050405020304" pitchFamily="18" charset="0"/>
                <a:cs typeface="Times New Roman" panose="02020603050405020304" pitchFamily="18" charset="0"/>
              </a:rPr>
              <a:t>OPUS (Open Parallel Corpus)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OPUS100</a:t>
            </a:r>
            <a:endParaRPr lang="en-US"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IndicNLP</a:t>
            </a:r>
            <a:r>
              <a:rPr lang="en-IN" dirty="0">
                <a:latin typeface="Times New Roman" panose="02020603050405020304" pitchFamily="18" charset="0"/>
                <a:cs typeface="Times New Roman" panose="02020603050405020304" pitchFamily="18" charset="0"/>
              </a:rPr>
              <a:t> Corpus</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Global Voices</a:t>
            </a:r>
          </a:p>
          <a:p>
            <a:r>
              <a:rPr lang="en-IN"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371DDE97-12A0-401A-ADBC-41CA3499F8AC}"/>
              </a:ext>
            </a:extLst>
          </p:cNvPr>
          <p:cNvSpPr>
            <a:spLocks noGrp="1"/>
          </p:cNvSpPr>
          <p:nvPr>
            <p:ph sz="half" idx="2"/>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MODELS</a:t>
            </a:r>
            <a:endParaRPr lang="en-US" dirty="0">
              <a:latin typeface="Times New Roman" panose="02020603050405020304" pitchFamily="18" charset="0"/>
              <a:cs typeface="Times New Roman" panose="02020603050405020304" pitchFamily="18" charset="0"/>
            </a:endParaRPr>
          </a:p>
          <a:p>
            <a:r>
              <a:rPr lang="en-IN">
                <a:latin typeface="Times New Roman" panose="02020603050405020304" pitchFamily="18" charset="0"/>
                <a:cs typeface="Times New Roman" panose="02020603050405020304" pitchFamily="18" charset="0"/>
              </a:rPr>
              <a:t>MT5</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Google Neural Machine Translation (GNMT)</a:t>
            </a:r>
          </a:p>
          <a:p>
            <a:r>
              <a:rPr lang="en-IN" dirty="0" err="1">
                <a:latin typeface="Times New Roman" panose="02020603050405020304" pitchFamily="18" charset="0"/>
                <a:cs typeface="Times New Roman" panose="02020603050405020304" pitchFamily="18" charset="0"/>
              </a:rPr>
              <a:t>mBART</a:t>
            </a:r>
            <a:r>
              <a:rPr lang="en-IN" dirty="0">
                <a:latin typeface="Times New Roman" panose="02020603050405020304" pitchFamily="18" charset="0"/>
                <a:cs typeface="Times New Roman" panose="02020603050405020304" pitchFamily="18" charset="0"/>
              </a:rPr>
              <a:t> (Multilingual BART)</a:t>
            </a: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T5 (Text-to-Text Transfer Transformer)</a:t>
            </a:r>
          </a:p>
          <a:p>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690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5647-0ACF-41B9-9BCA-8F422F88E066}"/>
              </a:ext>
            </a:extLst>
          </p:cNvPr>
          <p:cNvSpPr>
            <a:spLocks noGrp="1"/>
          </p:cNvSpPr>
          <p:nvPr>
            <p:ph type="title"/>
          </p:nvPr>
        </p:nvSpPr>
        <p:spPr/>
        <p:txBody>
          <a:bodyPr/>
          <a:lstStyle/>
          <a:p>
            <a:r>
              <a:rPr lang="en-US" dirty="0"/>
              <a:t>PROBLEM STATEMENT -why</a:t>
            </a:r>
            <a:endParaRPr lang="en-IN" dirty="0"/>
          </a:p>
        </p:txBody>
      </p:sp>
      <p:sp>
        <p:nvSpPr>
          <p:cNvPr id="3" name="Content Placeholder 2">
            <a:extLst>
              <a:ext uri="{FF2B5EF4-FFF2-40B4-BE49-F238E27FC236}">
                <a16:creationId xmlns:a16="http://schemas.microsoft.com/office/drawing/2014/main" id="{B5C2ACF8-E8F2-4EAD-99A5-F2B7D0526ABC}"/>
              </a:ext>
            </a:extLst>
          </p:cNvPr>
          <p:cNvSpPr>
            <a:spLocks noGrp="1"/>
          </p:cNvSpPr>
          <p:nvPr>
            <p:ph idx="1"/>
          </p:nvPr>
        </p:nvSpPr>
        <p:spPr/>
        <p:txBody>
          <a:bodyPr/>
          <a:lstStyle/>
          <a:p>
            <a:pPr marL="0" indent="0">
              <a:buNone/>
            </a:pPr>
            <a:r>
              <a:rPr lang="en-IN" sz="1800" dirty="0">
                <a:latin typeface="Times New Roman" panose="02020603050405020304" pitchFamily="18" charset="0"/>
                <a:ea typeface="Calibri" panose="020F0502020204030204" pitchFamily="34" charset="0"/>
              </a:rPr>
              <a:t>There are </a:t>
            </a:r>
            <a:r>
              <a:rPr lang="en-IN" sz="1800" dirty="0">
                <a:effectLst/>
                <a:latin typeface="Times New Roman" panose="02020603050405020304" pitchFamily="18" charset="0"/>
                <a:ea typeface="Calibri" panose="020F0502020204030204" pitchFamily="34" charset="0"/>
              </a:rPr>
              <a:t>advancements in natural language processing(NLP). However:</a:t>
            </a:r>
          </a:p>
          <a:p>
            <a:r>
              <a:rPr lang="en-IN" sz="1800" dirty="0">
                <a:latin typeface="Times New Roman" panose="02020603050405020304" pitchFamily="18" charset="0"/>
                <a:ea typeface="Calibri" panose="020F0502020204030204" pitchFamily="34" charset="0"/>
              </a:rPr>
              <a:t>I</a:t>
            </a:r>
            <a:r>
              <a:rPr lang="en-IN" sz="1800" dirty="0">
                <a:effectLst/>
                <a:latin typeface="Times New Roman" panose="02020603050405020304" pitchFamily="18" charset="0"/>
                <a:ea typeface="Calibri" panose="020F0502020204030204" pitchFamily="34" charset="0"/>
              </a:rPr>
              <a:t>nadequate performance of existing machine translation systems, particularly in accurately translating between English and Tamil  </a:t>
            </a:r>
          </a:p>
          <a:p>
            <a:r>
              <a:rPr lang="en-IN" sz="1800" dirty="0">
                <a:effectLst/>
                <a:latin typeface="Times New Roman" panose="02020603050405020304" pitchFamily="18" charset="0"/>
                <a:ea typeface="Calibri" panose="020F0502020204030204" pitchFamily="34" charset="0"/>
              </a:rPr>
              <a:t>MT into Tamil often suffers from errors in syntax, semantics, and cultural context</a:t>
            </a:r>
          </a:p>
        </p:txBody>
      </p:sp>
    </p:spTree>
    <p:extLst>
      <p:ext uri="{BB962C8B-B14F-4D97-AF65-F5344CB8AC3E}">
        <p14:creationId xmlns:p14="http://schemas.microsoft.com/office/powerpoint/2010/main" val="135888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337DE-871C-418B-867A-1F93B36A2D07}"/>
              </a:ext>
            </a:extLst>
          </p:cNvPr>
          <p:cNvSpPr>
            <a:spLocks noGrp="1"/>
          </p:cNvSpPr>
          <p:nvPr>
            <p:ph type="title"/>
          </p:nvPr>
        </p:nvSpPr>
        <p:spPr/>
        <p:txBody>
          <a:bodyPr/>
          <a:lstStyle/>
          <a:p>
            <a:r>
              <a:rPr lang="en-US" dirty="0"/>
              <a:t>OBJECTIVE - what</a:t>
            </a:r>
            <a:endParaRPr lang="en-IN" dirty="0"/>
          </a:p>
        </p:txBody>
      </p:sp>
      <p:sp>
        <p:nvSpPr>
          <p:cNvPr id="3" name="Content Placeholder 2">
            <a:extLst>
              <a:ext uri="{FF2B5EF4-FFF2-40B4-BE49-F238E27FC236}">
                <a16:creationId xmlns:a16="http://schemas.microsoft.com/office/drawing/2014/main" id="{D093DBCD-9DC8-4DC4-BF48-F32804B4BE82}"/>
              </a:ext>
            </a:extLst>
          </p:cNvPr>
          <p:cNvSpPr>
            <a:spLocks noGrp="1"/>
          </p:cNvSpPr>
          <p:nvPr>
            <p:ph idx="1"/>
          </p:nvPr>
        </p:nvSpPr>
        <p:spPr/>
        <p:txBody>
          <a:bodyPr/>
          <a:lstStyle/>
          <a:p>
            <a:r>
              <a:rPr lang="en-US" sz="1800" dirty="0">
                <a:latin typeface="Times New Roman" panose="02020603050405020304" pitchFamily="18" charset="0"/>
                <a:cs typeface="Times New Roman" panose="02020603050405020304" pitchFamily="18" charset="0"/>
              </a:rPr>
              <a:t>Develop a Machine Translation system that improves English-to-Tamil translations by fine-tuning language models, ensuring high-quality output and supporting effective communication for Tamil-speaking users.</a:t>
            </a:r>
            <a:endParaRPr lang="en-IN" sz="18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r>
              <a:rPr lang="en-IN" sz="1800" b="1" dirty="0">
                <a:effectLst/>
                <a:latin typeface="Times New Roman" panose="02020603050405020304" pitchFamily="18" charset="0"/>
                <a:ea typeface="Times New Roman" panose="02020603050405020304" pitchFamily="18" charset="0"/>
              </a:rPr>
              <a:t>IMPACT:</a:t>
            </a:r>
          </a:p>
          <a:p>
            <a:r>
              <a:rPr lang="en-IN" sz="1800" dirty="0">
                <a:effectLst/>
                <a:latin typeface="Times New Roman" panose="02020603050405020304" pitchFamily="18" charset="0"/>
                <a:ea typeface="Times New Roman" panose="02020603050405020304" pitchFamily="18" charset="0"/>
              </a:rPr>
              <a:t>It emphasizes the need to overcome linguistic challenges inherent to Tamil, thereby facilitating better cross-linguistic communication and promoting inclusivity in digital content accessibility for Tamil-speaking communities.</a:t>
            </a:r>
          </a:p>
        </p:txBody>
      </p:sp>
    </p:spTree>
    <p:extLst>
      <p:ext uri="{BB962C8B-B14F-4D97-AF65-F5344CB8AC3E}">
        <p14:creationId xmlns:p14="http://schemas.microsoft.com/office/powerpoint/2010/main" val="322476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4EDD-E949-4F1D-B2B5-89C2E0C76C79}"/>
              </a:ext>
            </a:extLst>
          </p:cNvPr>
          <p:cNvSpPr>
            <a:spLocks noGrp="1"/>
          </p:cNvSpPr>
          <p:nvPr>
            <p:ph type="title"/>
          </p:nvPr>
        </p:nvSpPr>
        <p:spPr/>
        <p:txBody>
          <a:bodyPr/>
          <a:lstStyle/>
          <a:p>
            <a:r>
              <a:rPr lang="en-US" dirty="0"/>
              <a:t>METHODOLOGY - how</a:t>
            </a:r>
            <a:endParaRPr lang="en-IN" dirty="0"/>
          </a:p>
        </p:txBody>
      </p:sp>
      <p:sp>
        <p:nvSpPr>
          <p:cNvPr id="3" name="Content Placeholder 2">
            <a:extLst>
              <a:ext uri="{FF2B5EF4-FFF2-40B4-BE49-F238E27FC236}">
                <a16:creationId xmlns:a16="http://schemas.microsoft.com/office/drawing/2014/main" id="{73432036-051D-462B-91EC-301BB6D1E6F1}"/>
              </a:ext>
            </a:extLst>
          </p:cNvPr>
          <p:cNvSpPr>
            <a:spLocks noGrp="1"/>
          </p:cNvSpPr>
          <p:nvPr>
            <p:ph idx="1"/>
          </p:nvPr>
        </p:nvSpPr>
        <p:spPr/>
        <p:txBody>
          <a:bodyPr/>
          <a:lstStyle/>
          <a:p>
            <a:r>
              <a:rPr lang="en-IN" dirty="0"/>
              <a:t>Data Collection and Preparation</a:t>
            </a:r>
          </a:p>
          <a:p>
            <a:r>
              <a:rPr lang="en-IN" dirty="0"/>
              <a:t>Model Selection</a:t>
            </a:r>
          </a:p>
          <a:p>
            <a:r>
              <a:rPr lang="en-IN" dirty="0"/>
              <a:t>Training Process</a:t>
            </a:r>
          </a:p>
          <a:p>
            <a:r>
              <a:rPr lang="en-IN" dirty="0"/>
              <a:t>Evaluation</a:t>
            </a:r>
          </a:p>
          <a:p>
            <a:r>
              <a:rPr lang="en-IN" dirty="0"/>
              <a:t>Model Deployment(Optional)</a:t>
            </a:r>
          </a:p>
          <a:p>
            <a:r>
              <a:rPr lang="en-IN" dirty="0"/>
              <a:t>Iterative Improvement</a:t>
            </a:r>
          </a:p>
        </p:txBody>
      </p:sp>
    </p:spTree>
    <p:extLst>
      <p:ext uri="{BB962C8B-B14F-4D97-AF65-F5344CB8AC3E}">
        <p14:creationId xmlns:p14="http://schemas.microsoft.com/office/powerpoint/2010/main" val="3589191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86A26-4ACA-4872-A11E-E1C2828490F5}"/>
              </a:ext>
            </a:extLst>
          </p:cNvPr>
          <p:cNvSpPr>
            <a:spLocks noGrp="1"/>
          </p:cNvSpPr>
          <p:nvPr>
            <p:ph type="title"/>
          </p:nvPr>
        </p:nvSpPr>
        <p:spPr>
          <a:xfrm>
            <a:off x="1451579" y="804520"/>
            <a:ext cx="9603275" cy="531222"/>
          </a:xfrm>
        </p:spPr>
        <p:txBody>
          <a:bodyPr/>
          <a:lstStyle/>
          <a:p>
            <a:r>
              <a:rPr lang="en-GB" dirty="0"/>
              <a:t>P</a:t>
            </a:r>
            <a:r>
              <a:rPr lang="en-MA" dirty="0"/>
              <a:t>roject </a:t>
            </a:r>
            <a:r>
              <a:rPr lang="en-GB" dirty="0"/>
              <a:t>M</a:t>
            </a:r>
            <a:r>
              <a:rPr lang="en-MA" dirty="0"/>
              <a:t>anagement</a:t>
            </a:r>
            <a:endParaRPr lang="en-IN" dirty="0"/>
          </a:p>
        </p:txBody>
      </p:sp>
      <p:pic>
        <p:nvPicPr>
          <p:cNvPr id="5" name="Content Placeholder 4">
            <a:extLst>
              <a:ext uri="{FF2B5EF4-FFF2-40B4-BE49-F238E27FC236}">
                <a16:creationId xmlns:a16="http://schemas.microsoft.com/office/drawing/2014/main" id="{778BDFF2-256E-4D5E-A227-8358C6C941E3}"/>
              </a:ext>
            </a:extLst>
          </p:cNvPr>
          <p:cNvPicPr>
            <a:picLocks noGrp="1" noChangeAspect="1"/>
          </p:cNvPicPr>
          <p:nvPr>
            <p:ph idx="1"/>
          </p:nvPr>
        </p:nvPicPr>
        <p:blipFill>
          <a:blip r:embed="rId2"/>
          <a:stretch>
            <a:fillRect/>
          </a:stretch>
        </p:blipFill>
        <p:spPr>
          <a:xfrm>
            <a:off x="1451579" y="2285999"/>
            <a:ext cx="9604375" cy="3666566"/>
          </a:xfrm>
        </p:spPr>
      </p:pic>
      <p:sp>
        <p:nvSpPr>
          <p:cNvPr id="7" name="TextBox 6">
            <a:extLst>
              <a:ext uri="{FF2B5EF4-FFF2-40B4-BE49-F238E27FC236}">
                <a16:creationId xmlns:a16="http://schemas.microsoft.com/office/drawing/2014/main" id="{E92CA7DE-5FF1-4703-8582-765FBCCF679B}"/>
              </a:ext>
            </a:extLst>
          </p:cNvPr>
          <p:cNvSpPr txBox="1"/>
          <p:nvPr/>
        </p:nvSpPr>
        <p:spPr>
          <a:xfrm>
            <a:off x="1451579" y="1892754"/>
            <a:ext cx="6100482" cy="461665"/>
          </a:xfrm>
          <a:prstGeom prst="rect">
            <a:avLst/>
          </a:prstGeom>
          <a:noFill/>
        </p:spPr>
        <p:txBody>
          <a:bodyPr wrap="square">
            <a:spAutoFit/>
          </a:bodyPr>
          <a:lstStyle/>
          <a:p>
            <a:r>
              <a:rPr lang="en-IN" sz="2400" dirty="0"/>
              <a:t>Gantt Chart</a:t>
            </a:r>
          </a:p>
        </p:txBody>
      </p:sp>
    </p:spTree>
    <p:extLst>
      <p:ext uri="{BB962C8B-B14F-4D97-AF65-F5344CB8AC3E}">
        <p14:creationId xmlns:p14="http://schemas.microsoft.com/office/powerpoint/2010/main" val="19375444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70320</TotalTime>
  <Words>576</Words>
  <Application>Microsoft Office PowerPoint</Application>
  <PresentationFormat>Widescreen</PresentationFormat>
  <Paragraphs>71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Gill Sans MT</vt:lpstr>
      <vt:lpstr>Times New Roman</vt:lpstr>
      <vt:lpstr>Gallery</vt:lpstr>
      <vt:lpstr>MSc Project  (CMP060L050S)  Mid-Point Review Presentation   Enhancing English-to-Tamil Neural Machine Translation  </vt:lpstr>
      <vt:lpstr>Outline</vt:lpstr>
      <vt:lpstr>context</vt:lpstr>
      <vt:lpstr>Current Situation of English-Tamil Translation </vt:lpstr>
      <vt:lpstr>eXisting dataset and models for English to tamil MT</vt:lpstr>
      <vt:lpstr>PROBLEM STATEMENT -why</vt:lpstr>
      <vt:lpstr>OBJECTIVE - what</vt:lpstr>
      <vt:lpstr>METHODOLOGY - how</vt:lpstr>
      <vt:lpstr>Project Management</vt:lpstr>
      <vt:lpstr>Trello setup</vt:lpstr>
      <vt:lpstr>Literature review</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English-to-Tamil Neural Machine Translation</dc:title>
  <dc:creator>Sasikumar K</dc:creator>
  <cp:lastModifiedBy>Sasikumar K</cp:lastModifiedBy>
  <cp:revision>15</cp:revision>
  <dcterms:created xsi:type="dcterms:W3CDTF">2024-06-28T09:08:18Z</dcterms:created>
  <dcterms:modified xsi:type="dcterms:W3CDTF">2024-09-02T23:29:08Z</dcterms:modified>
</cp:coreProperties>
</file>