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6858000" cx="12192000"/>
  <p:notesSz cx="6858000" cy="9144000"/>
  <p:embeddedFontLst>
    <p:embeddedFont>
      <p:font typeface="Roboto"/>
      <p:regular r:id="rId61"/>
      <p:bold r:id="rId62"/>
      <p:italic r:id="rId63"/>
      <p:boldItalic r:id="rId64"/>
    </p:embeddedFont>
    <p:embeddedFont>
      <p:font typeface="Helvetica Neue"/>
      <p:regular r:id="rId65"/>
      <p:bold r:id="rId66"/>
      <p:italic r:id="rId67"/>
      <p:boldItalic r:id="rId68"/>
    </p:embeddedFont>
    <p:embeddedFont>
      <p:font typeface="Helvetica Neue Light"/>
      <p:regular r:id="rId69"/>
      <p:bold r:id="rId70"/>
      <p:italic r:id="rId71"/>
      <p:boldItalic r:id="rId72"/>
    </p:embeddedFont>
    <p:embeddedFont>
      <p:font typeface="Gill Sans"/>
      <p:regular r:id="rId73"/>
      <p:bold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5" roundtripDataSignature="AMtx7mgirfsC9x/469AJVJsiMbMmc0hA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87D42E-363F-43C3-AAB1-926077904934}">
  <a:tblStyle styleId="{BE87D42E-363F-43C3-AAB1-92607790493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GillSans-regular.fntdata"/><Relationship Id="rId72" Type="http://schemas.openxmlformats.org/officeDocument/2006/relationships/font" Target="fonts/HelveticaNeueLight-boldItalic.fntdata"/><Relationship Id="rId31" Type="http://schemas.openxmlformats.org/officeDocument/2006/relationships/slide" Target="slides/slide25.xml"/><Relationship Id="rId75" Type="http://customschemas.google.com/relationships/presentationmetadata" Target="metadata"/><Relationship Id="rId30" Type="http://schemas.openxmlformats.org/officeDocument/2006/relationships/slide" Target="slides/slide24.xml"/><Relationship Id="rId74" Type="http://schemas.openxmlformats.org/officeDocument/2006/relationships/font" Target="fonts/GillSans-bold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HelveticaNeueLight-italic.fntdata"/><Relationship Id="rId70" Type="http://schemas.openxmlformats.org/officeDocument/2006/relationships/font" Target="fonts/HelveticaNeueLight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-bold.fntdata"/><Relationship Id="rId61" Type="http://schemas.openxmlformats.org/officeDocument/2006/relationships/font" Target="fonts/Roboto-regular.fntdata"/><Relationship Id="rId20" Type="http://schemas.openxmlformats.org/officeDocument/2006/relationships/slide" Target="slides/slide14.xml"/><Relationship Id="rId64" Type="http://schemas.openxmlformats.org/officeDocument/2006/relationships/font" Target="fonts/Roboto-boldItalic.fntdata"/><Relationship Id="rId63" Type="http://schemas.openxmlformats.org/officeDocument/2006/relationships/font" Target="fonts/Roboto-italic.fntdata"/><Relationship Id="rId22" Type="http://schemas.openxmlformats.org/officeDocument/2006/relationships/slide" Target="slides/slide16.xml"/><Relationship Id="rId66" Type="http://schemas.openxmlformats.org/officeDocument/2006/relationships/font" Target="fonts/HelveticaNeue-bold.fntdata"/><Relationship Id="rId21" Type="http://schemas.openxmlformats.org/officeDocument/2006/relationships/slide" Target="slides/slide15.xml"/><Relationship Id="rId65" Type="http://schemas.openxmlformats.org/officeDocument/2006/relationships/font" Target="fonts/HelveticaNeue-regular.fntdata"/><Relationship Id="rId24" Type="http://schemas.openxmlformats.org/officeDocument/2006/relationships/slide" Target="slides/slide18.xml"/><Relationship Id="rId68" Type="http://schemas.openxmlformats.org/officeDocument/2006/relationships/font" Target="fonts/HelveticaNeue-boldItalic.fntdata"/><Relationship Id="rId23" Type="http://schemas.openxmlformats.org/officeDocument/2006/relationships/slide" Target="slides/slide17.xml"/><Relationship Id="rId67" Type="http://schemas.openxmlformats.org/officeDocument/2006/relationships/font" Target="fonts/HelveticaNeue-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HelveticaNeueLight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8d5ce3b1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</a:t>
            </a:r>
            <a:endParaRPr/>
          </a:p>
        </p:txBody>
      </p:sp>
      <p:sp>
        <p:nvSpPr>
          <p:cNvPr id="255" name="Google Shape;255;gd8d5ce3b1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f7f94ca7a_0_2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df7f94ca7a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df7f94ca7a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df7f94ca7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hosts in secondary VLANs on PVLAN unaware devices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874be867b_0_5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d874be867b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df7f94ca7a_0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df7f94ca7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Cisco: uses the isolated VLAN.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df7f94ca7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df7f94ca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d874be867b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gd874be867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874be867b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505" name="Google Shape;505;gd874be867b_0_2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f7f94ca7a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557" name="Google Shape;557;gdf7f94ca7a_0_3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d8d5ce3b1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565" name="Google Shape;565;gd8d5ce3b13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d874be867b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604" name="Google Shape;604;gd874be867b_0_3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874be867b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d874be867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df7f94ca7a_1_6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df7f94ca7a_1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df7f94ca7a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9" name="Google Shape;639;gdf7f94ca7a_1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df7f94ca7a_1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5" name="Google Shape;675;gdf7f94ca7a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df7f94ca7a_1_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2" name="Google Shape;682;gdf7f94ca7a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d874be867b_1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9" name="Google Shape;689;gd874be867b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df7f94ca7a_3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df7f94ca7a_3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df7f94ca7a_3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df7f94ca7a_3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df7f94ca7a_0_4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df7f94ca7a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df7f94ca7a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6" name="Google Shape;726;gdf7f94ca7a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df7f94ca7a_0_4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5" name="Google Shape;735;gdf7f94ca7a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874be867b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d874be867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d8d5ce3b13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6" name="Google Shape;926;gd8d5ce3b1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df7f94ca7a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2" name="Google Shape;932;gdf7f94ca7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df7f94ca7a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8" name="Google Shape;938;gdf7f94ca7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df7f94ca7a_0_4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5" name="Google Shape;945;gdf7f94ca7a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df7f94ca7a_1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df7f94ca7a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df7f94ca7a_1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6" name="Google Shape;956;gdf7f94ca7a_13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df7f94ca7a_13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df7f94ca7a_1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df7f94ca7a_13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df7f94ca7a_1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df7f94ca7a_13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df7f94ca7a_1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df7f94ca7a_13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df7f94ca7a_1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f7f94ca7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df7f94ca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df7f94ca7a_1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5" name="Google Shape;1015;gdf7f94ca7a_13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df7f94ca7a_13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df7f94ca7a_13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df7f94ca7a_13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df7f94ca7a_1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df7f94ca7a_13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df7f94ca7a_1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df7f94ca7a_13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df7f94ca7a_13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df7f94ca7a_13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4" name="Google Shape;1074;gdf7f94ca7a_13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df7f94ca7a_13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df7f94ca7a_13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df7f94ca7a_13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df7f94ca7a_13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df7f94ca7a_13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df7f94ca7a_13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df7f94ca7a_13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df7f94ca7a_13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8fa611407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d8fa61140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df7f94ca7a_13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3" name="Google Shape;1133;gdf7f94ca7a_13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df7f94ca7a_13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df7f94ca7a_13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df7f94ca7a_13_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df7f94ca7a_13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df7f94ca7a_13_2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df7f94ca7a_13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df7f94ca7a_13_2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df7f94ca7a_13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f7f94ca7a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df7f94ca7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874be867b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d874be867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f7f94ca7a_1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df7f94ca7a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f8c876b8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f8c876b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ista-PP-DRK-title.jpg" id="31" name="Google Shape;31;gd874be867b_0_4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4" cy="685641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gd874be867b_0_484"/>
          <p:cNvSpPr txBox="1"/>
          <p:nvPr>
            <p:ph idx="12" type="sldNum"/>
          </p:nvPr>
        </p:nvSpPr>
        <p:spPr>
          <a:xfrm>
            <a:off x="212720" y="6492881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gd874be867b_0_484"/>
          <p:cNvSpPr txBox="1"/>
          <p:nvPr>
            <p:ph type="title"/>
          </p:nvPr>
        </p:nvSpPr>
        <p:spPr>
          <a:xfrm>
            <a:off x="1264481" y="3831332"/>
            <a:ext cx="9405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75" lIns="130125" spcFirstLastPara="1" rIns="130125" wrap="square" tIns="650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34" name="Google Shape;34;gd874be867b_0_484"/>
          <p:cNvSpPr txBox="1"/>
          <p:nvPr>
            <p:ph idx="1" type="body"/>
          </p:nvPr>
        </p:nvSpPr>
        <p:spPr>
          <a:xfrm>
            <a:off x="1264473" y="4525079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E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None/>
              <a:defRPr sz="17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/>
        </p:txBody>
      </p:sp>
      <p:sp>
        <p:nvSpPr>
          <p:cNvPr id="35" name="Google Shape;35;gd874be867b_0_484"/>
          <p:cNvSpPr txBox="1"/>
          <p:nvPr/>
        </p:nvSpPr>
        <p:spPr>
          <a:xfrm>
            <a:off x="790473" y="6492875"/>
            <a:ext cx="472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Confidential. Copyright © Arista 2021. All rights reserved.</a:t>
            </a:r>
            <a:endParaRPr b="0" i="0" sz="11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874be867b_0_524"/>
          <p:cNvSpPr txBox="1"/>
          <p:nvPr>
            <p:ph type="title"/>
          </p:nvPr>
        </p:nvSpPr>
        <p:spPr>
          <a:xfrm>
            <a:off x="609603" y="170159"/>
            <a:ext cx="109728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Helvetica Neue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8" name="Google Shape;78;gd874be867b_0_524"/>
          <p:cNvSpPr txBox="1"/>
          <p:nvPr>
            <p:ph idx="1" type="body"/>
          </p:nvPr>
        </p:nvSpPr>
        <p:spPr>
          <a:xfrm>
            <a:off x="609623" y="1128717"/>
            <a:ext cx="53868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1" sz="2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  <a:defRPr b="1" sz="25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  <a:defRPr b="1" sz="23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  <a:defRPr b="1" sz="23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9pPr>
          </a:lstStyle>
          <a:p/>
        </p:txBody>
      </p:sp>
      <p:sp>
        <p:nvSpPr>
          <p:cNvPr id="79" name="Google Shape;79;gd874be867b_0_524"/>
          <p:cNvSpPr txBox="1"/>
          <p:nvPr>
            <p:ph idx="2" type="body"/>
          </p:nvPr>
        </p:nvSpPr>
        <p:spPr>
          <a:xfrm>
            <a:off x="609623" y="17684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b="0" i="0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  <a:defRPr b="0" i="0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≫"/>
              <a:defRPr b="0" i="0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b="0" i="0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-"/>
              <a:defRPr b="0" i="0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465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6pPr>
            <a:lvl7pPr indent="-3746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7pPr>
            <a:lvl8pPr indent="-3746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8pPr>
            <a:lvl9pPr indent="-3746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9pPr>
          </a:lstStyle>
          <a:p/>
        </p:txBody>
      </p:sp>
      <p:sp>
        <p:nvSpPr>
          <p:cNvPr id="80" name="Google Shape;80;gd874be867b_0_524"/>
          <p:cNvSpPr txBox="1"/>
          <p:nvPr>
            <p:ph idx="12" type="sldNum"/>
          </p:nvPr>
        </p:nvSpPr>
        <p:spPr>
          <a:xfrm>
            <a:off x="212720" y="6492881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gd874be867b_0_524"/>
          <p:cNvSpPr txBox="1"/>
          <p:nvPr>
            <p:ph idx="3" type="body"/>
          </p:nvPr>
        </p:nvSpPr>
        <p:spPr>
          <a:xfrm>
            <a:off x="6195492" y="1128717"/>
            <a:ext cx="53868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1" sz="2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  <a:defRPr b="1" sz="25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  <a:defRPr b="1" sz="23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  <a:defRPr b="1" sz="23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9pPr>
          </a:lstStyle>
          <a:p/>
        </p:txBody>
      </p:sp>
      <p:sp>
        <p:nvSpPr>
          <p:cNvPr id="82" name="Google Shape;82;gd874be867b_0_524"/>
          <p:cNvSpPr txBox="1"/>
          <p:nvPr>
            <p:ph idx="4" type="body"/>
          </p:nvPr>
        </p:nvSpPr>
        <p:spPr>
          <a:xfrm>
            <a:off x="6195492" y="17684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b="0" i="0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  <a:defRPr b="0" i="0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≫"/>
              <a:defRPr b="0" i="0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b="0" i="0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-"/>
              <a:defRPr b="0" i="0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465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6pPr>
            <a:lvl7pPr indent="-3746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7pPr>
            <a:lvl8pPr indent="-3746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8pPr>
            <a:lvl9pPr indent="-3746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874be867b_0_531"/>
          <p:cNvSpPr txBox="1"/>
          <p:nvPr>
            <p:ph type="title"/>
          </p:nvPr>
        </p:nvSpPr>
        <p:spPr>
          <a:xfrm>
            <a:off x="609620" y="273057"/>
            <a:ext cx="40113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75" lIns="130125" spcFirstLastPara="1" rIns="130125" wrap="square" tIns="650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800"/>
              <a:buFont typeface="Helvetica Neue"/>
              <a:buNone/>
              <a:defRPr b="0" i="0"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5" name="Google Shape;85;gd874be867b_0_531"/>
          <p:cNvSpPr txBox="1"/>
          <p:nvPr>
            <p:ph idx="1" type="body"/>
          </p:nvPr>
        </p:nvSpPr>
        <p:spPr>
          <a:xfrm>
            <a:off x="4766733" y="273061"/>
            <a:ext cx="6815700" cy="5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b="0" i="0"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92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-"/>
              <a:defRPr b="0" i="0" sz="1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≫"/>
              <a:defRPr b="0" i="0" sz="1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385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•"/>
              <a:defRPr b="0" i="0" sz="1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385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-"/>
              <a:defRPr b="0" i="0" sz="1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64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6pPr>
            <a:lvl7pPr indent="-4064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7pPr>
            <a:lvl8pPr indent="-4064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8pPr>
            <a:lvl9pPr indent="-4064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/>
        </p:txBody>
      </p:sp>
      <p:sp>
        <p:nvSpPr>
          <p:cNvPr id="86" name="Google Shape;86;gd874be867b_0_531"/>
          <p:cNvSpPr txBox="1"/>
          <p:nvPr>
            <p:ph idx="2" type="body"/>
          </p:nvPr>
        </p:nvSpPr>
        <p:spPr>
          <a:xfrm>
            <a:off x="609620" y="1435104"/>
            <a:ext cx="40113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None/>
              <a:defRPr sz="17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/>
        </p:txBody>
      </p:sp>
      <p:sp>
        <p:nvSpPr>
          <p:cNvPr id="87" name="Google Shape;87;gd874be867b_0_531"/>
          <p:cNvSpPr txBox="1"/>
          <p:nvPr>
            <p:ph idx="12" type="sldNum"/>
          </p:nvPr>
        </p:nvSpPr>
        <p:spPr>
          <a:xfrm>
            <a:off x="212720" y="6492881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874be867b_0_536"/>
          <p:cNvSpPr txBox="1"/>
          <p:nvPr>
            <p:ph idx="12" type="sldNum"/>
          </p:nvPr>
        </p:nvSpPr>
        <p:spPr>
          <a:xfrm>
            <a:off x="212720" y="6492881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874be867b_0_538"/>
          <p:cNvSpPr txBox="1"/>
          <p:nvPr>
            <p:ph type="title"/>
          </p:nvPr>
        </p:nvSpPr>
        <p:spPr>
          <a:xfrm>
            <a:off x="963087" y="4406909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4500"/>
              <a:buFont typeface="Helvetica Neue"/>
              <a:buNone/>
              <a:defRPr b="0" i="0" sz="450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92" name="Google Shape;92;gd874be867b_0_538"/>
          <p:cNvSpPr txBox="1"/>
          <p:nvPr>
            <p:ph idx="1" type="body"/>
          </p:nvPr>
        </p:nvSpPr>
        <p:spPr>
          <a:xfrm>
            <a:off x="963087" y="2906721"/>
            <a:ext cx="103632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75" lIns="130125" spcFirstLastPara="1" rIns="130125" wrap="square" tIns="650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  <a:defRPr sz="2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gd874be867b_0_538"/>
          <p:cNvSpPr txBox="1"/>
          <p:nvPr>
            <p:ph idx="12" type="sldNum"/>
          </p:nvPr>
        </p:nvSpPr>
        <p:spPr>
          <a:xfrm>
            <a:off x="212720" y="6492881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874be867b_0_54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500"/>
              <a:buFont typeface="Arial"/>
              <a:buNone/>
              <a:defRPr b="0" i="0" sz="45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4000"/>
              <a:buFont typeface="Merriweather Sans"/>
              <a:buNone/>
              <a:defRPr b="0" i="0" sz="40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500"/>
              <a:buFont typeface="Merriweather Sans"/>
              <a:buNone/>
              <a:defRPr b="0" i="0" sz="35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Merriweather Sans"/>
              <a:buNone/>
              <a:defRPr b="0" i="1" sz="28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gd874be867b_0_542"/>
          <p:cNvSpPr txBox="1"/>
          <p:nvPr>
            <p:ph type="title"/>
          </p:nvPr>
        </p:nvSpPr>
        <p:spPr>
          <a:xfrm>
            <a:off x="2389720" y="4800605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75" lIns="130125" spcFirstLastPara="1" rIns="130125" wrap="square" tIns="650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800"/>
              <a:buFont typeface="Helvetica Neue"/>
              <a:buNone/>
              <a:defRPr b="1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97" name="Google Shape;97;gd874be867b_0_542"/>
          <p:cNvSpPr txBox="1"/>
          <p:nvPr>
            <p:ph idx="1" type="body"/>
          </p:nvPr>
        </p:nvSpPr>
        <p:spPr>
          <a:xfrm>
            <a:off x="2389720" y="5367374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None/>
              <a:defRPr sz="17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/>
        </p:txBody>
      </p:sp>
      <p:sp>
        <p:nvSpPr>
          <p:cNvPr id="98" name="Google Shape;98;gd874be867b_0_542"/>
          <p:cNvSpPr txBox="1"/>
          <p:nvPr>
            <p:ph idx="12" type="sldNum"/>
          </p:nvPr>
        </p:nvSpPr>
        <p:spPr>
          <a:xfrm>
            <a:off x="212720" y="6492881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Arista Theme" showMasterSp="0">
  <p:cSld name="Basic Arista Theme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ista-PP-top-bar.jpg" id="100" name="Google Shape;100;gd874be867b_0_5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8" cy="36988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d874be867b_0_547"/>
          <p:cNvSpPr txBox="1"/>
          <p:nvPr>
            <p:ph type="title"/>
          </p:nvPr>
        </p:nvSpPr>
        <p:spPr>
          <a:xfrm>
            <a:off x="609603" y="536352"/>
            <a:ext cx="109728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02" name="Google Shape;102;gd874be867b_0_547"/>
          <p:cNvSpPr txBox="1"/>
          <p:nvPr>
            <p:ph idx="1" type="body"/>
          </p:nvPr>
        </p:nvSpPr>
        <p:spPr>
          <a:xfrm>
            <a:off x="609603" y="1539671"/>
            <a:ext cx="109728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  <a:defRPr/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≫"/>
              <a:defRPr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-"/>
              <a:defRPr/>
            </a:lvl5pPr>
            <a:lvl6pPr indent="-3810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indent="-3810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indent="-3810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indent="-3810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/>
        </p:txBody>
      </p:sp>
      <p:sp>
        <p:nvSpPr>
          <p:cNvPr id="103" name="Google Shape;103;gd874be867b_0_547"/>
          <p:cNvSpPr txBox="1"/>
          <p:nvPr>
            <p:ph idx="12" type="sldNum"/>
          </p:nvPr>
        </p:nvSpPr>
        <p:spPr>
          <a:xfrm>
            <a:off x="212720" y="6492881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504B4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504B4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504B4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504B4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504B4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504B4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504B4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504B4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504B4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gd874be867b_0_547"/>
          <p:cNvSpPr txBox="1"/>
          <p:nvPr/>
        </p:nvSpPr>
        <p:spPr>
          <a:xfrm>
            <a:off x="1711309" y="6492881"/>
            <a:ext cx="380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504B4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Confidential. Copyright © Arista 2016. All rights reserved.</a:t>
            </a:r>
            <a:endParaRPr b="0" i="0" sz="1100" u="none" cap="none" strike="noStrike">
              <a:solidFill>
                <a:srgbClr val="504B4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Mware Icon End Title">
  <p:cSld name="VMware Icon End 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ista-PP-DRK-v2.jpg" id="106" name="Google Shape;106;gd874be867b_0_5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88"/>
            <a:ext cx="12191998" cy="685641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d874be867b_0_553"/>
          <p:cNvSpPr txBox="1"/>
          <p:nvPr>
            <p:ph idx="12" type="sldNum"/>
          </p:nvPr>
        </p:nvSpPr>
        <p:spPr>
          <a:xfrm>
            <a:off x="212720" y="6492881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gd874be867b_0_553"/>
          <p:cNvSpPr txBox="1"/>
          <p:nvPr/>
        </p:nvSpPr>
        <p:spPr>
          <a:xfrm>
            <a:off x="1711309" y="6492881"/>
            <a:ext cx="380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Confidential. Copyright © Arista 2016. All rights reserved.</a:t>
            </a:r>
            <a:endParaRPr b="0" i="0" sz="11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gd874be867b_0_553"/>
          <p:cNvSpPr txBox="1"/>
          <p:nvPr/>
        </p:nvSpPr>
        <p:spPr>
          <a:xfrm>
            <a:off x="963087" y="3896639"/>
            <a:ext cx="103632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Helvetica Neue Light"/>
              <a:buNone/>
            </a:pPr>
            <a:r>
              <a:rPr b="0" i="0" lang="en-US" sz="57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www.arista.com</a:t>
            </a:r>
            <a:endParaRPr b="0" i="0" sz="57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0" name="Google Shape;110;gd874be867b_0_553"/>
          <p:cNvSpPr txBox="1"/>
          <p:nvPr/>
        </p:nvSpPr>
        <p:spPr>
          <a:xfrm>
            <a:off x="963087" y="5328715"/>
            <a:ext cx="10363200" cy="15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document was created using the official VMware icon and diagram library. Copyright © 2012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VMware, Inc. All rights reserved. This product is protected by U.S. and international copyright and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intellectual property laws. VMware products are covered by one or more patents listed at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http://www.vmware.com/go/patents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VMware does not endorse or make any representations about  third party information included in this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document, nor does the inclusion of any VMware icon or diagram in this document imply such an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Endorsement</a:t>
            </a:r>
            <a:endParaRPr b="0" i="0" sz="1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1" name="Google Shape;111;gd874be867b_0_553"/>
          <p:cNvSpPr txBox="1"/>
          <p:nvPr/>
        </p:nvSpPr>
        <p:spPr>
          <a:xfrm>
            <a:off x="3582049" y="1847283"/>
            <a:ext cx="5028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25" lIns="45700" spcFirstLastPara="1" rIns="45700" wrap="square" tIns="2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</a:pPr>
            <a:r>
              <a:rPr b="0" i="0" lang="en-US" sz="83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Thank You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 showMasterSp="0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874be867b_0_560"/>
          <p:cNvSpPr/>
          <p:nvPr/>
        </p:nvSpPr>
        <p:spPr>
          <a:xfrm>
            <a:off x="0" y="6432559"/>
            <a:ext cx="12192000" cy="438000"/>
          </a:xfrm>
          <a:prstGeom prst="rect">
            <a:avLst/>
          </a:prstGeom>
          <a:gradFill>
            <a:gsLst>
              <a:gs pos="0">
                <a:srgbClr val="D6D6D6">
                  <a:alpha val="80000"/>
                </a:srgbClr>
              </a:gs>
              <a:gs pos="100000">
                <a:srgbClr val="808785">
                  <a:alpha val="8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</a:pPr>
            <a:r>
              <a:t/>
            </a:r>
            <a:endParaRPr b="0" i="0" sz="67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4" name="Google Shape;114;gd874be867b_0_5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1" y="6554828"/>
            <a:ext cx="1241227" cy="19859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d874be867b_0_560"/>
          <p:cNvSpPr txBox="1"/>
          <p:nvPr>
            <p:ph type="title"/>
          </p:nvPr>
        </p:nvSpPr>
        <p:spPr>
          <a:xfrm>
            <a:off x="336549" y="177800"/>
            <a:ext cx="115251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300"/>
              <a:buFont typeface="Arial"/>
              <a:buNone/>
              <a:defRPr sz="33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16" name="Google Shape;116;gd874be867b_0_560"/>
          <p:cNvSpPr txBox="1"/>
          <p:nvPr/>
        </p:nvSpPr>
        <p:spPr>
          <a:xfrm>
            <a:off x="1576917" y="6397928"/>
            <a:ext cx="106152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7700" lIns="67700" spcFirstLastPara="1" rIns="67700" wrap="square" tIns="67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00"/>
              </a:buClr>
              <a:buSzPts val="2100"/>
              <a:buFont typeface="Gill Sans"/>
              <a:buNone/>
            </a:pPr>
            <a:r>
              <a:rPr b="0" i="0" lang="en-US" sz="2100" u="none" cap="none" strike="noStrike">
                <a:solidFill>
                  <a:srgbClr val="FEFE00"/>
                </a:solidFill>
                <a:latin typeface="Gill Sans"/>
                <a:ea typeface="Gill Sans"/>
                <a:cs typeface="Gill Sans"/>
                <a:sym typeface="Gill Sans"/>
              </a:rPr>
              <a:t>ARISTA NETWORKS CONFIDENTIAL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1">
  <p:cSld name="1_Comparis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874be867b_0_565"/>
          <p:cNvSpPr txBox="1"/>
          <p:nvPr>
            <p:ph type="title"/>
          </p:nvPr>
        </p:nvSpPr>
        <p:spPr>
          <a:xfrm>
            <a:off x="609604" y="170169"/>
            <a:ext cx="109728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75" spcFirstLastPara="1" rIns="130075" wrap="square" tIns="65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Helvetica Neue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19" name="Google Shape;119;gd874be867b_0_565"/>
          <p:cNvSpPr txBox="1"/>
          <p:nvPr>
            <p:ph idx="1" type="body"/>
          </p:nvPr>
        </p:nvSpPr>
        <p:spPr>
          <a:xfrm>
            <a:off x="609637" y="1128717"/>
            <a:ext cx="53868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75" spcFirstLastPara="1" rIns="130075" wrap="square" tIns="65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1" sz="2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  <a:defRPr b="1" sz="25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  <a:defRPr b="1" sz="23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  <a:defRPr b="1" sz="23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9pPr>
          </a:lstStyle>
          <a:p/>
        </p:txBody>
      </p:sp>
      <p:sp>
        <p:nvSpPr>
          <p:cNvPr id="120" name="Google Shape;120;gd874be867b_0_565"/>
          <p:cNvSpPr txBox="1"/>
          <p:nvPr>
            <p:ph idx="2" type="body"/>
          </p:nvPr>
        </p:nvSpPr>
        <p:spPr>
          <a:xfrm>
            <a:off x="609637" y="17684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75" spcFirstLastPara="1" rIns="130075" wrap="square" tIns="650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b="0" i="0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  <a:defRPr b="0" i="0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≫"/>
              <a:defRPr b="0" i="0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b="0" i="0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-"/>
              <a:defRPr b="0" i="0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465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6pPr>
            <a:lvl7pPr indent="-3746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7pPr>
            <a:lvl8pPr indent="-3746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8pPr>
            <a:lvl9pPr indent="-3746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9pPr>
          </a:lstStyle>
          <a:p/>
        </p:txBody>
      </p:sp>
      <p:sp>
        <p:nvSpPr>
          <p:cNvPr id="121" name="Google Shape;121;gd874be867b_0_565"/>
          <p:cNvSpPr txBox="1"/>
          <p:nvPr>
            <p:ph idx="12" type="sldNum"/>
          </p:nvPr>
        </p:nvSpPr>
        <p:spPr>
          <a:xfrm>
            <a:off x="212736" y="6492888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75" spcFirstLastPara="1" rIns="130075" wrap="square" tIns="650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gd874be867b_0_565"/>
          <p:cNvSpPr txBox="1"/>
          <p:nvPr>
            <p:ph idx="3" type="body"/>
          </p:nvPr>
        </p:nvSpPr>
        <p:spPr>
          <a:xfrm>
            <a:off x="6195508" y="1128717"/>
            <a:ext cx="53868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75" spcFirstLastPara="1" rIns="130075" wrap="square" tIns="65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1" sz="2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  <a:defRPr b="1" sz="25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  <a:defRPr b="1" sz="23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  <a:defRPr b="1" sz="23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9pPr>
          </a:lstStyle>
          <a:p/>
        </p:txBody>
      </p:sp>
      <p:sp>
        <p:nvSpPr>
          <p:cNvPr id="123" name="Google Shape;123;gd874be867b_0_565"/>
          <p:cNvSpPr txBox="1"/>
          <p:nvPr>
            <p:ph idx="4" type="body"/>
          </p:nvPr>
        </p:nvSpPr>
        <p:spPr>
          <a:xfrm>
            <a:off x="6195508" y="17684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75" spcFirstLastPara="1" rIns="130075" wrap="square" tIns="650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b="0" i="0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  <a:defRPr b="0" i="0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≫"/>
              <a:defRPr b="0" i="0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b="0" i="0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-"/>
              <a:defRPr b="0" i="0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465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6pPr>
            <a:lvl7pPr indent="-3746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7pPr>
            <a:lvl8pPr indent="-3746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8pPr>
            <a:lvl9pPr indent="-3746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1_Two Conte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874be867b_0_572"/>
          <p:cNvSpPr txBox="1"/>
          <p:nvPr>
            <p:ph type="title"/>
          </p:nvPr>
        </p:nvSpPr>
        <p:spPr>
          <a:xfrm>
            <a:off x="609603" y="170151"/>
            <a:ext cx="109728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75" spcFirstLastPara="1" rIns="130175" wrap="square" tIns="650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3300"/>
              <a:buFont typeface="Helvetica Neue"/>
              <a:buNone/>
              <a:defRPr b="0" i="0" sz="33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/>
        </p:txBody>
      </p:sp>
      <p:sp>
        <p:nvSpPr>
          <p:cNvPr id="126" name="Google Shape;126;gd874be867b_0_572"/>
          <p:cNvSpPr txBox="1"/>
          <p:nvPr>
            <p:ph idx="1" type="body"/>
          </p:nvPr>
        </p:nvSpPr>
        <p:spPr>
          <a:xfrm>
            <a:off x="609600" y="1125739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75" spcFirstLastPara="1" rIns="130175" wrap="square" tIns="6507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Merriweather Sans"/>
              <a:buChar char="-"/>
              <a:defRPr b="0" i="0" sz="20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Merriweather Sans"/>
              <a:buChar char="≫"/>
              <a:defRPr b="0" i="0" sz="1600" u="none" cap="none" strike="noStrike">
                <a:solidFill>
                  <a:srgbClr val="14131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14131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erriweather Sans"/>
              <a:buChar char="-"/>
              <a:defRPr b="0" i="0" sz="1200" u="none" cap="none" strike="noStrike">
                <a:solidFill>
                  <a:srgbClr val="14131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87350" lvl="5" marL="2743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7350" lvl="6" marL="3200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7350" lvl="7" marL="3657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7350" lvl="8" marL="4114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gd874be867b_0_572"/>
          <p:cNvSpPr txBox="1"/>
          <p:nvPr>
            <p:ph idx="12" type="sldNum"/>
          </p:nvPr>
        </p:nvSpPr>
        <p:spPr>
          <a:xfrm>
            <a:off x="212712" y="6492873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75" spcFirstLastPara="1" rIns="130175" wrap="square" tIns="650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gd874be867b_0_572"/>
          <p:cNvSpPr txBox="1"/>
          <p:nvPr>
            <p:ph idx="2" type="body"/>
          </p:nvPr>
        </p:nvSpPr>
        <p:spPr>
          <a:xfrm>
            <a:off x="6197603" y="1125739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75" spcFirstLastPara="1" rIns="130175" wrap="square" tIns="6507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Merriweather Sans"/>
              <a:buChar char="-"/>
              <a:defRPr b="0" i="0" sz="20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Merriweather Sans"/>
              <a:buChar char="≫"/>
              <a:defRPr b="0" i="0" sz="1600" u="none" cap="none" strike="noStrike">
                <a:solidFill>
                  <a:srgbClr val="14131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14131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erriweather Sans"/>
              <a:buChar char="-"/>
              <a:defRPr b="0" i="0" sz="1200" u="none" cap="none" strike="noStrike">
                <a:solidFill>
                  <a:srgbClr val="14131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87350" lvl="5" marL="2743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7350" lvl="6" marL="3200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7350" lvl="7" marL="3657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7350" lvl="8" marL="4114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d874be867b_0_577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gd874be867b_0_57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gd874be867b_0_57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gd874be867b_0_57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gd874be867b_0_57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ista-PP-DRK-title.jpg" id="155" name="Google Shape;155;gdf7f94ca7a_3_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4" cy="685641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df7f94ca7a_3_25"/>
          <p:cNvSpPr txBox="1"/>
          <p:nvPr>
            <p:ph idx="12" type="sldNum"/>
          </p:nvPr>
        </p:nvSpPr>
        <p:spPr>
          <a:xfrm>
            <a:off x="212720" y="6492881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gdf7f94ca7a_3_25"/>
          <p:cNvSpPr txBox="1"/>
          <p:nvPr>
            <p:ph type="title"/>
          </p:nvPr>
        </p:nvSpPr>
        <p:spPr>
          <a:xfrm>
            <a:off x="1264481" y="3831332"/>
            <a:ext cx="9405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75" lIns="130125" spcFirstLastPara="1" rIns="130125" wrap="square" tIns="650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58" name="Google Shape;158;gdf7f94ca7a_3_25"/>
          <p:cNvSpPr txBox="1"/>
          <p:nvPr>
            <p:ph idx="1" type="body"/>
          </p:nvPr>
        </p:nvSpPr>
        <p:spPr>
          <a:xfrm>
            <a:off x="1264473" y="4525079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E"/>
                </a:solidFill>
              </a:defRPr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SzPts val="1700"/>
              <a:buNone/>
              <a:defRPr sz="1700"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5pPr>
            <a:lvl6pPr indent="-2286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indent="-2286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indent="-2286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indent="-2286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/>
        </p:txBody>
      </p:sp>
      <p:sp>
        <p:nvSpPr>
          <p:cNvPr id="159" name="Google Shape;159;gdf7f94ca7a_3_25"/>
          <p:cNvSpPr txBox="1"/>
          <p:nvPr/>
        </p:nvSpPr>
        <p:spPr>
          <a:xfrm>
            <a:off x="1711309" y="6492881"/>
            <a:ext cx="380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Confidential. Copyright © Arista 20</a:t>
            </a:r>
            <a:r>
              <a:rPr lang="en-US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21</a:t>
            </a:r>
            <a:r>
              <a:rPr b="0" i="0" lang="en-US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All rights reserved.</a:t>
            </a:r>
            <a:endParaRPr b="0" i="0" sz="11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ista-PP-DRK-v2.jpg" id="161" name="Google Shape;161;gdf7f94ca7a_3_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88"/>
            <a:ext cx="12191998" cy="685641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df7f94ca7a_3_31"/>
          <p:cNvSpPr txBox="1"/>
          <p:nvPr>
            <p:ph type="title"/>
          </p:nvPr>
        </p:nvSpPr>
        <p:spPr>
          <a:xfrm>
            <a:off x="963087" y="4406909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"/>
              <a:buNone/>
              <a:defRPr b="0" i="0" sz="4500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63" name="Google Shape;163;gdf7f94ca7a_3_31"/>
          <p:cNvSpPr txBox="1"/>
          <p:nvPr>
            <p:ph idx="1" type="body"/>
          </p:nvPr>
        </p:nvSpPr>
        <p:spPr>
          <a:xfrm>
            <a:off x="963087" y="2906721"/>
            <a:ext cx="103632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75" lIns="130125" spcFirstLastPara="1" rIns="130125" wrap="square" tIns="65075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2300"/>
              <a:buNone/>
              <a:defRPr sz="23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4" name="Google Shape;164;gdf7f94ca7a_3_31"/>
          <p:cNvSpPr txBox="1"/>
          <p:nvPr>
            <p:ph idx="12" type="sldNum"/>
          </p:nvPr>
        </p:nvSpPr>
        <p:spPr>
          <a:xfrm>
            <a:off x="212720" y="6492881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gdf7f94ca7a_3_31"/>
          <p:cNvSpPr txBox="1"/>
          <p:nvPr/>
        </p:nvSpPr>
        <p:spPr>
          <a:xfrm>
            <a:off x="1711309" y="6492881"/>
            <a:ext cx="380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Confidential. Copyright © Arista 20</a:t>
            </a:r>
            <a:r>
              <a:rPr lang="en-US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21</a:t>
            </a:r>
            <a:r>
              <a:rPr b="0" i="0" lang="en-US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All rights reserved.</a:t>
            </a:r>
            <a:endParaRPr b="0" i="0" sz="11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f7f94ca7a_3_37"/>
          <p:cNvSpPr txBox="1"/>
          <p:nvPr>
            <p:ph type="title"/>
          </p:nvPr>
        </p:nvSpPr>
        <p:spPr>
          <a:xfrm>
            <a:off x="609603" y="170159"/>
            <a:ext cx="109728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68" name="Google Shape;168;gdf7f94ca7a_3_37"/>
          <p:cNvSpPr txBox="1"/>
          <p:nvPr>
            <p:ph idx="1" type="body"/>
          </p:nvPr>
        </p:nvSpPr>
        <p:spPr>
          <a:xfrm>
            <a:off x="609600" y="1125739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  <a:defRPr b="0" i="0"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  <a:defRPr b="0" i="0" sz="2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rtl="0" algn="l">
              <a:spcBef>
                <a:spcPts val="600"/>
              </a:spcBef>
              <a:spcAft>
                <a:spcPts val="0"/>
              </a:spcAft>
              <a:buSzPts val="1600"/>
              <a:buChar char="≫"/>
              <a:defRPr b="0" i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04800" lvl="3" marL="1828800" rtl="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b="0" i="0"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04800" lvl="4" marL="2286000" rtl="0" algn="l">
              <a:spcBef>
                <a:spcPts val="600"/>
              </a:spcBef>
              <a:spcAft>
                <a:spcPts val="0"/>
              </a:spcAft>
              <a:buSzPts val="1200"/>
              <a:buChar char="-"/>
              <a:defRPr b="0" i="0"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87350" lvl="5" marL="2743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6pPr>
            <a:lvl7pPr indent="-387350" lvl="6" marL="3200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7pPr>
            <a:lvl8pPr indent="-387350" lvl="7" marL="3657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8pPr>
            <a:lvl9pPr indent="-387350" lvl="8" marL="4114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9pPr>
          </a:lstStyle>
          <a:p/>
        </p:txBody>
      </p:sp>
      <p:sp>
        <p:nvSpPr>
          <p:cNvPr id="169" name="Google Shape;169;gdf7f94ca7a_3_37"/>
          <p:cNvSpPr txBox="1"/>
          <p:nvPr>
            <p:ph idx="12" type="sldNum"/>
          </p:nvPr>
        </p:nvSpPr>
        <p:spPr>
          <a:xfrm>
            <a:off x="212720" y="6492881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gdf7f94ca7a_3_37"/>
          <p:cNvSpPr txBox="1"/>
          <p:nvPr>
            <p:ph idx="2" type="body"/>
          </p:nvPr>
        </p:nvSpPr>
        <p:spPr>
          <a:xfrm>
            <a:off x="6197603" y="1125739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  <a:defRPr b="0" i="0"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  <a:defRPr b="0" i="0" sz="2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rtl="0" algn="l">
              <a:spcBef>
                <a:spcPts val="600"/>
              </a:spcBef>
              <a:spcAft>
                <a:spcPts val="0"/>
              </a:spcAft>
              <a:buSzPts val="1600"/>
              <a:buChar char="≫"/>
              <a:defRPr b="0" i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04800" lvl="3" marL="1828800" rtl="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b="0" i="0"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04800" lvl="4" marL="2286000" rtl="0" algn="l">
              <a:spcBef>
                <a:spcPts val="600"/>
              </a:spcBef>
              <a:spcAft>
                <a:spcPts val="0"/>
              </a:spcAft>
              <a:buSzPts val="1200"/>
              <a:buChar char="-"/>
              <a:defRPr b="0" i="0"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87350" lvl="5" marL="2743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6pPr>
            <a:lvl7pPr indent="-387350" lvl="6" marL="3200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7pPr>
            <a:lvl8pPr indent="-387350" lvl="7" marL="3657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8pPr>
            <a:lvl9pPr indent="-387350" lvl="8" marL="4114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 type="titleOnly">
  <p:cSld name="TITLE_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f7f94ca7a_3_42"/>
          <p:cNvSpPr txBox="1"/>
          <p:nvPr>
            <p:ph type="title"/>
          </p:nvPr>
        </p:nvSpPr>
        <p:spPr>
          <a:xfrm>
            <a:off x="609603" y="170159"/>
            <a:ext cx="109728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73" name="Google Shape;173;gdf7f94ca7a_3_42"/>
          <p:cNvSpPr txBox="1"/>
          <p:nvPr>
            <p:ph idx="12" type="sldNum"/>
          </p:nvPr>
        </p:nvSpPr>
        <p:spPr>
          <a:xfrm>
            <a:off x="212720" y="6492881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f7f94ca7a_3_45"/>
          <p:cNvSpPr txBox="1"/>
          <p:nvPr>
            <p:ph type="title"/>
          </p:nvPr>
        </p:nvSpPr>
        <p:spPr>
          <a:xfrm>
            <a:off x="609603" y="170159"/>
            <a:ext cx="109728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76" name="Google Shape;176;gdf7f94ca7a_3_45"/>
          <p:cNvSpPr txBox="1"/>
          <p:nvPr>
            <p:ph idx="1" type="body"/>
          </p:nvPr>
        </p:nvSpPr>
        <p:spPr>
          <a:xfrm>
            <a:off x="609603" y="1173476"/>
            <a:ext cx="109728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1pPr>
            <a:lvl2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  <a:defRPr/>
            </a:lvl2pPr>
            <a:lvl3pPr indent="-330200" lvl="2" marL="1371600" rtl="0" algn="l">
              <a:spcBef>
                <a:spcPts val="600"/>
              </a:spcBef>
              <a:spcAft>
                <a:spcPts val="0"/>
              </a:spcAft>
              <a:buSzPts val="1600"/>
              <a:buChar char="≫"/>
              <a:defRPr/>
            </a:lvl3pPr>
            <a:lvl4pPr indent="-304800" lvl="3" marL="1828800" rtl="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rtl="0" algn="l">
              <a:spcBef>
                <a:spcPts val="600"/>
              </a:spcBef>
              <a:spcAft>
                <a:spcPts val="0"/>
              </a:spcAft>
              <a:buSzPts val="1200"/>
              <a:buChar char="-"/>
              <a:defRPr/>
            </a:lvl5pPr>
            <a:lvl6pPr indent="-381000" lvl="5" marL="2743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indent="-381000" lvl="6" marL="3200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indent="-381000" lvl="7" marL="3657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indent="-381000" lvl="8" marL="4114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/>
        </p:txBody>
      </p:sp>
      <p:sp>
        <p:nvSpPr>
          <p:cNvPr id="177" name="Google Shape;177;gdf7f94ca7a_3_45"/>
          <p:cNvSpPr txBox="1"/>
          <p:nvPr>
            <p:ph idx="12" type="sldNum"/>
          </p:nvPr>
        </p:nvSpPr>
        <p:spPr>
          <a:xfrm>
            <a:off x="212720" y="6492881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gdf7f94ca7a_3_45"/>
          <p:cNvSpPr txBox="1"/>
          <p:nvPr/>
        </p:nvSpPr>
        <p:spPr>
          <a:xfrm>
            <a:off x="11438523" y="6664997"/>
            <a:ext cx="2631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3_Title 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f7f94ca7a_3_50"/>
          <p:cNvSpPr txBox="1"/>
          <p:nvPr>
            <p:ph type="ctrTitle"/>
          </p:nvPr>
        </p:nvSpPr>
        <p:spPr>
          <a:xfrm>
            <a:off x="505883" y="304801"/>
            <a:ext cx="11277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gdf7f94ca7a_3_50"/>
          <p:cNvSpPr txBox="1"/>
          <p:nvPr>
            <p:ph idx="12" type="sldNum"/>
          </p:nvPr>
        </p:nvSpPr>
        <p:spPr>
          <a:xfrm>
            <a:off x="212732" y="6482336"/>
            <a:ext cx="48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Title">
  <p:cSld name="End Title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ista-PP-DRK-v2.jpg" id="183" name="Google Shape;183;gdf7f94ca7a_3_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88"/>
            <a:ext cx="12191998" cy="685641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df7f94ca7a_3_53"/>
          <p:cNvSpPr txBox="1"/>
          <p:nvPr>
            <p:ph idx="12" type="sldNum"/>
          </p:nvPr>
        </p:nvSpPr>
        <p:spPr>
          <a:xfrm>
            <a:off x="212720" y="6492881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gdf7f94ca7a_3_53"/>
          <p:cNvSpPr txBox="1"/>
          <p:nvPr/>
        </p:nvSpPr>
        <p:spPr>
          <a:xfrm>
            <a:off x="1711309" y="6492881"/>
            <a:ext cx="380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Confidential. Copyright © Arista 2016. All rights reserved.</a:t>
            </a:r>
            <a:endParaRPr b="0" i="0" sz="11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gdf7f94ca7a_3_53"/>
          <p:cNvSpPr txBox="1"/>
          <p:nvPr/>
        </p:nvSpPr>
        <p:spPr>
          <a:xfrm>
            <a:off x="963087" y="4754284"/>
            <a:ext cx="103632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Helvetica Neue Light"/>
              <a:buNone/>
            </a:pPr>
            <a:r>
              <a:rPr b="0" i="0" lang="en-US" sz="5700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www.arista.com</a:t>
            </a:r>
            <a:endParaRPr b="0" i="0" sz="5700" cap="non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7" name="Google Shape;187;gdf7f94ca7a_3_53"/>
          <p:cNvSpPr txBox="1"/>
          <p:nvPr/>
        </p:nvSpPr>
        <p:spPr>
          <a:xfrm>
            <a:off x="3582049" y="1847283"/>
            <a:ext cx="5028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25" lIns="45700" spcFirstLastPara="1" rIns="45700" wrap="square" tIns="22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3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Thank You</a:t>
            </a:r>
            <a:endParaRPr sz="190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ista-PP-DRK-v2.jpg" id="189" name="Google Shape;189;gdf7f94ca7a_3_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8" cy="6856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df7f94ca7a_3_59"/>
          <p:cNvSpPr txBox="1"/>
          <p:nvPr>
            <p:ph idx="12" type="sldNum"/>
          </p:nvPr>
        </p:nvSpPr>
        <p:spPr>
          <a:xfrm>
            <a:off x="212720" y="6492881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gdf7f94ca7a_3_59"/>
          <p:cNvSpPr txBox="1"/>
          <p:nvPr>
            <p:ph type="title"/>
          </p:nvPr>
        </p:nvSpPr>
        <p:spPr>
          <a:xfrm>
            <a:off x="1264481" y="3831332"/>
            <a:ext cx="9405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75" lIns="130125" spcFirstLastPara="1" rIns="130125" wrap="square" tIns="650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92" name="Google Shape;192;gdf7f94ca7a_3_59"/>
          <p:cNvSpPr txBox="1"/>
          <p:nvPr>
            <p:ph idx="1" type="body"/>
          </p:nvPr>
        </p:nvSpPr>
        <p:spPr>
          <a:xfrm>
            <a:off x="1264473" y="4525079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E"/>
                </a:solidFill>
              </a:defRPr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SzPts val="1700"/>
              <a:buNone/>
              <a:defRPr sz="1700"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5pPr>
            <a:lvl6pPr indent="-2286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indent="-2286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indent="-2286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indent="-2286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/>
        </p:txBody>
      </p:sp>
      <p:sp>
        <p:nvSpPr>
          <p:cNvPr id="193" name="Google Shape;193;gdf7f94ca7a_3_59"/>
          <p:cNvSpPr txBox="1"/>
          <p:nvPr/>
        </p:nvSpPr>
        <p:spPr>
          <a:xfrm>
            <a:off x="1711309" y="6492881"/>
            <a:ext cx="380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Confidential. Copyright © Arista 2016. All rights reserved.</a:t>
            </a:r>
            <a:endParaRPr b="0" i="0" sz="11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f7f94ca7a_3_65"/>
          <p:cNvSpPr txBox="1"/>
          <p:nvPr>
            <p:ph type="title"/>
          </p:nvPr>
        </p:nvSpPr>
        <p:spPr>
          <a:xfrm>
            <a:off x="609603" y="170159"/>
            <a:ext cx="109728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Helvetica Neue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96" name="Google Shape;196;gdf7f94ca7a_3_65"/>
          <p:cNvSpPr txBox="1"/>
          <p:nvPr>
            <p:ph idx="1" type="body"/>
          </p:nvPr>
        </p:nvSpPr>
        <p:spPr>
          <a:xfrm>
            <a:off x="609623" y="1128717"/>
            <a:ext cx="53868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SzPts val="2800"/>
              <a:buNone/>
              <a:defRPr b="1" sz="28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2500"/>
              <a:buNone/>
              <a:defRPr b="1" sz="25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2300"/>
              <a:buNone/>
              <a:defRPr b="1" sz="23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2300"/>
              <a:buNone/>
              <a:defRPr b="1" sz="23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8pPr>
            <a:lvl9pPr indent="-228600" lvl="8" marL="4114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9pPr>
          </a:lstStyle>
          <a:p/>
        </p:txBody>
      </p:sp>
      <p:sp>
        <p:nvSpPr>
          <p:cNvPr id="197" name="Google Shape;197;gdf7f94ca7a_3_65"/>
          <p:cNvSpPr txBox="1"/>
          <p:nvPr>
            <p:ph idx="2" type="body"/>
          </p:nvPr>
        </p:nvSpPr>
        <p:spPr>
          <a:xfrm>
            <a:off x="609623" y="17684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  <a:defRPr b="0" i="0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  <a:defRPr b="0" i="0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rtl="0" algn="l">
              <a:spcBef>
                <a:spcPts val="600"/>
              </a:spcBef>
              <a:spcAft>
                <a:spcPts val="0"/>
              </a:spcAft>
              <a:buSzPts val="1600"/>
              <a:buChar char="≫"/>
              <a:defRPr b="0" i="0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rtl="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b="0" i="0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rtl="0" algn="l">
              <a:spcBef>
                <a:spcPts val="600"/>
              </a:spcBef>
              <a:spcAft>
                <a:spcPts val="0"/>
              </a:spcAft>
              <a:buSzPts val="1200"/>
              <a:buChar char="-"/>
              <a:defRPr b="0" i="0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4650" lvl="5" marL="2743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6pPr>
            <a:lvl7pPr indent="-374650" lvl="6" marL="3200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7pPr>
            <a:lvl8pPr indent="-374650" lvl="7" marL="3657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8pPr>
            <a:lvl9pPr indent="-374650" lvl="8" marL="4114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9pPr>
          </a:lstStyle>
          <a:p/>
        </p:txBody>
      </p:sp>
      <p:sp>
        <p:nvSpPr>
          <p:cNvPr id="198" name="Google Shape;198;gdf7f94ca7a_3_65"/>
          <p:cNvSpPr txBox="1"/>
          <p:nvPr>
            <p:ph idx="12" type="sldNum"/>
          </p:nvPr>
        </p:nvSpPr>
        <p:spPr>
          <a:xfrm>
            <a:off x="212720" y="6492881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gdf7f94ca7a_3_65"/>
          <p:cNvSpPr txBox="1"/>
          <p:nvPr>
            <p:ph idx="3" type="body"/>
          </p:nvPr>
        </p:nvSpPr>
        <p:spPr>
          <a:xfrm>
            <a:off x="6195492" y="1128717"/>
            <a:ext cx="53868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SzPts val="2800"/>
              <a:buNone/>
              <a:defRPr b="1" sz="28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2500"/>
              <a:buNone/>
              <a:defRPr b="1" sz="25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2300"/>
              <a:buNone/>
              <a:defRPr b="1" sz="23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2300"/>
              <a:buNone/>
              <a:defRPr b="1" sz="23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8pPr>
            <a:lvl9pPr indent="-228600" lvl="8" marL="4114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9pPr>
          </a:lstStyle>
          <a:p/>
        </p:txBody>
      </p:sp>
      <p:sp>
        <p:nvSpPr>
          <p:cNvPr id="200" name="Google Shape;200;gdf7f94ca7a_3_65"/>
          <p:cNvSpPr txBox="1"/>
          <p:nvPr>
            <p:ph idx="4" type="body"/>
          </p:nvPr>
        </p:nvSpPr>
        <p:spPr>
          <a:xfrm>
            <a:off x="6195492" y="17684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  <a:defRPr b="0" i="0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  <a:defRPr b="0" i="0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rtl="0" algn="l">
              <a:spcBef>
                <a:spcPts val="600"/>
              </a:spcBef>
              <a:spcAft>
                <a:spcPts val="0"/>
              </a:spcAft>
              <a:buSzPts val="1600"/>
              <a:buChar char="≫"/>
              <a:defRPr b="0" i="0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rtl="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b="0" i="0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rtl="0" algn="l">
              <a:spcBef>
                <a:spcPts val="600"/>
              </a:spcBef>
              <a:spcAft>
                <a:spcPts val="0"/>
              </a:spcAft>
              <a:buSzPts val="1200"/>
              <a:buChar char="-"/>
              <a:defRPr b="0" i="0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4650" lvl="5" marL="2743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6pPr>
            <a:lvl7pPr indent="-374650" lvl="6" marL="3200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7pPr>
            <a:lvl8pPr indent="-374650" lvl="7" marL="3657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8pPr>
            <a:lvl9pPr indent="-374650" lvl="8" marL="4114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f7f94ca7a_3_72"/>
          <p:cNvSpPr txBox="1"/>
          <p:nvPr>
            <p:ph type="title"/>
          </p:nvPr>
        </p:nvSpPr>
        <p:spPr>
          <a:xfrm>
            <a:off x="609620" y="273057"/>
            <a:ext cx="40113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75" lIns="130125" spcFirstLastPara="1" rIns="130125" wrap="square" tIns="650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800"/>
              <a:buFont typeface="Helvetica Neue"/>
              <a:buNone/>
              <a:defRPr b="0" i="0"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3" name="Google Shape;203;gdf7f94ca7a_3_72"/>
          <p:cNvSpPr txBox="1"/>
          <p:nvPr>
            <p:ph idx="1" type="body"/>
          </p:nvPr>
        </p:nvSpPr>
        <p:spPr>
          <a:xfrm>
            <a:off x="4766733" y="273061"/>
            <a:ext cx="6815700" cy="5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  <a:defRPr b="0" i="0"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9250" lvl="1" marL="914400" rtl="0" algn="l">
              <a:spcBef>
                <a:spcPts val="600"/>
              </a:spcBef>
              <a:spcAft>
                <a:spcPts val="0"/>
              </a:spcAft>
              <a:buSzPts val="1900"/>
              <a:buChar char="-"/>
              <a:defRPr b="0" i="0" sz="1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rtl="0" algn="l">
              <a:spcBef>
                <a:spcPts val="600"/>
              </a:spcBef>
              <a:spcAft>
                <a:spcPts val="0"/>
              </a:spcAft>
              <a:buSzPts val="1500"/>
              <a:buChar char="≫"/>
              <a:defRPr b="0" i="0" sz="1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3850" lvl="3" marL="1828800" rtl="0" algn="l">
              <a:spcBef>
                <a:spcPts val="600"/>
              </a:spcBef>
              <a:spcAft>
                <a:spcPts val="0"/>
              </a:spcAft>
              <a:buSzPts val="1500"/>
              <a:buChar char="•"/>
              <a:defRPr b="0" i="0" sz="1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3850" lvl="4" marL="2286000" rtl="0" algn="l">
              <a:spcBef>
                <a:spcPts val="600"/>
              </a:spcBef>
              <a:spcAft>
                <a:spcPts val="0"/>
              </a:spcAft>
              <a:buSzPts val="1500"/>
              <a:buChar char="-"/>
              <a:defRPr b="0" i="0" sz="1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6400" lvl="5" marL="2743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6pPr>
            <a:lvl7pPr indent="-406400" lvl="6" marL="3200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7pPr>
            <a:lvl8pPr indent="-406400" lvl="7" marL="3657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8pPr>
            <a:lvl9pPr indent="-406400" lvl="8" marL="4114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/>
        </p:txBody>
      </p:sp>
      <p:sp>
        <p:nvSpPr>
          <p:cNvPr id="204" name="Google Shape;204;gdf7f94ca7a_3_72"/>
          <p:cNvSpPr txBox="1"/>
          <p:nvPr>
            <p:ph idx="2" type="body"/>
          </p:nvPr>
        </p:nvSpPr>
        <p:spPr>
          <a:xfrm>
            <a:off x="609620" y="1435104"/>
            <a:ext cx="40113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SzPts val="1700"/>
              <a:buNone/>
              <a:defRPr sz="1700"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5pPr>
            <a:lvl6pPr indent="-2286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indent="-2286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indent="-2286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indent="-2286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/>
        </p:txBody>
      </p:sp>
      <p:sp>
        <p:nvSpPr>
          <p:cNvPr id="205" name="Google Shape;205;gdf7f94ca7a_3_72"/>
          <p:cNvSpPr txBox="1"/>
          <p:nvPr>
            <p:ph idx="12" type="sldNum"/>
          </p:nvPr>
        </p:nvSpPr>
        <p:spPr>
          <a:xfrm>
            <a:off x="212720" y="6492881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74be867b_0_504"/>
          <p:cNvSpPr txBox="1"/>
          <p:nvPr>
            <p:ph type="title"/>
          </p:nvPr>
        </p:nvSpPr>
        <p:spPr>
          <a:xfrm>
            <a:off x="609603" y="170159"/>
            <a:ext cx="109728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44" name="Google Shape;44;gd874be867b_0_504"/>
          <p:cNvSpPr txBox="1"/>
          <p:nvPr>
            <p:ph idx="1" type="body"/>
          </p:nvPr>
        </p:nvSpPr>
        <p:spPr>
          <a:xfrm>
            <a:off x="609603" y="1173476"/>
            <a:ext cx="109728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  <a:defRPr/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≫"/>
              <a:defRPr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-"/>
              <a:defRPr/>
            </a:lvl5pPr>
            <a:lvl6pPr indent="-3810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indent="-3810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indent="-3810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indent="-3810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/>
        </p:txBody>
      </p:sp>
      <p:sp>
        <p:nvSpPr>
          <p:cNvPr id="45" name="Google Shape;45;gd874be867b_0_504"/>
          <p:cNvSpPr txBox="1"/>
          <p:nvPr>
            <p:ph idx="12" type="sldNum"/>
          </p:nvPr>
        </p:nvSpPr>
        <p:spPr>
          <a:xfrm>
            <a:off x="212720" y="6492881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gd874be867b_0_504"/>
          <p:cNvSpPr txBox="1"/>
          <p:nvPr/>
        </p:nvSpPr>
        <p:spPr>
          <a:xfrm>
            <a:off x="11438523" y="6664997"/>
            <a:ext cx="2631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f7f94ca7a_3_77"/>
          <p:cNvSpPr txBox="1"/>
          <p:nvPr>
            <p:ph idx="12" type="sldNum"/>
          </p:nvPr>
        </p:nvSpPr>
        <p:spPr>
          <a:xfrm>
            <a:off x="212720" y="6492881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f7f94ca7a_3_79"/>
          <p:cNvSpPr txBox="1"/>
          <p:nvPr>
            <p:ph type="title"/>
          </p:nvPr>
        </p:nvSpPr>
        <p:spPr>
          <a:xfrm>
            <a:off x="963087" y="4406909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4500"/>
              <a:buFont typeface="Helvetica Neue"/>
              <a:buNone/>
              <a:defRPr b="0" i="0" sz="450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10" name="Google Shape;210;gdf7f94ca7a_3_79"/>
          <p:cNvSpPr txBox="1"/>
          <p:nvPr>
            <p:ph idx="1" type="body"/>
          </p:nvPr>
        </p:nvSpPr>
        <p:spPr>
          <a:xfrm>
            <a:off x="963087" y="2906721"/>
            <a:ext cx="103632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75" lIns="130125" spcFirstLastPara="1" rIns="130125" wrap="square" tIns="65075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2300"/>
              <a:buNone/>
              <a:defRPr sz="23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1" name="Google Shape;211;gdf7f94ca7a_3_79"/>
          <p:cNvSpPr txBox="1"/>
          <p:nvPr>
            <p:ph idx="12" type="sldNum"/>
          </p:nvPr>
        </p:nvSpPr>
        <p:spPr>
          <a:xfrm>
            <a:off x="212720" y="6492881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f7f94ca7a_3_8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500"/>
              <a:buFont typeface="Arial"/>
              <a:buNone/>
              <a:defRPr b="0" i="0" sz="45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4000"/>
              <a:buFont typeface="Merriweather Sans"/>
              <a:buNone/>
              <a:defRPr b="0" i="0" sz="40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500"/>
              <a:buFont typeface="Merriweather Sans"/>
              <a:buNone/>
              <a:defRPr b="0" i="0" sz="35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Merriweather Sans"/>
              <a:buNone/>
              <a:defRPr b="0" i="1" sz="28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Google Shape;214;gdf7f94ca7a_3_83"/>
          <p:cNvSpPr txBox="1"/>
          <p:nvPr>
            <p:ph type="title"/>
          </p:nvPr>
        </p:nvSpPr>
        <p:spPr>
          <a:xfrm>
            <a:off x="2389720" y="4800605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75" lIns="130125" spcFirstLastPara="1" rIns="130125" wrap="square" tIns="650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800"/>
              <a:buFont typeface="Helvetica Neue"/>
              <a:buNone/>
              <a:defRPr b="1"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15" name="Google Shape;215;gdf7f94ca7a_3_83"/>
          <p:cNvSpPr txBox="1"/>
          <p:nvPr>
            <p:ph idx="1" type="body"/>
          </p:nvPr>
        </p:nvSpPr>
        <p:spPr>
          <a:xfrm>
            <a:off x="2389720" y="5367374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SzPts val="1700"/>
              <a:buNone/>
              <a:defRPr sz="1700"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5pPr>
            <a:lvl6pPr indent="-2286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indent="-2286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indent="-2286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indent="-2286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/>
        </p:txBody>
      </p:sp>
      <p:sp>
        <p:nvSpPr>
          <p:cNvPr id="216" name="Google Shape;216;gdf7f94ca7a_3_83"/>
          <p:cNvSpPr txBox="1"/>
          <p:nvPr>
            <p:ph idx="12" type="sldNum"/>
          </p:nvPr>
        </p:nvSpPr>
        <p:spPr>
          <a:xfrm>
            <a:off x="212720" y="6492881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Arista Theme" showMasterSp="0">
  <p:cSld name="Basic Arista Theme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ista-PP-top-bar.jpg" id="218" name="Google Shape;218;gdf7f94ca7a_3_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8" cy="36988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df7f94ca7a_3_88"/>
          <p:cNvSpPr txBox="1"/>
          <p:nvPr>
            <p:ph type="title"/>
          </p:nvPr>
        </p:nvSpPr>
        <p:spPr>
          <a:xfrm>
            <a:off x="609603" y="536352"/>
            <a:ext cx="109728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20" name="Google Shape;220;gdf7f94ca7a_3_88"/>
          <p:cNvSpPr txBox="1"/>
          <p:nvPr>
            <p:ph idx="1" type="body"/>
          </p:nvPr>
        </p:nvSpPr>
        <p:spPr>
          <a:xfrm>
            <a:off x="609603" y="1539671"/>
            <a:ext cx="109728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1pPr>
            <a:lvl2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  <a:defRPr/>
            </a:lvl2pPr>
            <a:lvl3pPr indent="-330200" lvl="2" marL="1371600" rtl="0" algn="l">
              <a:spcBef>
                <a:spcPts val="600"/>
              </a:spcBef>
              <a:spcAft>
                <a:spcPts val="0"/>
              </a:spcAft>
              <a:buSzPts val="1600"/>
              <a:buChar char="≫"/>
              <a:defRPr/>
            </a:lvl3pPr>
            <a:lvl4pPr indent="-304800" lvl="3" marL="1828800" rtl="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rtl="0" algn="l">
              <a:spcBef>
                <a:spcPts val="600"/>
              </a:spcBef>
              <a:spcAft>
                <a:spcPts val="0"/>
              </a:spcAft>
              <a:buSzPts val="1200"/>
              <a:buChar char="-"/>
              <a:defRPr/>
            </a:lvl5pPr>
            <a:lvl6pPr indent="-381000" lvl="5" marL="2743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indent="-381000" lvl="6" marL="3200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indent="-381000" lvl="7" marL="3657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indent="-381000" lvl="8" marL="4114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/>
        </p:txBody>
      </p:sp>
      <p:sp>
        <p:nvSpPr>
          <p:cNvPr id="221" name="Google Shape;221;gdf7f94ca7a_3_88"/>
          <p:cNvSpPr txBox="1"/>
          <p:nvPr>
            <p:ph idx="12" type="sldNum"/>
          </p:nvPr>
        </p:nvSpPr>
        <p:spPr>
          <a:xfrm>
            <a:off x="212720" y="6492881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504B4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504B4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504B4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504B4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504B4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504B4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504B4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504B4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504B4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gdf7f94ca7a_3_88"/>
          <p:cNvSpPr txBox="1"/>
          <p:nvPr/>
        </p:nvSpPr>
        <p:spPr>
          <a:xfrm>
            <a:off x="1711309" y="6492881"/>
            <a:ext cx="380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504B4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Confidential. Copyright © Arista 2016. All rights reserved.</a:t>
            </a:r>
            <a:endParaRPr b="0" i="0" sz="1100" u="none" cap="none" strike="noStrike">
              <a:solidFill>
                <a:srgbClr val="504B4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Mware Icon End Title">
  <p:cSld name="VMware Icon End Title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ista-PP-DRK-v2.jpg" id="224" name="Google Shape;224;gdf7f94ca7a_3_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88"/>
            <a:ext cx="12191998" cy="685641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df7f94ca7a_3_94"/>
          <p:cNvSpPr txBox="1"/>
          <p:nvPr>
            <p:ph idx="12" type="sldNum"/>
          </p:nvPr>
        </p:nvSpPr>
        <p:spPr>
          <a:xfrm>
            <a:off x="212720" y="6492881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gdf7f94ca7a_3_94"/>
          <p:cNvSpPr txBox="1"/>
          <p:nvPr/>
        </p:nvSpPr>
        <p:spPr>
          <a:xfrm>
            <a:off x="1711309" y="6492881"/>
            <a:ext cx="380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Confidential. Copyright © Arista 2016. All rights reserved.</a:t>
            </a:r>
            <a:endParaRPr b="0" i="0" sz="11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7" name="Google Shape;227;gdf7f94ca7a_3_94"/>
          <p:cNvSpPr txBox="1"/>
          <p:nvPr/>
        </p:nvSpPr>
        <p:spPr>
          <a:xfrm>
            <a:off x="963087" y="3896639"/>
            <a:ext cx="103632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Helvetica Neue Light"/>
              <a:buNone/>
            </a:pPr>
            <a:r>
              <a:rPr b="0" i="0" lang="en-US" sz="5700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www.arista.com</a:t>
            </a:r>
            <a:endParaRPr b="0" i="0" sz="5700" cap="non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8" name="Google Shape;228;gdf7f94ca7a_3_94"/>
          <p:cNvSpPr txBox="1"/>
          <p:nvPr/>
        </p:nvSpPr>
        <p:spPr>
          <a:xfrm>
            <a:off x="963087" y="5328715"/>
            <a:ext cx="10363200" cy="15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rPr b="0" i="0" lang="en-US" sz="1100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document was created using the official VMware icon and diagram library. Copyright © 2012</a:t>
            </a:r>
            <a:endParaRPr sz="1900"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rPr b="0" i="0" lang="en-US" sz="1100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VMware, Inc. All rights reserved. This product is protected by U.S. and international copyright and</a:t>
            </a:r>
            <a:endParaRPr sz="1900"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rPr b="0" i="0" lang="en-US" sz="1100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intellectual property laws. VMware products are covered by one or more patents listed at</a:t>
            </a:r>
            <a:endParaRPr sz="1900"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rPr b="0" i="0" lang="en-US" sz="1100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http://www.vmware.com/go/patents</a:t>
            </a:r>
            <a:endParaRPr sz="1900"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rPr b="0" i="0" lang="en-US" sz="1100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900"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rPr b="0" i="0" lang="en-US" sz="1100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VMware does not endorse or make any representations about  third party information included in this</a:t>
            </a:r>
            <a:endParaRPr sz="1900"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rPr b="0" i="0" lang="en-US" sz="1100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document, nor does the inclusion of any VMware icon or diagram in this document imply such an</a:t>
            </a:r>
            <a:endParaRPr sz="1900"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rPr b="0" i="0" lang="en-US" sz="1100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Endorsement</a:t>
            </a:r>
            <a:endParaRPr b="0" i="0" sz="100" cap="non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9" name="Google Shape;229;gdf7f94ca7a_3_94"/>
          <p:cNvSpPr txBox="1"/>
          <p:nvPr/>
        </p:nvSpPr>
        <p:spPr>
          <a:xfrm>
            <a:off x="3582049" y="1847283"/>
            <a:ext cx="5028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25" lIns="45700" spcFirstLastPara="1" rIns="45700" wrap="square" tIns="22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3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Thank You</a:t>
            </a:r>
            <a:endParaRPr sz="190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 showMasterSp="0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f7f94ca7a_3_101"/>
          <p:cNvSpPr/>
          <p:nvPr/>
        </p:nvSpPr>
        <p:spPr>
          <a:xfrm>
            <a:off x="0" y="6432559"/>
            <a:ext cx="12192000" cy="438000"/>
          </a:xfrm>
          <a:prstGeom prst="rect">
            <a:avLst/>
          </a:prstGeom>
          <a:gradFill>
            <a:gsLst>
              <a:gs pos="0">
                <a:srgbClr val="D6D6D6">
                  <a:alpha val="80000"/>
                </a:srgbClr>
              </a:gs>
              <a:gs pos="100000">
                <a:srgbClr val="808785">
                  <a:alpha val="8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7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2" name="Google Shape;232;gdf7f94ca7a_3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1" y="6554828"/>
            <a:ext cx="1241227" cy="19859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df7f94ca7a_3_101"/>
          <p:cNvSpPr txBox="1"/>
          <p:nvPr>
            <p:ph type="title"/>
          </p:nvPr>
        </p:nvSpPr>
        <p:spPr>
          <a:xfrm>
            <a:off x="336549" y="177800"/>
            <a:ext cx="115251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300"/>
              <a:buFont typeface="Arial"/>
              <a:buNone/>
              <a:defRPr sz="33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34" name="Google Shape;234;gdf7f94ca7a_3_101"/>
          <p:cNvSpPr txBox="1"/>
          <p:nvPr/>
        </p:nvSpPr>
        <p:spPr>
          <a:xfrm>
            <a:off x="1576917" y="6397928"/>
            <a:ext cx="106152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7700" lIns="67700" spcFirstLastPara="1" rIns="67700" wrap="square" tIns="67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00"/>
              </a:buClr>
              <a:buSzPts val="2100"/>
              <a:buFont typeface="Gill Sans"/>
              <a:buNone/>
            </a:pPr>
            <a:r>
              <a:rPr b="0" i="0" lang="en-US" sz="2100" u="none" cap="none" strike="noStrike">
                <a:solidFill>
                  <a:srgbClr val="FEFE00"/>
                </a:solidFill>
                <a:latin typeface="Gill Sans"/>
                <a:ea typeface="Gill Sans"/>
                <a:cs typeface="Gill Sans"/>
                <a:sym typeface="Gill Sans"/>
              </a:rPr>
              <a:t>ARISTA NETWORKS CONFIDENTIAL</a:t>
            </a:r>
            <a:endParaRPr sz="190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1">
  <p:cSld name="1_Comparison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f7f94ca7a_3_106"/>
          <p:cNvSpPr txBox="1"/>
          <p:nvPr>
            <p:ph type="title"/>
          </p:nvPr>
        </p:nvSpPr>
        <p:spPr>
          <a:xfrm>
            <a:off x="609604" y="170169"/>
            <a:ext cx="109728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75" spcFirstLastPara="1" rIns="130075" wrap="square" tIns="650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Helvetica Neue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37" name="Google Shape;237;gdf7f94ca7a_3_106"/>
          <p:cNvSpPr txBox="1"/>
          <p:nvPr>
            <p:ph idx="1" type="body"/>
          </p:nvPr>
        </p:nvSpPr>
        <p:spPr>
          <a:xfrm>
            <a:off x="609637" y="1128717"/>
            <a:ext cx="53868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75" spcFirstLastPara="1" rIns="130075" wrap="square" tIns="650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1" sz="28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  <a:defRPr b="1" sz="25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  <a:defRPr b="1" sz="23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  <a:defRPr b="1" sz="2300"/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9pPr>
          </a:lstStyle>
          <a:p/>
        </p:txBody>
      </p:sp>
      <p:sp>
        <p:nvSpPr>
          <p:cNvPr id="238" name="Google Shape;238;gdf7f94ca7a_3_106"/>
          <p:cNvSpPr txBox="1"/>
          <p:nvPr>
            <p:ph idx="2" type="body"/>
          </p:nvPr>
        </p:nvSpPr>
        <p:spPr>
          <a:xfrm>
            <a:off x="609637" y="17684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75" spcFirstLastPara="1" rIns="130075" wrap="square" tIns="650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b="0" i="0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  <a:defRPr b="0" i="0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≫"/>
              <a:defRPr b="0" i="0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b="0" i="0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-"/>
              <a:defRPr b="0" i="0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465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6pPr>
            <a:lvl7pPr indent="-3746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7pPr>
            <a:lvl8pPr indent="-3746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8pPr>
            <a:lvl9pPr indent="-3746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9pPr>
          </a:lstStyle>
          <a:p/>
        </p:txBody>
      </p:sp>
      <p:sp>
        <p:nvSpPr>
          <p:cNvPr id="239" name="Google Shape;239;gdf7f94ca7a_3_106"/>
          <p:cNvSpPr txBox="1"/>
          <p:nvPr>
            <p:ph idx="12" type="sldNum"/>
          </p:nvPr>
        </p:nvSpPr>
        <p:spPr>
          <a:xfrm>
            <a:off x="212736" y="6492888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75" spcFirstLastPara="1" rIns="130075" wrap="square" tIns="650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gdf7f94ca7a_3_106"/>
          <p:cNvSpPr txBox="1"/>
          <p:nvPr>
            <p:ph idx="3" type="body"/>
          </p:nvPr>
        </p:nvSpPr>
        <p:spPr>
          <a:xfrm>
            <a:off x="6195508" y="1128717"/>
            <a:ext cx="53868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75" spcFirstLastPara="1" rIns="130075" wrap="square" tIns="650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1" sz="28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  <a:defRPr b="1" sz="25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  <a:defRPr b="1" sz="23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  <a:defRPr b="1" sz="2300"/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9pPr>
          </a:lstStyle>
          <a:p/>
        </p:txBody>
      </p:sp>
      <p:sp>
        <p:nvSpPr>
          <p:cNvPr id="241" name="Google Shape;241;gdf7f94ca7a_3_106"/>
          <p:cNvSpPr txBox="1"/>
          <p:nvPr>
            <p:ph idx="4" type="body"/>
          </p:nvPr>
        </p:nvSpPr>
        <p:spPr>
          <a:xfrm>
            <a:off x="6195508" y="17684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75" spcFirstLastPara="1" rIns="130075" wrap="square" tIns="650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b="0" i="0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  <a:defRPr b="0" i="0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≫"/>
              <a:defRPr b="0" i="0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b="0" i="0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-"/>
              <a:defRPr b="0" i="0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465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6pPr>
            <a:lvl7pPr indent="-37465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7pPr>
            <a:lvl8pPr indent="-37465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8pPr>
            <a:lvl9pPr indent="-37465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1_Two Conten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f7f94ca7a_3_113"/>
          <p:cNvSpPr txBox="1"/>
          <p:nvPr>
            <p:ph type="title"/>
          </p:nvPr>
        </p:nvSpPr>
        <p:spPr>
          <a:xfrm>
            <a:off x="609603" y="170151"/>
            <a:ext cx="109728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75" spcFirstLastPara="1" rIns="130175" wrap="square" tIns="650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3300"/>
              <a:buFont typeface="Helvetica Neue"/>
              <a:buNone/>
              <a:defRPr b="0" i="0" sz="33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/>
        </p:txBody>
      </p:sp>
      <p:sp>
        <p:nvSpPr>
          <p:cNvPr id="244" name="Google Shape;244;gdf7f94ca7a_3_113"/>
          <p:cNvSpPr txBox="1"/>
          <p:nvPr>
            <p:ph idx="1" type="body"/>
          </p:nvPr>
        </p:nvSpPr>
        <p:spPr>
          <a:xfrm>
            <a:off x="609600" y="1125739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75" spcFirstLastPara="1" rIns="130175" wrap="square" tIns="65075">
            <a:noAutofit/>
          </a:bodyPr>
          <a:lstStyle>
            <a:lvl1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Merriweather Sans"/>
              <a:buChar char="-"/>
              <a:defRPr b="0" i="0" sz="20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Merriweather Sans"/>
              <a:buChar char="≫"/>
              <a:defRPr b="0" i="0" sz="1600" u="none" cap="none" strike="noStrike">
                <a:solidFill>
                  <a:srgbClr val="14131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14131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erriweather Sans"/>
              <a:buChar char="-"/>
              <a:defRPr b="0" i="0" sz="1200" u="none" cap="none" strike="noStrike">
                <a:solidFill>
                  <a:srgbClr val="14131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873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73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73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735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Google Shape;245;gdf7f94ca7a_3_113"/>
          <p:cNvSpPr txBox="1"/>
          <p:nvPr>
            <p:ph idx="12" type="sldNum"/>
          </p:nvPr>
        </p:nvSpPr>
        <p:spPr>
          <a:xfrm>
            <a:off x="212712" y="6492873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75" spcFirstLastPara="1" rIns="130175" wrap="square" tIns="650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gdf7f94ca7a_3_113"/>
          <p:cNvSpPr txBox="1"/>
          <p:nvPr>
            <p:ph idx="2" type="body"/>
          </p:nvPr>
        </p:nvSpPr>
        <p:spPr>
          <a:xfrm>
            <a:off x="6197603" y="1125739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75" spcFirstLastPara="1" rIns="130175" wrap="square" tIns="65075">
            <a:noAutofit/>
          </a:bodyPr>
          <a:lstStyle>
            <a:lvl1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Merriweather Sans"/>
              <a:buChar char="-"/>
              <a:defRPr b="0" i="0" sz="20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Merriweather Sans"/>
              <a:buChar char="≫"/>
              <a:defRPr b="0" i="0" sz="1600" u="none" cap="none" strike="noStrike">
                <a:solidFill>
                  <a:srgbClr val="14131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14131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erriweather Sans"/>
              <a:buChar char="-"/>
              <a:defRPr b="0" i="0" sz="1200" u="none" cap="none" strike="noStrike">
                <a:solidFill>
                  <a:srgbClr val="14131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873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73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73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735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f7f94ca7a_3_11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gdf7f94ca7a_3_11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0" name="Google Shape;250;gdf7f94ca7a_3_1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gdf7f94ca7a_3_1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gdf7f94ca7a_3_1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ista-PP-DRK-v2.jpg" id="48" name="Google Shape;48;gd874be867b_0_4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88"/>
            <a:ext cx="12191998" cy="68564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d874be867b_0_490"/>
          <p:cNvSpPr txBox="1"/>
          <p:nvPr>
            <p:ph type="title"/>
          </p:nvPr>
        </p:nvSpPr>
        <p:spPr>
          <a:xfrm>
            <a:off x="963087" y="4406909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"/>
              <a:buNone/>
              <a:defRPr b="0" i="0" sz="4500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0" name="Google Shape;50;gd874be867b_0_490"/>
          <p:cNvSpPr txBox="1"/>
          <p:nvPr>
            <p:ph idx="1" type="body"/>
          </p:nvPr>
        </p:nvSpPr>
        <p:spPr>
          <a:xfrm>
            <a:off x="963087" y="2906721"/>
            <a:ext cx="103632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75" lIns="130125" spcFirstLastPara="1" rIns="130125" wrap="square" tIns="650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  <a:defRPr sz="2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gd874be867b_0_490"/>
          <p:cNvSpPr txBox="1"/>
          <p:nvPr>
            <p:ph idx="12" type="sldNum"/>
          </p:nvPr>
        </p:nvSpPr>
        <p:spPr>
          <a:xfrm>
            <a:off x="212720" y="6492881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gd874be867b_0_490"/>
          <p:cNvSpPr txBox="1"/>
          <p:nvPr/>
        </p:nvSpPr>
        <p:spPr>
          <a:xfrm>
            <a:off x="1711309" y="6492881"/>
            <a:ext cx="380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Confidential. Copyright © Arista 2021 All rights reserved.</a:t>
            </a:r>
            <a:endParaRPr b="0" i="0" sz="11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874be867b_0_496"/>
          <p:cNvSpPr txBox="1"/>
          <p:nvPr>
            <p:ph type="title"/>
          </p:nvPr>
        </p:nvSpPr>
        <p:spPr>
          <a:xfrm>
            <a:off x="609603" y="170159"/>
            <a:ext cx="109728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5" name="Google Shape;55;gd874be867b_0_496"/>
          <p:cNvSpPr txBox="1"/>
          <p:nvPr>
            <p:ph idx="1" type="body"/>
          </p:nvPr>
        </p:nvSpPr>
        <p:spPr>
          <a:xfrm>
            <a:off x="609600" y="1125739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b="0" i="0"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  <a:defRPr b="0" i="0" sz="2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≫"/>
              <a:defRPr b="0" i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b="0" i="0"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-"/>
              <a:defRPr b="0" i="0"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8735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6pPr>
            <a:lvl7pPr indent="-3873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7pPr>
            <a:lvl8pPr indent="-3873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8pPr>
            <a:lvl9pPr indent="-3873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9pPr>
          </a:lstStyle>
          <a:p/>
        </p:txBody>
      </p:sp>
      <p:sp>
        <p:nvSpPr>
          <p:cNvPr id="56" name="Google Shape;56;gd874be867b_0_496"/>
          <p:cNvSpPr txBox="1"/>
          <p:nvPr>
            <p:ph idx="12" type="sldNum"/>
          </p:nvPr>
        </p:nvSpPr>
        <p:spPr>
          <a:xfrm>
            <a:off x="212720" y="6492881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gd874be867b_0_496"/>
          <p:cNvSpPr txBox="1"/>
          <p:nvPr>
            <p:ph idx="2" type="body"/>
          </p:nvPr>
        </p:nvSpPr>
        <p:spPr>
          <a:xfrm>
            <a:off x="6197603" y="1125739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b="0" i="0"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  <a:defRPr b="0" i="0" sz="2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≫"/>
              <a:defRPr b="0" i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b="0" i="0"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-"/>
              <a:defRPr b="0" i="0"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8735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6pPr>
            <a:lvl7pPr indent="-3873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7pPr>
            <a:lvl8pPr indent="-3873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8pPr>
            <a:lvl9pPr indent="-3873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874be867b_0_501"/>
          <p:cNvSpPr txBox="1"/>
          <p:nvPr>
            <p:ph type="title"/>
          </p:nvPr>
        </p:nvSpPr>
        <p:spPr>
          <a:xfrm>
            <a:off x="609603" y="170159"/>
            <a:ext cx="109728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0" name="Google Shape;60;gd874be867b_0_501"/>
          <p:cNvSpPr txBox="1"/>
          <p:nvPr>
            <p:ph idx="12" type="sldNum"/>
          </p:nvPr>
        </p:nvSpPr>
        <p:spPr>
          <a:xfrm>
            <a:off x="212720" y="6492881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3_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874be867b_0_509"/>
          <p:cNvSpPr txBox="1"/>
          <p:nvPr>
            <p:ph type="ctrTitle"/>
          </p:nvPr>
        </p:nvSpPr>
        <p:spPr>
          <a:xfrm>
            <a:off x="505883" y="304801"/>
            <a:ext cx="11277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gd874be867b_0_509"/>
          <p:cNvSpPr txBox="1"/>
          <p:nvPr>
            <p:ph idx="12" type="sldNum"/>
          </p:nvPr>
        </p:nvSpPr>
        <p:spPr>
          <a:xfrm>
            <a:off x="212732" y="6482336"/>
            <a:ext cx="48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b="0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Title">
  <p:cSld name="End 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ista-PP-DRK-v2.jpg" id="65" name="Google Shape;65;gd874be867b_0_5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88"/>
            <a:ext cx="12191998" cy="685641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d874be867b_0_512"/>
          <p:cNvSpPr txBox="1"/>
          <p:nvPr>
            <p:ph idx="12" type="sldNum"/>
          </p:nvPr>
        </p:nvSpPr>
        <p:spPr>
          <a:xfrm>
            <a:off x="212720" y="6492881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gd874be867b_0_512"/>
          <p:cNvSpPr txBox="1"/>
          <p:nvPr/>
        </p:nvSpPr>
        <p:spPr>
          <a:xfrm>
            <a:off x="1711309" y="6492881"/>
            <a:ext cx="380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Confidential. Copyright © Arista 2016. All rights reserved.</a:t>
            </a:r>
            <a:endParaRPr b="0" i="0" sz="11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gd874be867b_0_512"/>
          <p:cNvSpPr txBox="1"/>
          <p:nvPr/>
        </p:nvSpPr>
        <p:spPr>
          <a:xfrm>
            <a:off x="963087" y="4754284"/>
            <a:ext cx="103632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Helvetica Neue Light"/>
              <a:buNone/>
            </a:pPr>
            <a:r>
              <a:rPr b="0" i="0" lang="en-US" sz="57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www.arista.com</a:t>
            </a:r>
            <a:endParaRPr b="0" i="0" sz="57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9" name="Google Shape;69;gd874be867b_0_512"/>
          <p:cNvSpPr txBox="1"/>
          <p:nvPr/>
        </p:nvSpPr>
        <p:spPr>
          <a:xfrm>
            <a:off x="3582049" y="1847283"/>
            <a:ext cx="5028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25" lIns="45700" spcFirstLastPara="1" rIns="45700" wrap="square" tIns="2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</a:pPr>
            <a:r>
              <a:rPr b="0" i="0" lang="en-US" sz="83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Thank You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ista-PP-DRK-v2.jpg" id="71" name="Google Shape;71;gd874be867b_0_5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8" cy="685641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d874be867b_0_518"/>
          <p:cNvSpPr txBox="1"/>
          <p:nvPr>
            <p:ph idx="12" type="sldNum"/>
          </p:nvPr>
        </p:nvSpPr>
        <p:spPr>
          <a:xfrm>
            <a:off x="212720" y="6492881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gd874be867b_0_518"/>
          <p:cNvSpPr txBox="1"/>
          <p:nvPr>
            <p:ph type="title"/>
          </p:nvPr>
        </p:nvSpPr>
        <p:spPr>
          <a:xfrm>
            <a:off x="1264481" y="3831332"/>
            <a:ext cx="9405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75" lIns="130125" spcFirstLastPara="1" rIns="130125" wrap="square" tIns="650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4" name="Google Shape;74;gd874be867b_0_518"/>
          <p:cNvSpPr txBox="1"/>
          <p:nvPr>
            <p:ph idx="1" type="body"/>
          </p:nvPr>
        </p:nvSpPr>
        <p:spPr>
          <a:xfrm>
            <a:off x="1264473" y="4525079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E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None/>
              <a:defRPr sz="17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/>
        </p:txBody>
      </p:sp>
      <p:sp>
        <p:nvSpPr>
          <p:cNvPr id="75" name="Google Shape;75;gd874be867b_0_518"/>
          <p:cNvSpPr txBox="1"/>
          <p:nvPr/>
        </p:nvSpPr>
        <p:spPr>
          <a:xfrm>
            <a:off x="1711309" y="6492881"/>
            <a:ext cx="380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Confidential. Copyright © Arista 2016. All rights reserved.</a:t>
            </a:r>
            <a:endParaRPr b="0" i="0" sz="11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7.xml"/><Relationship Id="rId6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ista-PP-bar.jpg" id="6" name="Google Shape;6;gd874be867b_0_4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437312"/>
            <a:ext cx="12192004" cy="4206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gd874be867b_0_459"/>
          <p:cNvSpPr txBox="1"/>
          <p:nvPr>
            <p:ph type="title"/>
          </p:nvPr>
        </p:nvSpPr>
        <p:spPr>
          <a:xfrm>
            <a:off x="609603" y="170159"/>
            <a:ext cx="109728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3300"/>
              <a:buFont typeface="Helvetica Neue"/>
              <a:buNone/>
              <a:defRPr b="0" i="0" sz="33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d874be867b_0_459"/>
          <p:cNvSpPr txBox="1"/>
          <p:nvPr>
            <p:ph idx="1" type="body"/>
          </p:nvPr>
        </p:nvSpPr>
        <p:spPr>
          <a:xfrm>
            <a:off x="609603" y="1173476"/>
            <a:ext cx="109728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Merriweather Sans"/>
              <a:buChar char="-"/>
              <a:defRPr b="0" i="0" sz="20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Merriweather Sans"/>
              <a:buChar char="≫"/>
              <a:defRPr b="0" i="0" sz="16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erriweather Sans"/>
              <a:buChar char="-"/>
              <a:defRPr b="0" i="1" sz="12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gd874be867b_0_459"/>
          <p:cNvSpPr txBox="1"/>
          <p:nvPr>
            <p:ph idx="12" type="sldNum"/>
          </p:nvPr>
        </p:nvSpPr>
        <p:spPr>
          <a:xfrm>
            <a:off x="212720" y="6492881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gd874be867b_0_459"/>
          <p:cNvSpPr txBox="1"/>
          <p:nvPr/>
        </p:nvSpPr>
        <p:spPr>
          <a:xfrm>
            <a:off x="720698" y="6492875"/>
            <a:ext cx="456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Confidential. Copyright © Arista 2021. All rights reserved.</a:t>
            </a:r>
            <a:endParaRPr b="0" i="0" sz="11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1" name="Google Shape;11;gd874be867b_0_459"/>
          <p:cNvGrpSpPr/>
          <p:nvPr/>
        </p:nvGrpSpPr>
        <p:grpSpPr>
          <a:xfrm>
            <a:off x="-3282471" y="198737"/>
            <a:ext cx="2635067" cy="4862253"/>
            <a:chOff x="-6564942" y="397473"/>
            <a:chExt cx="5270134" cy="9724507"/>
          </a:xfrm>
        </p:grpSpPr>
        <p:sp>
          <p:nvSpPr>
            <p:cNvPr id="12" name="Google Shape;12;gd874be867b_0_459"/>
            <p:cNvSpPr txBox="1"/>
            <p:nvPr/>
          </p:nvSpPr>
          <p:spPr>
            <a:xfrm>
              <a:off x="-6564942" y="8972980"/>
              <a:ext cx="3787200" cy="11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3058"/>
                </a:buClr>
                <a:buSzPts val="1500"/>
                <a:buFont typeface="Helvetica Neue"/>
                <a:buNone/>
              </a:pPr>
              <a:r>
                <a:rPr b="0" i="0" lang="en-US" sz="1500" u="none" cap="none" strike="noStrike">
                  <a:solidFill>
                    <a:srgbClr val="16305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Alternate text color: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3058"/>
                </a:buClr>
                <a:buSzPts val="1500"/>
                <a:buFont typeface="Helvetica Neue"/>
                <a:buNone/>
              </a:pPr>
              <a:r>
                <a:rPr b="0" i="0" lang="en-US" sz="1500" u="none" cap="none" strike="noStrike">
                  <a:solidFill>
                    <a:srgbClr val="16305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Hex color# 112346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d874be867b_0_459"/>
            <p:cNvSpPr txBox="1"/>
            <p:nvPr/>
          </p:nvSpPr>
          <p:spPr>
            <a:xfrm>
              <a:off x="-6564942" y="397473"/>
              <a:ext cx="40167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3058"/>
                </a:buClr>
                <a:buSzPts val="1500"/>
                <a:buFont typeface="Helvetica Neue"/>
                <a:buNone/>
              </a:pPr>
              <a:r>
                <a:rPr b="0" i="0" lang="en-US" sz="1500" u="none" cap="none" strike="noStrike">
                  <a:solidFill>
                    <a:srgbClr val="16305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ARISTA color Palette</a:t>
              </a:r>
              <a:endParaRPr b="0" i="0" sz="1500" u="none" cap="none" strike="noStrike">
                <a:solidFill>
                  <a:srgbClr val="163058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" name="Google Shape;14;gd874be867b_0_459"/>
            <p:cNvSpPr/>
            <p:nvPr/>
          </p:nvSpPr>
          <p:spPr>
            <a:xfrm>
              <a:off x="-6514142" y="1016913"/>
              <a:ext cx="1329900" cy="1329900"/>
            </a:xfrm>
            <a:prstGeom prst="rect">
              <a:avLst/>
            </a:prstGeom>
            <a:solidFill>
              <a:srgbClr val="16325B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ts val="900"/>
                <a:buFont typeface="Gill Sans"/>
                <a:buNone/>
              </a:pPr>
              <a:r>
                <a:t/>
              </a:r>
              <a:endParaRPr b="0" i="0" sz="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d874be867b_0_459"/>
            <p:cNvSpPr/>
            <p:nvPr/>
          </p:nvSpPr>
          <p:spPr>
            <a:xfrm>
              <a:off x="-4705425" y="1016913"/>
              <a:ext cx="1329900" cy="1329900"/>
            </a:xfrm>
            <a:prstGeom prst="rect">
              <a:avLst/>
            </a:prstGeom>
            <a:solidFill>
              <a:srgbClr val="58595A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ts val="900"/>
                <a:buFont typeface="Gill Sans"/>
                <a:buNone/>
              </a:pPr>
              <a:r>
                <a:t/>
              </a:r>
              <a:endParaRPr b="0" i="0" sz="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gd874be867b_0_459"/>
            <p:cNvSpPr/>
            <p:nvPr/>
          </p:nvSpPr>
          <p:spPr>
            <a:xfrm>
              <a:off x="-6514142" y="2825828"/>
              <a:ext cx="869100" cy="869100"/>
            </a:xfrm>
            <a:prstGeom prst="rect">
              <a:avLst/>
            </a:prstGeom>
            <a:solidFill>
              <a:srgbClr val="25678D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ts val="900"/>
                <a:buFont typeface="Gill Sans"/>
                <a:buNone/>
              </a:pPr>
              <a:r>
                <a:t/>
              </a:r>
              <a:endParaRPr b="0" i="0" sz="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gd874be867b_0_459"/>
            <p:cNvSpPr/>
            <p:nvPr/>
          </p:nvSpPr>
          <p:spPr>
            <a:xfrm>
              <a:off x="-5415008" y="2825828"/>
              <a:ext cx="869100" cy="869100"/>
            </a:xfrm>
            <a:prstGeom prst="rect">
              <a:avLst/>
            </a:prstGeom>
            <a:solidFill>
              <a:srgbClr val="5588B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ts val="900"/>
                <a:buFont typeface="Gill Sans"/>
                <a:buNone/>
              </a:pPr>
              <a:r>
                <a:t/>
              </a:r>
              <a:endParaRPr b="0" i="0" sz="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gd874be867b_0_459"/>
            <p:cNvSpPr/>
            <p:nvPr/>
          </p:nvSpPr>
          <p:spPr>
            <a:xfrm>
              <a:off x="-4340574" y="2825828"/>
              <a:ext cx="869100" cy="869100"/>
            </a:xfrm>
            <a:prstGeom prst="rect">
              <a:avLst/>
            </a:prstGeom>
            <a:solidFill>
              <a:srgbClr val="221F20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ts val="900"/>
                <a:buFont typeface="Gill Sans"/>
                <a:buNone/>
              </a:pPr>
              <a:r>
                <a:t/>
              </a:r>
              <a:endParaRPr b="0" i="0" sz="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d874be867b_0_459"/>
            <p:cNvSpPr/>
            <p:nvPr/>
          </p:nvSpPr>
          <p:spPr>
            <a:xfrm>
              <a:off x="-3241440" y="2825828"/>
              <a:ext cx="869100" cy="869100"/>
            </a:xfrm>
            <a:prstGeom prst="rect">
              <a:avLst/>
            </a:prstGeom>
            <a:solidFill>
              <a:srgbClr val="929598"/>
            </a:solidFill>
            <a:ln cap="flat" cmpd="sng" w="9525">
              <a:solidFill>
                <a:srgbClr val="92959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ts val="900"/>
                <a:buFont typeface="Gill Sans"/>
                <a:buNone/>
              </a:pPr>
              <a:r>
                <a:t/>
              </a:r>
              <a:endParaRPr b="0" i="0" sz="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gd874be867b_0_459"/>
            <p:cNvSpPr/>
            <p:nvPr/>
          </p:nvSpPr>
          <p:spPr>
            <a:xfrm>
              <a:off x="-2163908" y="2825828"/>
              <a:ext cx="869100" cy="869100"/>
            </a:xfrm>
            <a:prstGeom prst="rect">
              <a:avLst/>
            </a:prstGeom>
            <a:solidFill>
              <a:srgbClr val="BBBDBE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ts val="900"/>
                <a:buFont typeface="Gill Sans"/>
                <a:buNone/>
              </a:pPr>
              <a:r>
                <a:t/>
              </a:r>
              <a:endParaRPr b="0" i="0" sz="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gd874be867b_0_459"/>
            <p:cNvSpPr/>
            <p:nvPr/>
          </p:nvSpPr>
          <p:spPr>
            <a:xfrm>
              <a:off x="-6514141" y="5366003"/>
              <a:ext cx="781800" cy="781800"/>
            </a:xfrm>
            <a:prstGeom prst="rect">
              <a:avLst/>
            </a:prstGeom>
            <a:solidFill>
              <a:srgbClr val="E8D754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ts val="900"/>
                <a:buFont typeface="Gill Sans"/>
                <a:buNone/>
              </a:pPr>
              <a:r>
                <a:t/>
              </a:r>
              <a:endParaRPr b="0" i="0" sz="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gd874be867b_0_459"/>
            <p:cNvSpPr/>
            <p:nvPr/>
          </p:nvSpPr>
          <p:spPr>
            <a:xfrm>
              <a:off x="-5471661" y="5366003"/>
              <a:ext cx="781800" cy="781800"/>
            </a:xfrm>
            <a:prstGeom prst="rect">
              <a:avLst/>
            </a:prstGeom>
            <a:solidFill>
              <a:srgbClr val="B39E2E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ts val="900"/>
                <a:buFont typeface="Gill Sans"/>
                <a:buNone/>
              </a:pPr>
              <a:r>
                <a:t/>
              </a:r>
              <a:endParaRPr b="0" i="0" sz="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gd874be867b_0_459"/>
            <p:cNvSpPr/>
            <p:nvPr/>
          </p:nvSpPr>
          <p:spPr>
            <a:xfrm>
              <a:off x="-4461394" y="5366003"/>
              <a:ext cx="781800" cy="781800"/>
            </a:xfrm>
            <a:prstGeom prst="rect">
              <a:avLst/>
            </a:prstGeom>
            <a:solidFill>
              <a:srgbClr val="ACC37B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ts val="900"/>
                <a:buFont typeface="Gill Sans"/>
                <a:buNone/>
              </a:pPr>
              <a:r>
                <a:t/>
              </a:r>
              <a:endParaRPr b="0" i="0" sz="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gd874be867b_0_459"/>
            <p:cNvSpPr/>
            <p:nvPr/>
          </p:nvSpPr>
          <p:spPr>
            <a:xfrm>
              <a:off x="-3428492" y="5366003"/>
              <a:ext cx="781800" cy="781800"/>
            </a:xfrm>
            <a:prstGeom prst="rect">
              <a:avLst/>
            </a:prstGeom>
            <a:solidFill>
              <a:srgbClr val="6A8236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ts val="900"/>
                <a:buFont typeface="Gill Sans"/>
                <a:buNone/>
              </a:pPr>
              <a:r>
                <a:t/>
              </a:r>
              <a:endParaRPr b="0" i="0" sz="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gd874be867b_0_459"/>
            <p:cNvSpPr/>
            <p:nvPr/>
          </p:nvSpPr>
          <p:spPr>
            <a:xfrm>
              <a:off x="-6514141" y="6462898"/>
              <a:ext cx="781800" cy="781800"/>
            </a:xfrm>
            <a:prstGeom prst="rect">
              <a:avLst/>
            </a:prstGeom>
            <a:solidFill>
              <a:srgbClr val="ACD13B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ts val="900"/>
                <a:buFont typeface="Gill Sans"/>
                <a:buNone/>
              </a:pPr>
              <a:r>
                <a:t/>
              </a:r>
              <a:endParaRPr b="0" i="0" sz="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gd874be867b_0_459"/>
            <p:cNvSpPr/>
            <p:nvPr/>
          </p:nvSpPr>
          <p:spPr>
            <a:xfrm>
              <a:off x="-5471661" y="6462898"/>
              <a:ext cx="781800" cy="781800"/>
            </a:xfrm>
            <a:prstGeom prst="rect">
              <a:avLst/>
            </a:prstGeom>
            <a:solidFill>
              <a:srgbClr val="FD661B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ts val="900"/>
                <a:buFont typeface="Gill Sans"/>
                <a:buNone/>
              </a:pPr>
              <a:r>
                <a:t/>
              </a:r>
              <a:endParaRPr b="0" i="0" sz="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gd874be867b_0_459"/>
            <p:cNvSpPr/>
            <p:nvPr/>
          </p:nvSpPr>
          <p:spPr>
            <a:xfrm>
              <a:off x="-4461394" y="6462898"/>
              <a:ext cx="781800" cy="781800"/>
            </a:xfrm>
            <a:prstGeom prst="rect">
              <a:avLst/>
            </a:prstGeom>
            <a:solidFill>
              <a:srgbClr val="FAAF4B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ts val="900"/>
                <a:buFont typeface="Gill Sans"/>
                <a:buNone/>
              </a:pPr>
              <a:r>
                <a:t/>
              </a:r>
              <a:endParaRPr b="0" i="0" sz="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d874be867b_0_459"/>
            <p:cNvSpPr/>
            <p:nvPr/>
          </p:nvSpPr>
          <p:spPr>
            <a:xfrm>
              <a:off x="-6514142" y="8002403"/>
              <a:ext cx="869100" cy="869100"/>
            </a:xfrm>
            <a:prstGeom prst="rect">
              <a:avLst/>
            </a:prstGeom>
            <a:solidFill>
              <a:srgbClr val="16325B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ts val="900"/>
                <a:buFont typeface="Gill Sans"/>
                <a:buNone/>
              </a:pPr>
              <a:r>
                <a:t/>
              </a:r>
              <a:endParaRPr b="0" i="0" sz="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gd874be867b_0_459"/>
            <p:cNvSpPr/>
            <p:nvPr/>
          </p:nvSpPr>
          <p:spPr>
            <a:xfrm>
              <a:off x="-6514142" y="4057429"/>
              <a:ext cx="869100" cy="869100"/>
            </a:xfrm>
            <a:prstGeom prst="rect">
              <a:avLst/>
            </a:prstGeom>
            <a:solidFill>
              <a:srgbClr val="E0872D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ts val="900"/>
                <a:buFont typeface="Gill Sans"/>
                <a:buNone/>
              </a:pPr>
              <a:r>
                <a:t/>
              </a:r>
              <a:endParaRPr b="0" i="0" sz="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ista-PP-bar.jpg" id="130" name="Google Shape;130;gdf7f94ca7a_3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437312"/>
            <a:ext cx="12192004" cy="42068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df7f94ca7a_3_0"/>
          <p:cNvSpPr txBox="1"/>
          <p:nvPr>
            <p:ph type="title"/>
          </p:nvPr>
        </p:nvSpPr>
        <p:spPr>
          <a:xfrm>
            <a:off x="609603" y="170159"/>
            <a:ext cx="109728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3300"/>
              <a:buFont typeface="Helvetica Neue"/>
              <a:buNone/>
              <a:defRPr b="0" i="0" sz="33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/>
        </p:txBody>
      </p:sp>
      <p:sp>
        <p:nvSpPr>
          <p:cNvPr id="132" name="Google Shape;132;gdf7f94ca7a_3_0"/>
          <p:cNvSpPr txBox="1"/>
          <p:nvPr>
            <p:ph idx="1" type="body"/>
          </p:nvPr>
        </p:nvSpPr>
        <p:spPr>
          <a:xfrm>
            <a:off x="609603" y="1173476"/>
            <a:ext cx="109728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>
            <a:lvl1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Merriweather Sans"/>
              <a:buChar char="-"/>
              <a:defRPr b="0" i="0" sz="20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Merriweather Sans"/>
              <a:buChar char="≫"/>
              <a:defRPr b="0" i="0" sz="16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erriweather Sans"/>
              <a:buChar char="-"/>
              <a:defRPr b="0" i="1" sz="12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64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gdf7f94ca7a_3_0"/>
          <p:cNvSpPr txBox="1"/>
          <p:nvPr>
            <p:ph idx="12" type="sldNum"/>
          </p:nvPr>
        </p:nvSpPr>
        <p:spPr>
          <a:xfrm>
            <a:off x="212720" y="6492881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gdf7f94ca7a_3_0"/>
          <p:cNvSpPr txBox="1"/>
          <p:nvPr/>
        </p:nvSpPr>
        <p:spPr>
          <a:xfrm>
            <a:off x="720698" y="6492875"/>
            <a:ext cx="456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25" spcFirstLastPara="1" rIns="130125" wrap="square" tIns="65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Confidential. Copyright © Arista 20</a:t>
            </a:r>
            <a:r>
              <a:rPr lang="en-US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21</a:t>
            </a:r>
            <a:r>
              <a:rPr b="0" i="0" lang="en-US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All rights reserved.</a:t>
            </a:r>
            <a:endParaRPr b="0" i="0" sz="11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35" name="Google Shape;135;gdf7f94ca7a_3_0"/>
          <p:cNvGrpSpPr/>
          <p:nvPr/>
        </p:nvGrpSpPr>
        <p:grpSpPr>
          <a:xfrm>
            <a:off x="-3282471" y="198737"/>
            <a:ext cx="2635067" cy="4862253"/>
            <a:chOff x="-6564942" y="397473"/>
            <a:chExt cx="5270134" cy="9724507"/>
          </a:xfrm>
        </p:grpSpPr>
        <p:sp>
          <p:nvSpPr>
            <p:cNvPr id="136" name="Google Shape;136;gdf7f94ca7a_3_0"/>
            <p:cNvSpPr txBox="1"/>
            <p:nvPr/>
          </p:nvSpPr>
          <p:spPr>
            <a:xfrm>
              <a:off x="-6564942" y="8972980"/>
              <a:ext cx="3787200" cy="11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3058"/>
                </a:buClr>
                <a:buSzPts val="1500"/>
                <a:buFont typeface="Helvetica Neue"/>
                <a:buNone/>
              </a:pPr>
              <a:r>
                <a:rPr b="0" i="0" lang="en-US" sz="1500" u="none" cap="none" strike="noStrike">
                  <a:solidFill>
                    <a:srgbClr val="16305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Alternate text color:</a:t>
              </a:r>
              <a:endParaRPr sz="19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3058"/>
                </a:buClr>
                <a:buSzPts val="1500"/>
                <a:buFont typeface="Helvetica Neue"/>
                <a:buNone/>
              </a:pPr>
              <a:r>
                <a:rPr b="0" i="0" lang="en-US" sz="1500" u="none" cap="none" strike="noStrike">
                  <a:solidFill>
                    <a:srgbClr val="16305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Hex color# 112346</a:t>
              </a:r>
              <a:endParaRPr sz="1900"/>
            </a:p>
          </p:txBody>
        </p:sp>
        <p:sp>
          <p:nvSpPr>
            <p:cNvPr id="137" name="Google Shape;137;gdf7f94ca7a_3_0"/>
            <p:cNvSpPr txBox="1"/>
            <p:nvPr/>
          </p:nvSpPr>
          <p:spPr>
            <a:xfrm>
              <a:off x="-6564942" y="397473"/>
              <a:ext cx="40167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3058"/>
                </a:buClr>
                <a:buSzPts val="1500"/>
                <a:buFont typeface="Helvetica Neue"/>
                <a:buNone/>
              </a:pPr>
              <a:r>
                <a:rPr b="0" i="0" lang="en-US" sz="1500" u="none" cap="none" strike="noStrike">
                  <a:solidFill>
                    <a:srgbClr val="16305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ARISTA color Palette</a:t>
              </a:r>
              <a:endParaRPr b="0" i="0" sz="1500" u="none" cap="none" strike="noStrike">
                <a:solidFill>
                  <a:srgbClr val="163058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" name="Google Shape;138;gdf7f94ca7a_3_0"/>
            <p:cNvSpPr/>
            <p:nvPr/>
          </p:nvSpPr>
          <p:spPr>
            <a:xfrm>
              <a:off x="-6514142" y="1016913"/>
              <a:ext cx="1329900" cy="1329900"/>
            </a:xfrm>
            <a:prstGeom prst="rect">
              <a:avLst/>
            </a:prstGeom>
            <a:solidFill>
              <a:srgbClr val="16325B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ts val="900"/>
                <a:buFont typeface="Gill Sans"/>
                <a:buNone/>
              </a:pPr>
              <a:r>
                <a:t/>
              </a:r>
              <a:endParaRPr b="0" i="0" sz="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df7f94ca7a_3_0"/>
            <p:cNvSpPr/>
            <p:nvPr/>
          </p:nvSpPr>
          <p:spPr>
            <a:xfrm>
              <a:off x="-4705425" y="1016913"/>
              <a:ext cx="1329900" cy="1329900"/>
            </a:xfrm>
            <a:prstGeom prst="rect">
              <a:avLst/>
            </a:prstGeom>
            <a:solidFill>
              <a:srgbClr val="58595A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ts val="900"/>
                <a:buFont typeface="Gill Sans"/>
                <a:buNone/>
              </a:pPr>
              <a:r>
                <a:t/>
              </a:r>
              <a:endParaRPr b="0" i="0" sz="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df7f94ca7a_3_0"/>
            <p:cNvSpPr/>
            <p:nvPr/>
          </p:nvSpPr>
          <p:spPr>
            <a:xfrm>
              <a:off x="-6514142" y="2825828"/>
              <a:ext cx="869100" cy="869100"/>
            </a:xfrm>
            <a:prstGeom prst="rect">
              <a:avLst/>
            </a:prstGeom>
            <a:solidFill>
              <a:srgbClr val="25678D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ts val="900"/>
                <a:buFont typeface="Gill Sans"/>
                <a:buNone/>
              </a:pPr>
              <a:r>
                <a:t/>
              </a:r>
              <a:endParaRPr b="0" i="0" sz="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df7f94ca7a_3_0"/>
            <p:cNvSpPr/>
            <p:nvPr/>
          </p:nvSpPr>
          <p:spPr>
            <a:xfrm>
              <a:off x="-5415008" y="2825828"/>
              <a:ext cx="869100" cy="869100"/>
            </a:xfrm>
            <a:prstGeom prst="rect">
              <a:avLst/>
            </a:prstGeom>
            <a:solidFill>
              <a:srgbClr val="5588B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ts val="900"/>
                <a:buFont typeface="Gill Sans"/>
                <a:buNone/>
              </a:pPr>
              <a:r>
                <a:t/>
              </a:r>
              <a:endParaRPr b="0" i="0" sz="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df7f94ca7a_3_0"/>
            <p:cNvSpPr/>
            <p:nvPr/>
          </p:nvSpPr>
          <p:spPr>
            <a:xfrm>
              <a:off x="-4340574" y="2825828"/>
              <a:ext cx="869100" cy="869100"/>
            </a:xfrm>
            <a:prstGeom prst="rect">
              <a:avLst/>
            </a:prstGeom>
            <a:solidFill>
              <a:srgbClr val="221F20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ts val="900"/>
                <a:buFont typeface="Gill Sans"/>
                <a:buNone/>
              </a:pPr>
              <a:r>
                <a:t/>
              </a:r>
              <a:endParaRPr b="0" i="0" sz="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df7f94ca7a_3_0"/>
            <p:cNvSpPr/>
            <p:nvPr/>
          </p:nvSpPr>
          <p:spPr>
            <a:xfrm>
              <a:off x="-3241440" y="2825828"/>
              <a:ext cx="869100" cy="869100"/>
            </a:xfrm>
            <a:prstGeom prst="rect">
              <a:avLst/>
            </a:prstGeom>
            <a:solidFill>
              <a:srgbClr val="929598"/>
            </a:solidFill>
            <a:ln cap="flat" cmpd="sng" w="9525">
              <a:solidFill>
                <a:srgbClr val="92959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ts val="900"/>
                <a:buFont typeface="Gill Sans"/>
                <a:buNone/>
              </a:pPr>
              <a:r>
                <a:t/>
              </a:r>
              <a:endParaRPr b="0" i="0" sz="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df7f94ca7a_3_0"/>
            <p:cNvSpPr/>
            <p:nvPr/>
          </p:nvSpPr>
          <p:spPr>
            <a:xfrm>
              <a:off x="-2163908" y="2825828"/>
              <a:ext cx="869100" cy="869100"/>
            </a:xfrm>
            <a:prstGeom prst="rect">
              <a:avLst/>
            </a:prstGeom>
            <a:solidFill>
              <a:srgbClr val="BBBDBE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ts val="900"/>
                <a:buFont typeface="Gill Sans"/>
                <a:buNone/>
              </a:pPr>
              <a:r>
                <a:t/>
              </a:r>
              <a:endParaRPr b="0" i="0" sz="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df7f94ca7a_3_0"/>
            <p:cNvSpPr/>
            <p:nvPr/>
          </p:nvSpPr>
          <p:spPr>
            <a:xfrm>
              <a:off x="-6514141" y="5366003"/>
              <a:ext cx="781800" cy="781800"/>
            </a:xfrm>
            <a:prstGeom prst="rect">
              <a:avLst/>
            </a:prstGeom>
            <a:solidFill>
              <a:srgbClr val="E8D754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ts val="900"/>
                <a:buFont typeface="Gill Sans"/>
                <a:buNone/>
              </a:pPr>
              <a:r>
                <a:t/>
              </a:r>
              <a:endParaRPr b="0" i="0" sz="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df7f94ca7a_3_0"/>
            <p:cNvSpPr/>
            <p:nvPr/>
          </p:nvSpPr>
          <p:spPr>
            <a:xfrm>
              <a:off x="-5471661" y="5366003"/>
              <a:ext cx="781800" cy="781800"/>
            </a:xfrm>
            <a:prstGeom prst="rect">
              <a:avLst/>
            </a:prstGeom>
            <a:solidFill>
              <a:srgbClr val="B39E2E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ts val="900"/>
                <a:buFont typeface="Gill Sans"/>
                <a:buNone/>
              </a:pPr>
              <a:r>
                <a:t/>
              </a:r>
              <a:endParaRPr b="0" i="0" sz="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df7f94ca7a_3_0"/>
            <p:cNvSpPr/>
            <p:nvPr/>
          </p:nvSpPr>
          <p:spPr>
            <a:xfrm>
              <a:off x="-4461394" y="5366003"/>
              <a:ext cx="781800" cy="781800"/>
            </a:xfrm>
            <a:prstGeom prst="rect">
              <a:avLst/>
            </a:prstGeom>
            <a:solidFill>
              <a:srgbClr val="ACC37B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ts val="900"/>
                <a:buFont typeface="Gill Sans"/>
                <a:buNone/>
              </a:pPr>
              <a:r>
                <a:t/>
              </a:r>
              <a:endParaRPr b="0" i="0" sz="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df7f94ca7a_3_0"/>
            <p:cNvSpPr/>
            <p:nvPr/>
          </p:nvSpPr>
          <p:spPr>
            <a:xfrm>
              <a:off x="-3428492" y="5366003"/>
              <a:ext cx="781800" cy="781800"/>
            </a:xfrm>
            <a:prstGeom prst="rect">
              <a:avLst/>
            </a:prstGeom>
            <a:solidFill>
              <a:srgbClr val="6A8236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ts val="900"/>
                <a:buFont typeface="Gill Sans"/>
                <a:buNone/>
              </a:pPr>
              <a:r>
                <a:t/>
              </a:r>
              <a:endParaRPr b="0" i="0" sz="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df7f94ca7a_3_0"/>
            <p:cNvSpPr/>
            <p:nvPr/>
          </p:nvSpPr>
          <p:spPr>
            <a:xfrm>
              <a:off x="-6514141" y="6462898"/>
              <a:ext cx="781800" cy="781800"/>
            </a:xfrm>
            <a:prstGeom prst="rect">
              <a:avLst/>
            </a:prstGeom>
            <a:solidFill>
              <a:srgbClr val="ACD13B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ts val="900"/>
                <a:buFont typeface="Gill Sans"/>
                <a:buNone/>
              </a:pPr>
              <a:r>
                <a:t/>
              </a:r>
              <a:endParaRPr b="0" i="0" sz="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df7f94ca7a_3_0"/>
            <p:cNvSpPr/>
            <p:nvPr/>
          </p:nvSpPr>
          <p:spPr>
            <a:xfrm>
              <a:off x="-5471661" y="6462898"/>
              <a:ext cx="781800" cy="781800"/>
            </a:xfrm>
            <a:prstGeom prst="rect">
              <a:avLst/>
            </a:prstGeom>
            <a:solidFill>
              <a:srgbClr val="FD661B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ts val="900"/>
                <a:buFont typeface="Gill Sans"/>
                <a:buNone/>
              </a:pPr>
              <a:r>
                <a:t/>
              </a:r>
              <a:endParaRPr b="0" i="0" sz="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df7f94ca7a_3_0"/>
            <p:cNvSpPr/>
            <p:nvPr/>
          </p:nvSpPr>
          <p:spPr>
            <a:xfrm>
              <a:off x="-4461394" y="6462898"/>
              <a:ext cx="781800" cy="781800"/>
            </a:xfrm>
            <a:prstGeom prst="rect">
              <a:avLst/>
            </a:prstGeom>
            <a:solidFill>
              <a:srgbClr val="FAAF4B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ts val="900"/>
                <a:buFont typeface="Gill Sans"/>
                <a:buNone/>
              </a:pPr>
              <a:r>
                <a:t/>
              </a:r>
              <a:endParaRPr b="0" i="0" sz="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df7f94ca7a_3_0"/>
            <p:cNvSpPr/>
            <p:nvPr/>
          </p:nvSpPr>
          <p:spPr>
            <a:xfrm>
              <a:off x="-6514142" y="8002403"/>
              <a:ext cx="869100" cy="869100"/>
            </a:xfrm>
            <a:prstGeom prst="rect">
              <a:avLst/>
            </a:prstGeom>
            <a:solidFill>
              <a:srgbClr val="16325B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ts val="900"/>
                <a:buFont typeface="Gill Sans"/>
                <a:buNone/>
              </a:pPr>
              <a:r>
                <a:t/>
              </a:r>
              <a:endParaRPr b="0" i="0" sz="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df7f94ca7a_3_0"/>
            <p:cNvSpPr/>
            <p:nvPr/>
          </p:nvSpPr>
          <p:spPr>
            <a:xfrm>
              <a:off x="-6514142" y="4057429"/>
              <a:ext cx="869100" cy="869100"/>
            </a:xfrm>
            <a:prstGeom prst="rect">
              <a:avLst/>
            </a:prstGeom>
            <a:solidFill>
              <a:srgbClr val="E0872D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ts val="900"/>
                <a:buFont typeface="Gill Sans"/>
                <a:buNone/>
              </a:pPr>
              <a:r>
                <a:t/>
              </a:r>
              <a:endParaRPr b="0" i="0" sz="900" u="none" cap="none" strike="noStrike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lab.aristanetworks.com/emea-se-team/pvlan_evpn_vxlan" TargetMode="External"/><Relationship Id="rId4" Type="http://schemas.openxmlformats.org/officeDocument/2006/relationships/hyperlink" Target="https://gitlab.aristanetworks.com/emea-se-team/pvlan_evpn_vxlan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eos.arista.com/eos-4-25-0f/support-for-private-vlan/" TargetMode="External"/><Relationship Id="rId4" Type="http://schemas.openxmlformats.org/officeDocument/2006/relationships/hyperlink" Target="http://aid.aristanetworks.com/8351/cached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8d5ce3b13_0_0"/>
          <p:cNvSpPr txBox="1"/>
          <p:nvPr>
            <p:ph idx="12" type="sldNum"/>
          </p:nvPr>
        </p:nvSpPr>
        <p:spPr>
          <a:xfrm>
            <a:off x="212720" y="6492881"/>
            <a:ext cx="10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75" lIns="130175" spcFirstLastPara="1" rIns="130175" wrap="square" tIns="65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gd8d5ce3b13_0_0"/>
          <p:cNvSpPr txBox="1"/>
          <p:nvPr>
            <p:ph type="title"/>
          </p:nvPr>
        </p:nvSpPr>
        <p:spPr>
          <a:xfrm>
            <a:off x="1264481" y="3297932"/>
            <a:ext cx="9405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75" lIns="130175" spcFirstLastPara="1" rIns="130175" wrap="square" tIns="65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PVLAN &amp;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PVLAN over EVPN VXLAN</a:t>
            </a:r>
            <a:endParaRPr sz="6000"/>
          </a:p>
        </p:txBody>
      </p:sp>
      <p:sp>
        <p:nvSpPr>
          <p:cNvPr id="259" name="Google Shape;259;gd8d5ce3b13_0_0"/>
          <p:cNvSpPr txBox="1"/>
          <p:nvPr>
            <p:ph idx="1" type="body"/>
          </p:nvPr>
        </p:nvSpPr>
        <p:spPr>
          <a:xfrm>
            <a:off x="694923" y="4748879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75" spcFirstLastPara="1" rIns="130175" wrap="square" tIns="650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300"/>
              <a:t>EMEA </a:t>
            </a:r>
            <a:r>
              <a:rPr lang="en-US" sz="2300"/>
              <a:t>SE Call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 sz="2300"/>
              <a:t>2021 06 14</a:t>
            </a:r>
            <a:endParaRPr sz="2300"/>
          </a:p>
        </p:txBody>
      </p:sp>
      <p:sp>
        <p:nvSpPr>
          <p:cNvPr id="260" name="Google Shape;260;gd8d5ce3b13_0_0"/>
          <p:cNvSpPr txBox="1"/>
          <p:nvPr>
            <p:ph idx="1" type="body"/>
          </p:nvPr>
        </p:nvSpPr>
        <p:spPr>
          <a:xfrm>
            <a:off x="9184200" y="4748875"/>
            <a:ext cx="27540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75" spcFirstLastPara="1" rIns="130175" wrap="square" tIns="650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 sz="2300"/>
              <a:t>Angelique Phillipps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 sz="2300"/>
              <a:t>Khelil Sator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f7f94ca7a_0_246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PVLAN and Trunk Mode</a:t>
            </a:r>
            <a:endParaRPr/>
          </a:p>
        </p:txBody>
      </p:sp>
      <p:sp>
        <p:nvSpPr>
          <p:cNvPr id="337" name="Google Shape;337;gdf7f94ca7a_0_246"/>
          <p:cNvSpPr txBox="1"/>
          <p:nvPr>
            <p:ph idx="1" type="body"/>
          </p:nvPr>
        </p:nvSpPr>
        <p:spPr>
          <a:xfrm>
            <a:off x="838200" y="987425"/>
            <a:ext cx="105156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b="1" lang="en-US" sz="2100"/>
              <a:t>Regular trunk mode </a:t>
            </a:r>
            <a:endParaRPr b="1" sz="2100"/>
          </a:p>
          <a:p>
            <a: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PVLAN (primary and secondary VLANs) are supported on the trunk as long as they are allowed</a:t>
            </a:r>
            <a:endParaRPr sz="1800"/>
          </a:p>
          <a:p>
            <a: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No Private VLAN specific behaviour on this trunk</a:t>
            </a:r>
            <a:endParaRPr sz="1800"/>
          </a:p>
          <a:p>
            <a: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Packets are forwarded towards the trunk the way they have been received by the switch in terms on VLAN tag (for primary and secondary VLANs)</a:t>
            </a:r>
            <a:endParaRPr sz="1800"/>
          </a:p>
          <a:p>
            <a: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The device connected to the trunk must be PVLAN aware for the frame to be handled accordingly on the destination device</a:t>
            </a:r>
            <a:endParaRPr sz="1800"/>
          </a:p>
          <a:p>
            <a: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Use case: </a:t>
            </a:r>
            <a:endParaRPr sz="1800"/>
          </a:p>
          <a:p>
            <a: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≫"/>
            </a:pPr>
            <a:r>
              <a:rPr lang="en-US" sz="1800"/>
              <a:t>Interconnecting 2 PVLAN-aware devices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38" name="Google Shape;338;gdf7f94ca7a_0_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766" y="5067788"/>
            <a:ext cx="573307" cy="571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df7f94ca7a_0_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946" y="5067788"/>
            <a:ext cx="573307" cy="5712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Google Shape;340;gdf7f94ca7a_0_246"/>
          <p:cNvCxnSpPr/>
          <p:nvPr/>
        </p:nvCxnSpPr>
        <p:spPr>
          <a:xfrm>
            <a:off x="5082073" y="5277230"/>
            <a:ext cx="1761000" cy="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gdf7f94ca7a_0_246"/>
          <p:cNvCxnSpPr/>
          <p:nvPr/>
        </p:nvCxnSpPr>
        <p:spPr>
          <a:xfrm>
            <a:off x="5082073" y="5151605"/>
            <a:ext cx="17610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gdf7f94ca7a_0_246"/>
          <p:cNvCxnSpPr/>
          <p:nvPr/>
        </p:nvCxnSpPr>
        <p:spPr>
          <a:xfrm>
            <a:off x="5082073" y="5389905"/>
            <a:ext cx="1761000" cy="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gdf7f94ca7a_0_246"/>
          <p:cNvCxnSpPr/>
          <p:nvPr/>
        </p:nvCxnSpPr>
        <p:spPr>
          <a:xfrm>
            <a:off x="5065573" y="5502580"/>
            <a:ext cx="17610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gdf7f94ca7a_0_246"/>
          <p:cNvSpPr/>
          <p:nvPr/>
        </p:nvSpPr>
        <p:spPr>
          <a:xfrm>
            <a:off x="11499417" y="4430340"/>
            <a:ext cx="466200" cy="357300"/>
          </a:xfrm>
          <a:prstGeom prst="rect">
            <a:avLst/>
          </a:prstGeom>
          <a:solidFill>
            <a:srgbClr val="D5A6B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10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df7f94ca7a_0_246"/>
          <p:cNvSpPr txBox="1"/>
          <p:nvPr/>
        </p:nvSpPr>
        <p:spPr>
          <a:xfrm>
            <a:off x="9618925" y="4717700"/>
            <a:ext cx="1761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Primary VLAN</a:t>
            </a:r>
            <a:r>
              <a:rPr b="0" i="0" lang="en-US" sz="1100" u="none" cap="none" strike="noStrike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: 10</a:t>
            </a:r>
            <a:endParaRPr b="0" i="0" sz="1100" u="none" cap="none" strike="noStrike">
              <a:solidFill>
                <a:srgbClr val="C27B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Isolated VLAN: 11</a:t>
            </a:r>
            <a:endParaRPr sz="11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Community VLAN: 12</a:t>
            </a:r>
            <a:endParaRPr sz="11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1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Community VLAN: 13</a:t>
            </a:r>
            <a:endParaRPr b="0" i="0" sz="11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df7f94ca7a_0_246"/>
          <p:cNvSpPr/>
          <p:nvPr/>
        </p:nvSpPr>
        <p:spPr>
          <a:xfrm>
            <a:off x="11499417" y="4912865"/>
            <a:ext cx="466200" cy="357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11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df7f94ca7a_0_246"/>
          <p:cNvSpPr/>
          <p:nvPr/>
        </p:nvSpPr>
        <p:spPr>
          <a:xfrm>
            <a:off x="11499417" y="5395390"/>
            <a:ext cx="466200" cy="357300"/>
          </a:xfrm>
          <a:prstGeom prst="rect">
            <a:avLst/>
          </a:prstGeom>
          <a:solidFill>
            <a:srgbClr val="9900F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12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df7f94ca7a_0_246"/>
          <p:cNvSpPr/>
          <p:nvPr/>
        </p:nvSpPr>
        <p:spPr>
          <a:xfrm>
            <a:off x="11499417" y="5877915"/>
            <a:ext cx="466200" cy="3573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13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df7f94ca7a_0_246"/>
          <p:cNvSpPr/>
          <p:nvPr/>
        </p:nvSpPr>
        <p:spPr>
          <a:xfrm>
            <a:off x="3264217" y="4711440"/>
            <a:ext cx="466200" cy="357300"/>
          </a:xfrm>
          <a:prstGeom prst="rect">
            <a:avLst/>
          </a:prstGeom>
          <a:solidFill>
            <a:srgbClr val="D5A6B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10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df7f94ca7a_0_246"/>
          <p:cNvSpPr/>
          <p:nvPr/>
        </p:nvSpPr>
        <p:spPr>
          <a:xfrm>
            <a:off x="3264217" y="5600290"/>
            <a:ext cx="466200" cy="3573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13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df7f94ca7a_0_246"/>
          <p:cNvSpPr/>
          <p:nvPr/>
        </p:nvSpPr>
        <p:spPr>
          <a:xfrm>
            <a:off x="7977442" y="5600290"/>
            <a:ext cx="466200" cy="3573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13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2" name="Google Shape;352;gdf7f94ca7a_0_246"/>
          <p:cNvCxnSpPr>
            <a:stCxn id="349" idx="3"/>
            <a:endCxn id="338" idx="1"/>
          </p:cNvCxnSpPr>
          <p:nvPr/>
        </p:nvCxnSpPr>
        <p:spPr>
          <a:xfrm>
            <a:off x="3730417" y="4890090"/>
            <a:ext cx="778200" cy="4632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gdf7f94ca7a_0_246"/>
          <p:cNvCxnSpPr>
            <a:stCxn id="350" idx="3"/>
            <a:endCxn id="338" idx="1"/>
          </p:cNvCxnSpPr>
          <p:nvPr/>
        </p:nvCxnSpPr>
        <p:spPr>
          <a:xfrm flipH="1" rot="10800000">
            <a:off x="3730417" y="5353540"/>
            <a:ext cx="778200" cy="4254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gdf7f94ca7a_0_246"/>
          <p:cNvCxnSpPr>
            <a:stCxn id="339" idx="3"/>
            <a:endCxn id="351" idx="1"/>
          </p:cNvCxnSpPr>
          <p:nvPr/>
        </p:nvCxnSpPr>
        <p:spPr>
          <a:xfrm>
            <a:off x="7416252" y="5353430"/>
            <a:ext cx="561300" cy="4254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gdf7f94ca7a_0_246"/>
          <p:cNvSpPr/>
          <p:nvPr/>
        </p:nvSpPr>
        <p:spPr>
          <a:xfrm>
            <a:off x="7977442" y="4711440"/>
            <a:ext cx="466200" cy="357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11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6" name="Google Shape;356;gdf7f94ca7a_0_246"/>
          <p:cNvCxnSpPr>
            <a:stCxn id="355" idx="1"/>
            <a:endCxn id="339" idx="3"/>
          </p:cNvCxnSpPr>
          <p:nvPr/>
        </p:nvCxnSpPr>
        <p:spPr>
          <a:xfrm flipH="1">
            <a:off x="7416142" y="4890090"/>
            <a:ext cx="561300" cy="4632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gdf7f94ca7a_0_246"/>
          <p:cNvSpPr/>
          <p:nvPr/>
        </p:nvSpPr>
        <p:spPr>
          <a:xfrm>
            <a:off x="5775900" y="5020550"/>
            <a:ext cx="196500" cy="57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df7f94ca7a_0_246"/>
          <p:cNvSpPr txBox="1"/>
          <p:nvPr/>
        </p:nvSpPr>
        <p:spPr>
          <a:xfrm>
            <a:off x="5612652" y="4760475"/>
            <a:ext cx="127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Helvetica Neue"/>
                <a:ea typeface="Helvetica Neue"/>
                <a:cs typeface="Helvetica Neue"/>
                <a:sym typeface="Helvetica Neue"/>
              </a:rPr>
              <a:t>Trunk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59" name="Google Shape;359;gdf7f94ca7a_0_246"/>
          <p:cNvCxnSpPr/>
          <p:nvPr/>
        </p:nvCxnSpPr>
        <p:spPr>
          <a:xfrm flipH="1">
            <a:off x="6348150" y="4327813"/>
            <a:ext cx="1112100" cy="423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gdf7f94ca7a_0_246"/>
          <p:cNvCxnSpPr/>
          <p:nvPr/>
        </p:nvCxnSpPr>
        <p:spPr>
          <a:xfrm>
            <a:off x="7405600" y="4327813"/>
            <a:ext cx="5826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gdf7f94ca7a_0_246"/>
          <p:cNvCxnSpPr/>
          <p:nvPr/>
        </p:nvCxnSpPr>
        <p:spPr>
          <a:xfrm rot="10800000">
            <a:off x="6381375" y="5657238"/>
            <a:ext cx="1006200" cy="569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gdf7f94ca7a_0_246"/>
          <p:cNvCxnSpPr/>
          <p:nvPr/>
        </p:nvCxnSpPr>
        <p:spPr>
          <a:xfrm>
            <a:off x="7384050" y="6226638"/>
            <a:ext cx="5826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gdf7f94ca7a_0_246"/>
          <p:cNvSpPr txBox="1"/>
          <p:nvPr/>
        </p:nvSpPr>
        <p:spPr>
          <a:xfrm>
            <a:off x="4509150" y="4533463"/>
            <a:ext cx="100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Helvetica Neue"/>
                <a:ea typeface="Helvetica Neue"/>
                <a:cs typeface="Helvetica Neue"/>
                <a:sym typeface="Helvetica Neue"/>
              </a:rPr>
              <a:t>PVLAN aware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4" name="Google Shape;364;gdf7f94ca7a_0_246"/>
          <p:cNvSpPr txBox="1"/>
          <p:nvPr/>
        </p:nvSpPr>
        <p:spPr>
          <a:xfrm>
            <a:off x="6826575" y="4540913"/>
            <a:ext cx="100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Helvetica Neue"/>
                <a:ea typeface="Helvetica Neue"/>
                <a:cs typeface="Helvetica Neue"/>
                <a:sym typeface="Helvetica Neue"/>
              </a:rPr>
              <a:t>PVLAN aware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f7f94ca7a_0_83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PVLAN and Trunk Mode</a:t>
            </a:r>
            <a:endParaRPr/>
          </a:p>
        </p:txBody>
      </p:sp>
      <p:sp>
        <p:nvSpPr>
          <p:cNvPr id="370" name="Google Shape;370;gdf7f94ca7a_0_83"/>
          <p:cNvSpPr txBox="1"/>
          <p:nvPr>
            <p:ph idx="1" type="body"/>
          </p:nvPr>
        </p:nvSpPr>
        <p:spPr>
          <a:xfrm>
            <a:off x="838200" y="1063625"/>
            <a:ext cx="10515600" cy="24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b="1" lang="en-US" sz="2100"/>
              <a:t>Promiscuous trunk mode</a:t>
            </a:r>
            <a:endParaRPr b="1" sz="400"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Not supported by Arista</a:t>
            </a:r>
            <a:endParaRPr sz="1800"/>
          </a:p>
          <a:p>
            <a: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When traffic from a secondary VLAN needs to pass over the trunk, the secondary VLAN tag is rewritten with the primary VLAN tag </a:t>
            </a:r>
            <a:endParaRPr sz="1800"/>
          </a:p>
          <a:p>
            <a: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Use case: </a:t>
            </a:r>
            <a:endParaRPr sz="1800"/>
          </a:p>
          <a:p>
            <a: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≫"/>
            </a:pPr>
            <a:r>
              <a:rPr lang="en-US" sz="1800">
                <a:solidFill>
                  <a:schemeClr val="dk1"/>
                </a:solidFill>
              </a:rPr>
              <a:t>Communication with PVLAN-unaware devices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≫"/>
            </a:pPr>
            <a:r>
              <a:rPr lang="en-US" sz="1800">
                <a:solidFill>
                  <a:schemeClr val="dk1"/>
                </a:solidFill>
              </a:rPr>
              <a:t>A</a:t>
            </a:r>
            <a:r>
              <a:rPr lang="en-US" sz="1800">
                <a:solidFill>
                  <a:schemeClr val="dk1"/>
                </a:solidFill>
              </a:rPr>
              <a:t>n external router on a stick routes between several primary VLANs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71" name="Google Shape;371;gdf7f94ca7a_0_83"/>
          <p:cNvSpPr/>
          <p:nvPr/>
        </p:nvSpPr>
        <p:spPr>
          <a:xfrm>
            <a:off x="11194617" y="2906340"/>
            <a:ext cx="466200" cy="357300"/>
          </a:xfrm>
          <a:prstGeom prst="rect">
            <a:avLst/>
          </a:prstGeom>
          <a:solidFill>
            <a:srgbClr val="D5A6B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10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gdf7f94ca7a_0_83"/>
          <p:cNvSpPr txBox="1"/>
          <p:nvPr/>
        </p:nvSpPr>
        <p:spPr>
          <a:xfrm>
            <a:off x="9432125" y="3381925"/>
            <a:ext cx="18387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Private VLAN Domain</a:t>
            </a:r>
            <a:endParaRPr b="1" sz="1100">
              <a:solidFill>
                <a:srgbClr val="EA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Primary VLAN: 10</a:t>
            </a:r>
            <a:endParaRPr sz="1100">
              <a:solidFill>
                <a:srgbClr val="C27B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Isolated VLAN: 11</a:t>
            </a:r>
            <a:endParaRPr sz="11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Community VLAN: 12</a:t>
            </a:r>
            <a:endParaRPr sz="11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1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Community VLAN: 13</a:t>
            </a:r>
            <a:endParaRPr b="1" sz="1100">
              <a:solidFill>
                <a:srgbClr val="EA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Private VLAN Domain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Primary </a:t>
            </a: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VLAN</a:t>
            </a: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:20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Community VLAN: 21</a:t>
            </a:r>
            <a:endParaRPr sz="11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Isolated VLAN: 22</a:t>
            </a:r>
            <a:endParaRPr sz="1100">
              <a:solidFill>
                <a:srgbClr val="7F6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df7f94ca7a_0_83"/>
          <p:cNvSpPr/>
          <p:nvPr/>
        </p:nvSpPr>
        <p:spPr>
          <a:xfrm>
            <a:off x="11194617" y="3388865"/>
            <a:ext cx="466200" cy="357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11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df7f94ca7a_0_83"/>
          <p:cNvSpPr/>
          <p:nvPr/>
        </p:nvSpPr>
        <p:spPr>
          <a:xfrm>
            <a:off x="11194617" y="3871390"/>
            <a:ext cx="466200" cy="357300"/>
          </a:xfrm>
          <a:prstGeom prst="rect">
            <a:avLst/>
          </a:prstGeom>
          <a:solidFill>
            <a:srgbClr val="9900F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12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gdf7f94ca7a_0_83"/>
          <p:cNvSpPr/>
          <p:nvPr/>
        </p:nvSpPr>
        <p:spPr>
          <a:xfrm>
            <a:off x="11194617" y="4353915"/>
            <a:ext cx="466200" cy="3573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13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6" name="Google Shape;376;gdf7f94ca7a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6346" y="4839188"/>
            <a:ext cx="573307" cy="5712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Google Shape;377;gdf7f94ca7a_0_83"/>
          <p:cNvCxnSpPr/>
          <p:nvPr/>
        </p:nvCxnSpPr>
        <p:spPr>
          <a:xfrm>
            <a:off x="5615473" y="4990705"/>
            <a:ext cx="1761000" cy="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gdf7f94ca7a_0_83"/>
          <p:cNvSpPr/>
          <p:nvPr/>
        </p:nvSpPr>
        <p:spPr>
          <a:xfrm>
            <a:off x="8510842" y="4914490"/>
            <a:ext cx="466200" cy="3573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13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9" name="Google Shape;379;gdf7f94ca7a_0_83"/>
          <p:cNvCxnSpPr>
            <a:stCxn id="376" idx="3"/>
            <a:endCxn id="378" idx="1"/>
          </p:cNvCxnSpPr>
          <p:nvPr/>
        </p:nvCxnSpPr>
        <p:spPr>
          <a:xfrm flipH="1" rot="10800000">
            <a:off x="7949652" y="5093030"/>
            <a:ext cx="561300" cy="3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gdf7f94ca7a_0_83"/>
          <p:cNvSpPr/>
          <p:nvPr/>
        </p:nvSpPr>
        <p:spPr>
          <a:xfrm>
            <a:off x="8510842" y="4482840"/>
            <a:ext cx="466200" cy="357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11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gdf7f94ca7a_0_83"/>
          <p:cNvCxnSpPr>
            <a:stCxn id="380" idx="1"/>
            <a:endCxn id="376" idx="3"/>
          </p:cNvCxnSpPr>
          <p:nvPr/>
        </p:nvCxnSpPr>
        <p:spPr>
          <a:xfrm flipH="1">
            <a:off x="7949542" y="4661490"/>
            <a:ext cx="561300" cy="4632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gdf7f94ca7a_0_83"/>
          <p:cNvSpPr/>
          <p:nvPr/>
        </p:nvSpPr>
        <p:spPr>
          <a:xfrm>
            <a:off x="11194617" y="5041565"/>
            <a:ext cx="466200" cy="357300"/>
          </a:xfrm>
          <a:prstGeom prst="rect">
            <a:avLst/>
          </a:prstGeom>
          <a:solidFill>
            <a:srgbClr val="D81F2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20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gdf7f94ca7a_0_83"/>
          <p:cNvSpPr/>
          <p:nvPr/>
        </p:nvSpPr>
        <p:spPr>
          <a:xfrm>
            <a:off x="11194617" y="5524090"/>
            <a:ext cx="466200" cy="357300"/>
          </a:xfrm>
          <a:prstGeom prst="rect">
            <a:avLst/>
          </a:prstGeom>
          <a:solidFill>
            <a:srgbClr val="FF99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21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df7f94ca7a_0_83"/>
          <p:cNvSpPr/>
          <p:nvPr/>
        </p:nvSpPr>
        <p:spPr>
          <a:xfrm>
            <a:off x="11194617" y="6006615"/>
            <a:ext cx="466200" cy="357300"/>
          </a:xfrm>
          <a:prstGeom prst="rect">
            <a:avLst/>
          </a:prstGeom>
          <a:solidFill>
            <a:srgbClr val="BF9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22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df7f94ca7a_0_83"/>
          <p:cNvSpPr/>
          <p:nvPr/>
        </p:nvSpPr>
        <p:spPr>
          <a:xfrm>
            <a:off x="8510842" y="5464090"/>
            <a:ext cx="466200" cy="357300"/>
          </a:xfrm>
          <a:prstGeom prst="rect">
            <a:avLst/>
          </a:prstGeom>
          <a:solidFill>
            <a:srgbClr val="FF99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21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df7f94ca7a_0_83"/>
          <p:cNvSpPr/>
          <p:nvPr/>
        </p:nvSpPr>
        <p:spPr>
          <a:xfrm>
            <a:off x="8510842" y="5937490"/>
            <a:ext cx="466200" cy="357300"/>
          </a:xfrm>
          <a:prstGeom prst="rect">
            <a:avLst/>
          </a:prstGeom>
          <a:solidFill>
            <a:srgbClr val="BF9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vlan</a:t>
            </a: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22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7" name="Google Shape;387;gdf7f94ca7a_0_83"/>
          <p:cNvCxnSpPr/>
          <p:nvPr/>
        </p:nvCxnSpPr>
        <p:spPr>
          <a:xfrm>
            <a:off x="5615473" y="5169355"/>
            <a:ext cx="1761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gdf7f94ca7a_0_83"/>
          <p:cNvCxnSpPr>
            <a:stCxn id="376" idx="3"/>
            <a:endCxn id="385" idx="1"/>
          </p:cNvCxnSpPr>
          <p:nvPr/>
        </p:nvCxnSpPr>
        <p:spPr>
          <a:xfrm>
            <a:off x="7949652" y="5124830"/>
            <a:ext cx="561300" cy="5178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gdf7f94ca7a_0_83"/>
          <p:cNvCxnSpPr>
            <a:endCxn id="386" idx="1"/>
          </p:cNvCxnSpPr>
          <p:nvPr/>
        </p:nvCxnSpPr>
        <p:spPr>
          <a:xfrm>
            <a:off x="7949542" y="5124940"/>
            <a:ext cx="561300" cy="991200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gdf7f94ca7a_0_83"/>
          <p:cNvSpPr/>
          <p:nvPr/>
        </p:nvSpPr>
        <p:spPr>
          <a:xfrm>
            <a:off x="6385500" y="4819125"/>
            <a:ext cx="196500" cy="52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df7f94ca7a_0_83"/>
          <p:cNvSpPr txBox="1"/>
          <p:nvPr/>
        </p:nvSpPr>
        <p:spPr>
          <a:xfrm>
            <a:off x="6222264" y="4482850"/>
            <a:ext cx="127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Helvetica Neue"/>
                <a:ea typeface="Helvetica Neue"/>
                <a:cs typeface="Helvetica Neue"/>
                <a:sym typeface="Helvetica Neue"/>
              </a:rPr>
              <a:t>Trunk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92" name="Google Shape;392;gdf7f94ca7a_0_83"/>
          <p:cNvCxnSpPr/>
          <p:nvPr/>
        </p:nvCxnSpPr>
        <p:spPr>
          <a:xfrm flipH="1">
            <a:off x="6815650" y="4237775"/>
            <a:ext cx="1112100" cy="423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gdf7f94ca7a_0_83"/>
          <p:cNvCxnSpPr/>
          <p:nvPr/>
        </p:nvCxnSpPr>
        <p:spPr>
          <a:xfrm>
            <a:off x="7927750" y="4244800"/>
            <a:ext cx="5826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gdf7f94ca7a_0_83"/>
          <p:cNvCxnSpPr/>
          <p:nvPr/>
        </p:nvCxnSpPr>
        <p:spPr>
          <a:xfrm>
            <a:off x="7828600" y="6139325"/>
            <a:ext cx="582600" cy="0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gdf7f94ca7a_0_83"/>
          <p:cNvCxnSpPr/>
          <p:nvPr/>
        </p:nvCxnSpPr>
        <p:spPr>
          <a:xfrm rot="10800000">
            <a:off x="6848875" y="5567200"/>
            <a:ext cx="1006200" cy="569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96" name="Google Shape;396;gdf7f94ca7a_0_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3899" y="4838514"/>
            <a:ext cx="582600" cy="575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df7f94ca7a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8296" y="4793126"/>
            <a:ext cx="573307" cy="5712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8" name="Google Shape;398;gdf7f94ca7a_0_83"/>
          <p:cNvCxnSpPr/>
          <p:nvPr/>
        </p:nvCxnSpPr>
        <p:spPr>
          <a:xfrm>
            <a:off x="1147423" y="4944643"/>
            <a:ext cx="1761000" cy="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gdf7f94ca7a_0_83"/>
          <p:cNvSpPr/>
          <p:nvPr/>
        </p:nvSpPr>
        <p:spPr>
          <a:xfrm>
            <a:off x="4042792" y="4868427"/>
            <a:ext cx="466200" cy="3573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13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0" name="Google Shape;400;gdf7f94ca7a_0_83"/>
          <p:cNvCxnSpPr>
            <a:stCxn id="397" idx="3"/>
            <a:endCxn id="399" idx="1"/>
          </p:cNvCxnSpPr>
          <p:nvPr/>
        </p:nvCxnSpPr>
        <p:spPr>
          <a:xfrm flipH="1" rot="10800000">
            <a:off x="3481602" y="5046968"/>
            <a:ext cx="561300" cy="31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gdf7f94ca7a_0_83"/>
          <p:cNvSpPr/>
          <p:nvPr/>
        </p:nvSpPr>
        <p:spPr>
          <a:xfrm>
            <a:off x="4042792" y="4436777"/>
            <a:ext cx="466200" cy="357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11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2" name="Google Shape;402;gdf7f94ca7a_0_83"/>
          <p:cNvCxnSpPr>
            <a:stCxn id="401" idx="1"/>
            <a:endCxn id="397" idx="3"/>
          </p:cNvCxnSpPr>
          <p:nvPr/>
        </p:nvCxnSpPr>
        <p:spPr>
          <a:xfrm flipH="1">
            <a:off x="3481492" y="4615427"/>
            <a:ext cx="561300" cy="4632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gdf7f94ca7a_0_83"/>
          <p:cNvSpPr/>
          <p:nvPr/>
        </p:nvSpPr>
        <p:spPr>
          <a:xfrm>
            <a:off x="4042792" y="5418027"/>
            <a:ext cx="466200" cy="357300"/>
          </a:xfrm>
          <a:prstGeom prst="rect">
            <a:avLst/>
          </a:prstGeom>
          <a:solidFill>
            <a:srgbClr val="FF99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21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df7f94ca7a_0_83"/>
          <p:cNvSpPr/>
          <p:nvPr/>
        </p:nvSpPr>
        <p:spPr>
          <a:xfrm>
            <a:off x="4042792" y="5891427"/>
            <a:ext cx="466200" cy="357300"/>
          </a:xfrm>
          <a:prstGeom prst="rect">
            <a:avLst/>
          </a:prstGeom>
          <a:solidFill>
            <a:srgbClr val="BF9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22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5" name="Google Shape;405;gdf7f94ca7a_0_83"/>
          <p:cNvCxnSpPr/>
          <p:nvPr/>
        </p:nvCxnSpPr>
        <p:spPr>
          <a:xfrm>
            <a:off x="1147423" y="5123293"/>
            <a:ext cx="1761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gdf7f94ca7a_0_83"/>
          <p:cNvCxnSpPr>
            <a:stCxn id="397" idx="3"/>
            <a:endCxn id="403" idx="1"/>
          </p:cNvCxnSpPr>
          <p:nvPr/>
        </p:nvCxnSpPr>
        <p:spPr>
          <a:xfrm>
            <a:off x="3481602" y="5078768"/>
            <a:ext cx="561300" cy="5178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gdf7f94ca7a_0_83"/>
          <p:cNvCxnSpPr>
            <a:endCxn id="404" idx="1"/>
          </p:cNvCxnSpPr>
          <p:nvPr/>
        </p:nvCxnSpPr>
        <p:spPr>
          <a:xfrm>
            <a:off x="3481492" y="5078877"/>
            <a:ext cx="561300" cy="991200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gdf7f94ca7a_0_83"/>
          <p:cNvSpPr/>
          <p:nvPr/>
        </p:nvSpPr>
        <p:spPr>
          <a:xfrm>
            <a:off x="1917450" y="4773063"/>
            <a:ext cx="196500" cy="52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df7f94ca7a_0_83"/>
          <p:cNvSpPr txBox="1"/>
          <p:nvPr/>
        </p:nvSpPr>
        <p:spPr>
          <a:xfrm>
            <a:off x="1754214" y="4436788"/>
            <a:ext cx="127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Helvetica Neue"/>
                <a:ea typeface="Helvetica Neue"/>
                <a:cs typeface="Helvetica Neue"/>
                <a:sym typeface="Helvetica Neue"/>
              </a:rPr>
              <a:t>Trunk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10" name="Google Shape;410;gdf7f94ca7a_0_83"/>
          <p:cNvCxnSpPr/>
          <p:nvPr/>
        </p:nvCxnSpPr>
        <p:spPr>
          <a:xfrm flipH="1">
            <a:off x="2347600" y="4191713"/>
            <a:ext cx="1112100" cy="423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gdf7f94ca7a_0_83"/>
          <p:cNvCxnSpPr/>
          <p:nvPr/>
        </p:nvCxnSpPr>
        <p:spPr>
          <a:xfrm>
            <a:off x="3459700" y="4198738"/>
            <a:ext cx="5826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gdf7f94ca7a_0_83"/>
          <p:cNvCxnSpPr/>
          <p:nvPr/>
        </p:nvCxnSpPr>
        <p:spPr>
          <a:xfrm>
            <a:off x="3360550" y="6093263"/>
            <a:ext cx="582600" cy="0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gdf7f94ca7a_0_83"/>
          <p:cNvCxnSpPr/>
          <p:nvPr/>
        </p:nvCxnSpPr>
        <p:spPr>
          <a:xfrm rot="10800000">
            <a:off x="2380825" y="5521138"/>
            <a:ext cx="1006200" cy="569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14" name="Google Shape;414;gdf7f94ca7a_0_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9488" y="4773143"/>
            <a:ext cx="534334" cy="5272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5" name="Google Shape;415;gdf7f94ca7a_0_83"/>
          <p:cNvCxnSpPr>
            <a:stCxn id="414" idx="2"/>
            <a:endCxn id="416" idx="3"/>
          </p:cNvCxnSpPr>
          <p:nvPr/>
        </p:nvCxnSpPr>
        <p:spPr>
          <a:xfrm flipH="1">
            <a:off x="911955" y="5300410"/>
            <a:ext cx="374700" cy="418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7" name="Google Shape;417;gdf7f94ca7a_0_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876" y="3906107"/>
            <a:ext cx="573300" cy="566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Google Shape;418;gdf7f94ca7a_0_83"/>
          <p:cNvCxnSpPr>
            <a:stCxn id="417" idx="2"/>
            <a:endCxn id="414" idx="0"/>
          </p:cNvCxnSpPr>
          <p:nvPr/>
        </p:nvCxnSpPr>
        <p:spPr>
          <a:xfrm>
            <a:off x="969526" y="4472599"/>
            <a:ext cx="317100" cy="3006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gdf7f94ca7a_0_83"/>
          <p:cNvSpPr txBox="1"/>
          <p:nvPr/>
        </p:nvSpPr>
        <p:spPr>
          <a:xfrm>
            <a:off x="40700" y="4805913"/>
            <a:ext cx="100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Helvetica Neue"/>
                <a:ea typeface="Helvetica Neue"/>
                <a:cs typeface="Helvetica Neue"/>
                <a:sym typeface="Helvetica Neue"/>
              </a:rPr>
              <a:t>NOT PVLAN aware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0" name="Google Shape;420;gdf7f94ca7a_0_83"/>
          <p:cNvSpPr txBox="1"/>
          <p:nvPr/>
        </p:nvSpPr>
        <p:spPr>
          <a:xfrm>
            <a:off x="2887013" y="4323213"/>
            <a:ext cx="100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Helvetica Neue"/>
                <a:ea typeface="Helvetica Neue"/>
                <a:cs typeface="Helvetica Neue"/>
                <a:sym typeface="Helvetica Neue"/>
              </a:rPr>
              <a:t>PVLAN aware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1" name="Google Shape;421;gdf7f94ca7a_0_83"/>
          <p:cNvSpPr txBox="1"/>
          <p:nvPr/>
        </p:nvSpPr>
        <p:spPr>
          <a:xfrm>
            <a:off x="7354363" y="4356138"/>
            <a:ext cx="100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Helvetica Neue"/>
                <a:ea typeface="Helvetica Neue"/>
                <a:cs typeface="Helvetica Neue"/>
                <a:sym typeface="Helvetica Neue"/>
              </a:rPr>
              <a:t>PVLAN aware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6" name="Google Shape;416;gdf7f94ca7a_0_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2251" y="5406761"/>
            <a:ext cx="289701" cy="624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d874be867b_0_588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PVLAN and Trunk Mode</a:t>
            </a:r>
            <a:endParaRPr/>
          </a:p>
        </p:txBody>
      </p:sp>
      <p:sp>
        <p:nvSpPr>
          <p:cNvPr id="427" name="Google Shape;427;gd874be867b_0_588"/>
          <p:cNvSpPr txBox="1"/>
          <p:nvPr>
            <p:ph idx="1" type="body"/>
          </p:nvPr>
        </p:nvSpPr>
        <p:spPr>
          <a:xfrm>
            <a:off x="533400" y="1063625"/>
            <a:ext cx="10515600" cy="24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b="1" lang="en-US" sz="2100"/>
              <a:t>Secondary</a:t>
            </a:r>
            <a:r>
              <a:rPr b="1" lang="en-US" sz="2100"/>
              <a:t> VLAN trunk mode</a:t>
            </a:r>
            <a:endParaRPr b="1" sz="2100"/>
          </a:p>
          <a:p>
            <a: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Arista supported feature</a:t>
            </a:r>
            <a:endParaRPr sz="1800"/>
          </a:p>
          <a:p>
            <a: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This option rewrites the primary tag on the frame to use a secondary VLAN ID</a:t>
            </a:r>
            <a:endParaRPr sz="1800"/>
          </a:p>
          <a:p>
            <a: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Any packet coming in on a primary VLAN will go out on the trunk with the lowest values secondary VLAN in that private VLAN domain</a:t>
            </a:r>
            <a:endParaRPr sz="1800"/>
          </a:p>
          <a:p>
            <a: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Use case: </a:t>
            </a:r>
            <a:endParaRPr sz="1800"/>
          </a:p>
          <a:p>
            <a: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E9E9E"/>
              </a:buClr>
              <a:buSzPts val="1800"/>
              <a:buChar char="≫"/>
            </a:pPr>
            <a:r>
              <a:rPr lang="en-US" sz="1800">
                <a:solidFill>
                  <a:schemeClr val="dk1"/>
                </a:solidFill>
              </a:rPr>
              <a:t>Communication with PVLAN-unaware devices</a:t>
            </a:r>
            <a:endParaRPr sz="1800">
              <a:solidFill>
                <a:schemeClr val="dk1"/>
              </a:solidFill>
            </a:endParaRPr>
          </a:p>
          <a:p>
            <a:pPr indent="0" lvl="0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Gateways on PVLAN-aware device </a:t>
            </a:r>
            <a:endParaRPr sz="1800">
              <a:solidFill>
                <a:schemeClr val="dk1"/>
              </a:solidFill>
            </a:endParaRPr>
          </a:p>
          <a:p>
            <a:pPr indent="0" lvl="0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Devices on PVLAN-unaware devices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428" name="Google Shape;428;gd874be867b_0_5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8146" y="4991588"/>
            <a:ext cx="573307" cy="5712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gd874be867b_0_588"/>
          <p:cNvCxnSpPr/>
          <p:nvPr/>
        </p:nvCxnSpPr>
        <p:spPr>
          <a:xfrm>
            <a:off x="4777273" y="5143105"/>
            <a:ext cx="17610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gd874be867b_0_588"/>
          <p:cNvCxnSpPr>
            <a:stCxn id="431" idx="1"/>
            <a:endCxn id="428" idx="3"/>
          </p:cNvCxnSpPr>
          <p:nvPr/>
        </p:nvCxnSpPr>
        <p:spPr>
          <a:xfrm flipH="1">
            <a:off x="7111452" y="4814030"/>
            <a:ext cx="561300" cy="46320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2" name="Google Shape;432;gd874be867b_0_5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2938" y="4980293"/>
            <a:ext cx="534334" cy="5272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3" name="Google Shape;433;gd874be867b_0_588"/>
          <p:cNvCxnSpPr/>
          <p:nvPr/>
        </p:nvCxnSpPr>
        <p:spPr>
          <a:xfrm>
            <a:off x="4777273" y="5321755"/>
            <a:ext cx="17610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gd874be867b_0_588"/>
          <p:cNvCxnSpPr>
            <a:stCxn id="428" idx="3"/>
            <a:endCxn id="435" idx="1"/>
          </p:cNvCxnSpPr>
          <p:nvPr/>
        </p:nvCxnSpPr>
        <p:spPr>
          <a:xfrm>
            <a:off x="7111452" y="5277230"/>
            <a:ext cx="729600" cy="517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Google Shape;436;gd874be867b_0_588"/>
          <p:cNvSpPr/>
          <p:nvPr/>
        </p:nvSpPr>
        <p:spPr>
          <a:xfrm>
            <a:off x="5547300" y="4971525"/>
            <a:ext cx="196500" cy="52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d874be867b_0_588"/>
          <p:cNvSpPr txBox="1"/>
          <p:nvPr/>
        </p:nvSpPr>
        <p:spPr>
          <a:xfrm>
            <a:off x="5384064" y="4635250"/>
            <a:ext cx="127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Helvetica Neue"/>
                <a:ea typeface="Helvetica Neue"/>
                <a:cs typeface="Helvetica Neue"/>
                <a:sym typeface="Helvetica Neue"/>
              </a:rPr>
              <a:t>Trunk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8" name="Google Shape;438;gd874be867b_0_588"/>
          <p:cNvSpPr/>
          <p:nvPr/>
        </p:nvSpPr>
        <p:spPr>
          <a:xfrm>
            <a:off x="3169942" y="4760265"/>
            <a:ext cx="466200" cy="357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11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gd874be867b_0_588"/>
          <p:cNvSpPr/>
          <p:nvPr/>
        </p:nvSpPr>
        <p:spPr>
          <a:xfrm>
            <a:off x="3123367" y="5616490"/>
            <a:ext cx="466200" cy="357300"/>
          </a:xfrm>
          <a:prstGeom prst="rect">
            <a:avLst/>
          </a:prstGeom>
          <a:solidFill>
            <a:srgbClr val="FF99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21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0" name="Google Shape;440;gd874be867b_0_588"/>
          <p:cNvCxnSpPr>
            <a:stCxn id="432" idx="1"/>
          </p:cNvCxnSpPr>
          <p:nvPr/>
        </p:nvCxnSpPr>
        <p:spPr>
          <a:xfrm rot="10800000">
            <a:off x="3636038" y="4916627"/>
            <a:ext cx="606900" cy="327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gd874be867b_0_588"/>
          <p:cNvCxnSpPr>
            <a:stCxn id="432" idx="1"/>
            <a:endCxn id="439" idx="3"/>
          </p:cNvCxnSpPr>
          <p:nvPr/>
        </p:nvCxnSpPr>
        <p:spPr>
          <a:xfrm flipH="1">
            <a:off x="3589538" y="5243927"/>
            <a:ext cx="653400" cy="5511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gd874be867b_0_588"/>
          <p:cNvCxnSpPr/>
          <p:nvPr/>
        </p:nvCxnSpPr>
        <p:spPr>
          <a:xfrm flipH="1">
            <a:off x="5878300" y="4540850"/>
            <a:ext cx="1112100" cy="423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gd874be867b_0_588"/>
          <p:cNvCxnSpPr/>
          <p:nvPr/>
        </p:nvCxnSpPr>
        <p:spPr>
          <a:xfrm>
            <a:off x="6990400" y="4547875"/>
            <a:ext cx="582600" cy="0"/>
          </a:xfrm>
          <a:prstGeom prst="straightConnector1">
            <a:avLst/>
          </a:prstGeom>
          <a:noFill/>
          <a:ln cap="flat" cmpd="sng" w="38100">
            <a:solidFill>
              <a:srgbClr val="E6B8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gd874be867b_0_588"/>
          <p:cNvCxnSpPr/>
          <p:nvPr/>
        </p:nvCxnSpPr>
        <p:spPr>
          <a:xfrm>
            <a:off x="6990400" y="6139325"/>
            <a:ext cx="582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gd874be867b_0_588"/>
          <p:cNvCxnSpPr/>
          <p:nvPr/>
        </p:nvCxnSpPr>
        <p:spPr>
          <a:xfrm rot="10800000">
            <a:off x="6010675" y="5567200"/>
            <a:ext cx="1006200" cy="569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6" name="Google Shape;446;gd874be867b_0_588"/>
          <p:cNvSpPr/>
          <p:nvPr/>
        </p:nvSpPr>
        <p:spPr>
          <a:xfrm>
            <a:off x="11194617" y="2906340"/>
            <a:ext cx="466200" cy="357300"/>
          </a:xfrm>
          <a:prstGeom prst="rect">
            <a:avLst/>
          </a:prstGeom>
          <a:solidFill>
            <a:srgbClr val="D5A6B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10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gd874be867b_0_588"/>
          <p:cNvSpPr txBox="1"/>
          <p:nvPr/>
        </p:nvSpPr>
        <p:spPr>
          <a:xfrm>
            <a:off x="9355925" y="3381925"/>
            <a:ext cx="18387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Private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VLAN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Domain</a:t>
            </a:r>
            <a:endParaRPr b="1" sz="1100">
              <a:solidFill>
                <a:srgbClr val="EA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Primary VLAN: 10</a:t>
            </a:r>
            <a:endParaRPr sz="1100">
              <a:solidFill>
                <a:srgbClr val="C27B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Isolated VLAN: 11</a:t>
            </a:r>
            <a:endParaRPr sz="11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Community VLAN: 12</a:t>
            </a:r>
            <a:endParaRPr sz="11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1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Community VLAN: 13</a:t>
            </a:r>
            <a:endParaRPr b="1" sz="1100">
              <a:solidFill>
                <a:srgbClr val="EA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Private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VLAN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Domain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Primary VLAN:20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Community VLAN: 21</a:t>
            </a:r>
            <a:endParaRPr sz="11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Isolated VLAN: 22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gd874be867b_0_588"/>
          <p:cNvSpPr/>
          <p:nvPr/>
        </p:nvSpPr>
        <p:spPr>
          <a:xfrm>
            <a:off x="11194617" y="3388865"/>
            <a:ext cx="466200" cy="357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11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gd874be867b_0_588"/>
          <p:cNvSpPr/>
          <p:nvPr/>
        </p:nvSpPr>
        <p:spPr>
          <a:xfrm>
            <a:off x="11194617" y="3871390"/>
            <a:ext cx="466200" cy="357300"/>
          </a:xfrm>
          <a:prstGeom prst="rect">
            <a:avLst/>
          </a:prstGeom>
          <a:solidFill>
            <a:srgbClr val="9900F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12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d874be867b_0_588"/>
          <p:cNvSpPr/>
          <p:nvPr/>
        </p:nvSpPr>
        <p:spPr>
          <a:xfrm>
            <a:off x="11194617" y="4353915"/>
            <a:ext cx="466200" cy="3573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13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d874be867b_0_588"/>
          <p:cNvSpPr/>
          <p:nvPr/>
        </p:nvSpPr>
        <p:spPr>
          <a:xfrm>
            <a:off x="11194617" y="5041565"/>
            <a:ext cx="466200" cy="357300"/>
          </a:xfrm>
          <a:prstGeom prst="rect">
            <a:avLst/>
          </a:prstGeom>
          <a:solidFill>
            <a:srgbClr val="D81F2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20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d874be867b_0_588"/>
          <p:cNvSpPr/>
          <p:nvPr/>
        </p:nvSpPr>
        <p:spPr>
          <a:xfrm>
            <a:off x="11194617" y="5524090"/>
            <a:ext cx="466200" cy="357300"/>
          </a:xfrm>
          <a:prstGeom prst="rect">
            <a:avLst/>
          </a:prstGeom>
          <a:solidFill>
            <a:srgbClr val="FF99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21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d874be867b_0_588"/>
          <p:cNvSpPr/>
          <p:nvPr/>
        </p:nvSpPr>
        <p:spPr>
          <a:xfrm>
            <a:off x="11194617" y="6006615"/>
            <a:ext cx="466200" cy="357300"/>
          </a:xfrm>
          <a:prstGeom prst="rect">
            <a:avLst/>
          </a:prstGeom>
          <a:solidFill>
            <a:srgbClr val="BF9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vlan 22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d874be867b_0_588"/>
          <p:cNvSpPr txBox="1"/>
          <p:nvPr/>
        </p:nvSpPr>
        <p:spPr>
          <a:xfrm>
            <a:off x="4159413" y="4533488"/>
            <a:ext cx="100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Helvetica Neue"/>
                <a:ea typeface="Helvetica Neue"/>
                <a:cs typeface="Helvetica Neue"/>
                <a:sym typeface="Helvetica Neue"/>
              </a:rPr>
              <a:t>NOT PVLAN aware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5" name="Google Shape;455;gd874be867b_0_588"/>
          <p:cNvSpPr txBox="1"/>
          <p:nvPr/>
        </p:nvSpPr>
        <p:spPr>
          <a:xfrm>
            <a:off x="6563500" y="4533488"/>
            <a:ext cx="100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Helvetica Neue"/>
                <a:ea typeface="Helvetica Neue"/>
                <a:cs typeface="Helvetica Neue"/>
                <a:sym typeface="Helvetica Neue"/>
              </a:rPr>
              <a:t>PVLAN aware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56" name="Google Shape;456;gd874be867b_0_5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54951" y="4564832"/>
            <a:ext cx="534325" cy="527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gd874be867b_0_5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41101" y="5482973"/>
            <a:ext cx="289701" cy="624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df7f94ca7a_0_192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PVLAN and Trunk Mode</a:t>
            </a:r>
            <a:endParaRPr/>
          </a:p>
        </p:txBody>
      </p:sp>
      <p:sp>
        <p:nvSpPr>
          <p:cNvPr id="462" name="Google Shape;462;gdf7f94ca7a_0_192"/>
          <p:cNvSpPr txBox="1"/>
          <p:nvPr>
            <p:ph idx="1" type="body"/>
          </p:nvPr>
        </p:nvSpPr>
        <p:spPr>
          <a:xfrm>
            <a:off x="399975" y="911225"/>
            <a:ext cx="10515600" cy="24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b="1" lang="en-US" sz="2100"/>
              <a:t>Isolated</a:t>
            </a:r>
            <a:r>
              <a:rPr b="1" lang="en-US" sz="2100"/>
              <a:t> VLAN trunk mode </a:t>
            </a:r>
            <a:endParaRPr b="1" sz="2100"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Terminology used by other vendors</a:t>
            </a:r>
            <a:endParaRPr b="1" sz="1800"/>
          </a:p>
          <a:p>
            <a: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This option rewrites the primary tag on the frame to use the isolated VLAN ID</a:t>
            </a:r>
            <a:endParaRPr sz="1800"/>
          </a:p>
          <a:p>
            <a: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Any packet coming in on a primary vlan will go out on the trunk with the isolated VLAN values in that private VLAN domain</a:t>
            </a:r>
            <a:endParaRPr sz="1800"/>
          </a:p>
          <a:p>
            <a: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Use case: 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≫"/>
            </a:pPr>
            <a:r>
              <a:rPr lang="en-US" sz="1800">
                <a:solidFill>
                  <a:schemeClr val="dk1"/>
                </a:solidFill>
              </a:rPr>
              <a:t>Communication with PVLAN-unaware devices</a:t>
            </a:r>
            <a:endParaRPr sz="18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Gateway on PVLAN-aware device</a:t>
            </a:r>
            <a:endParaRPr sz="18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Hosts on PVLAN-unaware devices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463" name="Google Shape;463;gdf7f94ca7a_0_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8146" y="4991588"/>
            <a:ext cx="573307" cy="5712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4" name="Google Shape;464;gdf7f94ca7a_0_192"/>
          <p:cNvCxnSpPr/>
          <p:nvPr/>
        </p:nvCxnSpPr>
        <p:spPr>
          <a:xfrm>
            <a:off x="4777273" y="5143105"/>
            <a:ext cx="17610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gdf7f94ca7a_0_192"/>
          <p:cNvCxnSpPr>
            <a:stCxn id="466" idx="1"/>
            <a:endCxn id="463" idx="3"/>
          </p:cNvCxnSpPr>
          <p:nvPr/>
        </p:nvCxnSpPr>
        <p:spPr>
          <a:xfrm flipH="1">
            <a:off x="7111452" y="4814030"/>
            <a:ext cx="561300" cy="46320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7" name="Google Shape;467;gdf7f94ca7a_0_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2938" y="4980293"/>
            <a:ext cx="534334" cy="5272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8" name="Google Shape;468;gdf7f94ca7a_0_192"/>
          <p:cNvCxnSpPr/>
          <p:nvPr/>
        </p:nvCxnSpPr>
        <p:spPr>
          <a:xfrm>
            <a:off x="4777273" y="5321755"/>
            <a:ext cx="1761000" cy="0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gdf7f94ca7a_0_192"/>
          <p:cNvCxnSpPr>
            <a:stCxn id="463" idx="3"/>
            <a:endCxn id="470" idx="1"/>
          </p:cNvCxnSpPr>
          <p:nvPr/>
        </p:nvCxnSpPr>
        <p:spPr>
          <a:xfrm>
            <a:off x="7111452" y="5277230"/>
            <a:ext cx="729600" cy="517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Google Shape;471;gdf7f94ca7a_0_192"/>
          <p:cNvSpPr/>
          <p:nvPr/>
        </p:nvSpPr>
        <p:spPr>
          <a:xfrm>
            <a:off x="5547300" y="4971525"/>
            <a:ext cx="196500" cy="52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df7f94ca7a_0_192"/>
          <p:cNvSpPr txBox="1"/>
          <p:nvPr/>
        </p:nvSpPr>
        <p:spPr>
          <a:xfrm>
            <a:off x="5384064" y="4635250"/>
            <a:ext cx="127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Helvetica Neue"/>
                <a:ea typeface="Helvetica Neue"/>
                <a:cs typeface="Helvetica Neue"/>
                <a:sym typeface="Helvetica Neue"/>
              </a:rPr>
              <a:t>Trunk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3" name="Google Shape;473;gdf7f94ca7a_0_192"/>
          <p:cNvSpPr/>
          <p:nvPr/>
        </p:nvSpPr>
        <p:spPr>
          <a:xfrm>
            <a:off x="3169942" y="4760265"/>
            <a:ext cx="466200" cy="357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11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gdf7f94ca7a_0_192"/>
          <p:cNvSpPr/>
          <p:nvPr/>
        </p:nvSpPr>
        <p:spPr>
          <a:xfrm>
            <a:off x="3123367" y="5616490"/>
            <a:ext cx="466200" cy="357300"/>
          </a:xfrm>
          <a:prstGeom prst="rect">
            <a:avLst/>
          </a:prstGeom>
          <a:solidFill>
            <a:srgbClr val="BF9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22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5" name="Google Shape;475;gdf7f94ca7a_0_192"/>
          <p:cNvCxnSpPr>
            <a:stCxn id="467" idx="1"/>
          </p:cNvCxnSpPr>
          <p:nvPr/>
        </p:nvCxnSpPr>
        <p:spPr>
          <a:xfrm rot="10800000">
            <a:off x="3636038" y="4916627"/>
            <a:ext cx="606900" cy="327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gdf7f94ca7a_0_192"/>
          <p:cNvCxnSpPr>
            <a:stCxn id="467" idx="1"/>
            <a:endCxn id="474" idx="3"/>
          </p:cNvCxnSpPr>
          <p:nvPr/>
        </p:nvCxnSpPr>
        <p:spPr>
          <a:xfrm flipH="1">
            <a:off x="3589538" y="5243927"/>
            <a:ext cx="653400" cy="551100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gdf7f94ca7a_0_192"/>
          <p:cNvCxnSpPr/>
          <p:nvPr/>
        </p:nvCxnSpPr>
        <p:spPr>
          <a:xfrm flipH="1">
            <a:off x="5878300" y="4540850"/>
            <a:ext cx="1112100" cy="423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gdf7f94ca7a_0_192"/>
          <p:cNvCxnSpPr/>
          <p:nvPr/>
        </p:nvCxnSpPr>
        <p:spPr>
          <a:xfrm>
            <a:off x="6990400" y="4547875"/>
            <a:ext cx="582600" cy="0"/>
          </a:xfrm>
          <a:prstGeom prst="straightConnector1">
            <a:avLst/>
          </a:prstGeom>
          <a:noFill/>
          <a:ln cap="flat" cmpd="sng" w="38100">
            <a:solidFill>
              <a:srgbClr val="E6B8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gdf7f94ca7a_0_192"/>
          <p:cNvCxnSpPr/>
          <p:nvPr/>
        </p:nvCxnSpPr>
        <p:spPr>
          <a:xfrm>
            <a:off x="6990400" y="6139325"/>
            <a:ext cx="582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gdf7f94ca7a_0_192"/>
          <p:cNvCxnSpPr/>
          <p:nvPr/>
        </p:nvCxnSpPr>
        <p:spPr>
          <a:xfrm rot="10800000">
            <a:off x="6010675" y="5567200"/>
            <a:ext cx="1006200" cy="569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1" name="Google Shape;481;gdf7f94ca7a_0_192"/>
          <p:cNvSpPr/>
          <p:nvPr/>
        </p:nvSpPr>
        <p:spPr>
          <a:xfrm>
            <a:off x="11194617" y="2906340"/>
            <a:ext cx="466200" cy="357300"/>
          </a:xfrm>
          <a:prstGeom prst="rect">
            <a:avLst/>
          </a:prstGeom>
          <a:solidFill>
            <a:srgbClr val="D5A6B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10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gdf7f94ca7a_0_192"/>
          <p:cNvSpPr txBox="1"/>
          <p:nvPr/>
        </p:nvSpPr>
        <p:spPr>
          <a:xfrm>
            <a:off x="9355925" y="3229525"/>
            <a:ext cx="18387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Private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VLAN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Domain</a:t>
            </a:r>
            <a:endParaRPr b="1" sz="1100">
              <a:solidFill>
                <a:srgbClr val="EA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Primary VLAN: 10</a:t>
            </a:r>
            <a:endParaRPr sz="1100">
              <a:solidFill>
                <a:srgbClr val="C27B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Isolated VLAN: 11</a:t>
            </a:r>
            <a:endParaRPr sz="11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Community VLAN: 12</a:t>
            </a:r>
            <a:endParaRPr sz="11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1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Community VLAN: 13</a:t>
            </a:r>
            <a:endParaRPr b="1" sz="1100">
              <a:solidFill>
                <a:srgbClr val="EA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Private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VLAN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Domain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Primary VLAN:20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Community VLAN: 21</a:t>
            </a:r>
            <a:endParaRPr sz="11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Isolated VLAN: 22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gdf7f94ca7a_0_192"/>
          <p:cNvSpPr/>
          <p:nvPr/>
        </p:nvSpPr>
        <p:spPr>
          <a:xfrm>
            <a:off x="11194617" y="3388865"/>
            <a:ext cx="466200" cy="357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11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gdf7f94ca7a_0_192"/>
          <p:cNvSpPr/>
          <p:nvPr/>
        </p:nvSpPr>
        <p:spPr>
          <a:xfrm>
            <a:off x="11194617" y="3871390"/>
            <a:ext cx="466200" cy="357300"/>
          </a:xfrm>
          <a:prstGeom prst="rect">
            <a:avLst/>
          </a:prstGeom>
          <a:solidFill>
            <a:srgbClr val="9900F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12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gdf7f94ca7a_0_192"/>
          <p:cNvSpPr/>
          <p:nvPr/>
        </p:nvSpPr>
        <p:spPr>
          <a:xfrm>
            <a:off x="11194617" y="4353915"/>
            <a:ext cx="466200" cy="3573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13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gdf7f94ca7a_0_192"/>
          <p:cNvSpPr/>
          <p:nvPr/>
        </p:nvSpPr>
        <p:spPr>
          <a:xfrm>
            <a:off x="11194617" y="5041565"/>
            <a:ext cx="466200" cy="357300"/>
          </a:xfrm>
          <a:prstGeom prst="rect">
            <a:avLst/>
          </a:prstGeom>
          <a:solidFill>
            <a:srgbClr val="D81F2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20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df7f94ca7a_0_192"/>
          <p:cNvSpPr/>
          <p:nvPr/>
        </p:nvSpPr>
        <p:spPr>
          <a:xfrm>
            <a:off x="11194617" y="5524090"/>
            <a:ext cx="466200" cy="357300"/>
          </a:xfrm>
          <a:prstGeom prst="rect">
            <a:avLst/>
          </a:prstGeom>
          <a:solidFill>
            <a:srgbClr val="FF99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21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gdf7f94ca7a_0_192"/>
          <p:cNvSpPr/>
          <p:nvPr/>
        </p:nvSpPr>
        <p:spPr>
          <a:xfrm>
            <a:off x="11194617" y="6006615"/>
            <a:ext cx="466200" cy="357300"/>
          </a:xfrm>
          <a:prstGeom prst="rect">
            <a:avLst/>
          </a:prstGeom>
          <a:solidFill>
            <a:srgbClr val="BF9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22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gdf7f94ca7a_0_192"/>
          <p:cNvSpPr txBox="1"/>
          <p:nvPr/>
        </p:nvSpPr>
        <p:spPr>
          <a:xfrm>
            <a:off x="6574338" y="4553088"/>
            <a:ext cx="100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Helvetica Neue"/>
                <a:ea typeface="Helvetica Neue"/>
                <a:cs typeface="Helvetica Neue"/>
                <a:sym typeface="Helvetica Neue"/>
              </a:rPr>
              <a:t>PVLAN aware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90" name="Google Shape;490;gdf7f94ca7a_0_1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54951" y="4548257"/>
            <a:ext cx="534325" cy="52798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gdf7f94ca7a_0_192"/>
          <p:cNvSpPr txBox="1"/>
          <p:nvPr/>
        </p:nvSpPr>
        <p:spPr>
          <a:xfrm>
            <a:off x="4159413" y="4533488"/>
            <a:ext cx="100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Helvetica Neue"/>
                <a:ea typeface="Helvetica Neue"/>
                <a:cs typeface="Helvetica Neue"/>
                <a:sym typeface="Helvetica Neue"/>
              </a:rPr>
              <a:t>NOT PVLAN aware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0" name="Google Shape;470;gdf7f94ca7a_0_1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41101" y="5482973"/>
            <a:ext cx="289701" cy="624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f7f94ca7a_0_6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Arista Support for Trunk Mode</a:t>
            </a:r>
            <a:endParaRPr/>
          </a:p>
        </p:txBody>
      </p:sp>
      <p:sp>
        <p:nvSpPr>
          <p:cNvPr id="497" name="Google Shape;497;gdf7f94ca7a_0_6"/>
          <p:cNvSpPr txBox="1"/>
          <p:nvPr>
            <p:ph idx="1" type="body"/>
          </p:nvPr>
        </p:nvSpPr>
        <p:spPr>
          <a:xfrm>
            <a:off x="838200" y="1063625"/>
            <a:ext cx="10515600" cy="49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Regular trunk mode </a:t>
            </a:r>
            <a:endParaRPr b="1" sz="1800"/>
          </a:p>
          <a:p>
            <a: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Supported on Arista switches</a:t>
            </a:r>
            <a:endParaRPr sz="1800"/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Promiscuous trunk mode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Not supported on Arista switches</a:t>
            </a:r>
            <a:endParaRPr sz="1800"/>
          </a:p>
          <a:p>
            <a:pPr indent="0" lvl="0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Secondary VLAN </a:t>
            </a:r>
            <a:r>
              <a:rPr b="1" lang="en-US" sz="1800"/>
              <a:t>trunk mode </a:t>
            </a:r>
            <a:endParaRPr b="1" sz="1800"/>
          </a:p>
          <a:p>
            <a: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Supported on Arista switches</a:t>
            </a:r>
            <a:endParaRPr sz="1800"/>
          </a:p>
          <a:p>
            <a:pPr indent="0" lvl="0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Isolated VLAN trunk mode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Supported on Arista switches if adequate VLAN numbering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874be867b_0_6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PVLAN over EVPN </a:t>
            </a:r>
            <a:r>
              <a:rPr lang="en-US">
                <a:solidFill>
                  <a:schemeClr val="dk1"/>
                </a:solidFill>
              </a:rPr>
              <a:t>VXLAN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d874be867b_0_247"/>
          <p:cNvSpPr/>
          <p:nvPr/>
        </p:nvSpPr>
        <p:spPr>
          <a:xfrm>
            <a:off x="413425" y="1692600"/>
            <a:ext cx="8724600" cy="4582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8" name="Google Shape;508;gd874be867b_0_247"/>
          <p:cNvSpPr/>
          <p:nvPr/>
        </p:nvSpPr>
        <p:spPr>
          <a:xfrm>
            <a:off x="7028567" y="-1283956"/>
            <a:ext cx="466200" cy="3573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gd874be867b_0_247"/>
          <p:cNvSpPr/>
          <p:nvPr/>
        </p:nvSpPr>
        <p:spPr>
          <a:xfrm>
            <a:off x="-2520760" y="9076979"/>
            <a:ext cx="466200" cy="357300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d874be867b_0_247"/>
          <p:cNvSpPr txBox="1"/>
          <p:nvPr>
            <p:ph type="ctrTitle"/>
          </p:nvPr>
        </p:nvSpPr>
        <p:spPr>
          <a:xfrm>
            <a:off x="838200" y="60325"/>
            <a:ext cx="10515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</a:pPr>
            <a:r>
              <a:rPr lang="en-US" sz="3300"/>
              <a:t>PVLAN over EVPN VXLAN</a:t>
            </a:r>
            <a:endParaRPr sz="6500"/>
          </a:p>
        </p:txBody>
      </p:sp>
      <p:pic>
        <p:nvPicPr>
          <p:cNvPr id="511" name="Google Shape;511;gd874be867b_0_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5363" y="4887336"/>
            <a:ext cx="289701" cy="624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gd874be867b_0_2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7471" y="1794413"/>
            <a:ext cx="573307" cy="571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gd874be867b_0_2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2096" y="1794413"/>
            <a:ext cx="573307" cy="571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gd874be867b_0_2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9696" y="3917063"/>
            <a:ext cx="573307" cy="571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gd874be867b_0_2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7646" y="3917063"/>
            <a:ext cx="573307" cy="571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gd874be867b_0_2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8696" y="3917063"/>
            <a:ext cx="573307" cy="571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gd874be867b_0_2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6421" y="3917063"/>
            <a:ext cx="573307" cy="571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gd874be867b_0_2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3571" y="3917063"/>
            <a:ext cx="573307" cy="5712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9" name="Google Shape;519;gd874be867b_0_247"/>
          <p:cNvCxnSpPr>
            <a:stCxn id="512" idx="2"/>
            <a:endCxn id="514" idx="0"/>
          </p:cNvCxnSpPr>
          <p:nvPr/>
        </p:nvCxnSpPr>
        <p:spPr>
          <a:xfrm flipH="1">
            <a:off x="2346424" y="2365697"/>
            <a:ext cx="2297700" cy="15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gd874be867b_0_247"/>
          <p:cNvCxnSpPr>
            <a:stCxn id="512" idx="2"/>
            <a:endCxn id="515" idx="0"/>
          </p:cNvCxnSpPr>
          <p:nvPr/>
        </p:nvCxnSpPr>
        <p:spPr>
          <a:xfrm flipH="1">
            <a:off x="3964324" y="2365697"/>
            <a:ext cx="679800" cy="15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gd874be867b_0_247"/>
          <p:cNvCxnSpPr>
            <a:stCxn id="512" idx="2"/>
            <a:endCxn id="516" idx="0"/>
          </p:cNvCxnSpPr>
          <p:nvPr/>
        </p:nvCxnSpPr>
        <p:spPr>
          <a:xfrm>
            <a:off x="4644124" y="2365697"/>
            <a:ext cx="961200" cy="15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gd874be867b_0_247"/>
          <p:cNvCxnSpPr>
            <a:stCxn id="512" idx="2"/>
            <a:endCxn id="517" idx="0"/>
          </p:cNvCxnSpPr>
          <p:nvPr/>
        </p:nvCxnSpPr>
        <p:spPr>
          <a:xfrm>
            <a:off x="4644124" y="2365697"/>
            <a:ext cx="2388900" cy="15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gd874be867b_0_247"/>
          <p:cNvCxnSpPr>
            <a:stCxn id="512" idx="2"/>
            <a:endCxn id="518" idx="0"/>
          </p:cNvCxnSpPr>
          <p:nvPr/>
        </p:nvCxnSpPr>
        <p:spPr>
          <a:xfrm>
            <a:off x="4644124" y="2365697"/>
            <a:ext cx="3936000" cy="15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gd874be867b_0_247"/>
          <p:cNvCxnSpPr>
            <a:stCxn id="513" idx="2"/>
            <a:endCxn id="514" idx="0"/>
          </p:cNvCxnSpPr>
          <p:nvPr/>
        </p:nvCxnSpPr>
        <p:spPr>
          <a:xfrm flipH="1">
            <a:off x="2346249" y="2365697"/>
            <a:ext cx="3742500" cy="15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gd874be867b_0_247"/>
          <p:cNvCxnSpPr>
            <a:stCxn id="513" idx="2"/>
            <a:endCxn id="515" idx="0"/>
          </p:cNvCxnSpPr>
          <p:nvPr/>
        </p:nvCxnSpPr>
        <p:spPr>
          <a:xfrm flipH="1">
            <a:off x="3964149" y="2365697"/>
            <a:ext cx="2124600" cy="15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gd874be867b_0_247"/>
          <p:cNvCxnSpPr>
            <a:stCxn id="513" idx="2"/>
            <a:endCxn id="516" idx="0"/>
          </p:cNvCxnSpPr>
          <p:nvPr/>
        </p:nvCxnSpPr>
        <p:spPr>
          <a:xfrm flipH="1">
            <a:off x="5605449" y="2365697"/>
            <a:ext cx="483300" cy="15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gd874be867b_0_247"/>
          <p:cNvCxnSpPr>
            <a:stCxn id="513" idx="2"/>
            <a:endCxn id="517" idx="0"/>
          </p:cNvCxnSpPr>
          <p:nvPr/>
        </p:nvCxnSpPr>
        <p:spPr>
          <a:xfrm>
            <a:off x="6088749" y="2365697"/>
            <a:ext cx="944400" cy="15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gd874be867b_0_247"/>
          <p:cNvCxnSpPr>
            <a:stCxn id="513" idx="2"/>
            <a:endCxn id="518" idx="0"/>
          </p:cNvCxnSpPr>
          <p:nvPr/>
        </p:nvCxnSpPr>
        <p:spPr>
          <a:xfrm>
            <a:off x="6088749" y="2365697"/>
            <a:ext cx="2491500" cy="15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gd874be867b_0_247"/>
          <p:cNvSpPr/>
          <p:nvPr/>
        </p:nvSpPr>
        <p:spPr>
          <a:xfrm>
            <a:off x="11423217" y="2830140"/>
            <a:ext cx="466200" cy="357300"/>
          </a:xfrm>
          <a:prstGeom prst="rect">
            <a:avLst/>
          </a:prstGeom>
          <a:solidFill>
            <a:srgbClr val="D5A6B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10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gd874be867b_0_247"/>
          <p:cNvSpPr txBox="1"/>
          <p:nvPr/>
        </p:nvSpPr>
        <p:spPr>
          <a:xfrm>
            <a:off x="9736925" y="3229525"/>
            <a:ext cx="1838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-US" sz="1100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Primary </a:t>
            </a:r>
            <a:r>
              <a:rPr b="1" i="0" lang="en-US" sz="1100" u="none" cap="none" strike="noStrike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1" lang="en-US" sz="1100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LAN</a:t>
            </a:r>
            <a:r>
              <a:rPr b="1" i="0" lang="en-US" sz="1100" u="none" cap="none" strike="noStrike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: 10</a:t>
            </a:r>
            <a:endParaRPr b="1" i="0" sz="1100" u="none" cap="none" strike="noStrike">
              <a:solidFill>
                <a:srgbClr val="EA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Isolated VLAN: 11</a:t>
            </a:r>
            <a:endParaRPr sz="11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Community VLAN: 12</a:t>
            </a:r>
            <a:endParaRPr sz="11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1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Community VLAN: 13</a:t>
            </a:r>
            <a:endParaRPr sz="11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gd874be867b_0_247"/>
          <p:cNvSpPr/>
          <p:nvPr/>
        </p:nvSpPr>
        <p:spPr>
          <a:xfrm>
            <a:off x="11423217" y="3312665"/>
            <a:ext cx="466200" cy="357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11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gd874be867b_0_247"/>
          <p:cNvSpPr/>
          <p:nvPr/>
        </p:nvSpPr>
        <p:spPr>
          <a:xfrm>
            <a:off x="11423217" y="3795190"/>
            <a:ext cx="466200" cy="357300"/>
          </a:xfrm>
          <a:prstGeom prst="rect">
            <a:avLst/>
          </a:prstGeom>
          <a:solidFill>
            <a:srgbClr val="9900F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12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gd874be867b_0_247"/>
          <p:cNvSpPr/>
          <p:nvPr/>
        </p:nvSpPr>
        <p:spPr>
          <a:xfrm>
            <a:off x="11423217" y="4277715"/>
            <a:ext cx="466200" cy="3573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13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gd874be867b_0_247"/>
          <p:cNvSpPr/>
          <p:nvPr/>
        </p:nvSpPr>
        <p:spPr>
          <a:xfrm>
            <a:off x="5681667" y="5065090"/>
            <a:ext cx="466200" cy="357300"/>
          </a:xfrm>
          <a:prstGeom prst="rect">
            <a:avLst/>
          </a:prstGeom>
          <a:solidFill>
            <a:srgbClr val="9900F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12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5" name="Google Shape;535;gd874be867b_0_247"/>
          <p:cNvCxnSpPr>
            <a:endCxn id="534" idx="0"/>
          </p:cNvCxnSpPr>
          <p:nvPr/>
        </p:nvCxnSpPr>
        <p:spPr>
          <a:xfrm>
            <a:off x="5662467" y="4488490"/>
            <a:ext cx="252300" cy="5766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6" name="Google Shape;536;gd874be867b_0_247"/>
          <p:cNvSpPr/>
          <p:nvPr/>
        </p:nvSpPr>
        <p:spPr>
          <a:xfrm>
            <a:off x="586375" y="4025863"/>
            <a:ext cx="1267200" cy="353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Leaf Switches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gd874be867b_0_247"/>
          <p:cNvSpPr/>
          <p:nvPr/>
        </p:nvSpPr>
        <p:spPr>
          <a:xfrm>
            <a:off x="2700775" y="1917875"/>
            <a:ext cx="1362000" cy="353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Spine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 Switches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gd874be867b_0_247"/>
          <p:cNvSpPr/>
          <p:nvPr/>
        </p:nvSpPr>
        <p:spPr>
          <a:xfrm>
            <a:off x="3678425" y="5729000"/>
            <a:ext cx="2565300" cy="353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EVPN VXLAN Fabric with PVLAN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9" name="Google Shape;539;gd874be867b_0_247"/>
          <p:cNvSpPr/>
          <p:nvPr/>
        </p:nvSpPr>
        <p:spPr>
          <a:xfrm>
            <a:off x="5113455" y="5065090"/>
            <a:ext cx="466200" cy="357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11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gd874be867b_0_247"/>
          <p:cNvSpPr/>
          <p:nvPr/>
        </p:nvSpPr>
        <p:spPr>
          <a:xfrm>
            <a:off x="3319467" y="5065090"/>
            <a:ext cx="466200" cy="357300"/>
          </a:xfrm>
          <a:prstGeom prst="rect">
            <a:avLst/>
          </a:prstGeom>
          <a:solidFill>
            <a:srgbClr val="9900F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12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1" name="Google Shape;541;gd874be867b_0_247"/>
          <p:cNvCxnSpPr>
            <a:endCxn id="540" idx="0"/>
          </p:cNvCxnSpPr>
          <p:nvPr/>
        </p:nvCxnSpPr>
        <p:spPr>
          <a:xfrm flipH="1">
            <a:off x="3552567" y="4488490"/>
            <a:ext cx="373500" cy="5766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gd874be867b_0_247"/>
          <p:cNvSpPr/>
          <p:nvPr/>
        </p:nvSpPr>
        <p:spPr>
          <a:xfrm>
            <a:off x="4031817" y="5039715"/>
            <a:ext cx="466200" cy="3573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13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3" name="Google Shape;543;gd874be867b_0_247"/>
          <p:cNvCxnSpPr>
            <a:stCxn id="518" idx="2"/>
            <a:endCxn id="511" idx="0"/>
          </p:cNvCxnSpPr>
          <p:nvPr/>
        </p:nvCxnSpPr>
        <p:spPr>
          <a:xfrm>
            <a:off x="8580224" y="4488347"/>
            <a:ext cx="0" cy="3990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gd874be867b_0_247"/>
          <p:cNvCxnSpPr>
            <a:stCxn id="539" idx="0"/>
            <a:endCxn id="516" idx="2"/>
          </p:cNvCxnSpPr>
          <p:nvPr/>
        </p:nvCxnSpPr>
        <p:spPr>
          <a:xfrm flipH="1" rot="10800000">
            <a:off x="5346555" y="4488490"/>
            <a:ext cx="258900" cy="576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gd874be867b_0_247"/>
          <p:cNvCxnSpPr>
            <a:stCxn id="515" idx="2"/>
            <a:endCxn id="542" idx="0"/>
          </p:cNvCxnSpPr>
          <p:nvPr/>
        </p:nvCxnSpPr>
        <p:spPr>
          <a:xfrm>
            <a:off x="3964299" y="4488347"/>
            <a:ext cx="300600" cy="5514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Google Shape;546;gd874be867b_0_247"/>
          <p:cNvSpPr/>
          <p:nvPr/>
        </p:nvSpPr>
        <p:spPr>
          <a:xfrm>
            <a:off x="2431617" y="5039715"/>
            <a:ext cx="466200" cy="3573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13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7" name="Google Shape;547;gd874be867b_0_247"/>
          <p:cNvCxnSpPr>
            <a:endCxn id="546" idx="0"/>
          </p:cNvCxnSpPr>
          <p:nvPr/>
        </p:nvCxnSpPr>
        <p:spPr>
          <a:xfrm>
            <a:off x="2364117" y="4488315"/>
            <a:ext cx="300600" cy="5514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gd874be867b_0_247"/>
          <p:cNvSpPr/>
          <p:nvPr/>
        </p:nvSpPr>
        <p:spPr>
          <a:xfrm>
            <a:off x="1791542" y="5044315"/>
            <a:ext cx="466200" cy="357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11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9" name="Google Shape;549;gd874be867b_0_247"/>
          <p:cNvCxnSpPr>
            <a:stCxn id="548" idx="0"/>
          </p:cNvCxnSpPr>
          <p:nvPr/>
        </p:nvCxnSpPr>
        <p:spPr>
          <a:xfrm flipH="1" rot="10800000">
            <a:off x="2024642" y="4488415"/>
            <a:ext cx="304200" cy="5559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Google Shape;550;gd874be867b_0_247"/>
          <p:cNvSpPr/>
          <p:nvPr/>
        </p:nvSpPr>
        <p:spPr>
          <a:xfrm>
            <a:off x="6439742" y="5044315"/>
            <a:ext cx="466200" cy="357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11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1" name="Google Shape;551;gd874be867b_0_247"/>
          <p:cNvCxnSpPr>
            <a:stCxn id="550" idx="0"/>
          </p:cNvCxnSpPr>
          <p:nvPr/>
        </p:nvCxnSpPr>
        <p:spPr>
          <a:xfrm flipH="1" rot="10800000">
            <a:off x="6672842" y="4488415"/>
            <a:ext cx="304200" cy="5559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" name="Google Shape;552;gd874be867b_0_247"/>
          <p:cNvSpPr/>
          <p:nvPr/>
        </p:nvSpPr>
        <p:spPr>
          <a:xfrm>
            <a:off x="7049342" y="5044315"/>
            <a:ext cx="466200" cy="357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11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3" name="Google Shape;553;gd874be867b_0_247"/>
          <p:cNvCxnSpPr>
            <a:stCxn id="552" idx="0"/>
            <a:endCxn id="517" idx="2"/>
          </p:cNvCxnSpPr>
          <p:nvPr/>
        </p:nvCxnSpPr>
        <p:spPr>
          <a:xfrm rot="10800000">
            <a:off x="7033142" y="4488415"/>
            <a:ext cx="249300" cy="5559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4" name="Google Shape;554;gd874be867b_0_247"/>
          <p:cNvSpPr txBox="1"/>
          <p:nvPr/>
        </p:nvSpPr>
        <p:spPr>
          <a:xfrm>
            <a:off x="152400" y="1143000"/>
            <a:ext cx="10821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2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PVLAN behaviour is maintained when stretched across an EVPN VXLAN Fabric</a:t>
            </a:r>
            <a:endParaRPr sz="172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df7f94ca7a_0_327"/>
          <p:cNvSpPr/>
          <p:nvPr/>
        </p:nvSpPr>
        <p:spPr>
          <a:xfrm>
            <a:off x="7028567" y="-1283956"/>
            <a:ext cx="466200" cy="3573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gdf7f94ca7a_0_327"/>
          <p:cNvSpPr/>
          <p:nvPr/>
        </p:nvSpPr>
        <p:spPr>
          <a:xfrm>
            <a:off x="-2520760" y="9076979"/>
            <a:ext cx="466200" cy="357300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df7f94ca7a_0_327"/>
          <p:cNvSpPr txBox="1"/>
          <p:nvPr>
            <p:ph type="ctrTitle"/>
          </p:nvPr>
        </p:nvSpPr>
        <p:spPr>
          <a:xfrm>
            <a:off x="838200" y="60325"/>
            <a:ext cx="10515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</a:pPr>
            <a:r>
              <a:rPr lang="en-US" sz="3300"/>
              <a:t>PVLAN with EVPN </a:t>
            </a:r>
            <a:r>
              <a:rPr lang="en-US" sz="3300">
                <a:solidFill>
                  <a:schemeClr val="dk1"/>
                </a:solidFill>
              </a:rPr>
              <a:t>VXLAN</a:t>
            </a:r>
            <a:endParaRPr sz="6500"/>
          </a:p>
        </p:txBody>
      </p:sp>
      <p:sp>
        <p:nvSpPr>
          <p:cNvPr id="562" name="Google Shape;562;gdf7f94ca7a_0_327"/>
          <p:cNvSpPr txBox="1"/>
          <p:nvPr>
            <p:ph idx="1" type="subTitle"/>
          </p:nvPr>
        </p:nvSpPr>
        <p:spPr>
          <a:xfrm>
            <a:off x="433125" y="1093550"/>
            <a:ext cx="11465400" cy="50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26"/>
          </a:p>
          <a:p>
            <a:pPr indent="-324834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93067"/>
              <a:buChar char="●"/>
            </a:pPr>
            <a:r>
              <a:rPr lang="en-US" sz="2326"/>
              <a:t>MAC addresses from </a:t>
            </a:r>
            <a:r>
              <a:rPr lang="en-US" sz="2326">
                <a:solidFill>
                  <a:schemeClr val="dk1"/>
                </a:solidFill>
              </a:rPr>
              <a:t>primary and secondary VLANs</a:t>
            </a:r>
            <a:endParaRPr sz="2326">
              <a:solidFill>
                <a:schemeClr val="dk1"/>
              </a:solidFill>
            </a:endParaRPr>
          </a:p>
          <a:p>
            <a:pPr indent="-32483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93067"/>
              <a:buChar char="○"/>
            </a:pPr>
            <a:r>
              <a:rPr lang="en-US" sz="2326">
                <a:solidFill>
                  <a:schemeClr val="dk1"/>
                </a:solidFill>
              </a:rPr>
              <a:t>Only </a:t>
            </a:r>
            <a:r>
              <a:rPr lang="en-US" sz="2326"/>
              <a:t>in primary VLAN MAC address-table</a:t>
            </a:r>
            <a:endParaRPr sz="2326"/>
          </a:p>
          <a:p>
            <a:pPr indent="-32194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90272"/>
              <a:buChar char="○"/>
            </a:pPr>
            <a:r>
              <a:rPr lang="en-US" sz="2326"/>
              <a:t>Same behavior as PVLAN without EVPN VXLAN </a:t>
            </a:r>
            <a:endParaRPr sz="2326"/>
          </a:p>
          <a:p>
            <a:pPr indent="0" lvl="0" marL="9144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43739"/>
              <a:buNone/>
            </a:pPr>
            <a:r>
              <a:rPr lang="en-US" sz="2326"/>
              <a:t> </a:t>
            </a:r>
            <a:endParaRPr sz="2068"/>
          </a:p>
          <a:p>
            <a:pPr indent="-324834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93067"/>
              <a:buChar char="●"/>
            </a:pPr>
            <a:r>
              <a:rPr lang="en-US" sz="2326"/>
              <a:t>For route-type 2, MAC and MAC/IP from primary and secondary VLANs are advertised</a:t>
            </a:r>
            <a:endParaRPr sz="2326"/>
          </a:p>
          <a:p>
            <a:pPr indent="-32194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90272"/>
              <a:buChar char="○"/>
            </a:pPr>
            <a:r>
              <a:rPr lang="en-US" sz="2326"/>
              <a:t>With MAC VRF RD/RT of primary vlan</a:t>
            </a:r>
            <a:endParaRPr sz="2326"/>
          </a:p>
          <a:p>
            <a:pPr indent="-32194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90272"/>
              <a:buChar char="○"/>
            </a:pPr>
            <a:r>
              <a:rPr lang="en-US" sz="2326">
                <a:solidFill>
                  <a:schemeClr val="dk1"/>
                </a:solidFill>
              </a:rPr>
              <a:t>With primary VLAN </a:t>
            </a:r>
            <a:r>
              <a:rPr lang="en-US" sz="2326"/>
              <a:t>VNI</a:t>
            </a:r>
            <a:endParaRPr sz="2326"/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10"/>
          </a:p>
          <a:p>
            <a:pPr indent="-324834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93067"/>
              <a:buChar char="●"/>
            </a:pPr>
            <a:r>
              <a:rPr lang="en-US" sz="2326"/>
              <a:t>Route-type 3 are advertised for primary and secondary VLANs</a:t>
            </a:r>
            <a:endParaRPr sz="2326"/>
          </a:p>
          <a:p>
            <a:pPr indent="-33200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326"/>
              <a:t>Hence, flood lists are </a:t>
            </a:r>
            <a:r>
              <a:rPr lang="en-US" sz="2326"/>
              <a:t>created for primary and secondary VLANS</a:t>
            </a:r>
            <a:endParaRPr sz="2326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43739"/>
              <a:buNone/>
            </a:pPr>
            <a:r>
              <a:t/>
            </a:r>
            <a:endParaRPr sz="2326"/>
          </a:p>
          <a:p>
            <a:pPr indent="-324834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93067"/>
              <a:buChar char="●"/>
            </a:pPr>
            <a:r>
              <a:rPr lang="en-US" sz="2326"/>
              <a:t>VNI encapsulation depends on the source host</a:t>
            </a:r>
            <a:endParaRPr sz="2326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43739"/>
              <a:buNone/>
            </a:pPr>
            <a:r>
              <a:t/>
            </a:r>
            <a:endParaRPr sz="2326"/>
          </a:p>
          <a:p>
            <a:pPr indent="-324834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93067"/>
              <a:buChar char="●"/>
            </a:pPr>
            <a:r>
              <a:rPr lang="en-US" sz="2326"/>
              <a:t>Packet dropped  at the destination VTEP when traffic not allowed</a:t>
            </a:r>
            <a:endParaRPr sz="2326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d8d5ce3b13_1_19"/>
          <p:cNvSpPr/>
          <p:nvPr/>
        </p:nvSpPr>
        <p:spPr>
          <a:xfrm>
            <a:off x="2288200" y="853150"/>
            <a:ext cx="1925700" cy="1200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8" name="Google Shape;568;gd8d5ce3b13_1_19"/>
          <p:cNvSpPr/>
          <p:nvPr/>
        </p:nvSpPr>
        <p:spPr>
          <a:xfrm>
            <a:off x="7186775" y="1580100"/>
            <a:ext cx="1925700" cy="1200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9" name="Google Shape;569;gd8d5ce3b13_1_19"/>
          <p:cNvSpPr txBox="1"/>
          <p:nvPr/>
        </p:nvSpPr>
        <p:spPr>
          <a:xfrm>
            <a:off x="2288200" y="853150"/>
            <a:ext cx="2012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 2 (MAC)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RD 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D5A6BD"/>
                </a:solidFill>
                <a:latin typeface="Courier New"/>
                <a:ea typeface="Courier New"/>
                <a:cs typeface="Courier New"/>
                <a:sym typeface="Courier New"/>
              </a:rPr>
              <a:t>10.1.0.1:10</a:t>
            </a:r>
            <a:endParaRPr b="1" sz="1100">
              <a:solidFill>
                <a:srgbClr val="D5A6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RT = </a:t>
            </a:r>
            <a:r>
              <a:rPr b="1" lang="en-US" sz="1100">
                <a:solidFill>
                  <a:srgbClr val="D5A6BD"/>
                </a:solidFill>
                <a:latin typeface="Courier New"/>
                <a:ea typeface="Courier New"/>
                <a:cs typeface="Courier New"/>
                <a:sym typeface="Courier New"/>
              </a:rPr>
              <a:t>10:10</a:t>
            </a:r>
            <a:endParaRPr b="1" sz="1100">
              <a:solidFill>
                <a:srgbClr val="D5A6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NH = VTEP 1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VNI =</a:t>
            </a: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D5A6BD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i="0" sz="1100" u="none" cap="none" strike="noStrike">
              <a:solidFill>
                <a:srgbClr val="D5A6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MAC = </a:t>
            </a:r>
            <a:r>
              <a:rPr b="1" i="0" lang="en-US" sz="1100" u="none" cap="none" strike="noStrike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985d.82b4.ccf5</a:t>
            </a:r>
            <a:endParaRPr b="1" i="0" sz="1100" u="none" cap="none" strike="noStrike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Google Shape;570;gd8d5ce3b13_1_19"/>
          <p:cNvSpPr/>
          <p:nvPr/>
        </p:nvSpPr>
        <p:spPr>
          <a:xfrm>
            <a:off x="2288200" y="2080363"/>
            <a:ext cx="1925700" cy="1200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1" name="Google Shape;571;gd8d5ce3b13_1_19"/>
          <p:cNvSpPr/>
          <p:nvPr/>
        </p:nvSpPr>
        <p:spPr>
          <a:xfrm>
            <a:off x="2689525" y="3882913"/>
            <a:ext cx="685500" cy="357300"/>
          </a:xfrm>
          <a:prstGeom prst="rect">
            <a:avLst/>
          </a:prstGeom>
          <a:solidFill>
            <a:srgbClr val="9900F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 1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gd8d5ce3b13_1_19"/>
          <p:cNvSpPr/>
          <p:nvPr/>
        </p:nvSpPr>
        <p:spPr>
          <a:xfrm>
            <a:off x="7028567" y="-1283956"/>
            <a:ext cx="466200" cy="3573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gd8d5ce3b13_1_19"/>
          <p:cNvSpPr/>
          <p:nvPr/>
        </p:nvSpPr>
        <p:spPr>
          <a:xfrm>
            <a:off x="4464797" y="4179775"/>
            <a:ext cx="685500" cy="357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 1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gd8d5ce3b13_1_19"/>
          <p:cNvSpPr/>
          <p:nvPr/>
        </p:nvSpPr>
        <p:spPr>
          <a:xfrm>
            <a:off x="-2520760" y="9076979"/>
            <a:ext cx="466200" cy="357300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gd8d5ce3b13_1_19"/>
          <p:cNvSpPr/>
          <p:nvPr/>
        </p:nvSpPr>
        <p:spPr>
          <a:xfrm>
            <a:off x="8145473" y="4179775"/>
            <a:ext cx="621000" cy="357300"/>
          </a:xfrm>
          <a:prstGeom prst="rect">
            <a:avLst/>
          </a:prstGeom>
          <a:solidFill>
            <a:srgbClr val="EAD1DC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 2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6" name="Google Shape;576;gd8d5ce3b13_1_19"/>
          <p:cNvCxnSpPr>
            <a:endCxn id="573" idx="3"/>
          </p:cNvCxnSpPr>
          <p:nvPr/>
        </p:nvCxnSpPr>
        <p:spPr>
          <a:xfrm rot="10800000">
            <a:off x="5150297" y="4358425"/>
            <a:ext cx="1665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77" name="Google Shape;577;gd8d5ce3b13_1_19"/>
          <p:cNvSpPr txBox="1"/>
          <p:nvPr/>
        </p:nvSpPr>
        <p:spPr>
          <a:xfrm>
            <a:off x="1299625" y="3669925"/>
            <a:ext cx="138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172.16.0.1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985d.82b4.ccf5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8" name="Google Shape;578;gd8d5ce3b13_1_19"/>
          <p:cNvCxnSpPr>
            <a:stCxn id="573" idx="1"/>
            <a:endCxn id="571" idx="3"/>
          </p:cNvCxnSpPr>
          <p:nvPr/>
        </p:nvCxnSpPr>
        <p:spPr>
          <a:xfrm rot="10800000">
            <a:off x="3374897" y="4061425"/>
            <a:ext cx="1089900" cy="297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9" name="Google Shape;579;gd8d5ce3b13_1_19"/>
          <p:cNvCxnSpPr>
            <a:endCxn id="575" idx="1"/>
          </p:cNvCxnSpPr>
          <p:nvPr/>
        </p:nvCxnSpPr>
        <p:spPr>
          <a:xfrm>
            <a:off x="7363973" y="4358425"/>
            <a:ext cx="781500" cy="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0" name="Google Shape;580;gd8d5ce3b13_1_19"/>
          <p:cNvSpPr txBox="1"/>
          <p:nvPr/>
        </p:nvSpPr>
        <p:spPr>
          <a:xfrm>
            <a:off x="8937300" y="4096825"/>
            <a:ext cx="138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172.16.0.2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444c.a88d.27c1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gd8d5ce3b13_1_19"/>
          <p:cNvSpPr txBox="1"/>
          <p:nvPr>
            <p:ph type="ctrTitle"/>
          </p:nvPr>
        </p:nvSpPr>
        <p:spPr>
          <a:xfrm>
            <a:off x="609600" y="-15875"/>
            <a:ext cx="94890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300"/>
              <a:t>Control Plane and Data Plane</a:t>
            </a:r>
            <a:endParaRPr sz="3300"/>
          </a:p>
        </p:txBody>
      </p:sp>
      <p:sp>
        <p:nvSpPr>
          <p:cNvPr id="582" name="Google Shape;582;gd8d5ce3b13_1_19"/>
          <p:cNvSpPr/>
          <p:nvPr/>
        </p:nvSpPr>
        <p:spPr>
          <a:xfrm>
            <a:off x="3218025" y="3194400"/>
            <a:ext cx="5129100" cy="646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gd8d5ce3b13_1_19"/>
          <p:cNvSpPr txBox="1"/>
          <p:nvPr/>
        </p:nvSpPr>
        <p:spPr>
          <a:xfrm>
            <a:off x="5355250" y="3196938"/>
            <a:ext cx="93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VNI 12</a:t>
            </a:r>
            <a:endParaRPr b="0" i="0" sz="1200" u="none" cap="none" strike="noStrike">
              <a:solidFill>
                <a:srgbClr val="99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4" name="Google Shape;584;gd8d5ce3b13_1_19"/>
          <p:cNvSpPr/>
          <p:nvPr/>
        </p:nvSpPr>
        <p:spPr>
          <a:xfrm rot="10800000">
            <a:off x="3218050" y="5617600"/>
            <a:ext cx="5037600" cy="7614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gd8d5ce3b13_1_19"/>
          <p:cNvSpPr txBox="1"/>
          <p:nvPr/>
        </p:nvSpPr>
        <p:spPr>
          <a:xfrm>
            <a:off x="5355250" y="6009700"/>
            <a:ext cx="93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5A6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VNI 10</a:t>
            </a:r>
            <a:endParaRPr b="0" i="0" sz="1200" u="none" cap="none" strike="noStrike">
              <a:solidFill>
                <a:srgbClr val="D5A6B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6" name="Google Shape;586;gd8d5ce3b13_1_19"/>
          <p:cNvSpPr/>
          <p:nvPr/>
        </p:nvSpPr>
        <p:spPr>
          <a:xfrm>
            <a:off x="4470725" y="1821000"/>
            <a:ext cx="1099800" cy="35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BGP Update</a:t>
            </a:r>
            <a:endParaRPr b="1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7" name="Google Shape;587;gd8d5ce3b13_1_19"/>
          <p:cNvSpPr/>
          <p:nvPr/>
        </p:nvSpPr>
        <p:spPr>
          <a:xfrm>
            <a:off x="6678172" y="4179775"/>
            <a:ext cx="685500" cy="357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 2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gd8d5ce3b13_1_19"/>
          <p:cNvSpPr txBox="1"/>
          <p:nvPr/>
        </p:nvSpPr>
        <p:spPr>
          <a:xfrm>
            <a:off x="7186775" y="1577113"/>
            <a:ext cx="2012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 2 (MAC)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RD 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1100">
                <a:solidFill>
                  <a:srgbClr val="D5A6BD"/>
                </a:solidFill>
                <a:latin typeface="Courier New"/>
                <a:ea typeface="Courier New"/>
                <a:cs typeface="Courier New"/>
                <a:sym typeface="Courier New"/>
              </a:rPr>
              <a:t>10.2.0.2:10</a:t>
            </a:r>
            <a:endParaRPr b="1" sz="1100">
              <a:solidFill>
                <a:srgbClr val="D5A6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RT = </a:t>
            </a:r>
            <a:r>
              <a:rPr b="1" lang="en-US" sz="1100">
                <a:solidFill>
                  <a:srgbClr val="D5A6BD"/>
                </a:solidFill>
                <a:latin typeface="Courier New"/>
                <a:ea typeface="Courier New"/>
                <a:cs typeface="Courier New"/>
                <a:sym typeface="Courier New"/>
              </a:rPr>
              <a:t>10:10</a:t>
            </a:r>
            <a:endParaRPr b="1" sz="1100">
              <a:solidFill>
                <a:srgbClr val="D5A6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NH = VTEP 2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VNI =</a:t>
            </a: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D5A6BD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i="0" sz="1100" u="none" cap="none" strike="noStrike">
              <a:solidFill>
                <a:srgbClr val="D5A6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MAC = </a:t>
            </a:r>
            <a:r>
              <a:rPr b="1" i="0" lang="en-US" sz="1100" u="none" cap="none" strike="noStrike">
                <a:solidFill>
                  <a:srgbClr val="D5A6BD"/>
                </a:solidFill>
                <a:latin typeface="Courier New"/>
                <a:ea typeface="Courier New"/>
                <a:cs typeface="Courier New"/>
                <a:sym typeface="Courier New"/>
              </a:rPr>
              <a:t>444c.a88d.27c1</a:t>
            </a:r>
            <a:endParaRPr b="1" i="0" sz="1100" u="none" cap="none" strike="noStrike">
              <a:solidFill>
                <a:srgbClr val="D5A6B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" name="Google Shape;589;gd8d5ce3b13_1_19"/>
          <p:cNvSpPr/>
          <p:nvPr/>
        </p:nvSpPr>
        <p:spPr>
          <a:xfrm rot="10800000">
            <a:off x="5951725" y="1790200"/>
            <a:ext cx="1099800" cy="35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0" name="Google Shape;590;gd8d5ce3b13_1_19"/>
          <p:cNvSpPr txBox="1"/>
          <p:nvPr/>
        </p:nvSpPr>
        <p:spPr>
          <a:xfrm>
            <a:off x="6157450" y="1799500"/>
            <a:ext cx="109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BGP Update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1" name="Google Shape;591;gd8d5ce3b13_1_19"/>
          <p:cNvSpPr/>
          <p:nvPr/>
        </p:nvSpPr>
        <p:spPr>
          <a:xfrm>
            <a:off x="2689525" y="4589863"/>
            <a:ext cx="685500" cy="357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 3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2" name="Google Shape;592;gd8d5ce3b13_1_19"/>
          <p:cNvCxnSpPr>
            <a:stCxn id="573" idx="1"/>
            <a:endCxn id="591" idx="3"/>
          </p:cNvCxnSpPr>
          <p:nvPr/>
        </p:nvCxnSpPr>
        <p:spPr>
          <a:xfrm flipH="1">
            <a:off x="3374897" y="4358425"/>
            <a:ext cx="1089900" cy="410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3" name="Google Shape;593;gd8d5ce3b13_1_19"/>
          <p:cNvSpPr/>
          <p:nvPr/>
        </p:nvSpPr>
        <p:spPr>
          <a:xfrm>
            <a:off x="3218050" y="5015625"/>
            <a:ext cx="5208900" cy="7614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gd8d5ce3b13_1_19"/>
          <p:cNvSpPr txBox="1"/>
          <p:nvPr/>
        </p:nvSpPr>
        <p:spPr>
          <a:xfrm>
            <a:off x="5355250" y="5211663"/>
            <a:ext cx="93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VNI 11</a:t>
            </a:r>
            <a:endParaRPr b="0" i="0" sz="1200" u="none" cap="none" strike="noStrike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5" name="Google Shape;595;gd8d5ce3b13_1_19"/>
          <p:cNvSpPr txBox="1"/>
          <p:nvPr/>
        </p:nvSpPr>
        <p:spPr>
          <a:xfrm>
            <a:off x="2288200" y="2061874"/>
            <a:ext cx="2012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 2 (MAC)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RD 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1100">
                <a:solidFill>
                  <a:srgbClr val="D5A6BD"/>
                </a:solidFill>
                <a:latin typeface="Courier New"/>
                <a:ea typeface="Courier New"/>
                <a:cs typeface="Courier New"/>
                <a:sym typeface="Courier New"/>
              </a:rPr>
              <a:t>10.1.0.1:10</a:t>
            </a:r>
            <a:endParaRPr b="1" sz="1100">
              <a:solidFill>
                <a:srgbClr val="D5A6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RT = </a:t>
            </a:r>
            <a:r>
              <a:rPr b="1" lang="en-US" sz="1100">
                <a:solidFill>
                  <a:srgbClr val="D5A6BD"/>
                </a:solidFill>
                <a:latin typeface="Courier New"/>
                <a:ea typeface="Courier New"/>
                <a:cs typeface="Courier New"/>
                <a:sym typeface="Courier New"/>
              </a:rPr>
              <a:t>10:10</a:t>
            </a:r>
            <a:endParaRPr b="1" sz="1100">
              <a:solidFill>
                <a:srgbClr val="D5A6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NH = VTEP 1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VNI =</a:t>
            </a:r>
            <a:r>
              <a:rPr b="1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D5A6BD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i="0" sz="1100" u="none" cap="none" strike="noStrike">
              <a:solidFill>
                <a:srgbClr val="D5A6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MAC = </a:t>
            </a:r>
            <a:r>
              <a:rPr b="1" i="0" lang="en-US" sz="11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985d.82b4.ca61</a:t>
            </a:r>
            <a:endParaRPr b="1" i="0" sz="1100" u="none" cap="none" strike="noStrik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Google Shape;596;gd8d5ce3b13_1_19"/>
          <p:cNvSpPr txBox="1"/>
          <p:nvPr/>
        </p:nvSpPr>
        <p:spPr>
          <a:xfrm>
            <a:off x="1299625" y="4476775"/>
            <a:ext cx="221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172.16.0.3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985d.82b4.ca61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gd8d5ce3b13_1_19"/>
          <p:cNvSpPr/>
          <p:nvPr/>
        </p:nvSpPr>
        <p:spPr>
          <a:xfrm>
            <a:off x="11575617" y="4506540"/>
            <a:ext cx="466200" cy="357300"/>
          </a:xfrm>
          <a:prstGeom prst="rect">
            <a:avLst/>
          </a:prstGeom>
          <a:solidFill>
            <a:srgbClr val="D5A6B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10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gd8d5ce3b13_1_19"/>
          <p:cNvSpPr txBox="1"/>
          <p:nvPr/>
        </p:nvSpPr>
        <p:spPr>
          <a:xfrm>
            <a:off x="9889325" y="4905925"/>
            <a:ext cx="1838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-US" sz="1100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Primary </a:t>
            </a:r>
            <a:r>
              <a:rPr b="1" i="0" lang="en-US" sz="1100" u="none" cap="none" strike="noStrike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1" lang="en-US" sz="1100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LAN</a:t>
            </a:r>
            <a:r>
              <a:rPr b="1" i="0" lang="en-US" sz="1100" u="none" cap="none" strike="noStrike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: 10</a:t>
            </a:r>
            <a:endParaRPr b="1" i="0" sz="1100" u="none" cap="none" strike="noStrike">
              <a:solidFill>
                <a:srgbClr val="EA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Isolated VLAN: 11</a:t>
            </a:r>
            <a:endParaRPr sz="11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Community VLAN: 12</a:t>
            </a:r>
            <a:endParaRPr sz="11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1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Community VLAN: 13</a:t>
            </a:r>
            <a:endParaRPr sz="11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gd8d5ce3b13_1_19"/>
          <p:cNvSpPr/>
          <p:nvPr/>
        </p:nvSpPr>
        <p:spPr>
          <a:xfrm>
            <a:off x="11575617" y="4989065"/>
            <a:ext cx="466200" cy="357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11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gd8d5ce3b13_1_19"/>
          <p:cNvSpPr/>
          <p:nvPr/>
        </p:nvSpPr>
        <p:spPr>
          <a:xfrm>
            <a:off x="11575617" y="5471590"/>
            <a:ext cx="466200" cy="357300"/>
          </a:xfrm>
          <a:prstGeom prst="rect">
            <a:avLst/>
          </a:prstGeom>
          <a:solidFill>
            <a:srgbClr val="9900F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12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gd8d5ce3b13_1_19"/>
          <p:cNvSpPr/>
          <p:nvPr/>
        </p:nvSpPr>
        <p:spPr>
          <a:xfrm>
            <a:off x="11575617" y="5954115"/>
            <a:ext cx="466200" cy="3573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13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d874be867b_0_335"/>
          <p:cNvSpPr/>
          <p:nvPr/>
        </p:nvSpPr>
        <p:spPr>
          <a:xfrm>
            <a:off x="7028567" y="-1283956"/>
            <a:ext cx="466200" cy="3573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gd874be867b_0_335"/>
          <p:cNvSpPr/>
          <p:nvPr/>
        </p:nvSpPr>
        <p:spPr>
          <a:xfrm>
            <a:off x="-2520760" y="9076979"/>
            <a:ext cx="466200" cy="357300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8" name="Google Shape;608;gd874be867b_0_335"/>
          <p:cNvGraphicFramePr/>
          <p:nvPr/>
        </p:nvGraphicFramePr>
        <p:xfrm>
          <a:off x="2149800" y="1883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{BE87D42E-363F-43C3-AAB1-926077904934}</a:tableStyleId>
              </a:tblPr>
              <a:tblGrid>
                <a:gridCol w="1331100"/>
                <a:gridCol w="1291950"/>
                <a:gridCol w="1379525"/>
                <a:gridCol w="1323525"/>
                <a:gridCol w="1375425"/>
              </a:tblGrid>
              <a:tr h="65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Src         Dest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Primary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VLAN</a:t>
                      </a:r>
                      <a:r>
                        <a:rPr b="1" lang="en-US" sz="1400" u="none" cap="none" strike="noStrike"/>
                        <a:t> 10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Isolated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VLAN</a:t>
                      </a:r>
                      <a:r>
                        <a:rPr b="1" lang="en-US" sz="1400" u="none" cap="none" strike="noStrike"/>
                        <a:t> 11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Community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VLAN</a:t>
                      </a:r>
                      <a:r>
                        <a:rPr b="1" lang="en-US" sz="1400" u="none" cap="none" strike="noStrike"/>
                        <a:t> 12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Community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VLAN </a:t>
                      </a:r>
                      <a:r>
                        <a:rPr b="1" lang="en-US" sz="1400" u="none" cap="none" strike="noStrike"/>
                        <a:t>13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Primary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 </a:t>
                      </a:r>
                      <a:r>
                        <a:rPr b="1" lang="en-US">
                          <a:solidFill>
                            <a:schemeClr val="dk1"/>
                          </a:solidFill>
                        </a:rPr>
                        <a:t>VLAN </a:t>
                      </a:r>
                      <a:r>
                        <a:rPr b="1" lang="en-US" sz="1400" u="none" cap="none" strike="noStrike"/>
                        <a:t>10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B050"/>
                          </a:solidFill>
                        </a:rPr>
                        <a:t>OK - VNI 10</a:t>
                      </a:r>
                      <a:endParaRPr b="1">
                        <a:solidFill>
                          <a:srgbClr val="00B05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B050"/>
                          </a:solidFill>
                        </a:rPr>
                        <a:t>OK - VNI </a:t>
                      </a:r>
                      <a:r>
                        <a:rPr b="1" lang="en-US">
                          <a:solidFill>
                            <a:srgbClr val="00B050"/>
                          </a:solidFill>
                        </a:rPr>
                        <a:t>10</a:t>
                      </a:r>
                      <a:endParaRPr b="1">
                        <a:solidFill>
                          <a:srgbClr val="00B05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B050"/>
                          </a:solidFill>
                        </a:rPr>
                        <a:t>OK - VNI</a:t>
                      </a:r>
                      <a:r>
                        <a:rPr b="1" lang="en-US">
                          <a:solidFill>
                            <a:srgbClr val="00B050"/>
                          </a:solidFill>
                        </a:rPr>
                        <a:t> 10</a:t>
                      </a:r>
                      <a:endParaRPr b="1">
                        <a:solidFill>
                          <a:srgbClr val="00B05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B050"/>
                          </a:solidFill>
                        </a:rPr>
                        <a:t>OK - VNI </a:t>
                      </a:r>
                      <a:r>
                        <a:rPr b="1" lang="en-US">
                          <a:solidFill>
                            <a:srgbClr val="00B050"/>
                          </a:solidFill>
                        </a:rPr>
                        <a:t>10</a:t>
                      </a:r>
                      <a:endParaRPr b="1">
                        <a:solidFill>
                          <a:srgbClr val="00B05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Isolated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VLAN </a:t>
                      </a: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B050"/>
                          </a:solidFill>
                        </a:rPr>
                        <a:t>OK - VNI</a:t>
                      </a:r>
                      <a:r>
                        <a:rPr b="1" lang="en-US">
                          <a:solidFill>
                            <a:srgbClr val="00B050"/>
                          </a:solidFill>
                        </a:rPr>
                        <a:t> 11</a:t>
                      </a:r>
                      <a:endParaRPr b="1">
                        <a:solidFill>
                          <a:srgbClr val="00B05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E06666"/>
                          </a:solidFill>
                        </a:rPr>
                        <a:t>NOK - VNI 11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E06666"/>
                          </a:solidFill>
                        </a:rPr>
                        <a:t>NOK - VNI </a:t>
                      </a:r>
                      <a:r>
                        <a:rPr b="1" lang="en-US">
                          <a:solidFill>
                            <a:srgbClr val="E06666"/>
                          </a:solidFill>
                        </a:rPr>
                        <a:t>11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E06666"/>
                          </a:solidFill>
                        </a:rPr>
                        <a:t>NOK - VNI</a:t>
                      </a:r>
                      <a:r>
                        <a:rPr b="1" lang="en-US">
                          <a:solidFill>
                            <a:srgbClr val="E06666"/>
                          </a:solidFill>
                        </a:rPr>
                        <a:t> 11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Community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VLAN </a:t>
                      </a: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12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B050"/>
                          </a:solidFill>
                        </a:rPr>
                        <a:t>OK - VNI</a:t>
                      </a:r>
                      <a:r>
                        <a:rPr b="1" lang="en-US">
                          <a:solidFill>
                            <a:srgbClr val="00B050"/>
                          </a:solidFill>
                        </a:rPr>
                        <a:t> 12</a:t>
                      </a:r>
                      <a:endParaRPr b="1">
                        <a:solidFill>
                          <a:srgbClr val="00B05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E06666"/>
                          </a:solidFill>
                        </a:rPr>
                        <a:t>NOK - VNI </a:t>
                      </a:r>
                      <a:r>
                        <a:rPr b="1" lang="en-US">
                          <a:solidFill>
                            <a:srgbClr val="E06666"/>
                          </a:solidFill>
                        </a:rPr>
                        <a:t>12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B050"/>
                          </a:solidFill>
                        </a:rPr>
                        <a:t>OK - VNI</a:t>
                      </a:r>
                      <a:r>
                        <a:rPr b="1" lang="en-US">
                          <a:solidFill>
                            <a:srgbClr val="00B050"/>
                          </a:solidFill>
                        </a:rPr>
                        <a:t> 12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E06666"/>
                          </a:solidFill>
                        </a:rPr>
                        <a:t>NOK - VNI </a:t>
                      </a:r>
                      <a:r>
                        <a:rPr b="1" lang="en-US">
                          <a:solidFill>
                            <a:srgbClr val="E06666"/>
                          </a:solidFill>
                        </a:rPr>
                        <a:t>12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Community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VLAN</a:t>
                      </a: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 13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B050"/>
                          </a:solidFill>
                        </a:rPr>
                        <a:t>OK - VNI</a:t>
                      </a:r>
                      <a:r>
                        <a:rPr b="1" lang="en-US">
                          <a:solidFill>
                            <a:srgbClr val="00B050"/>
                          </a:solidFill>
                        </a:rPr>
                        <a:t> 13</a:t>
                      </a:r>
                      <a:endParaRPr b="1">
                        <a:solidFill>
                          <a:srgbClr val="00B05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E06666"/>
                          </a:solidFill>
                        </a:rPr>
                        <a:t>NOK - VNI </a:t>
                      </a:r>
                      <a:r>
                        <a:rPr b="1" lang="en-US">
                          <a:solidFill>
                            <a:srgbClr val="E06666"/>
                          </a:solidFill>
                        </a:rPr>
                        <a:t>13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E06666"/>
                          </a:solidFill>
                        </a:rPr>
                        <a:t>NOK - VNI </a:t>
                      </a:r>
                      <a:r>
                        <a:rPr b="1" lang="en-US">
                          <a:solidFill>
                            <a:srgbClr val="E06666"/>
                          </a:solidFill>
                        </a:rPr>
                        <a:t>13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B050"/>
                          </a:solidFill>
                        </a:rPr>
                        <a:t>OK - VNI </a:t>
                      </a:r>
                      <a:r>
                        <a:rPr b="1" lang="en-US">
                          <a:solidFill>
                            <a:srgbClr val="00B050"/>
                          </a:solidFill>
                        </a:rPr>
                        <a:t>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09" name="Google Shape;609;gd874be867b_0_335"/>
          <p:cNvCxnSpPr/>
          <p:nvPr/>
        </p:nvCxnSpPr>
        <p:spPr>
          <a:xfrm>
            <a:off x="2149800" y="1883775"/>
            <a:ext cx="1331100" cy="6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0" name="Google Shape;610;gd874be867b_0_335"/>
          <p:cNvSpPr txBox="1"/>
          <p:nvPr>
            <p:ph type="ctrTitle"/>
          </p:nvPr>
        </p:nvSpPr>
        <p:spPr>
          <a:xfrm>
            <a:off x="838200" y="60325"/>
            <a:ext cx="105156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</a:pPr>
            <a:r>
              <a:rPr lang="en-US" sz="3300"/>
              <a:t>Traffic Flow Examples</a:t>
            </a:r>
            <a:endParaRPr sz="6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874be867b_0_27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66" name="Google Shape;266;gd874be867b_0_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-358775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50"/>
              <a:buChar char="●"/>
            </a:pPr>
            <a:r>
              <a:rPr b="1" lang="en-US" sz="2050"/>
              <a:t>PVLAN</a:t>
            </a:r>
            <a:endParaRPr b="1" sz="2050"/>
          </a:p>
          <a:p>
            <a:pPr indent="-358775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50"/>
              <a:buChar char="○"/>
            </a:pPr>
            <a:r>
              <a:rPr b="1" lang="en-US" sz="2050"/>
              <a:t>Definition</a:t>
            </a:r>
            <a:endParaRPr b="1" sz="2050"/>
          </a:p>
          <a:p>
            <a:pPr indent="-358775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50"/>
              <a:buChar char="○"/>
            </a:pPr>
            <a:r>
              <a:rPr b="1" lang="en-US" sz="2050"/>
              <a:t>Trunk Mode</a:t>
            </a:r>
            <a:endParaRPr b="1" sz="2050"/>
          </a:p>
          <a:p>
            <a:pPr indent="-358775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50"/>
              <a:buChar char="○"/>
            </a:pPr>
            <a:r>
              <a:rPr b="1" lang="en-US" sz="2050"/>
              <a:t>Arista Support</a:t>
            </a:r>
            <a:endParaRPr b="1" sz="20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50"/>
          </a:p>
          <a:p>
            <a:pPr indent="-358775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50"/>
              <a:buChar char="●"/>
            </a:pPr>
            <a:r>
              <a:rPr b="1" lang="en-US" sz="2050"/>
              <a:t>PVLAN over </a:t>
            </a:r>
            <a:r>
              <a:rPr b="1" lang="en-US" sz="2050">
                <a:solidFill>
                  <a:schemeClr val="dk1"/>
                </a:solidFill>
              </a:rPr>
              <a:t>EVPN </a:t>
            </a:r>
            <a:r>
              <a:rPr b="1" lang="en-US" sz="2050"/>
              <a:t>VXLAN</a:t>
            </a:r>
            <a:endParaRPr b="1" sz="2050"/>
          </a:p>
          <a:p>
            <a:pPr indent="-358775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50"/>
              <a:buChar char="○"/>
            </a:pPr>
            <a:r>
              <a:rPr b="1" lang="en-US" sz="2050"/>
              <a:t>Control Plane and Data Plane</a:t>
            </a:r>
            <a:endParaRPr b="1" sz="2050"/>
          </a:p>
          <a:p>
            <a:pPr indent="-358775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50"/>
              <a:buChar char="○"/>
            </a:pPr>
            <a:r>
              <a:rPr b="1" lang="en-US" sz="2050"/>
              <a:t>Traffic Flow</a:t>
            </a:r>
            <a:endParaRPr b="1" sz="2050"/>
          </a:p>
          <a:p>
            <a:pPr indent="-358775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50"/>
              <a:buChar char="○"/>
            </a:pPr>
            <a:r>
              <a:rPr b="1" lang="en-US" sz="2050">
                <a:solidFill>
                  <a:schemeClr val="dk1"/>
                </a:solidFill>
              </a:rPr>
              <a:t>Arista </a:t>
            </a:r>
            <a:r>
              <a:rPr b="1" lang="en-US" sz="2050"/>
              <a:t>Support</a:t>
            </a:r>
            <a:endParaRPr b="1" sz="20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df7f94ca7a_1_612"/>
          <p:cNvSpPr txBox="1"/>
          <p:nvPr>
            <p:ph type="title"/>
          </p:nvPr>
        </p:nvSpPr>
        <p:spPr>
          <a:xfrm>
            <a:off x="1064628" y="161734"/>
            <a:ext cx="10972800" cy="866700"/>
          </a:xfrm>
          <a:prstGeom prst="rect">
            <a:avLst/>
          </a:prstGeom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Traffic Flow Examples</a:t>
            </a:r>
            <a:endParaRPr sz="3000"/>
          </a:p>
        </p:txBody>
      </p:sp>
      <p:sp>
        <p:nvSpPr>
          <p:cNvPr id="616" name="Google Shape;616;gdf7f94ca7a_1_612"/>
          <p:cNvSpPr txBox="1"/>
          <p:nvPr>
            <p:ph idx="1" type="body"/>
          </p:nvPr>
        </p:nvSpPr>
        <p:spPr>
          <a:xfrm>
            <a:off x="450150" y="2968850"/>
            <a:ext cx="11385900" cy="3323100"/>
          </a:xfrm>
          <a:prstGeom prst="rect">
            <a:avLst/>
          </a:prstGeom>
          <a:ln cap="flat" cmpd="sng" w="9525">
            <a:solidFill>
              <a:srgbClr val="6A8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u="sng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ping H3 → H2 (OK)</a:t>
            </a:r>
            <a:endParaRPr b="1" sz="1100" u="sng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16:30:17.181670 98:5d:82:b4:dd:f9 &gt; 98:5d:82:c1:6b:03, ethertype 802.1Q (0x8100), length 168: vlan 1006, p 0, ethertype IPv4 (0x0800), </a:t>
            </a:r>
            <a:r>
              <a:rPr b="1" lang="en-US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10.1.1.1.18655 &gt; 10.2.1.2.4789: VXLAN</a:t>
            </a:r>
            <a:r>
              <a:rPr lang="en-US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flags [I] (0x08), </a:t>
            </a:r>
            <a:r>
              <a:rPr b="1" lang="en-US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vni 12</a:t>
            </a:r>
            <a:endParaRPr b="1"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98:5d:82:b4:ca:61 &gt; 44:4c:a8:8d:27:c1, ethertype IPv4 (0x0800), length 114: </a:t>
            </a:r>
            <a:r>
              <a:rPr b="1" lang="en-US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172.16.0.3 &gt; 172.16.0.2: ICMP echo request</a:t>
            </a:r>
            <a:r>
              <a:rPr lang="en-US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id 18917, seq 1, length 80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16:30:17.181814 98:5d:82:c1:6b:03 &gt; 98:5d:82:b4:dd:f9, ethertype IPv4 (0x0800), length 164: </a:t>
            </a:r>
            <a:r>
              <a:rPr b="1" lang="en-US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10.2.1.2.20406 &gt; 10.1.1.1.4789: VXLAN</a:t>
            </a:r>
            <a:r>
              <a:rPr lang="en-US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flags [I] (0x08), </a:t>
            </a:r>
            <a:r>
              <a:rPr b="1" lang="en-US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vni 12</a:t>
            </a:r>
            <a:endParaRPr b="1"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44:4c:a8:8d:27:c1 &gt; 98:5d:82:b4:ca:61, ethertype IPv4 (0x0800), length 114: </a:t>
            </a:r>
            <a:r>
              <a:rPr b="1" lang="en-US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172.16.0.2 &gt; 172.16.0.3:</a:t>
            </a:r>
            <a:r>
              <a:rPr lang="en-US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ICMP echo reply</a:t>
            </a:r>
            <a:r>
              <a:rPr lang="en-US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id 18917, seq 1, length 80</a:t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 u="sng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ping H1 → H2 (NOK)</a:t>
            </a:r>
            <a:endParaRPr b="1" sz="1100" u="sng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16:36:11.517270 98:5d:82:b4:dd:f9 &gt; 98:5d:82:c1:6b:03, ethertype 802.1Q (0x8100), length 168: vlan 1006, p 0, ethertype IPv4 (0x0800), </a:t>
            </a:r>
            <a:r>
              <a:rPr b="1" lang="en-US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10.1.1.1.54434 &gt; 10.2.1.2.4789: VXLAN</a:t>
            </a:r>
            <a:r>
              <a:rPr lang="en-US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flags [I] (0x08), </a:t>
            </a:r>
            <a:r>
              <a:rPr b="1" lang="en-US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vni 13</a:t>
            </a:r>
            <a:endParaRPr b="1"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98:5d:82:b4:cc:f5 &gt; 44:4c:a8:8d:27:c1, ethertype IPv4 (0x0800), length 114: </a:t>
            </a:r>
            <a:r>
              <a:rPr b="1" lang="en-US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172.16.0.1 &gt; 172.16.0.2: ICMP echo request</a:t>
            </a:r>
            <a:r>
              <a:rPr lang="en-US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id 18969, seq 1, length 80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There is no echo reply.</a:t>
            </a:r>
            <a:endParaRPr b="1" sz="1100" u="sng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7" name="Google Shape;617;gdf7f94ca7a_1_612"/>
          <p:cNvSpPr/>
          <p:nvPr/>
        </p:nvSpPr>
        <p:spPr>
          <a:xfrm>
            <a:off x="1550499" y="1203025"/>
            <a:ext cx="548400" cy="3573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 1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gdf7f94ca7a_1_612"/>
          <p:cNvSpPr/>
          <p:nvPr/>
        </p:nvSpPr>
        <p:spPr>
          <a:xfrm>
            <a:off x="2978749" y="1714025"/>
            <a:ext cx="548400" cy="357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 </a:t>
            </a: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gdf7f94ca7a_1_612"/>
          <p:cNvSpPr/>
          <p:nvPr/>
        </p:nvSpPr>
        <p:spPr>
          <a:xfrm>
            <a:off x="7168848" y="1714025"/>
            <a:ext cx="621000" cy="357300"/>
          </a:xfrm>
          <a:prstGeom prst="rect">
            <a:avLst/>
          </a:prstGeom>
          <a:solidFill>
            <a:srgbClr val="9900F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 2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0" name="Google Shape;620;gdf7f94ca7a_1_612"/>
          <p:cNvCxnSpPr>
            <a:stCxn id="621" idx="1"/>
            <a:endCxn id="618" idx="3"/>
          </p:cNvCxnSpPr>
          <p:nvPr/>
        </p:nvCxnSpPr>
        <p:spPr>
          <a:xfrm rot="10800000">
            <a:off x="3526999" y="1892675"/>
            <a:ext cx="2311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2" name="Google Shape;622;gdf7f94ca7a_1_612"/>
          <p:cNvSpPr txBox="1"/>
          <p:nvPr/>
        </p:nvSpPr>
        <p:spPr>
          <a:xfrm>
            <a:off x="563475" y="1028425"/>
            <a:ext cx="138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172.16.0.1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985d.82b4.ccf5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gdf7f94ca7a_1_612"/>
          <p:cNvSpPr/>
          <p:nvPr/>
        </p:nvSpPr>
        <p:spPr>
          <a:xfrm>
            <a:off x="5838799" y="1714025"/>
            <a:ext cx="548400" cy="357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 2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gdf7f94ca7a_1_612"/>
          <p:cNvSpPr/>
          <p:nvPr/>
        </p:nvSpPr>
        <p:spPr>
          <a:xfrm>
            <a:off x="1550499" y="2377575"/>
            <a:ext cx="548400" cy="357300"/>
          </a:xfrm>
          <a:prstGeom prst="rect">
            <a:avLst/>
          </a:prstGeom>
          <a:solidFill>
            <a:srgbClr val="9900F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 3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4" name="Google Shape;624;gdf7f94ca7a_1_612"/>
          <p:cNvCxnSpPr>
            <a:stCxn id="618" idx="1"/>
            <a:endCxn id="617" idx="2"/>
          </p:cNvCxnSpPr>
          <p:nvPr/>
        </p:nvCxnSpPr>
        <p:spPr>
          <a:xfrm rot="10800000">
            <a:off x="1824649" y="1560275"/>
            <a:ext cx="1154100" cy="3324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gdf7f94ca7a_1_612"/>
          <p:cNvCxnSpPr>
            <a:stCxn id="623" idx="0"/>
            <a:endCxn id="618" idx="1"/>
          </p:cNvCxnSpPr>
          <p:nvPr/>
        </p:nvCxnSpPr>
        <p:spPr>
          <a:xfrm flipH="1" rot="10800000">
            <a:off x="1824699" y="1892775"/>
            <a:ext cx="1154100" cy="4848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gdf7f94ca7a_1_612"/>
          <p:cNvCxnSpPr>
            <a:stCxn id="621" idx="3"/>
            <a:endCxn id="619" idx="1"/>
          </p:cNvCxnSpPr>
          <p:nvPr/>
        </p:nvCxnSpPr>
        <p:spPr>
          <a:xfrm>
            <a:off x="6387199" y="1892675"/>
            <a:ext cx="781500" cy="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gdf7f94ca7a_1_612"/>
          <p:cNvSpPr txBox="1"/>
          <p:nvPr/>
        </p:nvSpPr>
        <p:spPr>
          <a:xfrm>
            <a:off x="552825" y="2202975"/>
            <a:ext cx="138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172.16.0.3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985d.82b4.ca61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df7f94ca7a_1_612"/>
          <p:cNvSpPr txBox="1"/>
          <p:nvPr/>
        </p:nvSpPr>
        <p:spPr>
          <a:xfrm>
            <a:off x="7888625" y="1691825"/>
            <a:ext cx="138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172.16.0.2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444c.a88d.27c1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df7f94ca7a_1_612"/>
          <p:cNvSpPr txBox="1"/>
          <p:nvPr/>
        </p:nvSpPr>
        <p:spPr>
          <a:xfrm>
            <a:off x="9825725" y="1587250"/>
            <a:ext cx="1583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Community VLAN: 12</a:t>
            </a:r>
            <a:endParaRPr sz="11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sz="11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1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Community VLAN: 13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gdf7f94ca7a_1_612"/>
          <p:cNvSpPr/>
          <p:nvPr/>
        </p:nvSpPr>
        <p:spPr>
          <a:xfrm>
            <a:off x="11347017" y="1509190"/>
            <a:ext cx="466200" cy="357300"/>
          </a:xfrm>
          <a:prstGeom prst="rect">
            <a:avLst/>
          </a:prstGeom>
          <a:solidFill>
            <a:srgbClr val="9900F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12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gdf7f94ca7a_1_612"/>
          <p:cNvSpPr/>
          <p:nvPr/>
        </p:nvSpPr>
        <p:spPr>
          <a:xfrm>
            <a:off x="11347017" y="1991715"/>
            <a:ext cx="466200" cy="3573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13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gdf7f94ca7a_1_612"/>
          <p:cNvSpPr txBox="1"/>
          <p:nvPr/>
        </p:nvSpPr>
        <p:spPr>
          <a:xfrm>
            <a:off x="2907775" y="1387125"/>
            <a:ext cx="92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VTEP 10.1.1.1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gdf7f94ca7a_1_612"/>
          <p:cNvSpPr txBox="1"/>
          <p:nvPr/>
        </p:nvSpPr>
        <p:spPr>
          <a:xfrm>
            <a:off x="5727175" y="1387125"/>
            <a:ext cx="92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VTEP 10.2.1.2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4" name="Google Shape;634;gdf7f94ca7a_1_612"/>
          <p:cNvCxnSpPr/>
          <p:nvPr/>
        </p:nvCxnSpPr>
        <p:spPr>
          <a:xfrm flipH="1" rot="10800000">
            <a:off x="2513725" y="2221775"/>
            <a:ext cx="4517700" cy="400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35" name="Google Shape;635;gdf7f94ca7a_1_612"/>
          <p:cNvCxnSpPr/>
          <p:nvPr/>
        </p:nvCxnSpPr>
        <p:spPr>
          <a:xfrm>
            <a:off x="2351225" y="1289975"/>
            <a:ext cx="3618600" cy="9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6" name="Google Shape;636;gdf7f94ca7a_1_612"/>
          <p:cNvSpPr/>
          <p:nvPr/>
        </p:nvSpPr>
        <p:spPr>
          <a:xfrm>
            <a:off x="5959675" y="1068450"/>
            <a:ext cx="389100" cy="431100"/>
          </a:xfrm>
          <a:prstGeom prst="mathMultiply">
            <a:avLst>
              <a:gd fmla="val 23520" name="adj1"/>
            </a:avLst>
          </a:prstGeom>
          <a:solidFill>
            <a:srgbClr val="D81F2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df7f94ca7a_1_134"/>
          <p:cNvSpPr/>
          <p:nvPr/>
        </p:nvSpPr>
        <p:spPr>
          <a:xfrm>
            <a:off x="2308525" y="3578113"/>
            <a:ext cx="685500" cy="357300"/>
          </a:xfrm>
          <a:prstGeom prst="rect">
            <a:avLst/>
          </a:prstGeom>
          <a:solidFill>
            <a:srgbClr val="9900F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 1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gdf7f94ca7a_1_134"/>
          <p:cNvSpPr/>
          <p:nvPr/>
        </p:nvSpPr>
        <p:spPr>
          <a:xfrm>
            <a:off x="6647567" y="-2122156"/>
            <a:ext cx="466200" cy="3573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gdf7f94ca7a_1_134"/>
          <p:cNvSpPr/>
          <p:nvPr/>
        </p:nvSpPr>
        <p:spPr>
          <a:xfrm>
            <a:off x="4083797" y="3874975"/>
            <a:ext cx="685500" cy="357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 1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gdf7f94ca7a_1_134"/>
          <p:cNvSpPr/>
          <p:nvPr/>
        </p:nvSpPr>
        <p:spPr>
          <a:xfrm>
            <a:off x="-2901760" y="8238779"/>
            <a:ext cx="466200" cy="357300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gdf7f94ca7a_1_134"/>
          <p:cNvSpPr/>
          <p:nvPr/>
        </p:nvSpPr>
        <p:spPr>
          <a:xfrm>
            <a:off x="7764473" y="3874975"/>
            <a:ext cx="621000" cy="357300"/>
          </a:xfrm>
          <a:prstGeom prst="rect">
            <a:avLst/>
          </a:prstGeom>
          <a:solidFill>
            <a:srgbClr val="EAD1DC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 2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6" name="Google Shape;646;gdf7f94ca7a_1_134"/>
          <p:cNvCxnSpPr>
            <a:endCxn id="643" idx="3"/>
          </p:cNvCxnSpPr>
          <p:nvPr/>
        </p:nvCxnSpPr>
        <p:spPr>
          <a:xfrm rot="10800000">
            <a:off x="4769297" y="4053625"/>
            <a:ext cx="1665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47" name="Google Shape;647;gdf7f94ca7a_1_134"/>
          <p:cNvSpPr txBox="1"/>
          <p:nvPr/>
        </p:nvSpPr>
        <p:spPr>
          <a:xfrm>
            <a:off x="1147225" y="3365125"/>
            <a:ext cx="138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172.16.0.1</a:t>
            </a:r>
            <a:endParaRPr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985d.82b4.ccf5</a:t>
            </a:r>
            <a:endParaRPr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8" name="Google Shape;648;gdf7f94ca7a_1_134"/>
          <p:cNvCxnSpPr>
            <a:stCxn id="643" idx="1"/>
            <a:endCxn id="641" idx="3"/>
          </p:cNvCxnSpPr>
          <p:nvPr/>
        </p:nvCxnSpPr>
        <p:spPr>
          <a:xfrm rot="10800000">
            <a:off x="2993897" y="3756625"/>
            <a:ext cx="1089900" cy="297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9" name="Google Shape;649;gdf7f94ca7a_1_134"/>
          <p:cNvCxnSpPr>
            <a:endCxn id="645" idx="1"/>
          </p:cNvCxnSpPr>
          <p:nvPr/>
        </p:nvCxnSpPr>
        <p:spPr>
          <a:xfrm>
            <a:off x="6982973" y="4053625"/>
            <a:ext cx="781500" cy="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0" name="Google Shape;650;gdf7f94ca7a_1_134"/>
          <p:cNvSpPr txBox="1"/>
          <p:nvPr/>
        </p:nvSpPr>
        <p:spPr>
          <a:xfrm>
            <a:off x="8556300" y="3792025"/>
            <a:ext cx="138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172.16.0.2</a:t>
            </a:r>
            <a:endParaRPr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444c.a88d.27c1</a:t>
            </a:r>
            <a:endParaRPr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gdf7f94ca7a_1_134"/>
          <p:cNvSpPr txBox="1"/>
          <p:nvPr>
            <p:ph type="ctrTitle"/>
          </p:nvPr>
        </p:nvSpPr>
        <p:spPr>
          <a:xfrm>
            <a:off x="609600" y="-15875"/>
            <a:ext cx="94890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300"/>
              <a:t>Lab Details for the Next Slides</a:t>
            </a:r>
            <a:endParaRPr sz="3300"/>
          </a:p>
        </p:txBody>
      </p:sp>
      <p:sp>
        <p:nvSpPr>
          <p:cNvPr id="652" name="Google Shape;652;gdf7f94ca7a_1_134"/>
          <p:cNvSpPr/>
          <p:nvPr/>
        </p:nvSpPr>
        <p:spPr>
          <a:xfrm>
            <a:off x="6297172" y="3874975"/>
            <a:ext cx="685500" cy="357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 2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gdf7f94ca7a_1_134"/>
          <p:cNvSpPr/>
          <p:nvPr/>
        </p:nvSpPr>
        <p:spPr>
          <a:xfrm>
            <a:off x="2308525" y="4285063"/>
            <a:ext cx="685500" cy="357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 3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4" name="Google Shape;654;gdf7f94ca7a_1_134"/>
          <p:cNvCxnSpPr>
            <a:stCxn id="643" idx="1"/>
            <a:endCxn id="653" idx="3"/>
          </p:cNvCxnSpPr>
          <p:nvPr/>
        </p:nvCxnSpPr>
        <p:spPr>
          <a:xfrm flipH="1">
            <a:off x="2993897" y="4053625"/>
            <a:ext cx="1089900" cy="410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5" name="Google Shape;655;gdf7f94ca7a_1_134"/>
          <p:cNvSpPr txBox="1"/>
          <p:nvPr/>
        </p:nvSpPr>
        <p:spPr>
          <a:xfrm>
            <a:off x="1147225" y="4171975"/>
            <a:ext cx="108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172.16.0.3</a:t>
            </a:r>
            <a:endParaRPr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985d.82b4.ca61</a:t>
            </a:r>
            <a:endParaRPr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gdf7f94ca7a_1_134"/>
          <p:cNvSpPr/>
          <p:nvPr/>
        </p:nvSpPr>
        <p:spPr>
          <a:xfrm>
            <a:off x="11194617" y="4354140"/>
            <a:ext cx="466200" cy="357300"/>
          </a:xfrm>
          <a:prstGeom prst="rect">
            <a:avLst/>
          </a:prstGeom>
          <a:solidFill>
            <a:srgbClr val="D5A6B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10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gdf7f94ca7a_1_134"/>
          <p:cNvSpPr txBox="1"/>
          <p:nvPr/>
        </p:nvSpPr>
        <p:spPr>
          <a:xfrm>
            <a:off x="9508325" y="4753525"/>
            <a:ext cx="1838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-US" sz="1100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Primary </a:t>
            </a:r>
            <a:r>
              <a:rPr b="1" i="0" lang="en-US" sz="1100" u="none" cap="none" strike="noStrike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1" lang="en-US" sz="1100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LAN</a:t>
            </a:r>
            <a:r>
              <a:rPr b="1" i="0" lang="en-US" sz="1100" u="none" cap="none" strike="noStrike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: 10</a:t>
            </a:r>
            <a:endParaRPr b="1" i="0" sz="1100" u="none" cap="none" strike="noStrike">
              <a:solidFill>
                <a:srgbClr val="EA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Isolated VLAN: 11</a:t>
            </a:r>
            <a:endParaRPr sz="11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Community VLAN: 12</a:t>
            </a:r>
            <a:endParaRPr sz="11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1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Community VLAN: 13</a:t>
            </a:r>
            <a:endParaRPr sz="11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gdf7f94ca7a_1_134"/>
          <p:cNvSpPr/>
          <p:nvPr/>
        </p:nvSpPr>
        <p:spPr>
          <a:xfrm>
            <a:off x="11194617" y="4836665"/>
            <a:ext cx="466200" cy="357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11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gdf7f94ca7a_1_134"/>
          <p:cNvSpPr/>
          <p:nvPr/>
        </p:nvSpPr>
        <p:spPr>
          <a:xfrm>
            <a:off x="11194617" y="5319190"/>
            <a:ext cx="466200" cy="357300"/>
          </a:xfrm>
          <a:prstGeom prst="rect">
            <a:avLst/>
          </a:prstGeom>
          <a:solidFill>
            <a:srgbClr val="9900F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12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gdf7f94ca7a_1_134"/>
          <p:cNvSpPr/>
          <p:nvPr/>
        </p:nvSpPr>
        <p:spPr>
          <a:xfrm>
            <a:off x="11194617" y="5801715"/>
            <a:ext cx="466200" cy="3573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13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gdf7f94ca7a_1_134"/>
          <p:cNvSpPr txBox="1"/>
          <p:nvPr/>
        </p:nvSpPr>
        <p:spPr>
          <a:xfrm>
            <a:off x="3055825" y="3437200"/>
            <a:ext cx="53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E28/1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gdf7f94ca7a_1_134"/>
          <p:cNvSpPr txBox="1"/>
          <p:nvPr/>
        </p:nvSpPr>
        <p:spPr>
          <a:xfrm>
            <a:off x="3665425" y="3665800"/>
            <a:ext cx="53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E28/1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gdf7f94ca7a_1_134"/>
          <p:cNvSpPr txBox="1"/>
          <p:nvPr/>
        </p:nvSpPr>
        <p:spPr>
          <a:xfrm>
            <a:off x="2979625" y="4351600"/>
            <a:ext cx="53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E28/1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gdf7f94ca7a_1_134"/>
          <p:cNvSpPr txBox="1"/>
          <p:nvPr/>
        </p:nvSpPr>
        <p:spPr>
          <a:xfrm>
            <a:off x="3665425" y="4123000"/>
            <a:ext cx="53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E27/1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gdf7f94ca7a_1_134"/>
          <p:cNvSpPr txBox="1"/>
          <p:nvPr/>
        </p:nvSpPr>
        <p:spPr>
          <a:xfrm>
            <a:off x="4732225" y="3665800"/>
            <a:ext cx="46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E33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gdf7f94ca7a_1_134"/>
          <p:cNvSpPr txBox="1"/>
          <p:nvPr/>
        </p:nvSpPr>
        <p:spPr>
          <a:xfrm>
            <a:off x="5951425" y="3665800"/>
            <a:ext cx="46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E31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gdf7f94ca7a_1_134"/>
          <p:cNvSpPr txBox="1"/>
          <p:nvPr/>
        </p:nvSpPr>
        <p:spPr>
          <a:xfrm>
            <a:off x="6942025" y="3665800"/>
            <a:ext cx="53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E53/1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gdf7f94ca7a_1_134"/>
          <p:cNvSpPr txBox="1"/>
          <p:nvPr/>
        </p:nvSpPr>
        <p:spPr>
          <a:xfrm>
            <a:off x="7329025" y="4046800"/>
            <a:ext cx="53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E27/1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gdf7f94ca7a_1_134"/>
          <p:cNvSpPr txBox="1"/>
          <p:nvPr/>
        </p:nvSpPr>
        <p:spPr>
          <a:xfrm>
            <a:off x="5148766" y="4067600"/>
            <a:ext cx="78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10.0.0.0/31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gdf7f94ca7a_1_134"/>
          <p:cNvSpPr txBox="1"/>
          <p:nvPr/>
        </p:nvSpPr>
        <p:spPr>
          <a:xfrm>
            <a:off x="3807800" y="2377300"/>
            <a:ext cx="1750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AS: 65001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Loopback0: 10.1.0.1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Loopback1: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10.1.1.1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VLAN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10: 172.16.0.254/24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gdf7f94ca7a_1_134"/>
          <p:cNvSpPr txBox="1"/>
          <p:nvPr/>
        </p:nvSpPr>
        <p:spPr>
          <a:xfrm>
            <a:off x="6178525" y="2362750"/>
            <a:ext cx="1838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AS: 65002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Loopback0: 10.2.0.2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Loopback1: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10.2.1.2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VLAN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10: 172.16.0.254/24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gdf7f94ca7a_1_134"/>
          <p:cNvSpPr txBox="1"/>
          <p:nvPr/>
        </p:nvSpPr>
        <p:spPr>
          <a:xfrm>
            <a:off x="609600" y="1295400"/>
            <a:ext cx="112926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Devices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configuration and show commands: </a:t>
            </a:r>
            <a:r>
              <a:rPr lang="en-US" sz="1700" u="sng">
                <a:solidFill>
                  <a:schemeClr val="hlink"/>
                </a:solidFill>
                <a:hlinkClick r:id="rId3"/>
              </a:rPr>
              <a:t>https://gitlab.aristanetworks.com/emea-se-team/pvlan_evpn_vxla</a:t>
            </a:r>
            <a:r>
              <a:rPr lang="en-US" sz="1700" u="sng">
                <a:solidFill>
                  <a:schemeClr val="hlink"/>
                </a:solidFill>
                <a:hlinkClick r:id="rId4"/>
              </a:rPr>
              <a:t>n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df7f94ca7a_1_184"/>
          <p:cNvSpPr txBox="1"/>
          <p:nvPr>
            <p:ph idx="1" type="body"/>
          </p:nvPr>
        </p:nvSpPr>
        <p:spPr>
          <a:xfrm>
            <a:off x="838200" y="3263650"/>
            <a:ext cx="9978300" cy="3049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leaf1#show vlan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VLAN  Name                             Status    Ports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----- -------------------------------- --------- -------------------------------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     default                          active   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10    VLAN0010                         active    Cpu, Et27/1+, Et28/1+, Vx1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11    VLAN0011                         active    Cpu, Et27/1, Vx1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12    VLAN0012                         active    Cpu, Et28/1, Vx1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13    VLAN0013                         active    Cpu, Vx1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+ indicates a private VLAN promoted port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leaf1#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Google Shape;678;gdf7f94ca7a_1_184"/>
          <p:cNvSpPr txBox="1"/>
          <p:nvPr>
            <p:ph type="title"/>
          </p:nvPr>
        </p:nvSpPr>
        <p:spPr>
          <a:xfrm>
            <a:off x="838200" y="212725"/>
            <a:ext cx="1080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VLAN Table and VXLAN Address Table</a:t>
            </a:r>
            <a:endParaRPr sz="3000"/>
          </a:p>
        </p:txBody>
      </p:sp>
      <p:sp>
        <p:nvSpPr>
          <p:cNvPr id="679" name="Google Shape;679;gdf7f94ca7a_1_184"/>
          <p:cNvSpPr txBox="1"/>
          <p:nvPr>
            <p:ph idx="1" type="body"/>
          </p:nvPr>
        </p:nvSpPr>
        <p:spPr>
          <a:xfrm>
            <a:off x="838200" y="1116588"/>
            <a:ext cx="9978300" cy="203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leaf1#show vlan private-vlan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Primary Secondary Type        Ports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------- --------- ----------- -------------------------------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10      12        community   Cpu, Et28/1, Vx1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10      13        community   Cpu, Vx1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10      11        isolated    Cpu, Et27/1, Vx1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df7f94ca7a_1_199"/>
          <p:cNvSpPr txBox="1"/>
          <p:nvPr>
            <p:ph idx="1" type="body"/>
          </p:nvPr>
        </p:nvSpPr>
        <p:spPr>
          <a:xfrm>
            <a:off x="838200" y="3263650"/>
            <a:ext cx="9978300" cy="3049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Leaf2#show vlan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VLAN  Name                             Status    Ports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----- -------------------------------- --------- -------------------------------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     default                          active   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10    VLAN0010                         active    Cpu, Et53/1, Vx1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11    VLAN0011                         active    Cpu, Et53/1+, Vx1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12    VLAN0012                         active    Cpu, Et53/1+, Vx1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13    VLAN0013                         active    Cpu, Et53/1+, Vx1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+ indicates a private VLAN promoted port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5" name="Google Shape;685;gdf7f94ca7a_1_199"/>
          <p:cNvSpPr txBox="1"/>
          <p:nvPr>
            <p:ph type="title"/>
          </p:nvPr>
        </p:nvSpPr>
        <p:spPr>
          <a:xfrm>
            <a:off x="838200" y="212725"/>
            <a:ext cx="1080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VLAN Table and VXLAN Address Table</a:t>
            </a:r>
            <a:endParaRPr sz="3000"/>
          </a:p>
        </p:txBody>
      </p:sp>
      <p:sp>
        <p:nvSpPr>
          <p:cNvPr id="686" name="Google Shape;686;gdf7f94ca7a_1_199"/>
          <p:cNvSpPr txBox="1"/>
          <p:nvPr>
            <p:ph idx="1" type="body"/>
          </p:nvPr>
        </p:nvSpPr>
        <p:spPr>
          <a:xfrm>
            <a:off x="838200" y="1116588"/>
            <a:ext cx="9978300" cy="203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Leaf2#show vlan private-vlan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Primary Secondary Type        Ports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------- --------- ----------- -------------------------------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10      12        community   Cpu, Et53/1, Vx1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10      13        community   Cpu, Et53/1, Vx1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10      11        isolated    Cpu, Et53/1, Vx1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d874be867b_1_41"/>
          <p:cNvSpPr txBox="1"/>
          <p:nvPr>
            <p:ph type="title"/>
          </p:nvPr>
        </p:nvSpPr>
        <p:spPr>
          <a:xfrm>
            <a:off x="838200" y="136525"/>
            <a:ext cx="105156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PVLAN over EVPN VXLAN Configuration</a:t>
            </a:r>
            <a:endParaRPr/>
          </a:p>
        </p:txBody>
      </p:sp>
      <p:sp>
        <p:nvSpPr>
          <p:cNvPr id="692" name="Google Shape;692;gd874be867b_1_41"/>
          <p:cNvSpPr txBox="1"/>
          <p:nvPr>
            <p:ph idx="1" type="body"/>
          </p:nvPr>
        </p:nvSpPr>
        <p:spPr>
          <a:xfrm>
            <a:off x="838200" y="2071825"/>
            <a:ext cx="5351400" cy="414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306">
                <a:latin typeface="Courier New"/>
                <a:ea typeface="Courier New"/>
                <a:cs typeface="Courier New"/>
                <a:sym typeface="Courier New"/>
              </a:rPr>
              <a:t>router bgp 65002</a:t>
            </a:r>
            <a:endParaRPr sz="13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3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306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3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30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!   </a:t>
            </a:r>
            <a:endParaRPr sz="130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30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vlan 10</a:t>
            </a:r>
            <a:endParaRPr sz="130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30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rd 10.2.0.2:10</a:t>
            </a:r>
            <a:endParaRPr sz="130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30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route-target both 10:10</a:t>
            </a:r>
            <a:endParaRPr sz="130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130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redistribute learned</a:t>
            </a:r>
            <a:endParaRPr b="1" sz="130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30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!</a:t>
            </a:r>
            <a:endParaRPr sz="130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30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vlan 11</a:t>
            </a:r>
            <a:endParaRPr sz="130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30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rd 10.2.0.2:11</a:t>
            </a:r>
            <a:endParaRPr sz="130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30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route-target both 11:11</a:t>
            </a: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!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vlan 12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rd 10.2.0.2:12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route-target both 12:12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!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vlan 13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rd 10.2.0.2:13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route-target both 13:13</a:t>
            </a:r>
            <a:endParaRPr sz="13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13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306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306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3" name="Google Shape;693;gd874be867b_1_41"/>
          <p:cNvSpPr txBox="1"/>
          <p:nvPr>
            <p:ph idx="1" type="body"/>
          </p:nvPr>
        </p:nvSpPr>
        <p:spPr>
          <a:xfrm>
            <a:off x="6563000" y="2071825"/>
            <a:ext cx="4967400" cy="414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30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interface Vxlan1</a:t>
            </a:r>
            <a:endParaRPr sz="130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vxlan source-interface Loopback1</a:t>
            </a:r>
            <a:endParaRPr sz="130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vxlan udp-port 4789</a:t>
            </a:r>
            <a:endParaRPr sz="130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vxlan vlan 10 vni 10</a:t>
            </a:r>
            <a:endParaRPr sz="130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vxlan vlan 11 vni 11</a:t>
            </a:r>
            <a:endParaRPr sz="130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vxlan vlan 12 vni 12</a:t>
            </a:r>
            <a:endParaRPr sz="130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30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vxlan vlan 13 vni 13</a:t>
            </a:r>
            <a:endParaRPr sz="1306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4" name="Google Shape;694;gd874be867b_1_41"/>
          <p:cNvSpPr txBox="1"/>
          <p:nvPr/>
        </p:nvSpPr>
        <p:spPr>
          <a:xfrm>
            <a:off x="838200" y="1333775"/>
            <a:ext cx="10821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2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VLAN and port configuration is the s</a:t>
            </a:r>
            <a:r>
              <a:rPr lang="en-US" sz="172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ame as in PVLAN configuration without EVPN VXLAN</a:t>
            </a:r>
            <a:endParaRPr sz="172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5" name="Google Shape;695;gd874be867b_1_41"/>
          <p:cNvSpPr/>
          <p:nvPr/>
        </p:nvSpPr>
        <p:spPr>
          <a:xfrm>
            <a:off x="9490200" y="3016950"/>
            <a:ext cx="1904400" cy="4254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Primary and Secondary VLAN/VNI m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apping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gd874be867b_1_41"/>
          <p:cNvSpPr/>
          <p:nvPr/>
        </p:nvSpPr>
        <p:spPr>
          <a:xfrm>
            <a:off x="3969675" y="2975325"/>
            <a:ext cx="1988400" cy="5958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Learned MAC redistribution only on Primary VLAN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gd874be867b_1_41"/>
          <p:cNvSpPr/>
          <p:nvPr/>
        </p:nvSpPr>
        <p:spPr>
          <a:xfrm>
            <a:off x="3969675" y="4689975"/>
            <a:ext cx="1988400" cy="5958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MAC VRF for all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Primary and Secondary VLANs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df7f94ca7a_3_130"/>
          <p:cNvSpPr txBox="1"/>
          <p:nvPr>
            <p:ph idx="1" type="body"/>
          </p:nvPr>
        </p:nvSpPr>
        <p:spPr>
          <a:xfrm>
            <a:off x="990600" y="700000"/>
            <a:ext cx="9216900" cy="5635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Leaf1#sh bgp neighbors 10.2.0.2 evpn advertised-routes route-type imet detail</a:t>
            </a:r>
            <a:endParaRPr sz="8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Router identifier 10.1.1.1, local AS number 65001</a:t>
            </a:r>
            <a:endParaRPr sz="8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BGP routing table entry for imet 10.1.1.1, Route Distinguisher: 10.2.0.1:10</a:t>
            </a:r>
            <a:endParaRPr sz="8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 Paths: 1 available</a:t>
            </a:r>
            <a:endParaRPr sz="8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  65001</a:t>
            </a:r>
            <a:endParaRPr sz="8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	10.1.1.1 from - (0.0.0.0)</a:t>
            </a:r>
            <a:endParaRPr sz="8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  	Origin IGP, metric -, localpref 100, weight 0, valid, local, best</a:t>
            </a:r>
            <a:endParaRPr sz="8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  	Extended Community: Route-Target-AS:10:10 TunnelEncap:tunnelTypeVxlan</a:t>
            </a:r>
            <a:endParaRPr sz="8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lang="en-US" sz="806">
                <a:latin typeface="Courier New"/>
                <a:ea typeface="Courier New"/>
                <a:cs typeface="Courier New"/>
                <a:sym typeface="Courier New"/>
              </a:rPr>
              <a:t>VNI: 10</a:t>
            </a:r>
            <a:endParaRPr b="1" sz="8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  	PMSI Tunnel: Ingress Replication, MPLS Label: 10, Leaf Information Required: false, Tunnel ID: 10.1.1.1</a:t>
            </a:r>
            <a:endParaRPr sz="8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BGP routing table entry for imet 10.1.1.1, Route Distinguisher: 10.2.0.1:11</a:t>
            </a:r>
            <a:endParaRPr sz="8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 Paths: 1 available</a:t>
            </a:r>
            <a:endParaRPr sz="8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  65001</a:t>
            </a:r>
            <a:endParaRPr sz="8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	10.1.1.1 from - (0.0.0.0)</a:t>
            </a:r>
            <a:endParaRPr sz="8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  	Origin IGP, metric -, localpref 100, weight 0, valid, local, best</a:t>
            </a:r>
            <a:endParaRPr sz="8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  	Extended Community: Route-Target-AS:11:11 TunnelEncap:tunnelTypeVxlan</a:t>
            </a:r>
            <a:endParaRPr sz="8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lang="en-US" sz="806">
                <a:latin typeface="Courier New"/>
                <a:ea typeface="Courier New"/>
                <a:cs typeface="Courier New"/>
                <a:sym typeface="Courier New"/>
              </a:rPr>
              <a:t>VNI: 11</a:t>
            </a:r>
            <a:endParaRPr b="1" sz="8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  	PMSI Tunnel: Ingress Replication, MPLS Label: 11, Leaf Information Required: false, Tunnel ID: 10.1.1.1</a:t>
            </a:r>
            <a:endParaRPr sz="8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BGP routing table entry for imet 10.1.1.1, Route Distinguisher: 10.2.0.1:12</a:t>
            </a:r>
            <a:endParaRPr sz="8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 Paths: 1 available</a:t>
            </a:r>
            <a:endParaRPr sz="8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  65001</a:t>
            </a:r>
            <a:endParaRPr sz="8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	10.1.1.1 from - (0.0.0.0)</a:t>
            </a:r>
            <a:endParaRPr sz="8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  	Origin IGP, metric -, localpref 100, weight 0, valid, local, best</a:t>
            </a:r>
            <a:endParaRPr sz="8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  	Extended Community: Route-Target-AS:12:12 TunnelEncap:tunnelTypeVxlan</a:t>
            </a:r>
            <a:endParaRPr sz="8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lang="en-US" sz="806">
                <a:latin typeface="Courier New"/>
                <a:ea typeface="Courier New"/>
                <a:cs typeface="Courier New"/>
                <a:sym typeface="Courier New"/>
              </a:rPr>
              <a:t>VNI: 12</a:t>
            </a:r>
            <a:endParaRPr b="1" sz="8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  	PMSI Tunnel: Ingress Replication, MPLS Label: 12, Leaf Information Required: false, Tunnel ID: 10.1.1.1</a:t>
            </a:r>
            <a:endParaRPr sz="8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BGP routing table entry for imet 10.1.1.1, Route Distinguisher: 10.2.0.1:13</a:t>
            </a:r>
            <a:endParaRPr sz="8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 Paths: 1 available</a:t>
            </a:r>
            <a:endParaRPr sz="8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  65001</a:t>
            </a:r>
            <a:endParaRPr sz="8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	10.1.1.1 from - (0.0.0.0)</a:t>
            </a:r>
            <a:endParaRPr sz="8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  	Origin IGP, metric -, localpref 100, weight 0, valid, local, best</a:t>
            </a:r>
            <a:endParaRPr sz="8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  	Extended Community: Route-Target-AS:13:13 TunnelEncap:tunnelTypeVxlan</a:t>
            </a:r>
            <a:endParaRPr sz="8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lang="en-US" sz="806">
                <a:latin typeface="Courier New"/>
                <a:ea typeface="Courier New"/>
                <a:cs typeface="Courier New"/>
                <a:sym typeface="Courier New"/>
              </a:rPr>
              <a:t>VNI: 13</a:t>
            </a:r>
            <a:endParaRPr b="1" sz="8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806">
                <a:latin typeface="Courier New"/>
                <a:ea typeface="Courier New"/>
                <a:cs typeface="Courier New"/>
                <a:sym typeface="Courier New"/>
              </a:rPr>
              <a:t>  	PMSI Tunnel: Ingress Replication, MPLS Label: 13, Leaf Information Required: false, Tunnel ID: 10.1.1.1</a:t>
            </a:r>
            <a:endParaRPr sz="806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3" name="Google Shape;703;gdf7f94ca7a_3_13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EVPN Route-Type 3</a:t>
            </a:r>
            <a:endParaRPr/>
          </a:p>
        </p:txBody>
      </p:sp>
      <p:sp>
        <p:nvSpPr>
          <p:cNvPr id="704" name="Google Shape;704;gdf7f94ca7a_3_130"/>
          <p:cNvSpPr/>
          <p:nvPr/>
        </p:nvSpPr>
        <p:spPr>
          <a:xfrm>
            <a:off x="8169700" y="1594000"/>
            <a:ext cx="1669200" cy="353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200"/>
              <a:t>Primary VLAN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gdf7f94ca7a_3_130"/>
          <p:cNvSpPr/>
          <p:nvPr/>
        </p:nvSpPr>
        <p:spPr>
          <a:xfrm>
            <a:off x="8169700" y="3416050"/>
            <a:ext cx="1669200" cy="353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200"/>
              <a:t>Secondary VLAN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gdf7f94ca7a_3_130"/>
          <p:cNvSpPr/>
          <p:nvPr/>
        </p:nvSpPr>
        <p:spPr>
          <a:xfrm>
            <a:off x="8169700" y="4614350"/>
            <a:ext cx="1669200" cy="353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200"/>
              <a:t>Secondary VLAN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gdf7f94ca7a_3_130"/>
          <p:cNvSpPr/>
          <p:nvPr/>
        </p:nvSpPr>
        <p:spPr>
          <a:xfrm>
            <a:off x="8169700" y="5733225"/>
            <a:ext cx="1669200" cy="353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200"/>
              <a:t>Secondary VLAN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df7f94ca7a_3_124"/>
          <p:cNvSpPr txBox="1"/>
          <p:nvPr>
            <p:ph idx="1" type="body"/>
          </p:nvPr>
        </p:nvSpPr>
        <p:spPr>
          <a:xfrm>
            <a:off x="838200" y="1398350"/>
            <a:ext cx="8773500" cy="33150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Leaf2#sh vxlan flood vtep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VXLAN Flood VTEP Table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VLANS                        	Ip Address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----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10-13                        	10.1.1.1   	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3" name="Google Shape;713;gdf7f94ca7a_3_12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VXLAN Flood-list</a:t>
            </a:r>
            <a:endParaRPr/>
          </a:p>
        </p:txBody>
      </p:sp>
      <p:sp>
        <p:nvSpPr>
          <p:cNvPr id="714" name="Google Shape;714;gdf7f94ca7a_3_124"/>
          <p:cNvSpPr/>
          <p:nvPr/>
        </p:nvSpPr>
        <p:spPr>
          <a:xfrm>
            <a:off x="6922600" y="2766950"/>
            <a:ext cx="1904400" cy="599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Primary and Secondary VLANs in 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VXLAN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 flood-list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df7f94ca7a_0_444"/>
          <p:cNvSpPr txBox="1"/>
          <p:nvPr>
            <p:ph idx="1" type="body"/>
          </p:nvPr>
        </p:nvSpPr>
        <p:spPr>
          <a:xfrm>
            <a:off x="990600" y="1165075"/>
            <a:ext cx="9216900" cy="48456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6">
                <a:latin typeface="Courier New"/>
                <a:ea typeface="Courier New"/>
                <a:cs typeface="Courier New"/>
                <a:sym typeface="Courier New"/>
              </a:rPr>
              <a:t>leaf1#sh bgp evpn route-type mac-ip detail </a:t>
            </a:r>
            <a:endParaRPr sz="11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6">
                <a:latin typeface="Courier New"/>
                <a:ea typeface="Courier New"/>
                <a:cs typeface="Courier New"/>
                <a:sym typeface="Courier New"/>
              </a:rPr>
              <a:t>BGP routing table information for VRF default</a:t>
            </a:r>
            <a:endParaRPr sz="11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6">
                <a:latin typeface="Courier New"/>
                <a:ea typeface="Courier New"/>
                <a:cs typeface="Courier New"/>
                <a:sym typeface="Courier New"/>
              </a:rPr>
              <a:t>Router identifier 10.1.1.1, local AS number 65001</a:t>
            </a:r>
            <a:endParaRPr sz="11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6">
                <a:latin typeface="Courier New"/>
                <a:ea typeface="Courier New"/>
                <a:cs typeface="Courier New"/>
                <a:sym typeface="Courier New"/>
              </a:rPr>
              <a:t>BGP routing table entry for mac-ip </a:t>
            </a:r>
            <a:r>
              <a:rPr b="1" lang="en-US" sz="1106">
                <a:solidFill>
                  <a:srgbClr val="D5A6BD"/>
                </a:solidFill>
                <a:latin typeface="Courier New"/>
                <a:ea typeface="Courier New"/>
                <a:cs typeface="Courier New"/>
                <a:sym typeface="Courier New"/>
              </a:rPr>
              <a:t>444c.a88d.27c1</a:t>
            </a:r>
            <a:r>
              <a:rPr lang="en-US" sz="1106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6">
                <a:solidFill>
                  <a:srgbClr val="D5A6BD"/>
                </a:solidFill>
                <a:latin typeface="Courier New"/>
                <a:ea typeface="Courier New"/>
                <a:cs typeface="Courier New"/>
                <a:sym typeface="Courier New"/>
              </a:rPr>
              <a:t>Route Distinguisher: 10.2.0.2:10</a:t>
            </a:r>
            <a:endParaRPr sz="11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6">
                <a:latin typeface="Courier New"/>
                <a:ea typeface="Courier New"/>
                <a:cs typeface="Courier New"/>
                <a:sym typeface="Courier New"/>
              </a:rPr>
              <a:t> Paths: 1 available</a:t>
            </a:r>
            <a:endParaRPr sz="11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6">
                <a:latin typeface="Courier New"/>
                <a:ea typeface="Courier New"/>
                <a:cs typeface="Courier New"/>
                <a:sym typeface="Courier New"/>
              </a:rPr>
              <a:t>  65002</a:t>
            </a:r>
            <a:endParaRPr sz="11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6">
                <a:latin typeface="Courier New"/>
                <a:ea typeface="Courier New"/>
                <a:cs typeface="Courier New"/>
                <a:sym typeface="Courier New"/>
              </a:rPr>
              <a:t>    10.2.1.2 from 10.2.0.2 (10.0.0.1)</a:t>
            </a:r>
            <a:endParaRPr sz="11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6">
                <a:latin typeface="Courier New"/>
                <a:ea typeface="Courier New"/>
                <a:cs typeface="Courier New"/>
                <a:sym typeface="Courier New"/>
              </a:rPr>
              <a:t>      Origin IGP, metric -, localpref 100, weight 0, valid, external, best</a:t>
            </a:r>
            <a:endParaRPr sz="11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6">
                <a:latin typeface="Courier New"/>
                <a:ea typeface="Courier New"/>
                <a:cs typeface="Courier New"/>
                <a:sym typeface="Courier New"/>
              </a:rPr>
              <a:t>      Extended Community: </a:t>
            </a:r>
            <a:r>
              <a:rPr b="1" lang="en-US" sz="1106">
                <a:solidFill>
                  <a:srgbClr val="D5A6BD"/>
                </a:solidFill>
                <a:latin typeface="Courier New"/>
                <a:ea typeface="Courier New"/>
                <a:cs typeface="Courier New"/>
                <a:sym typeface="Courier New"/>
              </a:rPr>
              <a:t>Route-Target-AS:10:10</a:t>
            </a:r>
            <a:r>
              <a:rPr lang="en-US" sz="1106">
                <a:latin typeface="Courier New"/>
                <a:ea typeface="Courier New"/>
                <a:cs typeface="Courier New"/>
                <a:sym typeface="Courier New"/>
              </a:rPr>
              <a:t> TunnelEncap:tunnelTypeVxlan</a:t>
            </a:r>
            <a:endParaRPr sz="11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6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106">
                <a:solidFill>
                  <a:srgbClr val="D5A6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6">
                <a:solidFill>
                  <a:srgbClr val="D5A6BD"/>
                </a:solidFill>
                <a:latin typeface="Courier New"/>
                <a:ea typeface="Courier New"/>
                <a:cs typeface="Courier New"/>
                <a:sym typeface="Courier New"/>
              </a:rPr>
              <a:t>VNI: 10</a:t>
            </a:r>
            <a:r>
              <a:rPr b="1" lang="en-US" sz="1106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6">
                <a:latin typeface="Courier New"/>
                <a:ea typeface="Courier New"/>
                <a:cs typeface="Courier New"/>
                <a:sym typeface="Courier New"/>
              </a:rPr>
              <a:t>ESI: 0000:0000:0000:0000:0000</a:t>
            </a:r>
            <a:endParaRPr sz="11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6">
                <a:latin typeface="Courier New"/>
                <a:ea typeface="Courier New"/>
                <a:cs typeface="Courier New"/>
                <a:sym typeface="Courier New"/>
              </a:rPr>
              <a:t>BGP routing table entry for mac-ip </a:t>
            </a:r>
            <a:r>
              <a:rPr b="1" lang="en-US" sz="1106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985d.82b4.ca61</a:t>
            </a:r>
            <a:r>
              <a:rPr lang="en-US" sz="1106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106">
                <a:solidFill>
                  <a:srgbClr val="D5A6BD"/>
                </a:solidFill>
                <a:latin typeface="Courier New"/>
                <a:ea typeface="Courier New"/>
                <a:cs typeface="Courier New"/>
                <a:sym typeface="Courier New"/>
              </a:rPr>
              <a:t>Route Distinguisher: 10.1.0.1:10</a:t>
            </a:r>
            <a:endParaRPr sz="11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6">
                <a:latin typeface="Courier New"/>
                <a:ea typeface="Courier New"/>
                <a:cs typeface="Courier New"/>
                <a:sym typeface="Courier New"/>
              </a:rPr>
              <a:t> Paths: 1 available</a:t>
            </a:r>
            <a:endParaRPr sz="11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6">
                <a:latin typeface="Courier New"/>
                <a:ea typeface="Courier New"/>
                <a:cs typeface="Courier New"/>
                <a:sym typeface="Courier New"/>
              </a:rPr>
              <a:t>  Local</a:t>
            </a:r>
            <a:endParaRPr sz="11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6">
                <a:latin typeface="Courier New"/>
                <a:ea typeface="Courier New"/>
                <a:cs typeface="Courier New"/>
                <a:sym typeface="Courier New"/>
              </a:rPr>
              <a:t>    - from - (0.0.0.0)</a:t>
            </a:r>
            <a:endParaRPr sz="11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6">
                <a:latin typeface="Courier New"/>
                <a:ea typeface="Courier New"/>
                <a:cs typeface="Courier New"/>
                <a:sym typeface="Courier New"/>
              </a:rPr>
              <a:t>      Origin IGP, metric -, localpref -, weight 0, valid, local, best</a:t>
            </a:r>
            <a:endParaRPr sz="11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6">
                <a:latin typeface="Courier New"/>
                <a:ea typeface="Courier New"/>
                <a:cs typeface="Courier New"/>
                <a:sym typeface="Courier New"/>
              </a:rPr>
              <a:t>      Extended Community: </a:t>
            </a:r>
            <a:r>
              <a:rPr b="1" lang="en-US" sz="1106">
                <a:solidFill>
                  <a:srgbClr val="D5A6BD"/>
                </a:solidFill>
                <a:latin typeface="Courier New"/>
                <a:ea typeface="Courier New"/>
                <a:cs typeface="Courier New"/>
                <a:sym typeface="Courier New"/>
              </a:rPr>
              <a:t>Route-Target-AS:10:10</a:t>
            </a:r>
            <a:r>
              <a:rPr lang="en-US" sz="1106">
                <a:latin typeface="Courier New"/>
                <a:ea typeface="Courier New"/>
                <a:cs typeface="Courier New"/>
                <a:sym typeface="Courier New"/>
              </a:rPr>
              <a:t> TunnelEncap:tunnelTypeVxlan</a:t>
            </a:r>
            <a:endParaRPr sz="11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6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1106">
                <a:solidFill>
                  <a:srgbClr val="D5A6BD"/>
                </a:solidFill>
                <a:latin typeface="Courier New"/>
                <a:ea typeface="Courier New"/>
                <a:cs typeface="Courier New"/>
                <a:sym typeface="Courier New"/>
              </a:rPr>
              <a:t>VNI: 10</a:t>
            </a:r>
            <a:r>
              <a:rPr lang="en-US" sz="1106">
                <a:latin typeface="Courier New"/>
                <a:ea typeface="Courier New"/>
                <a:cs typeface="Courier New"/>
                <a:sym typeface="Courier New"/>
              </a:rPr>
              <a:t> ESI: 0000:0000:0000:0000:0000</a:t>
            </a:r>
            <a:endParaRPr sz="11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6">
                <a:latin typeface="Courier New"/>
                <a:ea typeface="Courier New"/>
                <a:cs typeface="Courier New"/>
                <a:sym typeface="Courier New"/>
              </a:rPr>
              <a:t>BGP routing table entry for mac-ip </a:t>
            </a:r>
            <a:r>
              <a:rPr b="1" lang="en-US" sz="1106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985d.82b4.ccf5</a:t>
            </a:r>
            <a:r>
              <a:rPr lang="en-US" sz="1106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106">
                <a:solidFill>
                  <a:srgbClr val="D5A6BD"/>
                </a:solidFill>
                <a:latin typeface="Courier New"/>
                <a:ea typeface="Courier New"/>
                <a:cs typeface="Courier New"/>
                <a:sym typeface="Courier New"/>
              </a:rPr>
              <a:t> Route Distinguisher: 10.1.0.1:10</a:t>
            </a:r>
            <a:endParaRPr sz="11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6">
                <a:latin typeface="Courier New"/>
                <a:ea typeface="Courier New"/>
                <a:cs typeface="Courier New"/>
                <a:sym typeface="Courier New"/>
              </a:rPr>
              <a:t> Paths: 1 available</a:t>
            </a:r>
            <a:endParaRPr sz="11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6">
                <a:latin typeface="Courier New"/>
                <a:ea typeface="Courier New"/>
                <a:cs typeface="Courier New"/>
                <a:sym typeface="Courier New"/>
              </a:rPr>
              <a:t>  Local</a:t>
            </a:r>
            <a:endParaRPr sz="11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6">
                <a:latin typeface="Courier New"/>
                <a:ea typeface="Courier New"/>
                <a:cs typeface="Courier New"/>
                <a:sym typeface="Courier New"/>
              </a:rPr>
              <a:t>    - from - (0.0.0.0)</a:t>
            </a:r>
            <a:endParaRPr sz="11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6">
                <a:latin typeface="Courier New"/>
                <a:ea typeface="Courier New"/>
                <a:cs typeface="Courier New"/>
                <a:sym typeface="Courier New"/>
              </a:rPr>
              <a:t>      Origin IGP, metric -, localpref -, weight 0, valid, local, best</a:t>
            </a:r>
            <a:endParaRPr sz="11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6">
                <a:latin typeface="Courier New"/>
                <a:ea typeface="Courier New"/>
                <a:cs typeface="Courier New"/>
                <a:sym typeface="Courier New"/>
              </a:rPr>
              <a:t>      Extended Community: </a:t>
            </a:r>
            <a:r>
              <a:rPr b="1" lang="en-US" sz="1106">
                <a:solidFill>
                  <a:srgbClr val="D5A6BD"/>
                </a:solidFill>
                <a:latin typeface="Courier New"/>
                <a:ea typeface="Courier New"/>
                <a:cs typeface="Courier New"/>
                <a:sym typeface="Courier New"/>
              </a:rPr>
              <a:t>Route-Target-AS:10:10</a:t>
            </a:r>
            <a:r>
              <a:rPr lang="en-US" sz="1106">
                <a:latin typeface="Courier New"/>
                <a:ea typeface="Courier New"/>
                <a:cs typeface="Courier New"/>
                <a:sym typeface="Courier New"/>
              </a:rPr>
              <a:t> TunnelEncap:tunnelTypeVxlan</a:t>
            </a:r>
            <a:endParaRPr sz="11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6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1106">
                <a:solidFill>
                  <a:srgbClr val="D5A6BD"/>
                </a:solidFill>
                <a:latin typeface="Courier New"/>
                <a:ea typeface="Courier New"/>
                <a:cs typeface="Courier New"/>
                <a:sym typeface="Courier New"/>
              </a:rPr>
              <a:t>VNI: 10</a:t>
            </a:r>
            <a:r>
              <a:rPr lang="en-US" sz="1106">
                <a:latin typeface="Courier New"/>
                <a:ea typeface="Courier New"/>
                <a:cs typeface="Courier New"/>
                <a:sym typeface="Courier New"/>
              </a:rPr>
              <a:t> ESI: 0000:0000:0000:0000:0000</a:t>
            </a:r>
            <a:endParaRPr sz="1106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806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0" name="Google Shape;720;gdf7f94ca7a_0_44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EVPN Route-Type 2</a:t>
            </a:r>
            <a:endParaRPr/>
          </a:p>
        </p:txBody>
      </p:sp>
      <p:sp>
        <p:nvSpPr>
          <p:cNvPr id="721" name="Google Shape;721;gdf7f94ca7a_0_444"/>
          <p:cNvSpPr/>
          <p:nvPr/>
        </p:nvSpPr>
        <p:spPr>
          <a:xfrm>
            <a:off x="8447725" y="1580750"/>
            <a:ext cx="1669200" cy="353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200"/>
              <a:t>Primary VLAN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gdf7f94ca7a_0_444"/>
          <p:cNvSpPr/>
          <p:nvPr/>
        </p:nvSpPr>
        <p:spPr>
          <a:xfrm>
            <a:off x="8447725" y="3416050"/>
            <a:ext cx="1669200" cy="353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200"/>
              <a:t>Secondary VLAN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gdf7f94ca7a_0_444"/>
          <p:cNvSpPr/>
          <p:nvPr/>
        </p:nvSpPr>
        <p:spPr>
          <a:xfrm>
            <a:off x="8447725" y="4985050"/>
            <a:ext cx="1669200" cy="353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200"/>
              <a:t>Secondary VLAN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df7f94ca7a_1_34"/>
          <p:cNvSpPr txBox="1"/>
          <p:nvPr>
            <p:ph idx="1" type="body"/>
          </p:nvPr>
        </p:nvSpPr>
        <p:spPr>
          <a:xfrm>
            <a:off x="838200" y="1345200"/>
            <a:ext cx="9978300" cy="194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Leaf2#show vxlan address-table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VLAN  Mac Address     Type      Prt  VTEP             Moves   Last Move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----  -----------     ----      ---  ----             -----   ---------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30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985d.82b4.ca61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EVPN      Vx1  10.1.1.1         1       0:00:26 ago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30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3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985d.82b4.ccf5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EVPN      Vx1  10.1.1.1         1       0:00:29 ago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Total Remote Mac Addresses for this criterion: 2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9" name="Google Shape;729;gdf7f94ca7a_1_34"/>
          <p:cNvSpPr txBox="1"/>
          <p:nvPr>
            <p:ph idx="1" type="body"/>
          </p:nvPr>
        </p:nvSpPr>
        <p:spPr>
          <a:xfrm>
            <a:off x="838200" y="3701925"/>
            <a:ext cx="9978300" cy="229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Leaf2#show mac address-table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VLAN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Mac Address       Type        Ports      Moves   Last Move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----    -----------       ----        -----      -----   ---------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10    001c.7300.dc01    STATIC      Router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30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30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444c.a88d.27c1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DYNAMIC     Et53/1     1       0:00:10 ago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30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3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985d.82b4.ca61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DYNAMIC     Vx1        1       0:00:07 ago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30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3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985d.82b4.ccf5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DYNAMIC     Vx1        1       0:00:10 ago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Total Mac Addresses for this criterion: 4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Google Shape;730;gdf7f94ca7a_1_34"/>
          <p:cNvSpPr txBox="1"/>
          <p:nvPr>
            <p:ph type="title"/>
          </p:nvPr>
        </p:nvSpPr>
        <p:spPr>
          <a:xfrm>
            <a:off x="838200" y="212725"/>
            <a:ext cx="1080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MAC Address and </a:t>
            </a:r>
            <a:r>
              <a:rPr lang="en-US" sz="3000"/>
              <a:t>VXLAN Address Table</a:t>
            </a:r>
            <a:endParaRPr sz="3000"/>
          </a:p>
        </p:txBody>
      </p:sp>
      <p:sp>
        <p:nvSpPr>
          <p:cNvPr id="731" name="Google Shape;731;gdf7f94ca7a_1_34"/>
          <p:cNvSpPr/>
          <p:nvPr/>
        </p:nvSpPr>
        <p:spPr>
          <a:xfrm>
            <a:off x="8676950" y="4648975"/>
            <a:ext cx="1904400" cy="599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MAC Learned in Primary VLAN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gdf7f94ca7a_1_34"/>
          <p:cNvSpPr/>
          <p:nvPr/>
        </p:nvSpPr>
        <p:spPr>
          <a:xfrm>
            <a:off x="8610750" y="1809275"/>
            <a:ext cx="1904400" cy="599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MAC Learned in Primary VLAN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df7f94ca7a_0_466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Sand</a:t>
            </a:r>
            <a:r>
              <a:rPr lang="en-US"/>
              <a:t> Support for PVLAN with EVPN VXLAN</a:t>
            </a:r>
            <a:endParaRPr/>
          </a:p>
        </p:txBody>
      </p:sp>
      <p:grpSp>
        <p:nvGrpSpPr>
          <p:cNvPr id="738" name="Google Shape;738;gdf7f94ca7a_0_466"/>
          <p:cNvGrpSpPr/>
          <p:nvPr/>
        </p:nvGrpSpPr>
        <p:grpSpPr>
          <a:xfrm>
            <a:off x="200875" y="2082975"/>
            <a:ext cx="1787400" cy="1628400"/>
            <a:chOff x="8367275" y="2383100"/>
            <a:chExt cx="1787400" cy="1628400"/>
          </a:xfrm>
        </p:grpSpPr>
        <p:sp>
          <p:nvSpPr>
            <p:cNvPr id="739" name="Google Shape;739;gdf7f94ca7a_0_466"/>
            <p:cNvSpPr/>
            <p:nvPr/>
          </p:nvSpPr>
          <p:spPr>
            <a:xfrm>
              <a:off x="8367275" y="2383100"/>
              <a:ext cx="1787400" cy="16284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Primary VLAN</a:t>
              </a:r>
              <a:endParaRPr/>
            </a:p>
          </p:txBody>
        </p:sp>
        <p:sp>
          <p:nvSpPr>
            <p:cNvPr id="740" name="Google Shape;740;gdf7f94ca7a_0_466"/>
            <p:cNvSpPr/>
            <p:nvPr/>
          </p:nvSpPr>
          <p:spPr>
            <a:xfrm>
              <a:off x="8817425" y="2482500"/>
              <a:ext cx="430500" cy="4437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741" name="Google Shape;741;gdf7f94ca7a_0_466"/>
            <p:cNvSpPr/>
            <p:nvPr/>
          </p:nvSpPr>
          <p:spPr>
            <a:xfrm>
              <a:off x="9320525" y="2482500"/>
              <a:ext cx="430500" cy="443700"/>
            </a:xfrm>
            <a:prstGeom prst="ellipse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742" name="Google Shape;742;gdf7f94ca7a_0_466"/>
            <p:cNvSpPr/>
            <p:nvPr/>
          </p:nvSpPr>
          <p:spPr>
            <a:xfrm>
              <a:off x="9651825" y="2926200"/>
              <a:ext cx="430500" cy="443700"/>
            </a:xfrm>
            <a:prstGeom prst="ellipse">
              <a:avLst/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gdf7f94ca7a_0_466"/>
            <p:cNvSpPr/>
            <p:nvPr/>
          </p:nvSpPr>
          <p:spPr>
            <a:xfrm>
              <a:off x="9399950" y="3369900"/>
              <a:ext cx="430500" cy="443700"/>
            </a:xfrm>
            <a:prstGeom prst="ellipse">
              <a:avLst/>
            </a:prstGeom>
            <a:solidFill>
              <a:srgbClr val="1155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gdf7f94ca7a_0_466"/>
            <p:cNvSpPr txBox="1"/>
            <p:nvPr/>
          </p:nvSpPr>
          <p:spPr>
            <a:xfrm>
              <a:off x="8767925" y="245805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5" name="Google Shape;745;gdf7f94ca7a_0_466"/>
            <p:cNvSpPr txBox="1"/>
            <p:nvPr/>
          </p:nvSpPr>
          <p:spPr>
            <a:xfrm>
              <a:off x="9274250" y="245805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6" name="Google Shape;746;gdf7f94ca7a_0_466"/>
            <p:cNvSpPr txBox="1"/>
            <p:nvPr/>
          </p:nvSpPr>
          <p:spPr>
            <a:xfrm>
              <a:off x="9602325" y="287730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7" name="Google Shape;747;gdf7f94ca7a_0_466"/>
            <p:cNvSpPr txBox="1"/>
            <p:nvPr/>
          </p:nvSpPr>
          <p:spPr>
            <a:xfrm>
              <a:off x="9399950" y="329370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748" name="Google Shape;748;gdf7f94ca7a_0_466"/>
          <p:cNvGrpSpPr/>
          <p:nvPr/>
        </p:nvGrpSpPr>
        <p:grpSpPr>
          <a:xfrm>
            <a:off x="353275" y="2235375"/>
            <a:ext cx="1787400" cy="1628400"/>
            <a:chOff x="8367275" y="2383100"/>
            <a:chExt cx="1787400" cy="1628400"/>
          </a:xfrm>
        </p:grpSpPr>
        <p:sp>
          <p:nvSpPr>
            <p:cNvPr id="749" name="Google Shape;749;gdf7f94ca7a_0_466"/>
            <p:cNvSpPr/>
            <p:nvPr/>
          </p:nvSpPr>
          <p:spPr>
            <a:xfrm>
              <a:off x="8367275" y="2383100"/>
              <a:ext cx="1787400" cy="16284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Primary VLAN</a:t>
              </a:r>
              <a:endParaRPr/>
            </a:p>
          </p:txBody>
        </p:sp>
        <p:sp>
          <p:nvSpPr>
            <p:cNvPr id="750" name="Google Shape;750;gdf7f94ca7a_0_466"/>
            <p:cNvSpPr/>
            <p:nvPr/>
          </p:nvSpPr>
          <p:spPr>
            <a:xfrm>
              <a:off x="8817425" y="2482500"/>
              <a:ext cx="430500" cy="4437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751" name="Google Shape;751;gdf7f94ca7a_0_466"/>
            <p:cNvSpPr/>
            <p:nvPr/>
          </p:nvSpPr>
          <p:spPr>
            <a:xfrm>
              <a:off x="9320525" y="2482500"/>
              <a:ext cx="430500" cy="443700"/>
            </a:xfrm>
            <a:prstGeom prst="ellipse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752" name="Google Shape;752;gdf7f94ca7a_0_466"/>
            <p:cNvSpPr/>
            <p:nvPr/>
          </p:nvSpPr>
          <p:spPr>
            <a:xfrm>
              <a:off x="9651825" y="2926200"/>
              <a:ext cx="430500" cy="443700"/>
            </a:xfrm>
            <a:prstGeom prst="ellipse">
              <a:avLst/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gdf7f94ca7a_0_466"/>
            <p:cNvSpPr/>
            <p:nvPr/>
          </p:nvSpPr>
          <p:spPr>
            <a:xfrm>
              <a:off x="9399950" y="3369900"/>
              <a:ext cx="430500" cy="443700"/>
            </a:xfrm>
            <a:prstGeom prst="ellipse">
              <a:avLst/>
            </a:prstGeom>
            <a:solidFill>
              <a:srgbClr val="1155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gdf7f94ca7a_0_466"/>
            <p:cNvSpPr txBox="1"/>
            <p:nvPr/>
          </p:nvSpPr>
          <p:spPr>
            <a:xfrm>
              <a:off x="8767925" y="245805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5" name="Google Shape;755;gdf7f94ca7a_0_466"/>
            <p:cNvSpPr txBox="1"/>
            <p:nvPr/>
          </p:nvSpPr>
          <p:spPr>
            <a:xfrm>
              <a:off x="9274250" y="245805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6" name="Google Shape;756;gdf7f94ca7a_0_466"/>
            <p:cNvSpPr txBox="1"/>
            <p:nvPr/>
          </p:nvSpPr>
          <p:spPr>
            <a:xfrm>
              <a:off x="9602325" y="287730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7" name="Google Shape;757;gdf7f94ca7a_0_466"/>
            <p:cNvSpPr txBox="1"/>
            <p:nvPr/>
          </p:nvSpPr>
          <p:spPr>
            <a:xfrm>
              <a:off x="9399950" y="329370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758" name="Google Shape;758;gdf7f94ca7a_0_466"/>
          <p:cNvGrpSpPr/>
          <p:nvPr/>
        </p:nvGrpSpPr>
        <p:grpSpPr>
          <a:xfrm>
            <a:off x="505675" y="2387775"/>
            <a:ext cx="1787400" cy="1628400"/>
            <a:chOff x="8367275" y="2383100"/>
            <a:chExt cx="1787400" cy="1628400"/>
          </a:xfrm>
        </p:grpSpPr>
        <p:sp>
          <p:nvSpPr>
            <p:cNvPr id="759" name="Google Shape;759;gdf7f94ca7a_0_466"/>
            <p:cNvSpPr/>
            <p:nvPr/>
          </p:nvSpPr>
          <p:spPr>
            <a:xfrm>
              <a:off x="8367275" y="2383100"/>
              <a:ext cx="1787400" cy="16284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Primary VLAN</a:t>
              </a:r>
              <a:endParaRPr/>
            </a:p>
          </p:txBody>
        </p:sp>
        <p:sp>
          <p:nvSpPr>
            <p:cNvPr id="760" name="Google Shape;760;gdf7f94ca7a_0_466"/>
            <p:cNvSpPr/>
            <p:nvPr/>
          </p:nvSpPr>
          <p:spPr>
            <a:xfrm>
              <a:off x="8817425" y="2482500"/>
              <a:ext cx="430500" cy="4437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761" name="Google Shape;761;gdf7f94ca7a_0_466"/>
            <p:cNvSpPr/>
            <p:nvPr/>
          </p:nvSpPr>
          <p:spPr>
            <a:xfrm>
              <a:off x="9320525" y="2482500"/>
              <a:ext cx="430500" cy="443700"/>
            </a:xfrm>
            <a:prstGeom prst="ellipse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762" name="Google Shape;762;gdf7f94ca7a_0_466"/>
            <p:cNvSpPr/>
            <p:nvPr/>
          </p:nvSpPr>
          <p:spPr>
            <a:xfrm>
              <a:off x="9651825" y="2926200"/>
              <a:ext cx="430500" cy="443700"/>
            </a:xfrm>
            <a:prstGeom prst="ellipse">
              <a:avLst/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gdf7f94ca7a_0_466"/>
            <p:cNvSpPr/>
            <p:nvPr/>
          </p:nvSpPr>
          <p:spPr>
            <a:xfrm>
              <a:off x="9399950" y="3369900"/>
              <a:ext cx="430500" cy="443700"/>
            </a:xfrm>
            <a:prstGeom prst="ellipse">
              <a:avLst/>
            </a:prstGeom>
            <a:solidFill>
              <a:srgbClr val="1155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gdf7f94ca7a_0_466"/>
            <p:cNvSpPr txBox="1"/>
            <p:nvPr/>
          </p:nvSpPr>
          <p:spPr>
            <a:xfrm>
              <a:off x="8767925" y="245805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5" name="Google Shape;765;gdf7f94ca7a_0_466"/>
            <p:cNvSpPr txBox="1"/>
            <p:nvPr/>
          </p:nvSpPr>
          <p:spPr>
            <a:xfrm>
              <a:off x="9274250" y="245805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6" name="Google Shape;766;gdf7f94ca7a_0_466"/>
            <p:cNvSpPr txBox="1"/>
            <p:nvPr/>
          </p:nvSpPr>
          <p:spPr>
            <a:xfrm>
              <a:off x="9602325" y="287730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7" name="Google Shape;767;gdf7f94ca7a_0_466"/>
            <p:cNvSpPr txBox="1"/>
            <p:nvPr/>
          </p:nvSpPr>
          <p:spPr>
            <a:xfrm>
              <a:off x="9399950" y="329370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768" name="Google Shape;768;gdf7f94ca7a_0_466"/>
          <p:cNvGrpSpPr/>
          <p:nvPr/>
        </p:nvGrpSpPr>
        <p:grpSpPr>
          <a:xfrm>
            <a:off x="658075" y="2540175"/>
            <a:ext cx="1787400" cy="1628400"/>
            <a:chOff x="8367275" y="2383100"/>
            <a:chExt cx="1787400" cy="1628400"/>
          </a:xfrm>
        </p:grpSpPr>
        <p:sp>
          <p:nvSpPr>
            <p:cNvPr id="769" name="Google Shape;769;gdf7f94ca7a_0_466"/>
            <p:cNvSpPr/>
            <p:nvPr/>
          </p:nvSpPr>
          <p:spPr>
            <a:xfrm>
              <a:off x="8367275" y="2383100"/>
              <a:ext cx="1787400" cy="16284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Primary VLAN</a:t>
              </a:r>
              <a:endParaRPr/>
            </a:p>
          </p:txBody>
        </p:sp>
        <p:sp>
          <p:nvSpPr>
            <p:cNvPr id="770" name="Google Shape;770;gdf7f94ca7a_0_466"/>
            <p:cNvSpPr/>
            <p:nvPr/>
          </p:nvSpPr>
          <p:spPr>
            <a:xfrm>
              <a:off x="8817425" y="2482500"/>
              <a:ext cx="430500" cy="4437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771" name="Google Shape;771;gdf7f94ca7a_0_466"/>
            <p:cNvSpPr/>
            <p:nvPr/>
          </p:nvSpPr>
          <p:spPr>
            <a:xfrm>
              <a:off x="9320525" y="2482500"/>
              <a:ext cx="430500" cy="443700"/>
            </a:xfrm>
            <a:prstGeom prst="ellipse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772" name="Google Shape;772;gdf7f94ca7a_0_466"/>
            <p:cNvSpPr/>
            <p:nvPr/>
          </p:nvSpPr>
          <p:spPr>
            <a:xfrm>
              <a:off x="9651825" y="2926200"/>
              <a:ext cx="430500" cy="443700"/>
            </a:xfrm>
            <a:prstGeom prst="ellipse">
              <a:avLst/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gdf7f94ca7a_0_466"/>
            <p:cNvSpPr/>
            <p:nvPr/>
          </p:nvSpPr>
          <p:spPr>
            <a:xfrm>
              <a:off x="9399950" y="3369900"/>
              <a:ext cx="430500" cy="443700"/>
            </a:xfrm>
            <a:prstGeom prst="ellipse">
              <a:avLst/>
            </a:prstGeom>
            <a:solidFill>
              <a:srgbClr val="1155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gdf7f94ca7a_0_466"/>
            <p:cNvSpPr txBox="1"/>
            <p:nvPr/>
          </p:nvSpPr>
          <p:spPr>
            <a:xfrm>
              <a:off x="8767925" y="245805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5" name="Google Shape;775;gdf7f94ca7a_0_466"/>
            <p:cNvSpPr txBox="1"/>
            <p:nvPr/>
          </p:nvSpPr>
          <p:spPr>
            <a:xfrm>
              <a:off x="9274250" y="245805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6" name="Google Shape;776;gdf7f94ca7a_0_466"/>
            <p:cNvSpPr txBox="1"/>
            <p:nvPr/>
          </p:nvSpPr>
          <p:spPr>
            <a:xfrm>
              <a:off x="9602325" y="287730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7" name="Google Shape;777;gdf7f94ca7a_0_466"/>
            <p:cNvSpPr txBox="1"/>
            <p:nvPr/>
          </p:nvSpPr>
          <p:spPr>
            <a:xfrm>
              <a:off x="9399950" y="329370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778" name="Google Shape;778;gdf7f94ca7a_0_466"/>
          <p:cNvGrpSpPr/>
          <p:nvPr/>
        </p:nvGrpSpPr>
        <p:grpSpPr>
          <a:xfrm>
            <a:off x="810475" y="2692575"/>
            <a:ext cx="1787400" cy="1628400"/>
            <a:chOff x="8367275" y="2383100"/>
            <a:chExt cx="1787400" cy="1628400"/>
          </a:xfrm>
        </p:grpSpPr>
        <p:sp>
          <p:nvSpPr>
            <p:cNvPr id="779" name="Google Shape;779;gdf7f94ca7a_0_466"/>
            <p:cNvSpPr/>
            <p:nvPr/>
          </p:nvSpPr>
          <p:spPr>
            <a:xfrm>
              <a:off x="8367275" y="2383100"/>
              <a:ext cx="1787400" cy="16284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Primary VLAN</a:t>
              </a:r>
              <a:endParaRPr/>
            </a:p>
          </p:txBody>
        </p:sp>
        <p:sp>
          <p:nvSpPr>
            <p:cNvPr id="780" name="Google Shape;780;gdf7f94ca7a_0_466"/>
            <p:cNvSpPr/>
            <p:nvPr/>
          </p:nvSpPr>
          <p:spPr>
            <a:xfrm>
              <a:off x="8817425" y="2482500"/>
              <a:ext cx="430500" cy="4437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781" name="Google Shape;781;gdf7f94ca7a_0_466"/>
            <p:cNvSpPr/>
            <p:nvPr/>
          </p:nvSpPr>
          <p:spPr>
            <a:xfrm>
              <a:off x="9320525" y="2482500"/>
              <a:ext cx="430500" cy="443700"/>
            </a:xfrm>
            <a:prstGeom prst="ellipse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782" name="Google Shape;782;gdf7f94ca7a_0_466"/>
            <p:cNvSpPr/>
            <p:nvPr/>
          </p:nvSpPr>
          <p:spPr>
            <a:xfrm>
              <a:off x="9651825" y="2926200"/>
              <a:ext cx="430500" cy="443700"/>
            </a:xfrm>
            <a:prstGeom prst="ellipse">
              <a:avLst/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gdf7f94ca7a_0_466"/>
            <p:cNvSpPr/>
            <p:nvPr/>
          </p:nvSpPr>
          <p:spPr>
            <a:xfrm>
              <a:off x="9399950" y="3369900"/>
              <a:ext cx="430500" cy="443700"/>
            </a:xfrm>
            <a:prstGeom prst="ellipse">
              <a:avLst/>
            </a:prstGeom>
            <a:solidFill>
              <a:srgbClr val="1155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gdf7f94ca7a_0_466"/>
            <p:cNvSpPr txBox="1"/>
            <p:nvPr/>
          </p:nvSpPr>
          <p:spPr>
            <a:xfrm>
              <a:off x="8767925" y="245805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5" name="Google Shape;785;gdf7f94ca7a_0_466"/>
            <p:cNvSpPr txBox="1"/>
            <p:nvPr/>
          </p:nvSpPr>
          <p:spPr>
            <a:xfrm>
              <a:off x="9274250" y="245805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6" name="Google Shape;786;gdf7f94ca7a_0_466"/>
            <p:cNvSpPr txBox="1"/>
            <p:nvPr/>
          </p:nvSpPr>
          <p:spPr>
            <a:xfrm>
              <a:off x="9602325" y="287730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7" name="Google Shape;787;gdf7f94ca7a_0_466"/>
            <p:cNvSpPr txBox="1"/>
            <p:nvPr/>
          </p:nvSpPr>
          <p:spPr>
            <a:xfrm>
              <a:off x="9399950" y="329370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788" name="Google Shape;788;gdf7f94ca7a_0_466"/>
          <p:cNvGrpSpPr/>
          <p:nvPr/>
        </p:nvGrpSpPr>
        <p:grpSpPr>
          <a:xfrm>
            <a:off x="962875" y="2844975"/>
            <a:ext cx="1787400" cy="1628400"/>
            <a:chOff x="8367275" y="2383100"/>
            <a:chExt cx="1787400" cy="1628400"/>
          </a:xfrm>
        </p:grpSpPr>
        <p:sp>
          <p:nvSpPr>
            <p:cNvPr id="789" name="Google Shape;789;gdf7f94ca7a_0_466"/>
            <p:cNvSpPr/>
            <p:nvPr/>
          </p:nvSpPr>
          <p:spPr>
            <a:xfrm>
              <a:off x="8367275" y="2383100"/>
              <a:ext cx="1787400" cy="16284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Primary VLAN</a:t>
              </a:r>
              <a:endParaRPr/>
            </a:p>
          </p:txBody>
        </p:sp>
        <p:sp>
          <p:nvSpPr>
            <p:cNvPr id="790" name="Google Shape;790;gdf7f94ca7a_0_466"/>
            <p:cNvSpPr/>
            <p:nvPr/>
          </p:nvSpPr>
          <p:spPr>
            <a:xfrm>
              <a:off x="8817425" y="2482500"/>
              <a:ext cx="430500" cy="4437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791" name="Google Shape;791;gdf7f94ca7a_0_466"/>
            <p:cNvSpPr/>
            <p:nvPr/>
          </p:nvSpPr>
          <p:spPr>
            <a:xfrm>
              <a:off x="9320525" y="2482500"/>
              <a:ext cx="430500" cy="443700"/>
            </a:xfrm>
            <a:prstGeom prst="ellipse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792" name="Google Shape;792;gdf7f94ca7a_0_466"/>
            <p:cNvSpPr/>
            <p:nvPr/>
          </p:nvSpPr>
          <p:spPr>
            <a:xfrm>
              <a:off x="9651825" y="2926200"/>
              <a:ext cx="430500" cy="443700"/>
            </a:xfrm>
            <a:prstGeom prst="ellipse">
              <a:avLst/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gdf7f94ca7a_0_466"/>
            <p:cNvSpPr/>
            <p:nvPr/>
          </p:nvSpPr>
          <p:spPr>
            <a:xfrm>
              <a:off x="9399950" y="3369900"/>
              <a:ext cx="430500" cy="443700"/>
            </a:xfrm>
            <a:prstGeom prst="ellipse">
              <a:avLst/>
            </a:prstGeom>
            <a:solidFill>
              <a:srgbClr val="1155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gdf7f94ca7a_0_466"/>
            <p:cNvSpPr txBox="1"/>
            <p:nvPr/>
          </p:nvSpPr>
          <p:spPr>
            <a:xfrm>
              <a:off x="8767925" y="245805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5" name="Google Shape;795;gdf7f94ca7a_0_466"/>
            <p:cNvSpPr txBox="1"/>
            <p:nvPr/>
          </p:nvSpPr>
          <p:spPr>
            <a:xfrm>
              <a:off x="9274250" y="245805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6" name="Google Shape;796;gdf7f94ca7a_0_466"/>
            <p:cNvSpPr txBox="1"/>
            <p:nvPr/>
          </p:nvSpPr>
          <p:spPr>
            <a:xfrm>
              <a:off x="9602325" y="287730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7" name="Google Shape;797;gdf7f94ca7a_0_466"/>
            <p:cNvSpPr txBox="1"/>
            <p:nvPr/>
          </p:nvSpPr>
          <p:spPr>
            <a:xfrm>
              <a:off x="9399950" y="329370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798" name="Google Shape;798;gdf7f94ca7a_0_466"/>
          <p:cNvGrpSpPr/>
          <p:nvPr/>
        </p:nvGrpSpPr>
        <p:grpSpPr>
          <a:xfrm>
            <a:off x="1115275" y="2997375"/>
            <a:ext cx="1787400" cy="1628400"/>
            <a:chOff x="8367275" y="2383100"/>
            <a:chExt cx="1787400" cy="1628400"/>
          </a:xfrm>
        </p:grpSpPr>
        <p:sp>
          <p:nvSpPr>
            <p:cNvPr id="799" name="Google Shape;799;gdf7f94ca7a_0_466"/>
            <p:cNvSpPr/>
            <p:nvPr/>
          </p:nvSpPr>
          <p:spPr>
            <a:xfrm>
              <a:off x="8367275" y="2383100"/>
              <a:ext cx="1787400" cy="16284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Primary VLAN</a:t>
              </a:r>
              <a:endParaRPr/>
            </a:p>
          </p:txBody>
        </p:sp>
        <p:sp>
          <p:nvSpPr>
            <p:cNvPr id="800" name="Google Shape;800;gdf7f94ca7a_0_466"/>
            <p:cNvSpPr/>
            <p:nvPr/>
          </p:nvSpPr>
          <p:spPr>
            <a:xfrm>
              <a:off x="8817425" y="2482500"/>
              <a:ext cx="430500" cy="4437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801" name="Google Shape;801;gdf7f94ca7a_0_466"/>
            <p:cNvSpPr/>
            <p:nvPr/>
          </p:nvSpPr>
          <p:spPr>
            <a:xfrm>
              <a:off x="9320525" y="2482500"/>
              <a:ext cx="430500" cy="443700"/>
            </a:xfrm>
            <a:prstGeom prst="ellipse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802" name="Google Shape;802;gdf7f94ca7a_0_466"/>
            <p:cNvSpPr/>
            <p:nvPr/>
          </p:nvSpPr>
          <p:spPr>
            <a:xfrm>
              <a:off x="9651825" y="2926200"/>
              <a:ext cx="430500" cy="443700"/>
            </a:xfrm>
            <a:prstGeom prst="ellipse">
              <a:avLst/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gdf7f94ca7a_0_466"/>
            <p:cNvSpPr/>
            <p:nvPr/>
          </p:nvSpPr>
          <p:spPr>
            <a:xfrm>
              <a:off x="9399950" y="3369900"/>
              <a:ext cx="430500" cy="443700"/>
            </a:xfrm>
            <a:prstGeom prst="ellipse">
              <a:avLst/>
            </a:prstGeom>
            <a:solidFill>
              <a:srgbClr val="1155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gdf7f94ca7a_0_466"/>
            <p:cNvSpPr txBox="1"/>
            <p:nvPr/>
          </p:nvSpPr>
          <p:spPr>
            <a:xfrm>
              <a:off x="8767925" y="245805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5" name="Google Shape;805;gdf7f94ca7a_0_466"/>
            <p:cNvSpPr txBox="1"/>
            <p:nvPr/>
          </p:nvSpPr>
          <p:spPr>
            <a:xfrm>
              <a:off x="9274250" y="245805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6" name="Google Shape;806;gdf7f94ca7a_0_466"/>
            <p:cNvSpPr txBox="1"/>
            <p:nvPr/>
          </p:nvSpPr>
          <p:spPr>
            <a:xfrm>
              <a:off x="9602325" y="287730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7" name="Google Shape;807;gdf7f94ca7a_0_466"/>
            <p:cNvSpPr txBox="1"/>
            <p:nvPr/>
          </p:nvSpPr>
          <p:spPr>
            <a:xfrm>
              <a:off x="9399950" y="329370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808" name="Google Shape;808;gdf7f94ca7a_0_466"/>
          <p:cNvSpPr/>
          <p:nvPr/>
        </p:nvSpPr>
        <p:spPr>
          <a:xfrm>
            <a:off x="4290375" y="2405050"/>
            <a:ext cx="3678300" cy="1072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Limitation of at most 7 PVLAN domains shared across VTEPs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There is no limitation in numbers of secondary VLANs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per primary VLAN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9" name="Google Shape;809;gdf7f94ca7a_0_466"/>
          <p:cNvSpPr/>
          <p:nvPr/>
        </p:nvSpPr>
        <p:spPr>
          <a:xfrm>
            <a:off x="3649247" y="3861525"/>
            <a:ext cx="685500" cy="357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 1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0" name="Google Shape;810;gdf7f94ca7a_0_466"/>
          <p:cNvCxnSpPr>
            <a:stCxn id="811" idx="1"/>
            <a:endCxn id="809" idx="3"/>
          </p:cNvCxnSpPr>
          <p:nvPr/>
        </p:nvCxnSpPr>
        <p:spPr>
          <a:xfrm rot="10800000">
            <a:off x="4334772" y="4040175"/>
            <a:ext cx="3678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11" name="Google Shape;811;gdf7f94ca7a_0_466"/>
          <p:cNvSpPr/>
          <p:nvPr/>
        </p:nvSpPr>
        <p:spPr>
          <a:xfrm>
            <a:off x="8013072" y="3861525"/>
            <a:ext cx="685500" cy="357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 2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2" name="Google Shape;812;gdf7f94ca7a_0_466"/>
          <p:cNvGrpSpPr/>
          <p:nvPr/>
        </p:nvGrpSpPr>
        <p:grpSpPr>
          <a:xfrm>
            <a:off x="8574825" y="2235375"/>
            <a:ext cx="1787400" cy="1628400"/>
            <a:chOff x="8367275" y="2383100"/>
            <a:chExt cx="1787400" cy="1628400"/>
          </a:xfrm>
        </p:grpSpPr>
        <p:sp>
          <p:nvSpPr>
            <p:cNvPr id="813" name="Google Shape;813;gdf7f94ca7a_0_466"/>
            <p:cNvSpPr/>
            <p:nvPr/>
          </p:nvSpPr>
          <p:spPr>
            <a:xfrm>
              <a:off x="8367275" y="2383100"/>
              <a:ext cx="1787400" cy="16284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Primary VLAN</a:t>
              </a:r>
              <a:endParaRPr/>
            </a:p>
          </p:txBody>
        </p:sp>
        <p:sp>
          <p:nvSpPr>
            <p:cNvPr id="814" name="Google Shape;814;gdf7f94ca7a_0_466"/>
            <p:cNvSpPr/>
            <p:nvPr/>
          </p:nvSpPr>
          <p:spPr>
            <a:xfrm>
              <a:off x="8817425" y="2482500"/>
              <a:ext cx="430500" cy="4437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815" name="Google Shape;815;gdf7f94ca7a_0_466"/>
            <p:cNvSpPr/>
            <p:nvPr/>
          </p:nvSpPr>
          <p:spPr>
            <a:xfrm>
              <a:off x="9320525" y="2482500"/>
              <a:ext cx="430500" cy="443700"/>
            </a:xfrm>
            <a:prstGeom prst="ellipse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816" name="Google Shape;816;gdf7f94ca7a_0_466"/>
            <p:cNvSpPr/>
            <p:nvPr/>
          </p:nvSpPr>
          <p:spPr>
            <a:xfrm>
              <a:off x="9651825" y="2926200"/>
              <a:ext cx="430500" cy="443700"/>
            </a:xfrm>
            <a:prstGeom prst="ellipse">
              <a:avLst/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gdf7f94ca7a_0_466"/>
            <p:cNvSpPr/>
            <p:nvPr/>
          </p:nvSpPr>
          <p:spPr>
            <a:xfrm>
              <a:off x="9399950" y="3369900"/>
              <a:ext cx="430500" cy="443700"/>
            </a:xfrm>
            <a:prstGeom prst="ellipse">
              <a:avLst/>
            </a:prstGeom>
            <a:solidFill>
              <a:srgbClr val="1155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gdf7f94ca7a_0_466"/>
            <p:cNvSpPr txBox="1"/>
            <p:nvPr/>
          </p:nvSpPr>
          <p:spPr>
            <a:xfrm>
              <a:off x="8767925" y="245805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9" name="Google Shape;819;gdf7f94ca7a_0_466"/>
            <p:cNvSpPr txBox="1"/>
            <p:nvPr/>
          </p:nvSpPr>
          <p:spPr>
            <a:xfrm>
              <a:off x="9274250" y="245805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0" name="Google Shape;820;gdf7f94ca7a_0_466"/>
            <p:cNvSpPr txBox="1"/>
            <p:nvPr/>
          </p:nvSpPr>
          <p:spPr>
            <a:xfrm>
              <a:off x="9602325" y="287730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1" name="Google Shape;821;gdf7f94ca7a_0_466"/>
            <p:cNvSpPr txBox="1"/>
            <p:nvPr/>
          </p:nvSpPr>
          <p:spPr>
            <a:xfrm>
              <a:off x="9399950" y="329370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822" name="Google Shape;822;gdf7f94ca7a_0_466"/>
          <p:cNvGrpSpPr/>
          <p:nvPr/>
        </p:nvGrpSpPr>
        <p:grpSpPr>
          <a:xfrm>
            <a:off x="8727225" y="2387775"/>
            <a:ext cx="1787400" cy="1628400"/>
            <a:chOff x="8367275" y="2383100"/>
            <a:chExt cx="1787400" cy="1628400"/>
          </a:xfrm>
        </p:grpSpPr>
        <p:sp>
          <p:nvSpPr>
            <p:cNvPr id="823" name="Google Shape;823;gdf7f94ca7a_0_466"/>
            <p:cNvSpPr/>
            <p:nvPr/>
          </p:nvSpPr>
          <p:spPr>
            <a:xfrm>
              <a:off x="8367275" y="2383100"/>
              <a:ext cx="1787400" cy="16284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Primary VLAN</a:t>
              </a:r>
              <a:endParaRPr/>
            </a:p>
          </p:txBody>
        </p:sp>
        <p:sp>
          <p:nvSpPr>
            <p:cNvPr id="824" name="Google Shape;824;gdf7f94ca7a_0_466"/>
            <p:cNvSpPr/>
            <p:nvPr/>
          </p:nvSpPr>
          <p:spPr>
            <a:xfrm>
              <a:off x="8817425" y="2482500"/>
              <a:ext cx="430500" cy="4437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825" name="Google Shape;825;gdf7f94ca7a_0_466"/>
            <p:cNvSpPr/>
            <p:nvPr/>
          </p:nvSpPr>
          <p:spPr>
            <a:xfrm>
              <a:off x="9320525" y="2482500"/>
              <a:ext cx="430500" cy="443700"/>
            </a:xfrm>
            <a:prstGeom prst="ellipse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826" name="Google Shape;826;gdf7f94ca7a_0_466"/>
            <p:cNvSpPr/>
            <p:nvPr/>
          </p:nvSpPr>
          <p:spPr>
            <a:xfrm>
              <a:off x="9651825" y="2926200"/>
              <a:ext cx="430500" cy="443700"/>
            </a:xfrm>
            <a:prstGeom prst="ellipse">
              <a:avLst/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gdf7f94ca7a_0_466"/>
            <p:cNvSpPr/>
            <p:nvPr/>
          </p:nvSpPr>
          <p:spPr>
            <a:xfrm>
              <a:off x="9399950" y="3369900"/>
              <a:ext cx="430500" cy="443700"/>
            </a:xfrm>
            <a:prstGeom prst="ellipse">
              <a:avLst/>
            </a:prstGeom>
            <a:solidFill>
              <a:srgbClr val="1155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gdf7f94ca7a_0_466"/>
            <p:cNvSpPr txBox="1"/>
            <p:nvPr/>
          </p:nvSpPr>
          <p:spPr>
            <a:xfrm>
              <a:off x="8767925" y="245805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9" name="Google Shape;829;gdf7f94ca7a_0_466"/>
            <p:cNvSpPr txBox="1"/>
            <p:nvPr/>
          </p:nvSpPr>
          <p:spPr>
            <a:xfrm>
              <a:off x="9274250" y="245805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0" name="Google Shape;830;gdf7f94ca7a_0_466"/>
            <p:cNvSpPr txBox="1"/>
            <p:nvPr/>
          </p:nvSpPr>
          <p:spPr>
            <a:xfrm>
              <a:off x="9602325" y="287730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1" name="Google Shape;831;gdf7f94ca7a_0_466"/>
            <p:cNvSpPr txBox="1"/>
            <p:nvPr/>
          </p:nvSpPr>
          <p:spPr>
            <a:xfrm>
              <a:off x="9399950" y="329370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832" name="Google Shape;832;gdf7f94ca7a_0_466"/>
          <p:cNvGrpSpPr/>
          <p:nvPr/>
        </p:nvGrpSpPr>
        <p:grpSpPr>
          <a:xfrm>
            <a:off x="8879625" y="2540175"/>
            <a:ext cx="1787400" cy="1628400"/>
            <a:chOff x="8367275" y="2383100"/>
            <a:chExt cx="1787400" cy="1628400"/>
          </a:xfrm>
        </p:grpSpPr>
        <p:sp>
          <p:nvSpPr>
            <p:cNvPr id="833" name="Google Shape;833;gdf7f94ca7a_0_466"/>
            <p:cNvSpPr/>
            <p:nvPr/>
          </p:nvSpPr>
          <p:spPr>
            <a:xfrm>
              <a:off x="8367275" y="2383100"/>
              <a:ext cx="1787400" cy="16284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Primary VLAN</a:t>
              </a:r>
              <a:endParaRPr/>
            </a:p>
          </p:txBody>
        </p:sp>
        <p:sp>
          <p:nvSpPr>
            <p:cNvPr id="834" name="Google Shape;834;gdf7f94ca7a_0_466"/>
            <p:cNvSpPr/>
            <p:nvPr/>
          </p:nvSpPr>
          <p:spPr>
            <a:xfrm>
              <a:off x="8817425" y="2482500"/>
              <a:ext cx="430500" cy="4437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835" name="Google Shape;835;gdf7f94ca7a_0_466"/>
            <p:cNvSpPr/>
            <p:nvPr/>
          </p:nvSpPr>
          <p:spPr>
            <a:xfrm>
              <a:off x="9320525" y="2482500"/>
              <a:ext cx="430500" cy="443700"/>
            </a:xfrm>
            <a:prstGeom prst="ellipse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836" name="Google Shape;836;gdf7f94ca7a_0_466"/>
            <p:cNvSpPr/>
            <p:nvPr/>
          </p:nvSpPr>
          <p:spPr>
            <a:xfrm>
              <a:off x="9651825" y="2926200"/>
              <a:ext cx="430500" cy="443700"/>
            </a:xfrm>
            <a:prstGeom prst="ellipse">
              <a:avLst/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gdf7f94ca7a_0_466"/>
            <p:cNvSpPr/>
            <p:nvPr/>
          </p:nvSpPr>
          <p:spPr>
            <a:xfrm>
              <a:off x="9399950" y="3369900"/>
              <a:ext cx="430500" cy="443700"/>
            </a:xfrm>
            <a:prstGeom prst="ellipse">
              <a:avLst/>
            </a:prstGeom>
            <a:solidFill>
              <a:srgbClr val="1155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gdf7f94ca7a_0_466"/>
            <p:cNvSpPr txBox="1"/>
            <p:nvPr/>
          </p:nvSpPr>
          <p:spPr>
            <a:xfrm>
              <a:off x="8767925" y="245805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9" name="Google Shape;839;gdf7f94ca7a_0_466"/>
            <p:cNvSpPr txBox="1"/>
            <p:nvPr/>
          </p:nvSpPr>
          <p:spPr>
            <a:xfrm>
              <a:off x="9274250" y="245805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0" name="Google Shape;840;gdf7f94ca7a_0_466"/>
            <p:cNvSpPr txBox="1"/>
            <p:nvPr/>
          </p:nvSpPr>
          <p:spPr>
            <a:xfrm>
              <a:off x="9602325" y="287730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1" name="Google Shape;841;gdf7f94ca7a_0_466"/>
            <p:cNvSpPr txBox="1"/>
            <p:nvPr/>
          </p:nvSpPr>
          <p:spPr>
            <a:xfrm>
              <a:off x="9399950" y="329370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842" name="Google Shape;842;gdf7f94ca7a_0_466"/>
          <p:cNvGrpSpPr/>
          <p:nvPr/>
        </p:nvGrpSpPr>
        <p:grpSpPr>
          <a:xfrm>
            <a:off x="9032025" y="2692575"/>
            <a:ext cx="1787400" cy="1628400"/>
            <a:chOff x="8367275" y="2383100"/>
            <a:chExt cx="1787400" cy="1628400"/>
          </a:xfrm>
        </p:grpSpPr>
        <p:sp>
          <p:nvSpPr>
            <p:cNvPr id="843" name="Google Shape;843;gdf7f94ca7a_0_466"/>
            <p:cNvSpPr/>
            <p:nvPr/>
          </p:nvSpPr>
          <p:spPr>
            <a:xfrm>
              <a:off x="8367275" y="2383100"/>
              <a:ext cx="1787400" cy="16284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Primary VLAN</a:t>
              </a:r>
              <a:endParaRPr/>
            </a:p>
          </p:txBody>
        </p:sp>
        <p:sp>
          <p:nvSpPr>
            <p:cNvPr id="844" name="Google Shape;844;gdf7f94ca7a_0_466"/>
            <p:cNvSpPr/>
            <p:nvPr/>
          </p:nvSpPr>
          <p:spPr>
            <a:xfrm>
              <a:off x="8817425" y="2482500"/>
              <a:ext cx="430500" cy="4437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845" name="Google Shape;845;gdf7f94ca7a_0_466"/>
            <p:cNvSpPr/>
            <p:nvPr/>
          </p:nvSpPr>
          <p:spPr>
            <a:xfrm>
              <a:off x="9320525" y="2482500"/>
              <a:ext cx="430500" cy="443700"/>
            </a:xfrm>
            <a:prstGeom prst="ellipse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846" name="Google Shape;846;gdf7f94ca7a_0_466"/>
            <p:cNvSpPr/>
            <p:nvPr/>
          </p:nvSpPr>
          <p:spPr>
            <a:xfrm>
              <a:off x="9651825" y="2926200"/>
              <a:ext cx="430500" cy="443700"/>
            </a:xfrm>
            <a:prstGeom prst="ellipse">
              <a:avLst/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gdf7f94ca7a_0_466"/>
            <p:cNvSpPr/>
            <p:nvPr/>
          </p:nvSpPr>
          <p:spPr>
            <a:xfrm>
              <a:off x="9399950" y="3369900"/>
              <a:ext cx="430500" cy="443700"/>
            </a:xfrm>
            <a:prstGeom prst="ellipse">
              <a:avLst/>
            </a:prstGeom>
            <a:solidFill>
              <a:srgbClr val="1155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gdf7f94ca7a_0_466"/>
            <p:cNvSpPr txBox="1"/>
            <p:nvPr/>
          </p:nvSpPr>
          <p:spPr>
            <a:xfrm>
              <a:off x="8767925" y="245805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9" name="Google Shape;849;gdf7f94ca7a_0_466"/>
            <p:cNvSpPr txBox="1"/>
            <p:nvPr/>
          </p:nvSpPr>
          <p:spPr>
            <a:xfrm>
              <a:off x="9274250" y="245805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0" name="Google Shape;850;gdf7f94ca7a_0_466"/>
            <p:cNvSpPr txBox="1"/>
            <p:nvPr/>
          </p:nvSpPr>
          <p:spPr>
            <a:xfrm>
              <a:off x="9602325" y="287730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1" name="Google Shape;851;gdf7f94ca7a_0_466"/>
            <p:cNvSpPr txBox="1"/>
            <p:nvPr/>
          </p:nvSpPr>
          <p:spPr>
            <a:xfrm>
              <a:off x="9399950" y="329370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852" name="Google Shape;852;gdf7f94ca7a_0_466"/>
          <p:cNvGrpSpPr/>
          <p:nvPr/>
        </p:nvGrpSpPr>
        <p:grpSpPr>
          <a:xfrm>
            <a:off x="9184425" y="2844975"/>
            <a:ext cx="1787400" cy="1628400"/>
            <a:chOff x="8367275" y="2383100"/>
            <a:chExt cx="1787400" cy="1628400"/>
          </a:xfrm>
        </p:grpSpPr>
        <p:sp>
          <p:nvSpPr>
            <p:cNvPr id="853" name="Google Shape;853;gdf7f94ca7a_0_466"/>
            <p:cNvSpPr/>
            <p:nvPr/>
          </p:nvSpPr>
          <p:spPr>
            <a:xfrm>
              <a:off x="8367275" y="2383100"/>
              <a:ext cx="1787400" cy="16284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Primary VLAN</a:t>
              </a:r>
              <a:endParaRPr/>
            </a:p>
          </p:txBody>
        </p:sp>
        <p:sp>
          <p:nvSpPr>
            <p:cNvPr id="854" name="Google Shape;854;gdf7f94ca7a_0_466"/>
            <p:cNvSpPr/>
            <p:nvPr/>
          </p:nvSpPr>
          <p:spPr>
            <a:xfrm>
              <a:off x="8817425" y="2482500"/>
              <a:ext cx="430500" cy="4437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855" name="Google Shape;855;gdf7f94ca7a_0_466"/>
            <p:cNvSpPr/>
            <p:nvPr/>
          </p:nvSpPr>
          <p:spPr>
            <a:xfrm>
              <a:off x="9320525" y="2482500"/>
              <a:ext cx="430500" cy="443700"/>
            </a:xfrm>
            <a:prstGeom prst="ellipse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856" name="Google Shape;856;gdf7f94ca7a_0_466"/>
            <p:cNvSpPr/>
            <p:nvPr/>
          </p:nvSpPr>
          <p:spPr>
            <a:xfrm>
              <a:off x="9651825" y="2926200"/>
              <a:ext cx="430500" cy="443700"/>
            </a:xfrm>
            <a:prstGeom prst="ellipse">
              <a:avLst/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gdf7f94ca7a_0_466"/>
            <p:cNvSpPr/>
            <p:nvPr/>
          </p:nvSpPr>
          <p:spPr>
            <a:xfrm>
              <a:off x="9399950" y="3369900"/>
              <a:ext cx="430500" cy="443700"/>
            </a:xfrm>
            <a:prstGeom prst="ellipse">
              <a:avLst/>
            </a:prstGeom>
            <a:solidFill>
              <a:srgbClr val="1155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gdf7f94ca7a_0_466"/>
            <p:cNvSpPr txBox="1"/>
            <p:nvPr/>
          </p:nvSpPr>
          <p:spPr>
            <a:xfrm>
              <a:off x="8767925" y="245805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9" name="Google Shape;859;gdf7f94ca7a_0_466"/>
            <p:cNvSpPr txBox="1"/>
            <p:nvPr/>
          </p:nvSpPr>
          <p:spPr>
            <a:xfrm>
              <a:off x="9274250" y="245805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0" name="Google Shape;860;gdf7f94ca7a_0_466"/>
            <p:cNvSpPr txBox="1"/>
            <p:nvPr/>
          </p:nvSpPr>
          <p:spPr>
            <a:xfrm>
              <a:off x="9602325" y="287730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1" name="Google Shape;861;gdf7f94ca7a_0_466"/>
            <p:cNvSpPr txBox="1"/>
            <p:nvPr/>
          </p:nvSpPr>
          <p:spPr>
            <a:xfrm>
              <a:off x="9399950" y="329370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862" name="Google Shape;862;gdf7f94ca7a_0_466"/>
          <p:cNvGrpSpPr/>
          <p:nvPr/>
        </p:nvGrpSpPr>
        <p:grpSpPr>
          <a:xfrm>
            <a:off x="9336825" y="2997375"/>
            <a:ext cx="1787400" cy="1628400"/>
            <a:chOff x="8367275" y="2383100"/>
            <a:chExt cx="1787400" cy="1628400"/>
          </a:xfrm>
        </p:grpSpPr>
        <p:sp>
          <p:nvSpPr>
            <p:cNvPr id="863" name="Google Shape;863;gdf7f94ca7a_0_466"/>
            <p:cNvSpPr/>
            <p:nvPr/>
          </p:nvSpPr>
          <p:spPr>
            <a:xfrm>
              <a:off x="8367275" y="2383100"/>
              <a:ext cx="1787400" cy="16284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Primary VLAN</a:t>
              </a:r>
              <a:endParaRPr/>
            </a:p>
          </p:txBody>
        </p:sp>
        <p:sp>
          <p:nvSpPr>
            <p:cNvPr id="864" name="Google Shape;864;gdf7f94ca7a_0_466"/>
            <p:cNvSpPr/>
            <p:nvPr/>
          </p:nvSpPr>
          <p:spPr>
            <a:xfrm>
              <a:off x="8817425" y="2482500"/>
              <a:ext cx="430500" cy="4437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865" name="Google Shape;865;gdf7f94ca7a_0_466"/>
            <p:cNvSpPr/>
            <p:nvPr/>
          </p:nvSpPr>
          <p:spPr>
            <a:xfrm>
              <a:off x="9320525" y="2482500"/>
              <a:ext cx="430500" cy="443700"/>
            </a:xfrm>
            <a:prstGeom prst="ellipse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866" name="Google Shape;866;gdf7f94ca7a_0_466"/>
            <p:cNvSpPr/>
            <p:nvPr/>
          </p:nvSpPr>
          <p:spPr>
            <a:xfrm>
              <a:off x="9651825" y="2926200"/>
              <a:ext cx="430500" cy="443700"/>
            </a:xfrm>
            <a:prstGeom prst="ellipse">
              <a:avLst/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gdf7f94ca7a_0_466"/>
            <p:cNvSpPr/>
            <p:nvPr/>
          </p:nvSpPr>
          <p:spPr>
            <a:xfrm>
              <a:off x="9399950" y="3369900"/>
              <a:ext cx="430500" cy="443700"/>
            </a:xfrm>
            <a:prstGeom prst="ellipse">
              <a:avLst/>
            </a:prstGeom>
            <a:solidFill>
              <a:srgbClr val="1155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gdf7f94ca7a_0_466"/>
            <p:cNvSpPr txBox="1"/>
            <p:nvPr/>
          </p:nvSpPr>
          <p:spPr>
            <a:xfrm>
              <a:off x="8767925" y="245805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9" name="Google Shape;869;gdf7f94ca7a_0_466"/>
            <p:cNvSpPr txBox="1"/>
            <p:nvPr/>
          </p:nvSpPr>
          <p:spPr>
            <a:xfrm>
              <a:off x="9274250" y="245805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0" name="Google Shape;870;gdf7f94ca7a_0_466"/>
            <p:cNvSpPr txBox="1"/>
            <p:nvPr/>
          </p:nvSpPr>
          <p:spPr>
            <a:xfrm>
              <a:off x="9602325" y="287730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1" name="Google Shape;871;gdf7f94ca7a_0_466"/>
            <p:cNvSpPr txBox="1"/>
            <p:nvPr/>
          </p:nvSpPr>
          <p:spPr>
            <a:xfrm>
              <a:off x="9399950" y="329370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872" name="Google Shape;872;gdf7f94ca7a_0_466"/>
          <p:cNvGrpSpPr/>
          <p:nvPr/>
        </p:nvGrpSpPr>
        <p:grpSpPr>
          <a:xfrm>
            <a:off x="9489225" y="3149775"/>
            <a:ext cx="1787400" cy="1628400"/>
            <a:chOff x="8367275" y="2383100"/>
            <a:chExt cx="1787400" cy="1628400"/>
          </a:xfrm>
        </p:grpSpPr>
        <p:sp>
          <p:nvSpPr>
            <p:cNvPr id="873" name="Google Shape;873;gdf7f94ca7a_0_466"/>
            <p:cNvSpPr/>
            <p:nvPr/>
          </p:nvSpPr>
          <p:spPr>
            <a:xfrm>
              <a:off x="8367275" y="2383100"/>
              <a:ext cx="1787400" cy="1628400"/>
            </a:xfrm>
            <a:prstGeom prst="ellipse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Primary VLAN</a:t>
              </a:r>
              <a:endParaRPr/>
            </a:p>
          </p:txBody>
        </p:sp>
        <p:sp>
          <p:nvSpPr>
            <p:cNvPr id="874" name="Google Shape;874;gdf7f94ca7a_0_466"/>
            <p:cNvSpPr/>
            <p:nvPr/>
          </p:nvSpPr>
          <p:spPr>
            <a:xfrm>
              <a:off x="8817425" y="2482500"/>
              <a:ext cx="430500" cy="4437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875" name="Google Shape;875;gdf7f94ca7a_0_466"/>
            <p:cNvSpPr/>
            <p:nvPr/>
          </p:nvSpPr>
          <p:spPr>
            <a:xfrm>
              <a:off x="9320525" y="2482500"/>
              <a:ext cx="430500" cy="443700"/>
            </a:xfrm>
            <a:prstGeom prst="ellipse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876" name="Google Shape;876;gdf7f94ca7a_0_466"/>
            <p:cNvSpPr/>
            <p:nvPr/>
          </p:nvSpPr>
          <p:spPr>
            <a:xfrm>
              <a:off x="9651825" y="2926200"/>
              <a:ext cx="430500" cy="443700"/>
            </a:xfrm>
            <a:prstGeom prst="ellipse">
              <a:avLst/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gdf7f94ca7a_0_466"/>
            <p:cNvSpPr/>
            <p:nvPr/>
          </p:nvSpPr>
          <p:spPr>
            <a:xfrm>
              <a:off x="9399950" y="3369900"/>
              <a:ext cx="430500" cy="443700"/>
            </a:xfrm>
            <a:prstGeom prst="ellipse">
              <a:avLst/>
            </a:prstGeom>
            <a:solidFill>
              <a:srgbClr val="1155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gdf7f94ca7a_0_466"/>
            <p:cNvSpPr txBox="1"/>
            <p:nvPr/>
          </p:nvSpPr>
          <p:spPr>
            <a:xfrm>
              <a:off x="8767925" y="245805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9" name="Google Shape;879;gdf7f94ca7a_0_466"/>
            <p:cNvSpPr txBox="1"/>
            <p:nvPr/>
          </p:nvSpPr>
          <p:spPr>
            <a:xfrm>
              <a:off x="9274250" y="245805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0" name="Google Shape;880;gdf7f94ca7a_0_466"/>
            <p:cNvSpPr txBox="1"/>
            <p:nvPr/>
          </p:nvSpPr>
          <p:spPr>
            <a:xfrm>
              <a:off x="9602325" y="287730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1" name="Google Shape;881;gdf7f94ca7a_0_466"/>
            <p:cNvSpPr txBox="1"/>
            <p:nvPr/>
          </p:nvSpPr>
          <p:spPr>
            <a:xfrm>
              <a:off x="9399950" y="329370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882" name="Google Shape;882;gdf7f94ca7a_0_466"/>
          <p:cNvGrpSpPr/>
          <p:nvPr/>
        </p:nvGrpSpPr>
        <p:grpSpPr>
          <a:xfrm>
            <a:off x="1358925" y="3207350"/>
            <a:ext cx="1787400" cy="1628400"/>
            <a:chOff x="1568725" y="4560725"/>
            <a:chExt cx="1787400" cy="1628400"/>
          </a:xfrm>
        </p:grpSpPr>
        <p:sp>
          <p:nvSpPr>
            <p:cNvPr id="883" name="Google Shape;883;gdf7f94ca7a_0_466"/>
            <p:cNvSpPr/>
            <p:nvPr/>
          </p:nvSpPr>
          <p:spPr>
            <a:xfrm>
              <a:off x="1568725" y="4560725"/>
              <a:ext cx="1787400" cy="16284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Primary VLAN</a:t>
              </a:r>
              <a:endParaRPr/>
            </a:p>
          </p:txBody>
        </p:sp>
        <p:sp>
          <p:nvSpPr>
            <p:cNvPr id="884" name="Google Shape;884;gdf7f94ca7a_0_466"/>
            <p:cNvSpPr/>
            <p:nvPr/>
          </p:nvSpPr>
          <p:spPr>
            <a:xfrm>
              <a:off x="1946425" y="4660125"/>
              <a:ext cx="430500" cy="4437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885" name="Google Shape;885;gdf7f94ca7a_0_466"/>
            <p:cNvSpPr/>
            <p:nvPr/>
          </p:nvSpPr>
          <p:spPr>
            <a:xfrm>
              <a:off x="2449525" y="4660125"/>
              <a:ext cx="430500" cy="4437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886" name="Google Shape;886;gdf7f94ca7a_0_466"/>
            <p:cNvSpPr/>
            <p:nvPr/>
          </p:nvSpPr>
          <p:spPr>
            <a:xfrm>
              <a:off x="2780825" y="5103825"/>
              <a:ext cx="430500" cy="443700"/>
            </a:xfrm>
            <a:prstGeom prst="ellipse">
              <a:avLst/>
            </a:prstGeom>
            <a:solidFill>
              <a:srgbClr val="45818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gdf7f94ca7a_0_466"/>
            <p:cNvSpPr/>
            <p:nvPr/>
          </p:nvSpPr>
          <p:spPr>
            <a:xfrm>
              <a:off x="2528950" y="5547525"/>
              <a:ext cx="430500" cy="443700"/>
            </a:xfrm>
            <a:prstGeom prst="ellipse">
              <a:avLst/>
            </a:prstGeom>
            <a:solidFill>
              <a:srgbClr val="38761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gdf7f94ca7a_0_466"/>
            <p:cNvSpPr txBox="1"/>
            <p:nvPr/>
          </p:nvSpPr>
          <p:spPr>
            <a:xfrm>
              <a:off x="2400025" y="463365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9" name="Google Shape;889;gdf7f94ca7a_0_466"/>
            <p:cNvSpPr txBox="1"/>
            <p:nvPr/>
          </p:nvSpPr>
          <p:spPr>
            <a:xfrm>
              <a:off x="1896925" y="4635675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0" name="Google Shape;890;gdf7f94ca7a_0_466"/>
            <p:cNvSpPr txBox="1"/>
            <p:nvPr/>
          </p:nvSpPr>
          <p:spPr>
            <a:xfrm>
              <a:off x="2731325" y="5079375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1" name="Google Shape;891;gdf7f94ca7a_0_466"/>
            <p:cNvSpPr txBox="1"/>
            <p:nvPr/>
          </p:nvSpPr>
          <p:spPr>
            <a:xfrm>
              <a:off x="2479450" y="5523075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892" name="Google Shape;892;gdf7f94ca7a_0_466"/>
          <p:cNvSpPr/>
          <p:nvPr/>
        </p:nvSpPr>
        <p:spPr>
          <a:xfrm>
            <a:off x="4563375" y="4467825"/>
            <a:ext cx="3139800" cy="1325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More Private VLAN Domains can be configured locally, but won’t be able to stretch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893" name="Google Shape;893;gdf7f94ca7a_0_466"/>
          <p:cNvGrpSpPr/>
          <p:nvPr/>
        </p:nvGrpSpPr>
        <p:grpSpPr>
          <a:xfrm>
            <a:off x="1511325" y="3425950"/>
            <a:ext cx="1787400" cy="1628400"/>
            <a:chOff x="1568725" y="4560725"/>
            <a:chExt cx="1787400" cy="1628400"/>
          </a:xfrm>
        </p:grpSpPr>
        <p:sp>
          <p:nvSpPr>
            <p:cNvPr id="894" name="Google Shape;894;gdf7f94ca7a_0_466"/>
            <p:cNvSpPr/>
            <p:nvPr/>
          </p:nvSpPr>
          <p:spPr>
            <a:xfrm>
              <a:off x="1568725" y="4560725"/>
              <a:ext cx="1787400" cy="16284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Primary VLAN</a:t>
              </a:r>
              <a:endParaRPr/>
            </a:p>
          </p:txBody>
        </p:sp>
        <p:sp>
          <p:nvSpPr>
            <p:cNvPr id="895" name="Google Shape;895;gdf7f94ca7a_0_466"/>
            <p:cNvSpPr/>
            <p:nvPr/>
          </p:nvSpPr>
          <p:spPr>
            <a:xfrm>
              <a:off x="1946425" y="4660125"/>
              <a:ext cx="430500" cy="4437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896" name="Google Shape;896;gdf7f94ca7a_0_466"/>
            <p:cNvSpPr/>
            <p:nvPr/>
          </p:nvSpPr>
          <p:spPr>
            <a:xfrm>
              <a:off x="2449525" y="4660125"/>
              <a:ext cx="430500" cy="4437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897" name="Google Shape;897;gdf7f94ca7a_0_466"/>
            <p:cNvSpPr/>
            <p:nvPr/>
          </p:nvSpPr>
          <p:spPr>
            <a:xfrm>
              <a:off x="2780825" y="5103825"/>
              <a:ext cx="430500" cy="443700"/>
            </a:xfrm>
            <a:prstGeom prst="ellipse">
              <a:avLst/>
            </a:prstGeom>
            <a:solidFill>
              <a:srgbClr val="45818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gdf7f94ca7a_0_466"/>
            <p:cNvSpPr/>
            <p:nvPr/>
          </p:nvSpPr>
          <p:spPr>
            <a:xfrm>
              <a:off x="2528950" y="5547525"/>
              <a:ext cx="430500" cy="443700"/>
            </a:xfrm>
            <a:prstGeom prst="ellipse">
              <a:avLst/>
            </a:prstGeom>
            <a:solidFill>
              <a:srgbClr val="38761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gdf7f94ca7a_0_466"/>
            <p:cNvSpPr txBox="1"/>
            <p:nvPr/>
          </p:nvSpPr>
          <p:spPr>
            <a:xfrm>
              <a:off x="2400025" y="463365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0" name="Google Shape;900;gdf7f94ca7a_0_466"/>
            <p:cNvSpPr txBox="1"/>
            <p:nvPr/>
          </p:nvSpPr>
          <p:spPr>
            <a:xfrm>
              <a:off x="1896925" y="4635675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1" name="Google Shape;901;gdf7f94ca7a_0_466"/>
            <p:cNvSpPr txBox="1"/>
            <p:nvPr/>
          </p:nvSpPr>
          <p:spPr>
            <a:xfrm>
              <a:off x="2731325" y="5079375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2" name="Google Shape;902;gdf7f94ca7a_0_466"/>
            <p:cNvSpPr txBox="1"/>
            <p:nvPr/>
          </p:nvSpPr>
          <p:spPr>
            <a:xfrm>
              <a:off x="2479450" y="5523075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903" name="Google Shape;903;gdf7f94ca7a_0_466"/>
          <p:cNvGrpSpPr/>
          <p:nvPr/>
        </p:nvGrpSpPr>
        <p:grpSpPr>
          <a:xfrm>
            <a:off x="1663725" y="3578350"/>
            <a:ext cx="1787400" cy="1628400"/>
            <a:chOff x="1568725" y="4560725"/>
            <a:chExt cx="1787400" cy="1628400"/>
          </a:xfrm>
        </p:grpSpPr>
        <p:sp>
          <p:nvSpPr>
            <p:cNvPr id="904" name="Google Shape;904;gdf7f94ca7a_0_466"/>
            <p:cNvSpPr/>
            <p:nvPr/>
          </p:nvSpPr>
          <p:spPr>
            <a:xfrm>
              <a:off x="1568725" y="4560725"/>
              <a:ext cx="1787400" cy="16284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Primary VLAN</a:t>
              </a:r>
              <a:endParaRPr/>
            </a:p>
          </p:txBody>
        </p:sp>
        <p:sp>
          <p:nvSpPr>
            <p:cNvPr id="905" name="Google Shape;905;gdf7f94ca7a_0_466"/>
            <p:cNvSpPr/>
            <p:nvPr/>
          </p:nvSpPr>
          <p:spPr>
            <a:xfrm>
              <a:off x="1946425" y="4660125"/>
              <a:ext cx="430500" cy="4437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906" name="Google Shape;906;gdf7f94ca7a_0_466"/>
            <p:cNvSpPr/>
            <p:nvPr/>
          </p:nvSpPr>
          <p:spPr>
            <a:xfrm>
              <a:off x="2449525" y="4660125"/>
              <a:ext cx="430500" cy="4437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907" name="Google Shape;907;gdf7f94ca7a_0_466"/>
            <p:cNvSpPr/>
            <p:nvPr/>
          </p:nvSpPr>
          <p:spPr>
            <a:xfrm>
              <a:off x="2780825" y="5103825"/>
              <a:ext cx="430500" cy="443700"/>
            </a:xfrm>
            <a:prstGeom prst="ellipse">
              <a:avLst/>
            </a:prstGeom>
            <a:solidFill>
              <a:srgbClr val="45818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gdf7f94ca7a_0_466"/>
            <p:cNvSpPr/>
            <p:nvPr/>
          </p:nvSpPr>
          <p:spPr>
            <a:xfrm>
              <a:off x="2528950" y="5547525"/>
              <a:ext cx="430500" cy="443700"/>
            </a:xfrm>
            <a:prstGeom prst="ellipse">
              <a:avLst/>
            </a:prstGeom>
            <a:solidFill>
              <a:srgbClr val="38761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gdf7f94ca7a_0_466"/>
            <p:cNvSpPr txBox="1"/>
            <p:nvPr/>
          </p:nvSpPr>
          <p:spPr>
            <a:xfrm>
              <a:off x="2400025" y="463365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0" name="Google Shape;910;gdf7f94ca7a_0_466"/>
            <p:cNvSpPr txBox="1"/>
            <p:nvPr/>
          </p:nvSpPr>
          <p:spPr>
            <a:xfrm>
              <a:off x="1896925" y="4635675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1" name="Google Shape;911;gdf7f94ca7a_0_466"/>
            <p:cNvSpPr txBox="1"/>
            <p:nvPr/>
          </p:nvSpPr>
          <p:spPr>
            <a:xfrm>
              <a:off x="2731325" y="5079375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2" name="Google Shape;912;gdf7f94ca7a_0_466"/>
            <p:cNvSpPr txBox="1"/>
            <p:nvPr/>
          </p:nvSpPr>
          <p:spPr>
            <a:xfrm>
              <a:off x="2479450" y="5523075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913" name="Google Shape;913;gdf7f94ca7a_0_466"/>
          <p:cNvGrpSpPr/>
          <p:nvPr/>
        </p:nvGrpSpPr>
        <p:grpSpPr>
          <a:xfrm>
            <a:off x="1816125" y="3730750"/>
            <a:ext cx="1787400" cy="1628400"/>
            <a:chOff x="1568725" y="4560725"/>
            <a:chExt cx="1787400" cy="1628400"/>
          </a:xfrm>
        </p:grpSpPr>
        <p:sp>
          <p:nvSpPr>
            <p:cNvPr id="914" name="Google Shape;914;gdf7f94ca7a_0_466"/>
            <p:cNvSpPr/>
            <p:nvPr/>
          </p:nvSpPr>
          <p:spPr>
            <a:xfrm>
              <a:off x="1568725" y="4560725"/>
              <a:ext cx="1787400" cy="16284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Primary VLAN</a:t>
              </a:r>
              <a:endParaRPr/>
            </a:p>
          </p:txBody>
        </p:sp>
        <p:sp>
          <p:nvSpPr>
            <p:cNvPr id="915" name="Google Shape;915;gdf7f94ca7a_0_466"/>
            <p:cNvSpPr/>
            <p:nvPr/>
          </p:nvSpPr>
          <p:spPr>
            <a:xfrm>
              <a:off x="1946425" y="4660125"/>
              <a:ext cx="430500" cy="4437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916" name="Google Shape;916;gdf7f94ca7a_0_466"/>
            <p:cNvSpPr/>
            <p:nvPr/>
          </p:nvSpPr>
          <p:spPr>
            <a:xfrm>
              <a:off x="2449525" y="4660125"/>
              <a:ext cx="430500" cy="4437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917" name="Google Shape;917;gdf7f94ca7a_0_466"/>
            <p:cNvSpPr/>
            <p:nvPr/>
          </p:nvSpPr>
          <p:spPr>
            <a:xfrm>
              <a:off x="2780825" y="5103825"/>
              <a:ext cx="430500" cy="443700"/>
            </a:xfrm>
            <a:prstGeom prst="ellipse">
              <a:avLst/>
            </a:prstGeom>
            <a:solidFill>
              <a:srgbClr val="45818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gdf7f94ca7a_0_466"/>
            <p:cNvSpPr/>
            <p:nvPr/>
          </p:nvSpPr>
          <p:spPr>
            <a:xfrm>
              <a:off x="2528950" y="5547525"/>
              <a:ext cx="430500" cy="443700"/>
            </a:xfrm>
            <a:prstGeom prst="ellipse">
              <a:avLst/>
            </a:prstGeom>
            <a:solidFill>
              <a:srgbClr val="38761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gdf7f94ca7a_0_466"/>
            <p:cNvSpPr txBox="1"/>
            <p:nvPr/>
          </p:nvSpPr>
          <p:spPr>
            <a:xfrm>
              <a:off x="2400025" y="4633650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0" name="Google Shape;920;gdf7f94ca7a_0_466"/>
            <p:cNvSpPr txBox="1"/>
            <p:nvPr/>
          </p:nvSpPr>
          <p:spPr>
            <a:xfrm>
              <a:off x="1896925" y="4635675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1" name="Google Shape;921;gdf7f94ca7a_0_466"/>
            <p:cNvSpPr txBox="1"/>
            <p:nvPr/>
          </p:nvSpPr>
          <p:spPr>
            <a:xfrm>
              <a:off x="2731325" y="5079375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2" name="Google Shape;922;gdf7f94ca7a_0_466"/>
            <p:cNvSpPr txBox="1"/>
            <p:nvPr/>
          </p:nvSpPr>
          <p:spPr>
            <a:xfrm>
              <a:off x="2479450" y="5523075"/>
              <a:ext cx="5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Helvetica Neue"/>
                  <a:ea typeface="Helvetica Neue"/>
                  <a:cs typeface="Helvetica Neue"/>
                  <a:sym typeface="Helvetica Neue"/>
                </a:rPr>
                <a:t>Sec. VLAN</a:t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23" name="Google Shape;923;gdf7f94ca7a_0_466"/>
          <p:cNvSpPr/>
          <p:nvPr/>
        </p:nvSpPr>
        <p:spPr>
          <a:xfrm>
            <a:off x="3005350" y="1257750"/>
            <a:ext cx="6026700" cy="10722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874be867b_0_6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PVLAN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d8d5ce3b13_1_11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Arista Support for PVLAN with EVPN VXLAN</a:t>
            </a:r>
            <a:endParaRPr/>
          </a:p>
        </p:txBody>
      </p:sp>
      <p:sp>
        <p:nvSpPr>
          <p:cNvPr id="929" name="Google Shape;929;gd8d5ce3b13_1_11"/>
          <p:cNvSpPr txBox="1"/>
          <p:nvPr>
            <p:ph idx="1" type="body"/>
          </p:nvPr>
        </p:nvSpPr>
        <p:spPr>
          <a:xfrm>
            <a:off x="838200" y="1292225"/>
            <a:ext cx="10706700" cy="49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PVLAN + EVPN/VXLAN supported in 4.26.1F (Quebec) for Trident 3 platforms (7050X3)</a:t>
            </a:r>
            <a:endParaRPr sz="1900"/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PVLAN </a:t>
            </a:r>
            <a:r>
              <a:rPr lang="en-US" sz="1900">
                <a:solidFill>
                  <a:schemeClr val="dk1"/>
                </a:solidFill>
              </a:rPr>
              <a:t>+ EVPN/VXLAN supported in 4.26.2F (Rio) on Jericho/Jericho+ platforms </a:t>
            </a:r>
            <a:r>
              <a:rPr lang="en-US" sz="1900"/>
              <a:t>(7280R/R2)</a:t>
            </a:r>
            <a:endParaRPr sz="19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PVLAN + EVPN/VXLAN supported </a:t>
            </a:r>
            <a:r>
              <a:rPr lang="en-US" sz="1900">
                <a:solidFill>
                  <a:schemeClr val="dk1"/>
                </a:solidFill>
              </a:rPr>
              <a:t>in 4.26.2F (Rio)</a:t>
            </a:r>
            <a:r>
              <a:rPr lang="en-US" sz="1900">
                <a:solidFill>
                  <a:schemeClr val="dk1"/>
                </a:solidFill>
              </a:rPr>
              <a:t> on Qumran platforms (7020R)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Limitations for Jericho/Jericho+/Qumran platforms: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sz="1900">
                <a:solidFill>
                  <a:schemeClr val="dk1"/>
                </a:solidFill>
              </a:rPr>
              <a:t>Support of maximum 7 stretched </a:t>
            </a:r>
            <a:r>
              <a:rPr lang="en-US" sz="1900">
                <a:solidFill>
                  <a:schemeClr val="dk1"/>
                </a:solidFill>
              </a:rPr>
              <a:t>private</a:t>
            </a:r>
            <a:r>
              <a:rPr lang="en-US" sz="1900">
                <a:solidFill>
                  <a:schemeClr val="dk1"/>
                </a:solidFill>
              </a:rPr>
              <a:t> VLANs Domain per switch</a:t>
            </a:r>
            <a:endParaRPr sz="1900">
              <a:solidFill>
                <a:schemeClr val="dk1"/>
              </a:solidFill>
              <a:highlight>
                <a:srgbClr val="FEFE00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PVLAN + EVPN VXLAN not supported on MLAG for Sand platform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df7f94ca7a_0_11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Useful Links</a:t>
            </a:r>
            <a:endParaRPr/>
          </a:p>
        </p:txBody>
      </p:sp>
      <p:sp>
        <p:nvSpPr>
          <p:cNvPr id="935" name="Google Shape;935;gdf7f94ca7a_0_11"/>
          <p:cNvSpPr txBox="1"/>
          <p:nvPr>
            <p:ph idx="1" type="body"/>
          </p:nvPr>
        </p:nvSpPr>
        <p:spPr>
          <a:xfrm>
            <a:off x="838200" y="1063625"/>
            <a:ext cx="10515600" cy="49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PVLAN</a:t>
            </a:r>
            <a:endParaRPr sz="1900"/>
          </a:p>
          <a:p>
            <a:pPr indent="-330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Support for Private VLAN</a:t>
            </a:r>
            <a:endParaRPr sz="2200"/>
          </a:p>
          <a:p>
            <a:pPr indent="-3683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Helvetica Neue"/>
              <a:buChar char="≫"/>
            </a:pPr>
            <a:r>
              <a:rPr lang="en-US" sz="13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https://eos.arista.com/eos-4-25-0f/support-for-private-vlan/</a:t>
            </a:r>
            <a:endParaRPr sz="22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PVLAN over VXLAN/EVPN</a:t>
            </a:r>
            <a:endParaRPr sz="1900"/>
          </a:p>
          <a:p>
            <a:pPr indent="-330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VXLAN Support for Private VLANs on T3</a:t>
            </a:r>
            <a:endParaRPr sz="2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465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Helvetica Neue"/>
              <a:buChar char="≫"/>
            </a:pPr>
            <a:r>
              <a:rPr lang="en-US" sz="13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http://aid.aristanetworks.com/8351/cached.html</a:t>
            </a:r>
            <a:endParaRPr sz="1350">
              <a:solidFill>
                <a:srgbClr val="1A73E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A73E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VXLAN Support for Private VLANs over VxLAN tunnels on Sand</a:t>
            </a:r>
            <a:endParaRPr sz="1600"/>
          </a:p>
          <a:p>
            <a:pPr indent="-3302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Helvetica Neue"/>
              <a:buChar char="≫"/>
            </a:pPr>
            <a:r>
              <a:rPr lang="en-US" sz="13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http://aid.aristanetworks.com/8601/cached.html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df7f94ca7a_0_16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Special Thanks</a:t>
            </a:r>
            <a:endParaRPr/>
          </a:p>
        </p:txBody>
      </p:sp>
      <p:sp>
        <p:nvSpPr>
          <p:cNvPr id="941" name="Google Shape;941;gdf7f94ca7a_0_16"/>
          <p:cNvSpPr txBox="1"/>
          <p:nvPr>
            <p:ph idx="1" type="body"/>
          </p:nvPr>
        </p:nvSpPr>
        <p:spPr>
          <a:xfrm>
            <a:off x="838200" y="1292225"/>
            <a:ext cx="10515600" cy="49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Claus Holbech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Pierre Dezitter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Basil Saji</a:t>
            </a:r>
            <a:endParaRPr/>
          </a:p>
        </p:txBody>
      </p:sp>
      <p:pic>
        <p:nvPicPr>
          <p:cNvPr id="942" name="Google Shape;942;gdf7f94ca7a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5425" y="4014213"/>
            <a:ext cx="23622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df7f94ca7a_0_46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LAB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df7f94ca7a_13_0"/>
          <p:cNvSpPr txBox="1"/>
          <p:nvPr>
            <p:ph type="title"/>
          </p:nvPr>
        </p:nvSpPr>
        <p:spPr>
          <a:xfrm>
            <a:off x="609603" y="170159"/>
            <a:ext cx="10972800" cy="866700"/>
          </a:xfrm>
          <a:prstGeom prst="rect">
            <a:avLst/>
          </a:prstGeom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Agenda</a:t>
            </a:r>
            <a:endParaRPr/>
          </a:p>
        </p:txBody>
      </p:sp>
      <p:sp>
        <p:nvSpPr>
          <p:cNvPr id="953" name="Google Shape;953;gdf7f94ca7a_13_0"/>
          <p:cNvSpPr txBox="1"/>
          <p:nvPr>
            <p:ph idx="1" type="body"/>
          </p:nvPr>
        </p:nvSpPr>
        <p:spPr>
          <a:xfrm>
            <a:off x="609603" y="1173476"/>
            <a:ext cx="10972800" cy="4952700"/>
          </a:xfrm>
          <a:prstGeom prst="rect">
            <a:avLst/>
          </a:prstGeom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30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Community </a:t>
            </a:r>
            <a:r>
              <a:rPr lang="en-US"/>
              <a:t>VLAN</a:t>
            </a:r>
            <a:r>
              <a:rPr lang="en-US"/>
              <a:t> &lt;--&gt; Primary </a:t>
            </a:r>
            <a:r>
              <a:rPr lang="en-US"/>
              <a:t>VLAN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Community VLAN X &lt;--&gt; Community VLAN Y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Community VLAN &lt;--&gt; Isolated VLAN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Primary VLAN &lt;--&gt; Isolated VLAN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f7f94ca7a_13_6"/>
          <p:cNvSpPr/>
          <p:nvPr/>
        </p:nvSpPr>
        <p:spPr>
          <a:xfrm>
            <a:off x="3074499" y="2879425"/>
            <a:ext cx="548400" cy="357300"/>
          </a:xfrm>
          <a:prstGeom prst="rect">
            <a:avLst/>
          </a:prstGeom>
          <a:solidFill>
            <a:srgbClr val="EAD1D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s70514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 1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gdf7f94ca7a_13_6"/>
          <p:cNvSpPr/>
          <p:nvPr/>
        </p:nvSpPr>
        <p:spPr>
          <a:xfrm>
            <a:off x="7028567" y="-1283956"/>
            <a:ext cx="466200" cy="3573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gdf7f94ca7a_13_6"/>
          <p:cNvSpPr/>
          <p:nvPr/>
        </p:nvSpPr>
        <p:spPr>
          <a:xfrm>
            <a:off x="4502749" y="3390425"/>
            <a:ext cx="548400" cy="357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s70515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 </a:t>
            </a: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gdf7f94ca7a_13_6"/>
          <p:cNvSpPr/>
          <p:nvPr/>
        </p:nvSpPr>
        <p:spPr>
          <a:xfrm>
            <a:off x="-2520760" y="9076979"/>
            <a:ext cx="466200" cy="357300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gdf7f94ca7a_13_6"/>
          <p:cNvSpPr/>
          <p:nvPr/>
        </p:nvSpPr>
        <p:spPr>
          <a:xfrm>
            <a:off x="7245048" y="3390425"/>
            <a:ext cx="621000" cy="357300"/>
          </a:xfrm>
          <a:prstGeom prst="rect">
            <a:avLst/>
          </a:prstGeom>
          <a:solidFill>
            <a:srgbClr val="EAD1DC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s72811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 2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gdf7f94ca7a_13_6"/>
          <p:cNvSpPr txBox="1"/>
          <p:nvPr/>
        </p:nvSpPr>
        <p:spPr>
          <a:xfrm>
            <a:off x="6464312" y="3022525"/>
            <a:ext cx="44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53/1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4" name="Google Shape;964;gdf7f94ca7a_13_6"/>
          <p:cNvCxnSpPr>
            <a:stCxn id="965" idx="1"/>
            <a:endCxn id="960" idx="3"/>
          </p:cNvCxnSpPr>
          <p:nvPr/>
        </p:nvCxnSpPr>
        <p:spPr>
          <a:xfrm rot="10800000">
            <a:off x="5050999" y="3569075"/>
            <a:ext cx="86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6" name="Google Shape;966;gdf7f94ca7a_13_6"/>
          <p:cNvSpPr txBox="1"/>
          <p:nvPr/>
        </p:nvSpPr>
        <p:spPr>
          <a:xfrm>
            <a:off x="4055102" y="3747725"/>
            <a:ext cx="44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27/1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gdf7f94ca7a_13_6"/>
          <p:cNvSpPr txBox="1"/>
          <p:nvPr/>
        </p:nvSpPr>
        <p:spPr>
          <a:xfrm>
            <a:off x="5682488" y="3022531"/>
            <a:ext cx="698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gdf7f94ca7a_13_6"/>
          <p:cNvSpPr txBox="1"/>
          <p:nvPr/>
        </p:nvSpPr>
        <p:spPr>
          <a:xfrm>
            <a:off x="3585724" y="2853175"/>
            <a:ext cx="44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28/1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gdf7f94ca7a_13_6"/>
          <p:cNvSpPr txBox="1"/>
          <p:nvPr/>
        </p:nvSpPr>
        <p:spPr>
          <a:xfrm>
            <a:off x="1706475" y="2781025"/>
            <a:ext cx="138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172.16.0.1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985d.82b4.ccf5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gdf7f94ca7a_13_6"/>
          <p:cNvSpPr txBox="1"/>
          <p:nvPr/>
        </p:nvSpPr>
        <p:spPr>
          <a:xfrm>
            <a:off x="5051011" y="3022514"/>
            <a:ext cx="548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gdf7f94ca7a_13_6"/>
          <p:cNvSpPr/>
          <p:nvPr/>
        </p:nvSpPr>
        <p:spPr>
          <a:xfrm>
            <a:off x="5914999" y="3390425"/>
            <a:ext cx="548400" cy="357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s705</a:t>
            </a: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 2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gdf7f94ca7a_13_6"/>
          <p:cNvSpPr/>
          <p:nvPr/>
        </p:nvSpPr>
        <p:spPr>
          <a:xfrm>
            <a:off x="3074499" y="4053975"/>
            <a:ext cx="548400" cy="357300"/>
          </a:xfrm>
          <a:prstGeom prst="rect">
            <a:avLst/>
          </a:prstGeom>
          <a:solidFill>
            <a:srgbClr val="9900F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s70</a:t>
            </a: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513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 3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gdf7f94ca7a_13_6"/>
          <p:cNvSpPr txBox="1"/>
          <p:nvPr/>
        </p:nvSpPr>
        <p:spPr>
          <a:xfrm>
            <a:off x="3598825" y="4256300"/>
            <a:ext cx="44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28/1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3" name="Google Shape;973;gdf7f94ca7a_13_6"/>
          <p:cNvCxnSpPr>
            <a:stCxn id="960" idx="1"/>
            <a:endCxn id="958" idx="2"/>
          </p:cNvCxnSpPr>
          <p:nvPr/>
        </p:nvCxnSpPr>
        <p:spPr>
          <a:xfrm rot="10800000">
            <a:off x="3348649" y="3236675"/>
            <a:ext cx="1154100" cy="3324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Google Shape;974;gdf7f94ca7a_13_6"/>
          <p:cNvCxnSpPr>
            <a:stCxn id="971" idx="0"/>
            <a:endCxn id="960" idx="1"/>
          </p:cNvCxnSpPr>
          <p:nvPr/>
        </p:nvCxnSpPr>
        <p:spPr>
          <a:xfrm flipH="1" rot="10800000">
            <a:off x="3348699" y="3569175"/>
            <a:ext cx="1154100" cy="4848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5" name="Google Shape;975;gdf7f94ca7a_13_6"/>
          <p:cNvSpPr txBox="1"/>
          <p:nvPr/>
        </p:nvSpPr>
        <p:spPr>
          <a:xfrm>
            <a:off x="4055090" y="3175025"/>
            <a:ext cx="44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28/1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6" name="Google Shape;976;gdf7f94ca7a_13_6"/>
          <p:cNvCxnSpPr>
            <a:stCxn id="965" idx="3"/>
            <a:endCxn id="962" idx="1"/>
          </p:cNvCxnSpPr>
          <p:nvPr/>
        </p:nvCxnSpPr>
        <p:spPr>
          <a:xfrm>
            <a:off x="6463399" y="3569075"/>
            <a:ext cx="781500" cy="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7" name="Google Shape;977;gdf7f94ca7a_13_6"/>
          <p:cNvSpPr txBox="1"/>
          <p:nvPr/>
        </p:nvSpPr>
        <p:spPr>
          <a:xfrm>
            <a:off x="1695825" y="3955575"/>
            <a:ext cx="138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172.16.0.3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985d.82b4.ca61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gdf7f94ca7a_13_6"/>
          <p:cNvSpPr txBox="1"/>
          <p:nvPr/>
        </p:nvSpPr>
        <p:spPr>
          <a:xfrm>
            <a:off x="6904412" y="3004313"/>
            <a:ext cx="44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7/1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gdf7f94ca7a_13_6"/>
          <p:cNvSpPr txBox="1"/>
          <p:nvPr/>
        </p:nvSpPr>
        <p:spPr>
          <a:xfrm>
            <a:off x="8041025" y="3292025"/>
            <a:ext cx="138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172.16.0.2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444c.a88d.27c1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gdf7f94ca7a_13_6"/>
          <p:cNvSpPr txBox="1"/>
          <p:nvPr/>
        </p:nvSpPr>
        <p:spPr>
          <a:xfrm>
            <a:off x="5133720" y="3657675"/>
            <a:ext cx="69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10.0.0.0/31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gdf7f94ca7a_13_6"/>
          <p:cNvSpPr txBox="1"/>
          <p:nvPr/>
        </p:nvSpPr>
        <p:spPr>
          <a:xfrm>
            <a:off x="698525" y="418925"/>
            <a:ext cx="8814300" cy="1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Community VLAN &lt;--&gt; Primary VLAN</a:t>
            </a:r>
            <a:endParaRPr sz="3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H3 in </a:t>
            </a:r>
            <a:r>
              <a:rPr lang="en-US" sz="33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VLAN 12</a:t>
            </a:r>
            <a:r>
              <a:rPr lang="en-US" sz="3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H1 and H2 in </a:t>
            </a:r>
            <a:r>
              <a:rPr lang="en-US" sz="3300">
                <a:solidFill>
                  <a:srgbClr val="D5A6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VLAN 10</a:t>
            </a:r>
            <a:endParaRPr sz="3300">
              <a:solidFill>
                <a:srgbClr val="D5A6B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2" name="Google Shape;982;gdf7f94ca7a_13_6"/>
          <p:cNvSpPr/>
          <p:nvPr/>
        </p:nvSpPr>
        <p:spPr>
          <a:xfrm>
            <a:off x="11194617" y="4002740"/>
            <a:ext cx="466200" cy="357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gdf7f94ca7a_13_6"/>
          <p:cNvSpPr/>
          <p:nvPr/>
        </p:nvSpPr>
        <p:spPr>
          <a:xfrm>
            <a:off x="11194617" y="4430340"/>
            <a:ext cx="466200" cy="357300"/>
          </a:xfrm>
          <a:prstGeom prst="rect">
            <a:avLst/>
          </a:prstGeom>
          <a:solidFill>
            <a:srgbClr val="D5A6B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10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gdf7f94ca7a_13_6"/>
          <p:cNvSpPr txBox="1"/>
          <p:nvPr/>
        </p:nvSpPr>
        <p:spPr>
          <a:xfrm>
            <a:off x="9216125" y="4787650"/>
            <a:ext cx="1583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Primary VLAN: 10</a:t>
            </a:r>
            <a:endParaRPr sz="1100">
              <a:solidFill>
                <a:srgbClr val="C27B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Isolated VLAN: 11</a:t>
            </a:r>
            <a:endParaRPr sz="11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Community VLAN: 12</a:t>
            </a:r>
            <a:endParaRPr sz="11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1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Community VLAN: 13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gdf7f94ca7a_13_6"/>
          <p:cNvSpPr/>
          <p:nvPr/>
        </p:nvSpPr>
        <p:spPr>
          <a:xfrm>
            <a:off x="11194617" y="4912865"/>
            <a:ext cx="466200" cy="357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11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gdf7f94ca7a_13_6"/>
          <p:cNvSpPr/>
          <p:nvPr/>
        </p:nvSpPr>
        <p:spPr>
          <a:xfrm>
            <a:off x="11194617" y="5395390"/>
            <a:ext cx="466200" cy="357300"/>
          </a:xfrm>
          <a:prstGeom prst="rect">
            <a:avLst/>
          </a:prstGeom>
          <a:solidFill>
            <a:srgbClr val="9900F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12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gdf7f94ca7a_13_6"/>
          <p:cNvSpPr/>
          <p:nvPr/>
        </p:nvSpPr>
        <p:spPr>
          <a:xfrm>
            <a:off x="11194617" y="5877915"/>
            <a:ext cx="466200" cy="3573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13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df7f94ca7a_13_39"/>
          <p:cNvSpPr txBox="1"/>
          <p:nvPr>
            <p:ph idx="1" type="subTitle"/>
          </p:nvPr>
        </p:nvSpPr>
        <p:spPr>
          <a:xfrm>
            <a:off x="838200" y="1245950"/>
            <a:ext cx="8407800" cy="388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Leaf1#sh vlan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VLAN  Name                         	Status	Ports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----- -------------------------------- --------- -------------------------------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 	default                      	active   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10	VLAN0010                     	active	Cpu, Et27/1+, Et28/1, Vx1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11	VLAN0011                     	active	Cpu, Et28/1+, Vx1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12	VLAN0012                     	active	Cpu, Et27/1, Et28/1+, Vx1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13	VLAN0013                     	active	Cpu, Et28/1+, Vx1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+ indicates a private VLAN promoted port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3" name="Google Shape;993;gdf7f94ca7a_13_39"/>
          <p:cNvSpPr txBox="1"/>
          <p:nvPr>
            <p:ph type="ctrTitle"/>
          </p:nvPr>
        </p:nvSpPr>
        <p:spPr>
          <a:xfrm>
            <a:off x="838200" y="-15875"/>
            <a:ext cx="10515600" cy="93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300"/>
              <a:t>VLAN : </a:t>
            </a:r>
            <a:r>
              <a:rPr lang="en-US" sz="3300"/>
              <a:t>H3 in </a:t>
            </a:r>
            <a:r>
              <a:rPr lang="en-US" sz="3300">
                <a:solidFill>
                  <a:srgbClr val="9900FF"/>
                </a:solidFill>
              </a:rPr>
              <a:t>VLAN 12</a:t>
            </a:r>
            <a:r>
              <a:rPr lang="en-US" sz="3300"/>
              <a:t>, H1 and H2 in </a:t>
            </a:r>
            <a:r>
              <a:rPr lang="en-US" sz="3300">
                <a:solidFill>
                  <a:srgbClr val="D5A6BD"/>
                </a:solidFill>
              </a:rPr>
              <a:t>VLAN 10</a:t>
            </a:r>
            <a:endParaRPr sz="33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df7f94ca7a_13_44"/>
          <p:cNvSpPr txBox="1"/>
          <p:nvPr>
            <p:ph type="title"/>
          </p:nvPr>
        </p:nvSpPr>
        <p:spPr>
          <a:xfrm>
            <a:off x="838200" y="-15875"/>
            <a:ext cx="11152500" cy="1325700"/>
          </a:xfrm>
          <a:prstGeom prst="rect">
            <a:avLst/>
          </a:prstGeom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Encapsulated Traffic: </a:t>
            </a:r>
            <a:r>
              <a:rPr lang="en-US" sz="3000"/>
              <a:t>H3 in </a:t>
            </a:r>
            <a:r>
              <a:rPr lang="en-US" sz="3000">
                <a:solidFill>
                  <a:srgbClr val="9900FF"/>
                </a:solidFill>
              </a:rPr>
              <a:t>VLAN 12</a:t>
            </a:r>
            <a:r>
              <a:rPr lang="en-US" sz="3000"/>
              <a:t>, H1 and H2 in </a:t>
            </a:r>
            <a:r>
              <a:rPr lang="en-US" sz="3000">
                <a:solidFill>
                  <a:srgbClr val="D5A6BD"/>
                </a:solidFill>
              </a:rPr>
              <a:t>VLAN 10</a:t>
            </a:r>
            <a:endParaRPr sz="3000"/>
          </a:p>
        </p:txBody>
      </p:sp>
      <p:sp>
        <p:nvSpPr>
          <p:cNvPr id="999" name="Google Shape;999;gdf7f94ca7a_13_44"/>
          <p:cNvSpPr txBox="1"/>
          <p:nvPr>
            <p:ph idx="1" type="body"/>
          </p:nvPr>
        </p:nvSpPr>
        <p:spPr>
          <a:xfrm>
            <a:off x="394025" y="1368425"/>
            <a:ext cx="11596800" cy="4839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latin typeface="Courier New"/>
                <a:ea typeface="Courier New"/>
                <a:cs typeface="Courier New"/>
                <a:sym typeface="Courier New"/>
              </a:rPr>
              <a:t>ping H3 → H2 (OK)</a:t>
            </a:r>
            <a:endParaRPr b="1" sz="1300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15:54:16.254254 98:5d:82:b4:dd:f9 &gt; 98:5d:82:c1:6b:03, ethertype 802.1Q (0x8100), length 168: vlan 1006, p 0, ethertype IPv4 (0x0800), 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10.1.1.1.18655 &gt; 10.2.1.2.4789: VXLAN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, flags [I] (0x08), 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vni 12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98:5d:82:b4:ca:61 &gt; 44:4c:a8:8d:27:c1, ethertype IPv4 (0x0800), length 114: 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172.16.0.3 &gt; 172.16.0.2: ICMP echo request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, id 16640, seq 1, length 80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15:54:16.254328 98:5d:82:c1:6b:03 &gt; 98:5d:82:b4:dd:f9, ethertype IPv4 (0x0800), length 164: 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10.2.1.2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.20406 &gt; 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10.1.1.1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.4789: VXLAN, flags [I] (0x08), 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vni 10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44:4c:a8:8d:27:c1 &gt; 98:5d:82:b4:ca:61, ethertype IPv4 (0x0800), length 114: 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172.16.0.2 &gt; 172.16.0.3: ICMP echo reply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, id 16640, seq 1, length 80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300" u="sng">
                <a:latin typeface="Courier New"/>
                <a:ea typeface="Courier New"/>
                <a:cs typeface="Courier New"/>
                <a:sym typeface="Courier New"/>
              </a:rPr>
              <a:t>ping H2 → H3 (OK)</a:t>
            </a:r>
            <a:endParaRPr b="1" sz="1300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15:57:22.901888 98:5d:82:c1:6b:03 &gt; 98:5d:82:b4:dd:f9, ethertype IPv4 (0x0800), length 164: 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10.2.1.2.20406 &gt; 10.1.1.1.4789: VXLAN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, flags [I] (0x08), 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vni 10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44:4c:a8:8d:27:c1 &gt; 98:5d:82:b4:ca:61, ethertype IPv4 (0x0800), length 114: 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172.16.0.2 &gt; 172.16.0.3: ICMP echo request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, id 2289, seq 1, length 80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15:57:22.901985 98:5d:82:b4:dd:f9 &gt; 98:5d:82:c1:6b:03, ethertype 802.1Q (0x8100), length 168: vlan 1006, p 0, ethertype IPv4 (0x0800), 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10.1.1.1.18655 &gt; 10.2.1.2.4789: VXLAN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, flags [I] (0x08), 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vni 12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98:5d:82:b4:ca:61 &gt; 44:4c:a8:8d:27:c1, ethertype IPv4 (0x0800), length 114: 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172.16.0.3 &gt; 172.16.0.2: ICMP echo reply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, id 2289, seq 1, length 80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df7f94ca7a_13_49"/>
          <p:cNvSpPr txBox="1"/>
          <p:nvPr>
            <p:ph type="title"/>
          </p:nvPr>
        </p:nvSpPr>
        <p:spPr>
          <a:xfrm>
            <a:off x="838200" y="-15875"/>
            <a:ext cx="10515600" cy="1325700"/>
          </a:xfrm>
          <a:prstGeom prst="rect">
            <a:avLst/>
          </a:prstGeom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EVPN Control-Plane: </a:t>
            </a:r>
            <a:r>
              <a:rPr lang="en-US" sz="3000"/>
              <a:t>H3 in </a:t>
            </a:r>
            <a:r>
              <a:rPr lang="en-US" sz="3000">
                <a:solidFill>
                  <a:srgbClr val="9900FF"/>
                </a:solidFill>
              </a:rPr>
              <a:t>VLAN 12</a:t>
            </a:r>
            <a:r>
              <a:rPr lang="en-US" sz="3000"/>
              <a:t>, H1 and H2 in </a:t>
            </a:r>
            <a:r>
              <a:rPr lang="en-US" sz="3000">
                <a:solidFill>
                  <a:srgbClr val="D5A6BD"/>
                </a:solidFill>
              </a:rPr>
              <a:t>VLAN 10</a:t>
            </a:r>
            <a:endParaRPr sz="3000"/>
          </a:p>
        </p:txBody>
      </p:sp>
      <p:sp>
        <p:nvSpPr>
          <p:cNvPr id="1005" name="Google Shape;1005;gdf7f94ca7a_13_49"/>
          <p:cNvSpPr txBox="1"/>
          <p:nvPr>
            <p:ph idx="1" type="body"/>
          </p:nvPr>
        </p:nvSpPr>
        <p:spPr>
          <a:xfrm>
            <a:off x="1066800" y="864950"/>
            <a:ext cx="9740100" cy="5504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Leaf1(config-if-Et34)#sh bgp evpn route-type mac-ip detail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BGP routing table information for VRF default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Router identifier 10.1.1.1, local AS number 65001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BGP routing table entry for 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mac-ip 444c.a88d.27c1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, Route Distinguisher: 10.2.0.2: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Paths: 1 available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65002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	10.2.1.2 from 10.2.0.2 (10.2.1.2)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Origin IGP, metric -, localpref 100, weight 0, valid, external, best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Extended Community: 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Route-Target-AS:10:10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TunnelEncap:tunnelTypeVxlan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VNI: 10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ESI: 0000:0000:0000:0000:0000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BGP routing table entry for 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mac-ip 985d.82b4.ca61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, Route Distinguisher: 10.2.0.1: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Paths: 1 available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Local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	- from - (0.0.0.0)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Origin IGP, metric -, localpref -, weight 0, valid, local, best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Extended Community: 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Route-Target-AS:10:10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TunnelEncap:tunnelTypeVxlan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VNI: 10 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ESI: 0000:0000:0000:0000:0000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BGP routing table entry for 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mac-ip 985d.82b4.ccf5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, Route Distinguisher: 10.2.0.1: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Paths: 1 available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Local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	- from - (0.0.0.0)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Origin IGP, metric -, localpref -, weight 0, valid, local, best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Extended Community: 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Route-Target-AS:10:10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TunnelEncap:tunnelTypeVxlan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VNI: 10 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ESI: 0000:0000:0000:0000:0000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df7f94ca7a_13_54"/>
          <p:cNvSpPr txBox="1"/>
          <p:nvPr>
            <p:ph type="title"/>
          </p:nvPr>
        </p:nvSpPr>
        <p:spPr>
          <a:xfrm>
            <a:off x="838200" y="-15875"/>
            <a:ext cx="10805100" cy="1325700"/>
          </a:xfrm>
          <a:prstGeom prst="rect">
            <a:avLst/>
          </a:prstGeom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VXLAN Address Table: </a:t>
            </a:r>
            <a:r>
              <a:rPr lang="en-US" sz="3000"/>
              <a:t>H3 in </a:t>
            </a:r>
            <a:r>
              <a:rPr lang="en-US" sz="3000">
                <a:solidFill>
                  <a:srgbClr val="9900FF"/>
                </a:solidFill>
              </a:rPr>
              <a:t>VLAN 12</a:t>
            </a:r>
            <a:r>
              <a:rPr lang="en-US" sz="3000"/>
              <a:t>, H1 and H2 in </a:t>
            </a:r>
            <a:r>
              <a:rPr lang="en-US" sz="3000">
                <a:solidFill>
                  <a:srgbClr val="D5A6BD"/>
                </a:solidFill>
              </a:rPr>
              <a:t>VLAN 10</a:t>
            </a:r>
            <a:endParaRPr sz="3000"/>
          </a:p>
        </p:txBody>
      </p:sp>
      <p:sp>
        <p:nvSpPr>
          <p:cNvPr id="1011" name="Google Shape;1011;gdf7f94ca7a_13_54"/>
          <p:cNvSpPr txBox="1"/>
          <p:nvPr>
            <p:ph idx="1" type="body"/>
          </p:nvPr>
        </p:nvSpPr>
        <p:spPr>
          <a:xfrm>
            <a:off x="838200" y="1245950"/>
            <a:ext cx="8117700" cy="2790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Leaf2(config)#sh vxlan address-table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  	Vxlan Mac Address Table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VLAN  Mac Address 	Type  	Prt  VTEP         	Moves   Last Move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----  ----------- 	----  	---  ----         	-----   ---------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3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10  985d.82b4.ca61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EVPN  	Vx1  10.1.1.1     	1   	0:02:41 ago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10  985d.82b4.ccf5  EVPN  	Vx1  10.1.1.1     	1   	0:02:34 ago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Total Remote Mac Addresses for this criterion: 2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2" name="Google Shape;1012;gdf7f94ca7a_13_54"/>
          <p:cNvSpPr txBox="1"/>
          <p:nvPr/>
        </p:nvSpPr>
        <p:spPr>
          <a:xfrm>
            <a:off x="838200" y="4417075"/>
            <a:ext cx="8998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H3 is attached to the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vlan 12 on the source VTEP but is learned in vlan 10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gdf7f94ca7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7600" y="5575"/>
            <a:ext cx="3712149" cy="196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df7f94ca7a_0_0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Private VLAN</a:t>
            </a:r>
            <a:endParaRPr/>
          </a:p>
        </p:txBody>
      </p:sp>
      <p:sp>
        <p:nvSpPr>
          <p:cNvPr id="278" name="Google Shape;278;gdf7f94ca7a_0_0"/>
          <p:cNvSpPr txBox="1"/>
          <p:nvPr>
            <p:ph idx="1" type="body"/>
          </p:nvPr>
        </p:nvSpPr>
        <p:spPr>
          <a:xfrm>
            <a:off x="228600" y="1063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-358775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50"/>
              <a:buFont typeface="Helvetica Neue"/>
              <a:buChar char="●"/>
            </a:pPr>
            <a:r>
              <a:rPr b="1" lang="en-US" sz="1950"/>
              <a:t>Private VLANs</a:t>
            </a:r>
            <a:r>
              <a:rPr lang="en-US" sz="1950"/>
              <a:t> are a collection of VLANs. </a:t>
            </a:r>
            <a:endParaRPr sz="1950"/>
          </a:p>
          <a:p>
            <a:pPr indent="-358775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50"/>
              <a:buFont typeface="Helvetica Neue"/>
              <a:buChar char="○"/>
            </a:pPr>
            <a:r>
              <a:rPr lang="en-US" sz="1950"/>
              <a:t>There is a single primary VLAN, and one or more secondary VLANs</a:t>
            </a:r>
            <a:endParaRPr b="1" sz="1950"/>
          </a:p>
          <a:p>
            <a:pPr indent="-352425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50"/>
              <a:buChar char="●"/>
            </a:pPr>
            <a:r>
              <a:rPr b="1" lang="en-US" sz="1950"/>
              <a:t>Primary VLAN</a:t>
            </a:r>
            <a:endParaRPr b="1" sz="1950"/>
          </a:p>
          <a:p>
            <a:pPr indent="-352425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50"/>
              <a:buChar char="○"/>
            </a:pPr>
            <a:r>
              <a:rPr lang="en-US" sz="1950"/>
              <a:t>Ports in the primary VLAN can send/receive traffic from ports in all the corresponding PVLANs</a:t>
            </a:r>
            <a:endParaRPr sz="1950"/>
          </a:p>
          <a:p>
            <a:pPr indent="-352425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50"/>
              <a:buChar char="○"/>
            </a:pPr>
            <a:r>
              <a:rPr lang="en-US" sz="1950"/>
              <a:t>There will only be one primary VLAN in a private VLAN Domain</a:t>
            </a:r>
            <a:endParaRPr sz="1950"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-3524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1950">
                <a:solidFill>
                  <a:schemeClr val="dk1"/>
                </a:solidFill>
              </a:rPr>
              <a:t>Secondary VLAN</a:t>
            </a:r>
            <a:endParaRPr b="1" sz="1950"/>
          </a:p>
          <a:p>
            <a:pPr indent="-352425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50"/>
              <a:buChar char="○"/>
            </a:pPr>
            <a:r>
              <a:rPr b="1" lang="en-US" sz="1950"/>
              <a:t>Community VLAN </a:t>
            </a:r>
            <a:endParaRPr b="1" sz="1950"/>
          </a:p>
          <a:p>
            <a:pPr indent="-352425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50"/>
              <a:buChar char="≫"/>
            </a:pPr>
            <a:r>
              <a:rPr lang="en-US" sz="1950"/>
              <a:t>Hosts in the same community VLAN can forward traffic to each other as well as ports in the primary VLAN</a:t>
            </a:r>
            <a:endParaRPr sz="1950"/>
          </a:p>
          <a:p>
            <a:pPr indent="-352425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50"/>
              <a:buChar char="≫"/>
            </a:pPr>
            <a:r>
              <a:rPr lang="en-US" sz="1950"/>
              <a:t>There can be multiple community VLANs in a private VLAN</a:t>
            </a:r>
            <a:endParaRPr sz="1650"/>
          </a:p>
          <a:p>
            <a:pPr indent="-352425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50"/>
              <a:buChar char="○"/>
            </a:pPr>
            <a:r>
              <a:rPr b="1" lang="en-US" sz="1950"/>
              <a:t>Isolated VLAN</a:t>
            </a:r>
            <a:endParaRPr b="1" sz="1950"/>
          </a:p>
          <a:p>
            <a:pPr indent="-352425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50"/>
              <a:buChar char="≫"/>
            </a:pPr>
            <a:r>
              <a:rPr lang="en-US" sz="1950"/>
              <a:t>Hosts in an isolated vlan can only forward traffic to ports in the primary VLAN</a:t>
            </a:r>
            <a:endParaRPr sz="1950"/>
          </a:p>
          <a:p>
            <a:pPr indent="-352425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50"/>
              <a:buChar char="≫"/>
            </a:pPr>
            <a:r>
              <a:rPr lang="en-US" sz="1950"/>
              <a:t>Hosts within an isolated VLAN are not allowed to communicate with each other via bridging</a:t>
            </a:r>
            <a:endParaRPr sz="19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df7f94ca7a_13_60"/>
          <p:cNvSpPr/>
          <p:nvPr/>
        </p:nvSpPr>
        <p:spPr>
          <a:xfrm>
            <a:off x="3074499" y="2879425"/>
            <a:ext cx="548400" cy="3573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s70514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 1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gdf7f94ca7a_13_60"/>
          <p:cNvSpPr/>
          <p:nvPr/>
        </p:nvSpPr>
        <p:spPr>
          <a:xfrm>
            <a:off x="7028567" y="-1283956"/>
            <a:ext cx="466200" cy="3573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gdf7f94ca7a_13_60"/>
          <p:cNvSpPr/>
          <p:nvPr/>
        </p:nvSpPr>
        <p:spPr>
          <a:xfrm>
            <a:off x="4502749" y="3390425"/>
            <a:ext cx="548400" cy="357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s70515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 </a:t>
            </a: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gdf7f94ca7a_13_60"/>
          <p:cNvSpPr/>
          <p:nvPr/>
        </p:nvSpPr>
        <p:spPr>
          <a:xfrm>
            <a:off x="-2520760" y="9076979"/>
            <a:ext cx="466200" cy="357300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gdf7f94ca7a_13_60"/>
          <p:cNvSpPr/>
          <p:nvPr/>
        </p:nvSpPr>
        <p:spPr>
          <a:xfrm>
            <a:off x="7245048" y="3390425"/>
            <a:ext cx="621000" cy="357300"/>
          </a:xfrm>
          <a:prstGeom prst="rect">
            <a:avLst/>
          </a:prstGeom>
          <a:solidFill>
            <a:srgbClr val="9900F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s72811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 2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gdf7f94ca7a_13_60"/>
          <p:cNvSpPr txBox="1"/>
          <p:nvPr/>
        </p:nvSpPr>
        <p:spPr>
          <a:xfrm>
            <a:off x="6464312" y="3022525"/>
            <a:ext cx="44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53/1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3" name="Google Shape;1023;gdf7f94ca7a_13_60"/>
          <p:cNvCxnSpPr>
            <a:stCxn id="1024" idx="1"/>
            <a:endCxn id="1019" idx="3"/>
          </p:cNvCxnSpPr>
          <p:nvPr/>
        </p:nvCxnSpPr>
        <p:spPr>
          <a:xfrm rot="10800000">
            <a:off x="5050999" y="3569075"/>
            <a:ext cx="86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5" name="Google Shape;1025;gdf7f94ca7a_13_60"/>
          <p:cNvSpPr txBox="1"/>
          <p:nvPr/>
        </p:nvSpPr>
        <p:spPr>
          <a:xfrm>
            <a:off x="4055102" y="3747725"/>
            <a:ext cx="44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27/1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gdf7f94ca7a_13_60"/>
          <p:cNvSpPr txBox="1"/>
          <p:nvPr/>
        </p:nvSpPr>
        <p:spPr>
          <a:xfrm>
            <a:off x="5682488" y="3022531"/>
            <a:ext cx="698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gdf7f94ca7a_13_60"/>
          <p:cNvSpPr txBox="1"/>
          <p:nvPr/>
        </p:nvSpPr>
        <p:spPr>
          <a:xfrm>
            <a:off x="3585724" y="2853175"/>
            <a:ext cx="44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28/1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gdf7f94ca7a_13_60"/>
          <p:cNvSpPr txBox="1"/>
          <p:nvPr/>
        </p:nvSpPr>
        <p:spPr>
          <a:xfrm>
            <a:off x="1706475" y="2781025"/>
            <a:ext cx="138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172.16.0.1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985d.82b4.ccf5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gdf7f94ca7a_13_60"/>
          <p:cNvSpPr txBox="1"/>
          <p:nvPr/>
        </p:nvSpPr>
        <p:spPr>
          <a:xfrm>
            <a:off x="5051011" y="3022514"/>
            <a:ext cx="548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gdf7f94ca7a_13_60"/>
          <p:cNvSpPr/>
          <p:nvPr/>
        </p:nvSpPr>
        <p:spPr>
          <a:xfrm>
            <a:off x="5914999" y="3390425"/>
            <a:ext cx="548400" cy="357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s705</a:t>
            </a: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 2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gdf7f94ca7a_13_60"/>
          <p:cNvSpPr/>
          <p:nvPr/>
        </p:nvSpPr>
        <p:spPr>
          <a:xfrm>
            <a:off x="3074499" y="4053975"/>
            <a:ext cx="548400" cy="357300"/>
          </a:xfrm>
          <a:prstGeom prst="rect">
            <a:avLst/>
          </a:prstGeom>
          <a:solidFill>
            <a:srgbClr val="9900F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s70</a:t>
            </a: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513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 3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gdf7f94ca7a_13_60"/>
          <p:cNvSpPr txBox="1"/>
          <p:nvPr/>
        </p:nvSpPr>
        <p:spPr>
          <a:xfrm>
            <a:off x="3598825" y="4256300"/>
            <a:ext cx="44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28/1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2" name="Google Shape;1032;gdf7f94ca7a_13_60"/>
          <p:cNvCxnSpPr>
            <a:stCxn id="1019" idx="1"/>
            <a:endCxn id="1017" idx="2"/>
          </p:cNvCxnSpPr>
          <p:nvPr/>
        </p:nvCxnSpPr>
        <p:spPr>
          <a:xfrm rot="10800000">
            <a:off x="3348649" y="3236675"/>
            <a:ext cx="1154100" cy="3324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3" name="Google Shape;1033;gdf7f94ca7a_13_60"/>
          <p:cNvCxnSpPr>
            <a:stCxn id="1030" idx="0"/>
            <a:endCxn id="1019" idx="1"/>
          </p:cNvCxnSpPr>
          <p:nvPr/>
        </p:nvCxnSpPr>
        <p:spPr>
          <a:xfrm flipH="1" rot="10800000">
            <a:off x="3348699" y="3569175"/>
            <a:ext cx="1154100" cy="4848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4" name="Google Shape;1034;gdf7f94ca7a_13_60"/>
          <p:cNvSpPr txBox="1"/>
          <p:nvPr/>
        </p:nvSpPr>
        <p:spPr>
          <a:xfrm>
            <a:off x="4055090" y="3175025"/>
            <a:ext cx="44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28/1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5" name="Google Shape;1035;gdf7f94ca7a_13_60"/>
          <p:cNvCxnSpPr>
            <a:stCxn id="1024" idx="3"/>
            <a:endCxn id="1021" idx="1"/>
          </p:cNvCxnSpPr>
          <p:nvPr/>
        </p:nvCxnSpPr>
        <p:spPr>
          <a:xfrm>
            <a:off x="6463399" y="3569075"/>
            <a:ext cx="781500" cy="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6" name="Google Shape;1036;gdf7f94ca7a_13_60"/>
          <p:cNvSpPr txBox="1"/>
          <p:nvPr/>
        </p:nvSpPr>
        <p:spPr>
          <a:xfrm>
            <a:off x="1695825" y="3955575"/>
            <a:ext cx="138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172.16.0.3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985d.82b4.ca61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gdf7f94ca7a_13_60"/>
          <p:cNvSpPr txBox="1"/>
          <p:nvPr/>
        </p:nvSpPr>
        <p:spPr>
          <a:xfrm>
            <a:off x="6904412" y="3004313"/>
            <a:ext cx="44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7/1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gdf7f94ca7a_13_60"/>
          <p:cNvSpPr txBox="1"/>
          <p:nvPr/>
        </p:nvSpPr>
        <p:spPr>
          <a:xfrm>
            <a:off x="8041025" y="3292025"/>
            <a:ext cx="138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172.16.0.2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444c.a88d.27c1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gdf7f94ca7a_13_60"/>
          <p:cNvSpPr txBox="1"/>
          <p:nvPr/>
        </p:nvSpPr>
        <p:spPr>
          <a:xfrm>
            <a:off x="5133720" y="3657675"/>
            <a:ext cx="69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10.0.0.0/31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gdf7f94ca7a_13_60"/>
          <p:cNvSpPr txBox="1"/>
          <p:nvPr/>
        </p:nvSpPr>
        <p:spPr>
          <a:xfrm>
            <a:off x="1030550" y="319325"/>
            <a:ext cx="11448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Community 1 VLAN &lt;--&gt; Community 2 VLAN</a:t>
            </a:r>
            <a:endParaRPr sz="3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H1 in </a:t>
            </a:r>
            <a:r>
              <a:rPr lang="en-US" sz="330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VLAN 13</a:t>
            </a:r>
            <a:r>
              <a:rPr lang="en-US" sz="3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H2 and H3 in </a:t>
            </a:r>
            <a:r>
              <a:rPr lang="en-US" sz="33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VLAN 12</a:t>
            </a:r>
            <a:endParaRPr sz="3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1" name="Google Shape;1041;gdf7f94ca7a_13_60"/>
          <p:cNvSpPr/>
          <p:nvPr/>
        </p:nvSpPr>
        <p:spPr>
          <a:xfrm>
            <a:off x="11194617" y="4002740"/>
            <a:ext cx="466200" cy="357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gdf7f94ca7a_13_60"/>
          <p:cNvSpPr/>
          <p:nvPr/>
        </p:nvSpPr>
        <p:spPr>
          <a:xfrm>
            <a:off x="11194617" y="4430340"/>
            <a:ext cx="466200" cy="357300"/>
          </a:xfrm>
          <a:prstGeom prst="rect">
            <a:avLst/>
          </a:prstGeom>
          <a:solidFill>
            <a:srgbClr val="D5A6B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10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gdf7f94ca7a_13_60"/>
          <p:cNvSpPr/>
          <p:nvPr/>
        </p:nvSpPr>
        <p:spPr>
          <a:xfrm>
            <a:off x="11194617" y="4912865"/>
            <a:ext cx="466200" cy="357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11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gdf7f94ca7a_13_60"/>
          <p:cNvSpPr/>
          <p:nvPr/>
        </p:nvSpPr>
        <p:spPr>
          <a:xfrm>
            <a:off x="11194617" y="5395390"/>
            <a:ext cx="466200" cy="357300"/>
          </a:xfrm>
          <a:prstGeom prst="rect">
            <a:avLst/>
          </a:prstGeom>
          <a:solidFill>
            <a:srgbClr val="9900F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12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gdf7f94ca7a_13_60"/>
          <p:cNvSpPr/>
          <p:nvPr/>
        </p:nvSpPr>
        <p:spPr>
          <a:xfrm>
            <a:off x="11194617" y="5877915"/>
            <a:ext cx="466200" cy="3573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13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gdf7f94ca7a_13_60"/>
          <p:cNvSpPr txBox="1"/>
          <p:nvPr/>
        </p:nvSpPr>
        <p:spPr>
          <a:xfrm>
            <a:off x="9216125" y="4787650"/>
            <a:ext cx="1583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Primary VLAN: 10</a:t>
            </a:r>
            <a:endParaRPr sz="1100">
              <a:solidFill>
                <a:srgbClr val="C27B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Isolated VLAN: 11</a:t>
            </a:r>
            <a:endParaRPr sz="11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Community VLAN: 12</a:t>
            </a:r>
            <a:endParaRPr sz="11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1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Community VLAN: 13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df7f94ca7a_13_93"/>
          <p:cNvSpPr txBox="1"/>
          <p:nvPr>
            <p:ph idx="1" type="subTitle"/>
          </p:nvPr>
        </p:nvSpPr>
        <p:spPr>
          <a:xfrm>
            <a:off x="838200" y="1245950"/>
            <a:ext cx="8794800" cy="39405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Leaf1(config-router-bgp)#sh vlan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VLAN  Name                         	Status	Ports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----- -------------------------------- --------- -------------------------------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 	default                      	active   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10	VLAN0010                     	active	Cpu, Et27/1+, Et28/1+, Vx1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11	VLAN0011                     	active	Cpu, Vx1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12	VLAN0012                     	active	Cpu, Et27/1, Vx1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13	VLAN0013                     	active	Cpu, Et28/1, Vx1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+ indicates a private VLAN promoted port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2" name="Google Shape;1052;gdf7f94ca7a_13_93"/>
          <p:cNvSpPr txBox="1"/>
          <p:nvPr>
            <p:ph type="ctrTitle"/>
          </p:nvPr>
        </p:nvSpPr>
        <p:spPr>
          <a:xfrm>
            <a:off x="838200" y="60325"/>
            <a:ext cx="10515600" cy="6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300"/>
              <a:t>VLAN : </a:t>
            </a:r>
            <a:r>
              <a:rPr lang="en-US" sz="3300"/>
              <a:t>H1 in </a:t>
            </a:r>
            <a:r>
              <a:rPr lang="en-US" sz="3300">
                <a:solidFill>
                  <a:schemeClr val="accent3"/>
                </a:solidFill>
              </a:rPr>
              <a:t>VLAN 13</a:t>
            </a:r>
            <a:r>
              <a:rPr lang="en-US" sz="3300"/>
              <a:t>, H2 and H3 in </a:t>
            </a:r>
            <a:r>
              <a:rPr lang="en-US" sz="3300">
                <a:solidFill>
                  <a:srgbClr val="9900FF"/>
                </a:solidFill>
              </a:rPr>
              <a:t>VLAN 12</a:t>
            </a:r>
            <a:endParaRPr sz="33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df7f94ca7a_13_98"/>
          <p:cNvSpPr txBox="1"/>
          <p:nvPr>
            <p:ph type="title"/>
          </p:nvPr>
        </p:nvSpPr>
        <p:spPr>
          <a:xfrm>
            <a:off x="609603" y="170159"/>
            <a:ext cx="10972800" cy="866700"/>
          </a:xfrm>
          <a:prstGeom prst="rect">
            <a:avLst/>
          </a:prstGeom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Encapsulated Traffic: </a:t>
            </a:r>
            <a:r>
              <a:rPr lang="en-US" sz="3000"/>
              <a:t>H1 in </a:t>
            </a:r>
            <a:r>
              <a:rPr lang="en-US" sz="3000">
                <a:solidFill>
                  <a:schemeClr val="accent3"/>
                </a:solidFill>
              </a:rPr>
              <a:t>VLAN 13</a:t>
            </a:r>
            <a:r>
              <a:rPr lang="en-US" sz="3000"/>
              <a:t>, H2 and H3 in </a:t>
            </a:r>
            <a:r>
              <a:rPr lang="en-US" sz="3000">
                <a:solidFill>
                  <a:srgbClr val="9900FF"/>
                </a:solidFill>
              </a:rPr>
              <a:t>VLAN 12</a:t>
            </a:r>
            <a:endParaRPr sz="3000"/>
          </a:p>
        </p:txBody>
      </p:sp>
      <p:sp>
        <p:nvSpPr>
          <p:cNvPr id="1058" name="Google Shape;1058;gdf7f94ca7a_13_98"/>
          <p:cNvSpPr txBox="1"/>
          <p:nvPr>
            <p:ph idx="1" type="body"/>
          </p:nvPr>
        </p:nvSpPr>
        <p:spPr>
          <a:xfrm>
            <a:off x="479200" y="639575"/>
            <a:ext cx="10874700" cy="5772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ping H3 → H2 (OK)</a:t>
            </a:r>
            <a:endParaRPr b="1" sz="1300" u="sng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16:30:17.181670 98:5d:82:b4:dd:f9 &gt; 98:5d:82:c1:6b:03, ethertype 802.1Q (0x8100), length 168: vlan 1006, p 0, ethertype IPv4 (0x0800),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10.1.1.1.18655 &gt; 10.2.1.2.4789: VXLAN</a:t>
            </a: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flags [I] (0x08),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vni 12</a:t>
            </a:r>
            <a:endParaRPr b="1"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98:5d:82:b4:ca:61 &gt; 44:4c:a8:8d:27:c1, ethertype IPv4 (0x0800), length 114: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172.16.0.3 &gt; 172.16.0.2: ICMP echo request</a:t>
            </a: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id 18917, seq 1, length 80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16:30:17.181814 98:5d:82:c1:6b:03 &gt; 98:5d:82:b4:dd:f9, ethertype IPv4 (0x0800), length 164: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10.2.1.2.20406 &gt; 10.1.1.1.4789: VXLAN</a:t>
            </a: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flags [I] (0x08),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vni 12</a:t>
            </a:r>
            <a:endParaRPr b="1"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44:4c:a8:8d:27:c1 &gt; 98:5d:82:b4:ca:61, ethertype IPv4 (0x0800), length 114: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172.16.0.2 &gt; 172.16.0.3:</a:t>
            </a: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ICMP echo reply</a:t>
            </a: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id 18917, seq 1, length 80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ping H2 → H1 (NOK)</a:t>
            </a:r>
            <a:endParaRPr b="1" sz="1300" u="sng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16:32:48.107108 98:5d:82:c1:6b:03 &gt; 98:5d:82:b4:dd:f9, ethertype IPv4 (0x0800), length 164: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10.2.1.2.37622 &gt; 10.1.1.1.4789: VXLAN</a:t>
            </a: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flags [I] (0x08),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vni 12</a:t>
            </a:r>
            <a:endParaRPr b="1"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44:4c:a8:8d:27:c1 &gt; 98:5d:82:b4:cc:f5, ethertype IPv4 (0x0800), length 114: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172.16.0.2 &gt; 172.16.0.1: ICMP echo request</a:t>
            </a: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id 6485, seq 1, length 80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There is no echo reply.</a:t>
            </a:r>
            <a:endParaRPr b="1"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ping H1 → H2 (NOK)</a:t>
            </a:r>
            <a:endParaRPr b="1" sz="1300" u="sng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16:36:11.517270 98:5d:82:b4:dd:f9 &gt; 98:5d:82:c1:6b:03, ethertype 802.1Q (0x8100), length 168: vlan 1006, p 0, ethertype IPv4 (0x0800),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10.1.1.1.54434 &gt; 10.2.1.2.4789: VXLAN</a:t>
            </a: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flags [I] (0x08),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vni 13</a:t>
            </a:r>
            <a:endParaRPr b="1"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98:5d:82:b4:cc:f5 &gt; 44:4c:a8:8d:27:c1, ethertype IPv4 (0x0800), length 114: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172.16.0.1 &gt; 172.16.0.2: ICMP echo request</a:t>
            </a: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id 18969, seq 1, length 80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There is no echo reply.</a:t>
            </a:r>
            <a:endParaRPr b="1" sz="1300" u="sng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df7f94ca7a_13_103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EVPN </a:t>
            </a:r>
            <a:r>
              <a:rPr lang="en-US" sz="3000"/>
              <a:t>Control-Plane: </a:t>
            </a:r>
            <a:r>
              <a:rPr lang="en-US" sz="3000"/>
              <a:t>H1 in </a:t>
            </a:r>
            <a:r>
              <a:rPr lang="en-US" sz="3000">
                <a:solidFill>
                  <a:schemeClr val="accent3"/>
                </a:solidFill>
              </a:rPr>
              <a:t>VLAN 13</a:t>
            </a:r>
            <a:r>
              <a:rPr lang="en-US" sz="3000"/>
              <a:t>, H2 and H3 in </a:t>
            </a:r>
            <a:r>
              <a:rPr lang="en-US" sz="3000">
                <a:solidFill>
                  <a:srgbClr val="9900FF"/>
                </a:solidFill>
              </a:rPr>
              <a:t>VLAN 12</a:t>
            </a:r>
            <a:endParaRPr sz="3000"/>
          </a:p>
        </p:txBody>
      </p:sp>
      <p:sp>
        <p:nvSpPr>
          <p:cNvPr id="1064" name="Google Shape;1064;gdf7f94ca7a_13_103"/>
          <p:cNvSpPr txBox="1"/>
          <p:nvPr>
            <p:ph idx="1" type="body"/>
          </p:nvPr>
        </p:nvSpPr>
        <p:spPr>
          <a:xfrm>
            <a:off x="838200" y="848250"/>
            <a:ext cx="8343300" cy="5531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Leaf1(config-router-bgp)#sh bgp evpn route-type mac-ip detail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BGP routing table information for VRF default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Router identifier 10.1.1.1, local AS number 65001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BGP routing table entry for mac-ip 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444c.a88d.27c1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, Route Distinguisher: 10.2.0.2:10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Paths: 1 available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65002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	10.2.1.2 from 10.2.0.2 (10.2.1.2)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Origin IGP, metric -, localpref 100, weight 0, valid, external, best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Extended Community: Route-Target-AS:10:10 TunnelEncap:tunnelTypeVxlan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VNI: 10 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ESI: 0000:0000:0000:0000:0000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BGP routing table entry for mac-ip 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985d.82b4.ca61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, Route Distinguisher: 10.2.0.1:10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Paths: 1 available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Local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	- from - (0.0.0.0)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Origin IGP, metric -, localpref -, weight 0, valid, local, best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Extended Community: Route-Target-AS:10:10 TunnelEncap:tunnelTypeVxlan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VNI: 10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ESI: 0000:0000:0000:0000:0000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BGP routing table entry for mac-ip 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985d.82b4.ccf5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, Route Distinguisher: 10.2.0.1:10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Paths: 1 available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Local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	- from - (0.0.0.0)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Origin IGP, metric -, localpref -, weight 0, valid, local, best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Extended Community: Route-Target-AS:10:10 TunnelEncap:tunnelTypeVxlan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VNI: 10 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ESI: 0000:0000:0000:0000:0000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df7f94ca7a_13_108"/>
          <p:cNvSpPr txBox="1"/>
          <p:nvPr>
            <p:ph type="title"/>
          </p:nvPr>
        </p:nvSpPr>
        <p:spPr>
          <a:xfrm>
            <a:off x="838200" y="60325"/>
            <a:ext cx="11009100" cy="1325700"/>
          </a:xfrm>
          <a:prstGeom prst="rect">
            <a:avLst/>
          </a:prstGeom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VXLAN Address Table: </a:t>
            </a:r>
            <a:r>
              <a:rPr lang="en-US" sz="3000"/>
              <a:t>H1 in </a:t>
            </a:r>
            <a:r>
              <a:rPr lang="en-US" sz="3000">
                <a:solidFill>
                  <a:schemeClr val="accent3"/>
                </a:solidFill>
              </a:rPr>
              <a:t>VLAN 13</a:t>
            </a:r>
            <a:r>
              <a:rPr lang="en-US" sz="3000"/>
              <a:t>, H2 and H3 in </a:t>
            </a:r>
            <a:r>
              <a:rPr lang="en-US" sz="3000">
                <a:solidFill>
                  <a:srgbClr val="9900FF"/>
                </a:solidFill>
              </a:rPr>
              <a:t>VLAN 12</a:t>
            </a:r>
            <a:endParaRPr sz="3000"/>
          </a:p>
        </p:txBody>
      </p:sp>
      <p:sp>
        <p:nvSpPr>
          <p:cNvPr id="1070" name="Google Shape;1070;gdf7f94ca7a_13_108"/>
          <p:cNvSpPr txBox="1"/>
          <p:nvPr>
            <p:ph idx="1" type="body"/>
          </p:nvPr>
        </p:nvSpPr>
        <p:spPr>
          <a:xfrm>
            <a:off x="404675" y="1245950"/>
            <a:ext cx="7196700" cy="3048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Leaf2(config-macvrf-13)#sh vxlan address-table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Vxlan Mac Address Table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VLAN  Mac Address 	Type  	Prt  VTEP         	Moves   Last Move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----  ----------- 	----  	---  ----         	-----   ---------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10  985d.82b4.ca61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EVPN  	Vx1  10.1.1.1     	1   	0:01:51 ago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10  985d.82b4.ccf5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EVPN  	Vx1  10.1.1.1     	1   	0:01:56 ago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Total Remote Mac Addresses for this criterion: 2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1" name="Google Shape;1071;gdf7f94ca7a_13_108"/>
          <p:cNvSpPr txBox="1"/>
          <p:nvPr/>
        </p:nvSpPr>
        <p:spPr>
          <a:xfrm>
            <a:off x="1001075" y="5592425"/>
            <a:ext cx="10159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H3 and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H1 are attached to the vlan 12 and vlan 13 respectively on the source VTEP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df7f94ca7a_13_114"/>
          <p:cNvSpPr/>
          <p:nvPr/>
        </p:nvSpPr>
        <p:spPr>
          <a:xfrm>
            <a:off x="3074499" y="2879425"/>
            <a:ext cx="548400" cy="3573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s70514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 1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gdf7f94ca7a_13_114"/>
          <p:cNvSpPr/>
          <p:nvPr/>
        </p:nvSpPr>
        <p:spPr>
          <a:xfrm>
            <a:off x="7028567" y="-1283956"/>
            <a:ext cx="466200" cy="3573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gdf7f94ca7a_13_114"/>
          <p:cNvSpPr/>
          <p:nvPr/>
        </p:nvSpPr>
        <p:spPr>
          <a:xfrm>
            <a:off x="4502749" y="3390425"/>
            <a:ext cx="548400" cy="357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s70515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 </a:t>
            </a: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gdf7f94ca7a_13_114"/>
          <p:cNvSpPr/>
          <p:nvPr/>
        </p:nvSpPr>
        <p:spPr>
          <a:xfrm>
            <a:off x="-2520760" y="9076979"/>
            <a:ext cx="466200" cy="357300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gdf7f94ca7a_13_114"/>
          <p:cNvSpPr/>
          <p:nvPr/>
        </p:nvSpPr>
        <p:spPr>
          <a:xfrm>
            <a:off x="7245048" y="3390425"/>
            <a:ext cx="621000" cy="357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s72811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 2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gdf7f94ca7a_13_114"/>
          <p:cNvSpPr txBox="1"/>
          <p:nvPr/>
        </p:nvSpPr>
        <p:spPr>
          <a:xfrm>
            <a:off x="6464312" y="3022525"/>
            <a:ext cx="44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53/1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2" name="Google Shape;1082;gdf7f94ca7a_13_114"/>
          <p:cNvCxnSpPr>
            <a:stCxn id="1083" idx="1"/>
            <a:endCxn id="1078" idx="3"/>
          </p:cNvCxnSpPr>
          <p:nvPr/>
        </p:nvCxnSpPr>
        <p:spPr>
          <a:xfrm rot="10800000">
            <a:off x="5050999" y="3569075"/>
            <a:ext cx="86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4" name="Google Shape;1084;gdf7f94ca7a_13_114"/>
          <p:cNvSpPr txBox="1"/>
          <p:nvPr/>
        </p:nvSpPr>
        <p:spPr>
          <a:xfrm>
            <a:off x="4055102" y="3747725"/>
            <a:ext cx="44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27/1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gdf7f94ca7a_13_114"/>
          <p:cNvSpPr txBox="1"/>
          <p:nvPr/>
        </p:nvSpPr>
        <p:spPr>
          <a:xfrm>
            <a:off x="5682488" y="3022531"/>
            <a:ext cx="698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gdf7f94ca7a_13_114"/>
          <p:cNvSpPr txBox="1"/>
          <p:nvPr/>
        </p:nvSpPr>
        <p:spPr>
          <a:xfrm>
            <a:off x="3585724" y="2853175"/>
            <a:ext cx="44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28/1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gdf7f94ca7a_13_114"/>
          <p:cNvSpPr txBox="1"/>
          <p:nvPr/>
        </p:nvSpPr>
        <p:spPr>
          <a:xfrm>
            <a:off x="1706475" y="2781025"/>
            <a:ext cx="138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172.16.0.1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985d.82b4.ccf5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gdf7f94ca7a_13_114"/>
          <p:cNvSpPr txBox="1"/>
          <p:nvPr/>
        </p:nvSpPr>
        <p:spPr>
          <a:xfrm>
            <a:off x="5051011" y="3022514"/>
            <a:ext cx="548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gdf7f94ca7a_13_114"/>
          <p:cNvSpPr/>
          <p:nvPr/>
        </p:nvSpPr>
        <p:spPr>
          <a:xfrm>
            <a:off x="5914999" y="3390425"/>
            <a:ext cx="548400" cy="357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s705</a:t>
            </a: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 2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gdf7f94ca7a_13_114"/>
          <p:cNvSpPr/>
          <p:nvPr/>
        </p:nvSpPr>
        <p:spPr>
          <a:xfrm>
            <a:off x="3074499" y="4053975"/>
            <a:ext cx="548400" cy="357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s70</a:t>
            </a: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513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 3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gdf7f94ca7a_13_114"/>
          <p:cNvSpPr txBox="1"/>
          <p:nvPr/>
        </p:nvSpPr>
        <p:spPr>
          <a:xfrm>
            <a:off x="3598825" y="4256300"/>
            <a:ext cx="44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28/1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1" name="Google Shape;1091;gdf7f94ca7a_13_114"/>
          <p:cNvCxnSpPr>
            <a:stCxn id="1078" idx="1"/>
            <a:endCxn id="1076" idx="2"/>
          </p:cNvCxnSpPr>
          <p:nvPr/>
        </p:nvCxnSpPr>
        <p:spPr>
          <a:xfrm rot="10800000">
            <a:off x="3348649" y="3236675"/>
            <a:ext cx="1154100" cy="3324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2" name="Google Shape;1092;gdf7f94ca7a_13_114"/>
          <p:cNvCxnSpPr>
            <a:stCxn id="1089" idx="0"/>
            <a:endCxn id="1078" idx="1"/>
          </p:cNvCxnSpPr>
          <p:nvPr/>
        </p:nvCxnSpPr>
        <p:spPr>
          <a:xfrm flipH="1" rot="10800000">
            <a:off x="3348699" y="3569175"/>
            <a:ext cx="1154100" cy="4848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3" name="Google Shape;1093;gdf7f94ca7a_13_114"/>
          <p:cNvSpPr txBox="1"/>
          <p:nvPr/>
        </p:nvSpPr>
        <p:spPr>
          <a:xfrm>
            <a:off x="4055090" y="3175025"/>
            <a:ext cx="44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28/1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4" name="Google Shape;1094;gdf7f94ca7a_13_114"/>
          <p:cNvCxnSpPr>
            <a:stCxn id="1083" idx="3"/>
            <a:endCxn id="1080" idx="1"/>
          </p:cNvCxnSpPr>
          <p:nvPr/>
        </p:nvCxnSpPr>
        <p:spPr>
          <a:xfrm>
            <a:off x="6463399" y="3569075"/>
            <a:ext cx="7815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5" name="Google Shape;1095;gdf7f94ca7a_13_114"/>
          <p:cNvSpPr txBox="1"/>
          <p:nvPr/>
        </p:nvSpPr>
        <p:spPr>
          <a:xfrm>
            <a:off x="1695825" y="3955575"/>
            <a:ext cx="138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172.16.0.3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985d.82b4.ca61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gdf7f94ca7a_13_114"/>
          <p:cNvSpPr txBox="1"/>
          <p:nvPr/>
        </p:nvSpPr>
        <p:spPr>
          <a:xfrm>
            <a:off x="6904412" y="3004313"/>
            <a:ext cx="44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7/1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gdf7f94ca7a_13_114"/>
          <p:cNvSpPr txBox="1"/>
          <p:nvPr/>
        </p:nvSpPr>
        <p:spPr>
          <a:xfrm>
            <a:off x="8041025" y="3292025"/>
            <a:ext cx="138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172.16.0.2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444c.a88d.27c1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gdf7f94ca7a_13_114"/>
          <p:cNvSpPr txBox="1"/>
          <p:nvPr/>
        </p:nvSpPr>
        <p:spPr>
          <a:xfrm>
            <a:off x="5133720" y="3657675"/>
            <a:ext cx="69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10.0.0.0/31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gdf7f94ca7a_13_114"/>
          <p:cNvSpPr txBox="1"/>
          <p:nvPr/>
        </p:nvSpPr>
        <p:spPr>
          <a:xfrm>
            <a:off x="948625" y="357425"/>
            <a:ext cx="91908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Community VLAN &lt;--&gt; Isolated VLAN</a:t>
            </a:r>
            <a:endParaRPr sz="3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H1 in </a:t>
            </a:r>
            <a:r>
              <a:rPr lang="en-US" sz="330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VLAN 13</a:t>
            </a:r>
            <a:r>
              <a:rPr lang="en-US" sz="3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H2 and H3 in </a:t>
            </a:r>
            <a:r>
              <a:rPr lang="en-US" sz="33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VLAN 11</a:t>
            </a:r>
            <a:endParaRPr sz="33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0" name="Google Shape;1100;gdf7f94ca7a_13_114"/>
          <p:cNvSpPr/>
          <p:nvPr/>
        </p:nvSpPr>
        <p:spPr>
          <a:xfrm>
            <a:off x="11118417" y="4002740"/>
            <a:ext cx="466200" cy="357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gdf7f94ca7a_13_114"/>
          <p:cNvSpPr/>
          <p:nvPr/>
        </p:nvSpPr>
        <p:spPr>
          <a:xfrm>
            <a:off x="11118417" y="4430340"/>
            <a:ext cx="466200" cy="357300"/>
          </a:xfrm>
          <a:prstGeom prst="rect">
            <a:avLst/>
          </a:prstGeom>
          <a:solidFill>
            <a:srgbClr val="D5A6B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10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gdf7f94ca7a_13_114"/>
          <p:cNvSpPr/>
          <p:nvPr/>
        </p:nvSpPr>
        <p:spPr>
          <a:xfrm>
            <a:off x="11118417" y="4912865"/>
            <a:ext cx="466200" cy="357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11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gdf7f94ca7a_13_114"/>
          <p:cNvSpPr/>
          <p:nvPr/>
        </p:nvSpPr>
        <p:spPr>
          <a:xfrm>
            <a:off x="11118417" y="5395390"/>
            <a:ext cx="466200" cy="357300"/>
          </a:xfrm>
          <a:prstGeom prst="rect">
            <a:avLst/>
          </a:prstGeom>
          <a:solidFill>
            <a:srgbClr val="9900F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12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gdf7f94ca7a_13_114"/>
          <p:cNvSpPr/>
          <p:nvPr/>
        </p:nvSpPr>
        <p:spPr>
          <a:xfrm>
            <a:off x="11118417" y="5877915"/>
            <a:ext cx="466200" cy="3573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13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gdf7f94ca7a_13_114"/>
          <p:cNvSpPr txBox="1"/>
          <p:nvPr/>
        </p:nvSpPr>
        <p:spPr>
          <a:xfrm>
            <a:off x="9216125" y="4787650"/>
            <a:ext cx="1583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Primary VLAN: 10</a:t>
            </a:r>
            <a:endParaRPr sz="1100">
              <a:solidFill>
                <a:srgbClr val="C27B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Isolated VLAN: 11</a:t>
            </a:r>
            <a:endParaRPr sz="11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Community VLAN: 12</a:t>
            </a:r>
            <a:endParaRPr sz="11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1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Community VLAN: 13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df7f94ca7a_13_147"/>
          <p:cNvSpPr txBox="1"/>
          <p:nvPr>
            <p:ph idx="1" type="subTitle"/>
          </p:nvPr>
        </p:nvSpPr>
        <p:spPr>
          <a:xfrm>
            <a:off x="838200" y="1245950"/>
            <a:ext cx="8354100" cy="3951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Leaf1(config-macvrf-11)#sh vlan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VLAN  Name                         	Status	Ports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----- -------------------------------- --------- -------------------------------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 	default                      	active   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10	VLAN0010                     	active	Cpu, Et27/1+, Et28/1+, Vx1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11	VLAN0011                     	active	Cpu, Et27/1, Vx1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12	VLAN0012                     	active	Cpu, Vx1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13	VLAN0013                     	active	Cpu, Et28/1, Vx1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+ indicates a private VLAN promoted port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1" name="Google Shape;1111;gdf7f94ca7a_13_147"/>
          <p:cNvSpPr txBox="1"/>
          <p:nvPr>
            <p:ph type="ctrTitle"/>
          </p:nvPr>
        </p:nvSpPr>
        <p:spPr>
          <a:xfrm>
            <a:off x="838200" y="60325"/>
            <a:ext cx="10515600" cy="6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300"/>
              <a:t>VLAN : </a:t>
            </a:r>
            <a:r>
              <a:rPr lang="en-US" sz="3300"/>
              <a:t>H1 in </a:t>
            </a:r>
            <a:r>
              <a:rPr lang="en-US" sz="3300">
                <a:solidFill>
                  <a:schemeClr val="accent3"/>
                </a:solidFill>
              </a:rPr>
              <a:t>VLAN 13</a:t>
            </a:r>
            <a:r>
              <a:rPr lang="en-US" sz="3300"/>
              <a:t>, H2 and H3 in </a:t>
            </a:r>
            <a:r>
              <a:rPr lang="en-US" sz="3300">
                <a:solidFill>
                  <a:schemeClr val="accent2"/>
                </a:solidFill>
              </a:rPr>
              <a:t>VLAN 11</a:t>
            </a:r>
            <a:endParaRPr sz="33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df7f94ca7a_13_152"/>
          <p:cNvSpPr txBox="1"/>
          <p:nvPr>
            <p:ph type="title"/>
          </p:nvPr>
        </p:nvSpPr>
        <p:spPr>
          <a:xfrm>
            <a:off x="609600" y="170150"/>
            <a:ext cx="11485200" cy="866700"/>
          </a:xfrm>
          <a:prstGeom prst="rect">
            <a:avLst/>
          </a:prstGeom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Encapsulated Traffic: </a:t>
            </a:r>
            <a:r>
              <a:rPr lang="en-US"/>
              <a:t>H1 in </a:t>
            </a:r>
            <a:r>
              <a:rPr lang="en-US">
                <a:solidFill>
                  <a:schemeClr val="accent3"/>
                </a:solidFill>
              </a:rPr>
              <a:t>VLAN 13</a:t>
            </a:r>
            <a:r>
              <a:rPr lang="en-US"/>
              <a:t>, H2 and H3 in </a:t>
            </a:r>
            <a:r>
              <a:rPr lang="en-US">
                <a:solidFill>
                  <a:schemeClr val="accent2"/>
                </a:solidFill>
              </a:rPr>
              <a:t>VLAN 11</a:t>
            </a:r>
            <a:endParaRPr/>
          </a:p>
        </p:txBody>
      </p:sp>
      <p:sp>
        <p:nvSpPr>
          <p:cNvPr id="1117" name="Google Shape;1117;gdf7f94ca7a_13_152"/>
          <p:cNvSpPr txBox="1"/>
          <p:nvPr>
            <p:ph idx="1" type="body"/>
          </p:nvPr>
        </p:nvSpPr>
        <p:spPr>
          <a:xfrm>
            <a:off x="511150" y="1107775"/>
            <a:ext cx="11405100" cy="5185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ping H2 → H1 (NOK)</a:t>
            </a:r>
            <a:endParaRPr b="1" sz="1300" u="sng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17:08:31.280671 98:5d:82:c1:6b:03 &gt; 98:5d:82:b4:dd:f9, ethertype IPv4 (0x0800), length 164: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10.2.1.2.37622 &gt; 10.1.1.1.4789: VXLAN</a:t>
            </a: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flags [I] (0x08),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vni 11</a:t>
            </a:r>
            <a:endParaRPr b="1"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44:4c:a8:8d:27:c1 &gt; 98:5d:82:b4:cc:f5, ethertype IPv4 (0x0800), length 114: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172.16.0.2 &gt; 172.16.0.1:</a:t>
            </a: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ICMP echo request</a:t>
            </a: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id 10152, seq 1, length 80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There is no echo reply.</a:t>
            </a:r>
            <a:endParaRPr b="1"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ping H2 → H3 (NOK)</a:t>
            </a:r>
            <a:endParaRPr b="1" sz="1300" u="sng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17:25:32.742515 98:5d:82:c1:6b:03 &gt; 98:5d:82:b4:dd:f9, ethertype IPv4 (0x0800), length 164: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10.2.1.2.20406 &gt; 10.1.1.1.4789: VXLAN</a:t>
            </a: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flags [I] (0x08),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vni 11</a:t>
            </a:r>
            <a:endParaRPr b="1"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44:4c:a8:8d:27:c1 &gt; 98:5d:82:b4:ca:61, ethertype IPv4 (0x0800), length 114: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172.16.0.2 &gt; 172.16.0.3:</a:t>
            </a: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ICMP echo request,</a:t>
            </a: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id 12108, seq 1, length 80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There is no echo reply.</a:t>
            </a:r>
            <a:endParaRPr b="1"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ping H2 → H1 (NOK)</a:t>
            </a:r>
            <a:endParaRPr b="1" sz="1300" u="sng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17:28:05.119710 98:5d:82:b4:dd:f9 &gt; 98:5d:82:c1:6b:03, ethertype 802.1Q (0x8100), length 168: vlan 1006, p 0, ethertype IPv4 (0x0800),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10.1.1.1.54434 &gt; 10.2.1.2.4789: VXLAN</a:t>
            </a: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flags [I] (0x08),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vni 13</a:t>
            </a:r>
            <a:endParaRPr b="1"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98:5d:82:b4:cc:f5 &gt; 44:4c:a8:8d:27:c1, ethertype IPv4 (0x0800), length 114: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172.16.0.1 &gt; 172.16.0.2:</a:t>
            </a: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ICMP echo request</a:t>
            </a: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id 22381, seq 1, length 80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There is no echo reply.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df7f94ca7a_13_157"/>
          <p:cNvSpPr txBox="1"/>
          <p:nvPr>
            <p:ph type="title"/>
          </p:nvPr>
        </p:nvSpPr>
        <p:spPr>
          <a:xfrm>
            <a:off x="838200" y="-15875"/>
            <a:ext cx="10515600" cy="1325700"/>
          </a:xfrm>
          <a:prstGeom prst="rect">
            <a:avLst/>
          </a:prstGeom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EVPN Control-Plane: </a:t>
            </a:r>
            <a:r>
              <a:rPr lang="en-US" sz="3000"/>
              <a:t>H1 in </a:t>
            </a:r>
            <a:r>
              <a:rPr lang="en-US" sz="3000">
                <a:solidFill>
                  <a:schemeClr val="accent3"/>
                </a:solidFill>
              </a:rPr>
              <a:t>VLAN 13</a:t>
            </a:r>
            <a:r>
              <a:rPr lang="en-US" sz="3000"/>
              <a:t>, H2 and H3 in </a:t>
            </a:r>
            <a:r>
              <a:rPr lang="en-US" sz="3000">
                <a:solidFill>
                  <a:schemeClr val="accent2"/>
                </a:solidFill>
              </a:rPr>
              <a:t>VLAN 11</a:t>
            </a:r>
            <a:endParaRPr sz="3000"/>
          </a:p>
        </p:txBody>
      </p:sp>
      <p:sp>
        <p:nvSpPr>
          <p:cNvPr id="1123" name="Google Shape;1123;gdf7f94ca7a_13_157"/>
          <p:cNvSpPr txBox="1"/>
          <p:nvPr>
            <p:ph idx="1" type="body"/>
          </p:nvPr>
        </p:nvSpPr>
        <p:spPr>
          <a:xfrm>
            <a:off x="838200" y="747075"/>
            <a:ext cx="7354500" cy="5546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Leaf1(config-macvrf-11)#sh bgp evpn route-type mac-ip detail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BGP routing table information for VRF default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Router identifier 10.1.1.1, local AS number 65001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BGP routing table entry for mac-ip 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444c.a88d.27c1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, Route Distinguisher: 10.2.0.2:10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Paths: 1 available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65002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	10.2.1.2 from 10.2.0.2 (10.2.1.2)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Origin IGP, metric -, localpref 100, weight 0, valid, external, best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Extended Community: Route-Target-AS:10:10 TunnelEncap:tunnelTypeVxlan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VNI: 10 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ESI: 0000:0000:0000:0000:0000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BGP routing table entry for mac-ip 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985d.82b4.ca61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, Route Distinguisher: 10.2.0.1:10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Paths: 1 available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Local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	- from - (0.0.0.0)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Origin IGP, metric -, localpref -, weight 0, valid, local, best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Extended Community: Route-Target-AS:10:10 TunnelEncap:tunnelTypeVxlan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VNI: 10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ESI: 0000:0000:0000:0000:0000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BGP routing table entry for mac-ip 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985d.82b4.ccf5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, Route Distinguisher: 10.2.0.1:10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Paths: 1 available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Local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	- from - (0.0.0.0)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Origin IGP, metric -, localpref -, weight 0, valid, local, best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Extended Community: Route-Target-AS:10:10 TunnelEncap:tunnelTypeVxlan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VNI: 10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ESI: 0000:0000:0000:0000:0000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df7f94ca7a_13_162"/>
          <p:cNvSpPr txBox="1"/>
          <p:nvPr>
            <p:ph type="title"/>
          </p:nvPr>
        </p:nvSpPr>
        <p:spPr>
          <a:xfrm>
            <a:off x="838200" y="60325"/>
            <a:ext cx="10901700" cy="1325700"/>
          </a:xfrm>
          <a:prstGeom prst="rect">
            <a:avLst/>
          </a:prstGeom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VXLAN Address Table: </a:t>
            </a:r>
            <a:r>
              <a:rPr lang="en-US" sz="3000"/>
              <a:t>H1 in </a:t>
            </a:r>
            <a:r>
              <a:rPr lang="en-US" sz="3000">
                <a:solidFill>
                  <a:schemeClr val="accent3"/>
                </a:solidFill>
              </a:rPr>
              <a:t>VLAN 13</a:t>
            </a:r>
            <a:r>
              <a:rPr lang="en-US" sz="3000"/>
              <a:t>, H2 and H3 in </a:t>
            </a:r>
            <a:r>
              <a:rPr lang="en-US" sz="3000">
                <a:solidFill>
                  <a:schemeClr val="accent2"/>
                </a:solidFill>
              </a:rPr>
              <a:t>VLAN 11</a:t>
            </a:r>
            <a:endParaRPr sz="3000"/>
          </a:p>
        </p:txBody>
      </p:sp>
      <p:sp>
        <p:nvSpPr>
          <p:cNvPr id="1129" name="Google Shape;1129;gdf7f94ca7a_13_162"/>
          <p:cNvSpPr txBox="1"/>
          <p:nvPr>
            <p:ph idx="1" type="body"/>
          </p:nvPr>
        </p:nvSpPr>
        <p:spPr>
          <a:xfrm>
            <a:off x="838200" y="1245950"/>
            <a:ext cx="7666200" cy="3123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Leaf2(config-macvrf-11)#sh vxlan address-table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 	Vxlan Mac Address Table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VLAN  Mac Address 	Type  	Prt  VTEP         	Moves   Last Move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----  ----------- 	----  	---  ----         	-----   ---------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10  985d.82b4.ca61 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EVPN  	Vx1  10.1.1.1     	1   	0:02:18 ago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10  985d.82b4.ccf5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EVPN  	Vx1  10.1.1.1     	1   	0:02:23 ago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Total Remote Mac Addresses for this criterion: 2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0" name="Google Shape;1130;gdf7f94ca7a_13_162"/>
          <p:cNvSpPr txBox="1"/>
          <p:nvPr/>
        </p:nvSpPr>
        <p:spPr>
          <a:xfrm>
            <a:off x="1268900" y="5795650"/>
            <a:ext cx="99054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H3 and H1 are attached to the vlan 11 and vlan 13 respectively on the source VTEP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8fa611407_0_11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PVLAN Ports</a:t>
            </a:r>
            <a:endParaRPr/>
          </a:p>
        </p:txBody>
      </p:sp>
      <p:sp>
        <p:nvSpPr>
          <p:cNvPr id="284" name="Google Shape;284;gd8fa611407_0_11"/>
          <p:cNvSpPr txBox="1"/>
          <p:nvPr>
            <p:ph idx="1" type="body"/>
          </p:nvPr>
        </p:nvSpPr>
        <p:spPr>
          <a:xfrm>
            <a:off x="838200" y="1292225"/>
            <a:ext cx="10515600" cy="49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Promiscuous port</a:t>
            </a:r>
            <a:endParaRPr b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All ports in Primary VLAN are called promiscuous ports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By default all promiscuous ports are mapped to all secondary VLANs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Communicates with anything else connected to the primary or any secondary VLAN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Connects to a router, firewall or other common gateway device</a:t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Host port</a:t>
            </a:r>
            <a:endParaRPr b="1"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/>
              <a:t>Community port</a:t>
            </a:r>
            <a:endParaRPr b="1"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≫"/>
            </a:pPr>
            <a:r>
              <a:rPr lang="en-US" sz="1800"/>
              <a:t>Connects to the host that resides on community VLAN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≫"/>
            </a:pPr>
            <a:r>
              <a:rPr lang="en-US" sz="1800"/>
              <a:t>Communicates with promiscuous ports and ports on the same community VLAN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/>
              <a:t>Isolated port</a:t>
            </a:r>
            <a:endParaRPr b="1"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≫"/>
            </a:pPr>
            <a:r>
              <a:rPr lang="en-US" sz="1800"/>
              <a:t>Connects to the host that resides on isolated VLAN 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≫"/>
            </a:pPr>
            <a:r>
              <a:rPr lang="en-US" sz="1800"/>
              <a:t>Communicates only with promiscuous ports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df7f94ca7a_13_168"/>
          <p:cNvSpPr/>
          <p:nvPr/>
        </p:nvSpPr>
        <p:spPr>
          <a:xfrm>
            <a:off x="3074499" y="2879425"/>
            <a:ext cx="548400" cy="357300"/>
          </a:xfrm>
          <a:prstGeom prst="rect">
            <a:avLst/>
          </a:prstGeom>
          <a:solidFill>
            <a:srgbClr val="D5A6B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s70514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 1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gdf7f94ca7a_13_168"/>
          <p:cNvSpPr/>
          <p:nvPr/>
        </p:nvSpPr>
        <p:spPr>
          <a:xfrm>
            <a:off x="7028567" y="-1283956"/>
            <a:ext cx="466200" cy="3573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gdf7f94ca7a_13_168"/>
          <p:cNvSpPr/>
          <p:nvPr/>
        </p:nvSpPr>
        <p:spPr>
          <a:xfrm>
            <a:off x="4502749" y="3390425"/>
            <a:ext cx="548400" cy="357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s70515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 </a:t>
            </a: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gdf7f94ca7a_13_168"/>
          <p:cNvSpPr/>
          <p:nvPr/>
        </p:nvSpPr>
        <p:spPr>
          <a:xfrm>
            <a:off x="-2520760" y="9076979"/>
            <a:ext cx="466200" cy="357300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gdf7f94ca7a_13_168"/>
          <p:cNvSpPr/>
          <p:nvPr/>
        </p:nvSpPr>
        <p:spPr>
          <a:xfrm>
            <a:off x="7245048" y="3390425"/>
            <a:ext cx="621000" cy="357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s72811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 2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gdf7f94ca7a_13_168"/>
          <p:cNvSpPr txBox="1"/>
          <p:nvPr/>
        </p:nvSpPr>
        <p:spPr>
          <a:xfrm>
            <a:off x="6464312" y="3022525"/>
            <a:ext cx="44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53/1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1" name="Google Shape;1141;gdf7f94ca7a_13_168"/>
          <p:cNvCxnSpPr>
            <a:stCxn id="1142" idx="1"/>
            <a:endCxn id="1137" idx="3"/>
          </p:cNvCxnSpPr>
          <p:nvPr/>
        </p:nvCxnSpPr>
        <p:spPr>
          <a:xfrm rot="10800000">
            <a:off x="5050999" y="3569075"/>
            <a:ext cx="86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3" name="Google Shape;1143;gdf7f94ca7a_13_168"/>
          <p:cNvSpPr txBox="1"/>
          <p:nvPr/>
        </p:nvSpPr>
        <p:spPr>
          <a:xfrm>
            <a:off x="4055102" y="3747725"/>
            <a:ext cx="44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27/1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gdf7f94ca7a_13_168"/>
          <p:cNvSpPr txBox="1"/>
          <p:nvPr/>
        </p:nvSpPr>
        <p:spPr>
          <a:xfrm>
            <a:off x="5682488" y="3022531"/>
            <a:ext cx="698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gdf7f94ca7a_13_168"/>
          <p:cNvSpPr txBox="1"/>
          <p:nvPr/>
        </p:nvSpPr>
        <p:spPr>
          <a:xfrm>
            <a:off x="3585724" y="2853175"/>
            <a:ext cx="44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28/1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gdf7f94ca7a_13_168"/>
          <p:cNvSpPr txBox="1"/>
          <p:nvPr/>
        </p:nvSpPr>
        <p:spPr>
          <a:xfrm>
            <a:off x="1706475" y="2781025"/>
            <a:ext cx="138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172.16.0.1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985d.82b4.ccf5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gdf7f94ca7a_13_168"/>
          <p:cNvSpPr txBox="1"/>
          <p:nvPr/>
        </p:nvSpPr>
        <p:spPr>
          <a:xfrm>
            <a:off x="5051011" y="3022514"/>
            <a:ext cx="548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gdf7f94ca7a_13_168"/>
          <p:cNvSpPr/>
          <p:nvPr/>
        </p:nvSpPr>
        <p:spPr>
          <a:xfrm>
            <a:off x="5914999" y="3390425"/>
            <a:ext cx="548400" cy="357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s705</a:t>
            </a: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 2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gdf7f94ca7a_13_168"/>
          <p:cNvSpPr/>
          <p:nvPr/>
        </p:nvSpPr>
        <p:spPr>
          <a:xfrm>
            <a:off x="3074499" y="4053975"/>
            <a:ext cx="548400" cy="357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s70</a:t>
            </a: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513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 3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gdf7f94ca7a_13_168"/>
          <p:cNvSpPr txBox="1"/>
          <p:nvPr/>
        </p:nvSpPr>
        <p:spPr>
          <a:xfrm>
            <a:off x="3598825" y="4256300"/>
            <a:ext cx="44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28/1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0" name="Google Shape;1150;gdf7f94ca7a_13_168"/>
          <p:cNvCxnSpPr>
            <a:stCxn id="1137" idx="1"/>
            <a:endCxn id="1135" idx="2"/>
          </p:cNvCxnSpPr>
          <p:nvPr/>
        </p:nvCxnSpPr>
        <p:spPr>
          <a:xfrm rot="10800000">
            <a:off x="3348649" y="3236675"/>
            <a:ext cx="1154100" cy="3324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1" name="Google Shape;1151;gdf7f94ca7a_13_168"/>
          <p:cNvCxnSpPr>
            <a:stCxn id="1148" idx="0"/>
            <a:endCxn id="1137" idx="1"/>
          </p:cNvCxnSpPr>
          <p:nvPr/>
        </p:nvCxnSpPr>
        <p:spPr>
          <a:xfrm flipH="1" rot="10800000">
            <a:off x="3348699" y="3569175"/>
            <a:ext cx="1154100" cy="4848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2" name="Google Shape;1152;gdf7f94ca7a_13_168"/>
          <p:cNvSpPr txBox="1"/>
          <p:nvPr/>
        </p:nvSpPr>
        <p:spPr>
          <a:xfrm>
            <a:off x="4055090" y="3175025"/>
            <a:ext cx="44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28/1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3" name="Google Shape;1153;gdf7f94ca7a_13_168"/>
          <p:cNvCxnSpPr>
            <a:stCxn id="1142" idx="3"/>
            <a:endCxn id="1139" idx="1"/>
          </p:cNvCxnSpPr>
          <p:nvPr/>
        </p:nvCxnSpPr>
        <p:spPr>
          <a:xfrm>
            <a:off x="6463399" y="3569075"/>
            <a:ext cx="7815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4" name="Google Shape;1154;gdf7f94ca7a_13_168"/>
          <p:cNvSpPr txBox="1"/>
          <p:nvPr/>
        </p:nvSpPr>
        <p:spPr>
          <a:xfrm>
            <a:off x="1695825" y="3955575"/>
            <a:ext cx="138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172.16.0.3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985d.82b4.ca61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gdf7f94ca7a_13_168"/>
          <p:cNvSpPr txBox="1"/>
          <p:nvPr/>
        </p:nvSpPr>
        <p:spPr>
          <a:xfrm>
            <a:off x="6904412" y="3004313"/>
            <a:ext cx="44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7/1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gdf7f94ca7a_13_168"/>
          <p:cNvSpPr txBox="1"/>
          <p:nvPr/>
        </p:nvSpPr>
        <p:spPr>
          <a:xfrm>
            <a:off x="8041025" y="3292025"/>
            <a:ext cx="138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172.16.0.2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444c.a88d.27c1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gdf7f94ca7a_13_168"/>
          <p:cNvSpPr txBox="1"/>
          <p:nvPr/>
        </p:nvSpPr>
        <p:spPr>
          <a:xfrm>
            <a:off x="5133720" y="3657675"/>
            <a:ext cx="69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10.0.0.0/31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gdf7f94ca7a_13_168"/>
          <p:cNvSpPr txBox="1"/>
          <p:nvPr/>
        </p:nvSpPr>
        <p:spPr>
          <a:xfrm>
            <a:off x="1307575" y="377725"/>
            <a:ext cx="74238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</a:t>
            </a:r>
            <a:r>
              <a:rPr lang="en-US" sz="3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 </a:t>
            </a:r>
            <a:r>
              <a:rPr lang="en-US" sz="3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VLAN</a:t>
            </a:r>
            <a:r>
              <a:rPr lang="en-US" sz="3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&lt;--&gt; Isolated </a:t>
            </a:r>
            <a:r>
              <a:rPr lang="en-US" sz="3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VLAN</a:t>
            </a:r>
            <a:endParaRPr sz="3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H1 in </a:t>
            </a:r>
            <a:r>
              <a:rPr lang="en-US" sz="3300">
                <a:solidFill>
                  <a:srgbClr val="D5A6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VLAN 10</a:t>
            </a:r>
            <a:r>
              <a:rPr lang="en-US" sz="3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H2 and H3 in </a:t>
            </a:r>
            <a:r>
              <a:rPr lang="en-US" sz="33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VLAN 11</a:t>
            </a:r>
            <a:endParaRPr sz="33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9" name="Google Shape;1159;gdf7f94ca7a_13_168"/>
          <p:cNvSpPr/>
          <p:nvPr/>
        </p:nvSpPr>
        <p:spPr>
          <a:xfrm>
            <a:off x="11347017" y="4078940"/>
            <a:ext cx="466200" cy="357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gdf7f94ca7a_13_168"/>
          <p:cNvSpPr/>
          <p:nvPr/>
        </p:nvSpPr>
        <p:spPr>
          <a:xfrm>
            <a:off x="11347017" y="4506540"/>
            <a:ext cx="466200" cy="357300"/>
          </a:xfrm>
          <a:prstGeom prst="rect">
            <a:avLst/>
          </a:prstGeom>
          <a:solidFill>
            <a:srgbClr val="D5A6B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10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gdf7f94ca7a_13_168"/>
          <p:cNvSpPr/>
          <p:nvPr/>
        </p:nvSpPr>
        <p:spPr>
          <a:xfrm>
            <a:off x="11347017" y="4989065"/>
            <a:ext cx="466200" cy="357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11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gdf7f94ca7a_13_168"/>
          <p:cNvSpPr/>
          <p:nvPr/>
        </p:nvSpPr>
        <p:spPr>
          <a:xfrm>
            <a:off x="11347017" y="5471590"/>
            <a:ext cx="466200" cy="357300"/>
          </a:xfrm>
          <a:prstGeom prst="rect">
            <a:avLst/>
          </a:prstGeom>
          <a:solidFill>
            <a:srgbClr val="9900F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12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gdf7f94ca7a_13_168"/>
          <p:cNvSpPr/>
          <p:nvPr/>
        </p:nvSpPr>
        <p:spPr>
          <a:xfrm>
            <a:off x="11347017" y="5954115"/>
            <a:ext cx="466200" cy="3573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vlan 13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gdf7f94ca7a_13_168"/>
          <p:cNvSpPr txBox="1"/>
          <p:nvPr/>
        </p:nvSpPr>
        <p:spPr>
          <a:xfrm>
            <a:off x="9216125" y="4787650"/>
            <a:ext cx="1583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Primary VLAN: 10</a:t>
            </a:r>
            <a:endParaRPr sz="1100">
              <a:solidFill>
                <a:srgbClr val="C27B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Isolated VLAN: 11</a:t>
            </a:r>
            <a:endParaRPr sz="11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Community VLAN: 12</a:t>
            </a:r>
            <a:endParaRPr sz="11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1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Community VLAN: 13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df7f94ca7a_13_201"/>
          <p:cNvSpPr txBox="1"/>
          <p:nvPr>
            <p:ph idx="1" type="subTitle"/>
          </p:nvPr>
        </p:nvSpPr>
        <p:spPr>
          <a:xfrm>
            <a:off x="838200" y="1245950"/>
            <a:ext cx="8612100" cy="3929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Leaf1(config-if-Et28/1)#sh vlan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VLAN  Name                         	Status	Ports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----- -------------------------------- --------- -------------------------------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 	default                      	active   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10	VLAN0010                     	active	Cpu, Et27/1+, Et28/1, Vx1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11	VLAN0011                     	active	Cpu, Et27/1, Et28/1+, Vx1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12	VLAN0012                     	active	Cpu, Et28/1+, Vx1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13	VLAN0013                     	active	Cpu, Et28/1+, Vx1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+ indicates a private VLAN promoted port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0" name="Google Shape;1170;gdf7f94ca7a_13_201"/>
          <p:cNvSpPr txBox="1"/>
          <p:nvPr>
            <p:ph type="ctrTitle"/>
          </p:nvPr>
        </p:nvSpPr>
        <p:spPr>
          <a:xfrm>
            <a:off x="838200" y="60325"/>
            <a:ext cx="10515600" cy="6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300"/>
              <a:t>VLAN : </a:t>
            </a:r>
            <a:r>
              <a:rPr lang="en-US" sz="3300"/>
              <a:t>H1 in </a:t>
            </a:r>
            <a:r>
              <a:rPr lang="en-US" sz="3300">
                <a:solidFill>
                  <a:srgbClr val="D5A6BD"/>
                </a:solidFill>
              </a:rPr>
              <a:t>VLAN 10</a:t>
            </a:r>
            <a:r>
              <a:rPr lang="en-US" sz="3300"/>
              <a:t>, H2 and H3 in </a:t>
            </a:r>
            <a:r>
              <a:rPr lang="en-US" sz="3300">
                <a:solidFill>
                  <a:schemeClr val="accent2"/>
                </a:solidFill>
              </a:rPr>
              <a:t>VLAN 11</a:t>
            </a:r>
            <a:endParaRPr sz="33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df7f94ca7a_13_206"/>
          <p:cNvSpPr txBox="1"/>
          <p:nvPr>
            <p:ph type="title"/>
          </p:nvPr>
        </p:nvSpPr>
        <p:spPr>
          <a:xfrm>
            <a:off x="609600" y="170150"/>
            <a:ext cx="11506500" cy="866700"/>
          </a:xfrm>
          <a:prstGeom prst="rect">
            <a:avLst/>
          </a:prstGeom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Encapsulated Traffic: </a:t>
            </a:r>
            <a:r>
              <a:rPr lang="en-US"/>
              <a:t>H1 in </a:t>
            </a:r>
            <a:r>
              <a:rPr lang="en-US">
                <a:solidFill>
                  <a:srgbClr val="D5A6BD"/>
                </a:solidFill>
              </a:rPr>
              <a:t>VLAN 10</a:t>
            </a:r>
            <a:r>
              <a:rPr lang="en-US"/>
              <a:t>, H2 and H3 in </a:t>
            </a:r>
            <a:r>
              <a:rPr lang="en-US">
                <a:solidFill>
                  <a:schemeClr val="accent2"/>
                </a:solidFill>
              </a:rPr>
              <a:t>VLAN 11</a:t>
            </a:r>
            <a:endParaRPr/>
          </a:p>
        </p:txBody>
      </p:sp>
      <p:sp>
        <p:nvSpPr>
          <p:cNvPr id="1176" name="Google Shape;1176;gdf7f94ca7a_13_206"/>
          <p:cNvSpPr txBox="1"/>
          <p:nvPr>
            <p:ph idx="1" type="body"/>
          </p:nvPr>
        </p:nvSpPr>
        <p:spPr>
          <a:xfrm>
            <a:off x="838200" y="1488775"/>
            <a:ext cx="11035500" cy="4783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ping H2 → H1 (OK)</a:t>
            </a:r>
            <a:endParaRPr b="1" sz="1300" u="sng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17:55:00.617044 98:5d:82:c1:6b:03 &gt; 98:5d:82:b4:dd:f9, ethertype IPv4 (0x0800), length 164: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10.2.1.2.37622 &gt; 10.1.1.1.4789: VXLAN</a:t>
            </a: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flags [I] (0x08),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vni 11</a:t>
            </a:r>
            <a:endParaRPr b="1"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44:4c:a8:8d:27:c1 &gt; 98:5d:82:b4:cc:f5, ethertype IPv4 (0x0800), length 114: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172.16.0.2 &gt; 172.16.0.1: ICMP echo request, </a:t>
            </a: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id 15107, seq 1, length 80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17:55:00.617159 98:5d:82:b4:dd:f9 &gt; 98:5d:82:c1:6b:03, ethertype 802.1Q (0x8100), length 168: vlan 1006, p 0, ethertype IPv4 (0x0800),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10.1.1.1.54434 &gt; 10.2.1.2.4789: VXLAN</a:t>
            </a: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flags [I] (0x08),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vni 10</a:t>
            </a:r>
            <a:endParaRPr b="1"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98:5d:82:b4:cc:f5 &gt; 44:4c:a8:8d:27:c1, ethertype IPv4 (0x0800), length 114: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172.16.0.1 &gt; 172.16.0.2: ICMP echo reply,</a:t>
            </a: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id 15107, seq 1, length 80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 u="sng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ping H1 → H2 (OK)</a:t>
            </a:r>
            <a:endParaRPr b="1" sz="1300" u="sng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17:51:58.472818 98:5d:82:b4:dd:f9 &gt; 98:5d:82:c1:6b:03, ethertype 802.1Q (0x8100), length 168: vlan 1006, p 0, ethertype IPv4 (0x0800),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10.1.1.1.54434 &gt; 10.2.1.2.4789</a:t>
            </a: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 VXLAN, flags [I] (0x08),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vni 10</a:t>
            </a:r>
            <a:endParaRPr b="1"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98:5d:82:b4:cc:f5 &gt; 44:4c:a8:8d:27:c1, ethertype IPv4 (0x0800), length 114: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172.16.0.1 &gt; 172.16.0.2: ICMP echo request,</a:t>
            </a: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id 24100, seq 1, length 80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17:51:58.472944 98:5d:82:c1:6b:03 &gt; 98:5d:82:b4:dd:f9, ethertype IPv4 (0x0800), length 164: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10.2.1.2.37622 &gt; 10.1.1.1.4789: VXLAN</a:t>
            </a: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flags [I] (0x08),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vni 11</a:t>
            </a:r>
            <a:endParaRPr b="1"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44:4c:a8:8d:27:c1 &gt; 98:5d:82:b4:cc:f5, ethertype IPv4 (0x0800), length 114: </a:t>
            </a:r>
            <a:r>
              <a:rPr b="1"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172.16.0.2 &gt; 172.16.0.1: ICMP echo reply, </a:t>
            </a:r>
            <a:r>
              <a:rPr lang="en-US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id 24100, seq 1, length 80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 sz="1300" u="sng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df7f94ca7a_13_211"/>
          <p:cNvSpPr txBox="1"/>
          <p:nvPr>
            <p:ph type="title"/>
          </p:nvPr>
        </p:nvSpPr>
        <p:spPr>
          <a:xfrm>
            <a:off x="838200" y="-15875"/>
            <a:ext cx="10515600" cy="1325700"/>
          </a:xfrm>
          <a:prstGeom prst="rect">
            <a:avLst/>
          </a:prstGeom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EVPN Control-Plane: </a:t>
            </a:r>
            <a:r>
              <a:rPr lang="en-US" sz="3000"/>
              <a:t>H1 in </a:t>
            </a:r>
            <a:r>
              <a:rPr lang="en-US" sz="3000">
                <a:solidFill>
                  <a:srgbClr val="D5A6BD"/>
                </a:solidFill>
              </a:rPr>
              <a:t>VLAN 10</a:t>
            </a:r>
            <a:r>
              <a:rPr lang="en-US" sz="3000"/>
              <a:t>, H2 and H3 in </a:t>
            </a:r>
            <a:r>
              <a:rPr lang="en-US" sz="3000">
                <a:solidFill>
                  <a:schemeClr val="accent2"/>
                </a:solidFill>
              </a:rPr>
              <a:t>VLAN 11</a:t>
            </a:r>
            <a:endParaRPr sz="3000"/>
          </a:p>
        </p:txBody>
      </p:sp>
      <p:sp>
        <p:nvSpPr>
          <p:cNvPr id="1182" name="Google Shape;1182;gdf7f94ca7a_13_211"/>
          <p:cNvSpPr txBox="1"/>
          <p:nvPr>
            <p:ph idx="1" type="body"/>
          </p:nvPr>
        </p:nvSpPr>
        <p:spPr>
          <a:xfrm>
            <a:off x="838200" y="815975"/>
            <a:ext cx="10515600" cy="5529600"/>
          </a:xfrm>
          <a:prstGeom prst="rect">
            <a:avLst/>
          </a:prstGeom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Leaf1(config-router-bgp)#sh bgp evpn route-type mac-ip detail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BGP routing table information for VRF default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Router identifier 10.1.1.1, local AS number 65001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BGP routing table entry for mac-ip 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444c.a88d.27c1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, Route Distinguisher: 10.2.0.2:10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Paths: 1 available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65002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	10.2.1.2 from 10.2.0.2 (10.2.1.2)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Origin IGP, metric -, localpref 100, weight 0, valid, external, best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Extended Community: Route-Target-AS:10:10 TunnelEncap:tunnelTypeVxlan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VNI: 10 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ESI: 0000:0000:0000:0000:0000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BGP routing table entry for mac-ip 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985d.82b4.ca61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, Route Distinguisher: 10.2.0.1:10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Paths: 1 available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Local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	- from - (0.0.0.0)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Origin IGP, metric -, localpref -, weight 0, valid, local, best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Extended Community: Route-Target-AS:10:10 TunnelEncap:tunnelTypeVxlan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VNI: 10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ESI: 0000:0000:0000:0000:0000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BGP routing table entry for mac-ip 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985d.82b4.ccf5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, Route Distinguisher: 10.2.0.1:10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Paths: 1 available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Local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	- from - (0.0.0.0)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Origin IGP, metric -, localpref -, weight 0, valid, local, best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Extended Community: Route-Target-AS:10:10 TunnelEncap:tunnelTypeVxlan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VNI: 10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ESI: 0000:0000:0000:0000:0000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df7f94ca7a_13_216"/>
          <p:cNvSpPr txBox="1"/>
          <p:nvPr>
            <p:ph type="title"/>
          </p:nvPr>
        </p:nvSpPr>
        <p:spPr>
          <a:xfrm>
            <a:off x="838200" y="-15875"/>
            <a:ext cx="10515600" cy="1325700"/>
          </a:xfrm>
          <a:prstGeom prst="rect">
            <a:avLst/>
          </a:prstGeom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/>
              <a:t>VXLAN Address Table: </a:t>
            </a:r>
            <a:r>
              <a:rPr lang="en-US" sz="2900"/>
              <a:t>H1 in </a:t>
            </a:r>
            <a:r>
              <a:rPr lang="en-US" sz="2900">
                <a:solidFill>
                  <a:srgbClr val="D5A6BD"/>
                </a:solidFill>
              </a:rPr>
              <a:t>VLAN 10</a:t>
            </a:r>
            <a:r>
              <a:rPr lang="en-US" sz="2900"/>
              <a:t>, H2 and H3 in </a:t>
            </a:r>
            <a:r>
              <a:rPr lang="en-US" sz="2900">
                <a:solidFill>
                  <a:schemeClr val="accent2"/>
                </a:solidFill>
              </a:rPr>
              <a:t>VLAN 11</a:t>
            </a:r>
            <a:endParaRPr sz="2900"/>
          </a:p>
        </p:txBody>
      </p:sp>
      <p:sp>
        <p:nvSpPr>
          <p:cNvPr id="1188" name="Google Shape;1188;gdf7f94ca7a_13_216"/>
          <p:cNvSpPr txBox="1"/>
          <p:nvPr>
            <p:ph idx="1" type="body"/>
          </p:nvPr>
        </p:nvSpPr>
        <p:spPr>
          <a:xfrm>
            <a:off x="838200" y="1202950"/>
            <a:ext cx="10950300" cy="377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Leaf2(config-macvrf-13)#sh vxlan address-table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Vxlan Mac Address Table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VLAN  Mac Address 	Type  	Prt  VTEP         	Moves   Last Move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----  ----------- 	----  	---  ----         	-----   ---------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10  985d.82b4.ca61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EVPN  	Vx1  10.1.1.1     	1   	0:01:51 ago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10  985d.82b4.ccf5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EVPN  	Vx1  10.1.1.1     	1   	0:01:56 ago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Total Remote Mac Addresses for this criterion: 2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SzPts val="935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9" name="Google Shape;1189;gdf7f94ca7a_13_216"/>
          <p:cNvSpPr txBox="1"/>
          <p:nvPr/>
        </p:nvSpPr>
        <p:spPr>
          <a:xfrm>
            <a:off x="1837400" y="5608725"/>
            <a:ext cx="95628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H2 and H3 is attached to the vlan 12 and vlan 13 respectively on the source VTEP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f7f94ca7a_0_27"/>
          <p:cNvSpPr txBox="1"/>
          <p:nvPr>
            <p:ph type="title"/>
          </p:nvPr>
        </p:nvSpPr>
        <p:spPr>
          <a:xfrm>
            <a:off x="838200" y="212725"/>
            <a:ext cx="6258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PVLAN Traffic Flow</a:t>
            </a:r>
            <a:endParaRPr/>
          </a:p>
        </p:txBody>
      </p:sp>
      <p:sp>
        <p:nvSpPr>
          <p:cNvPr id="290" name="Google Shape;290;gdf7f94ca7a_0_27"/>
          <p:cNvSpPr txBox="1"/>
          <p:nvPr>
            <p:ph idx="1" type="body"/>
          </p:nvPr>
        </p:nvSpPr>
        <p:spPr>
          <a:xfrm>
            <a:off x="762000" y="1673225"/>
            <a:ext cx="10515600" cy="49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91" name="Google Shape;291;gdf7f94ca7a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1600" y="212725"/>
            <a:ext cx="4122350" cy="2938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2" name="Google Shape;292;gdf7f94ca7a_0_27"/>
          <p:cNvGraphicFramePr/>
          <p:nvPr/>
        </p:nvGraphicFramePr>
        <p:xfrm>
          <a:off x="879750" y="28743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{BE87D42E-363F-43C3-AAB1-926077904934}</a:tableStyleId>
              </a:tblPr>
              <a:tblGrid>
                <a:gridCol w="1331100"/>
                <a:gridCol w="1291950"/>
                <a:gridCol w="1379525"/>
                <a:gridCol w="1323525"/>
                <a:gridCol w="1375425"/>
              </a:tblGrid>
              <a:tr h="65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Src         Dest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Primary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VLAN</a:t>
                      </a:r>
                      <a:r>
                        <a:rPr b="1" lang="en-US" sz="1400" u="none" cap="none" strike="noStrike"/>
                        <a:t> 10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Isolated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VLAN</a:t>
                      </a:r>
                      <a:r>
                        <a:rPr b="1" lang="en-US" sz="1400" u="none" cap="none" strike="noStrike"/>
                        <a:t> 11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Community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VLAN</a:t>
                      </a:r>
                      <a:r>
                        <a:rPr b="1" lang="en-US" sz="1400" u="none" cap="none" strike="noStrike"/>
                        <a:t> 12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Community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VLAN</a:t>
                      </a:r>
                      <a:r>
                        <a:rPr b="1" lang="en-US" sz="1400" u="none" cap="none" strike="noStrike"/>
                        <a:t> 13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Primary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VLAN</a:t>
                      </a:r>
                      <a:r>
                        <a:rPr b="1" lang="en-US" sz="1400" u="none" cap="none" strike="noStrike"/>
                        <a:t> 10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B050"/>
                          </a:solidFill>
                        </a:rPr>
                        <a:t>OK</a:t>
                      </a:r>
                      <a:endParaRPr b="1"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B050"/>
                          </a:solidFill>
                        </a:rPr>
                        <a:t>OK</a:t>
                      </a:r>
                      <a:endParaRPr b="1">
                        <a:solidFill>
                          <a:srgbClr val="00B05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B050"/>
                          </a:solidFill>
                        </a:rPr>
                        <a:t>OK</a:t>
                      </a:r>
                      <a:endParaRPr b="1">
                        <a:solidFill>
                          <a:srgbClr val="00B05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B050"/>
                          </a:solidFill>
                        </a:rPr>
                        <a:t>OK</a:t>
                      </a:r>
                      <a:endParaRPr b="1">
                        <a:solidFill>
                          <a:srgbClr val="00B05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Isolated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VLAN</a:t>
                      </a: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 11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B050"/>
                          </a:solidFill>
                        </a:rPr>
                        <a:t>OK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E06666"/>
                          </a:solidFill>
                        </a:rPr>
                        <a:t>NOK</a:t>
                      </a:r>
                      <a:endParaRPr b="1" sz="1400" u="none" cap="none" strike="noStrike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E06666"/>
                          </a:solidFill>
                        </a:rPr>
                        <a:t>NOK</a:t>
                      </a:r>
                      <a:endParaRPr b="1">
                        <a:solidFill>
                          <a:srgbClr val="E0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E06666"/>
                          </a:solidFill>
                        </a:rPr>
                        <a:t>NOK</a:t>
                      </a:r>
                      <a:endParaRPr b="1">
                        <a:solidFill>
                          <a:srgbClr val="E06666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Community 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VLAN</a:t>
                      </a: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 12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B050"/>
                          </a:solidFill>
                        </a:rPr>
                        <a:t>OK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E06666"/>
                          </a:solidFill>
                        </a:rPr>
                        <a:t>NOK</a:t>
                      </a:r>
                      <a:endParaRPr b="1">
                        <a:solidFill>
                          <a:srgbClr val="E0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B050"/>
                          </a:solidFill>
                        </a:rPr>
                        <a:t>OK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E06666"/>
                          </a:solidFill>
                        </a:rPr>
                        <a:t>NOK</a:t>
                      </a:r>
                      <a:endParaRPr b="1">
                        <a:solidFill>
                          <a:srgbClr val="E0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Community 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VLAN</a:t>
                      </a: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 13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B050"/>
                          </a:solidFill>
                        </a:rPr>
                        <a:t>OK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E06666"/>
                          </a:solidFill>
                        </a:rPr>
                        <a:t>NOK</a:t>
                      </a:r>
                      <a:endParaRPr b="1">
                        <a:solidFill>
                          <a:srgbClr val="E0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E06666"/>
                          </a:solidFill>
                        </a:rPr>
                        <a:t>NOK</a:t>
                      </a:r>
                      <a:endParaRPr b="1">
                        <a:solidFill>
                          <a:srgbClr val="E0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B050"/>
                          </a:solidFill>
                        </a:rPr>
                        <a:t>OK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93" name="Google Shape;293;gdf7f94ca7a_0_27"/>
          <p:cNvCxnSpPr/>
          <p:nvPr/>
        </p:nvCxnSpPr>
        <p:spPr>
          <a:xfrm>
            <a:off x="879750" y="2874363"/>
            <a:ext cx="1331100" cy="6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4" name="Google Shape;294;gdf7f94ca7a_0_27"/>
          <p:cNvSpPr txBox="1"/>
          <p:nvPr/>
        </p:nvSpPr>
        <p:spPr>
          <a:xfrm>
            <a:off x="8718175" y="2234025"/>
            <a:ext cx="10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VLAN 13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" name="Google Shape;295;gdf7f94ca7a_0_27"/>
          <p:cNvSpPr txBox="1"/>
          <p:nvPr/>
        </p:nvSpPr>
        <p:spPr>
          <a:xfrm>
            <a:off x="8718175" y="727225"/>
            <a:ext cx="10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VLAN 12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" name="Google Shape;296;gdf7f94ca7a_0_27"/>
          <p:cNvSpPr txBox="1"/>
          <p:nvPr/>
        </p:nvSpPr>
        <p:spPr>
          <a:xfrm>
            <a:off x="10541925" y="2234025"/>
            <a:ext cx="10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VLAN 11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" name="Google Shape;297;gdf7f94ca7a_0_27"/>
          <p:cNvSpPr txBox="1"/>
          <p:nvPr/>
        </p:nvSpPr>
        <p:spPr>
          <a:xfrm>
            <a:off x="9987600" y="1275575"/>
            <a:ext cx="10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VLAN 10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874be867b_0_22"/>
          <p:cNvSpPr txBox="1"/>
          <p:nvPr>
            <p:ph type="title"/>
          </p:nvPr>
        </p:nvSpPr>
        <p:spPr>
          <a:xfrm>
            <a:off x="609603" y="170159"/>
            <a:ext cx="109728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PVLAN Configuration</a:t>
            </a:r>
            <a:endParaRPr/>
          </a:p>
        </p:txBody>
      </p:sp>
      <p:sp>
        <p:nvSpPr>
          <p:cNvPr id="303" name="Google Shape;303;gd874be867b_0_22"/>
          <p:cNvSpPr txBox="1"/>
          <p:nvPr>
            <p:ph idx="1" type="body"/>
          </p:nvPr>
        </p:nvSpPr>
        <p:spPr>
          <a:xfrm>
            <a:off x="533400" y="1200100"/>
            <a:ext cx="6354300" cy="515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32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platform sand l2 forwarding-id sharing</a:t>
            </a:r>
            <a:endParaRPr sz="132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32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sz="132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32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sz="132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vlan 10</a:t>
            </a:r>
            <a:endParaRPr sz="132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sz="132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vlan 11</a:t>
            </a:r>
            <a:endParaRPr sz="132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   private-vlan </a:t>
            </a:r>
            <a:r>
              <a:rPr b="1" lang="en-US" sz="1327">
                <a:latin typeface="Courier New"/>
                <a:ea typeface="Courier New"/>
                <a:cs typeface="Courier New"/>
                <a:sym typeface="Courier New"/>
              </a:rPr>
              <a:t>isolated</a:t>
            </a: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 primary vlan 10</a:t>
            </a:r>
            <a:endParaRPr sz="132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sz="132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vlan 12-13</a:t>
            </a:r>
            <a:endParaRPr sz="132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   private-vlan </a:t>
            </a:r>
            <a:r>
              <a:rPr b="1" lang="en-US" sz="1327">
                <a:latin typeface="Courier New"/>
                <a:ea typeface="Courier New"/>
                <a:cs typeface="Courier New"/>
                <a:sym typeface="Courier New"/>
              </a:rPr>
              <a:t>community</a:t>
            </a: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 primary vlan 10</a:t>
            </a:r>
            <a:endParaRPr sz="132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sz="132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interface Ethernet 27/1</a:t>
            </a:r>
            <a:endParaRPr sz="132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 switchport access vlan 11</a:t>
            </a:r>
            <a:endParaRPr sz="132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sz="132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2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interface Ethernet 28/1</a:t>
            </a:r>
            <a:endParaRPr sz="132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2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switchport access vlan 12</a:t>
            </a:r>
            <a:endParaRPr sz="132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2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sz="132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2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interface Ethernet 33/1</a:t>
            </a:r>
            <a:endParaRPr sz="132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2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switchport access vlan 10</a:t>
            </a:r>
            <a:endParaRPr sz="132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gd874be867b_0_22"/>
          <p:cNvSpPr txBox="1"/>
          <p:nvPr>
            <p:ph idx="1" type="body"/>
          </p:nvPr>
        </p:nvSpPr>
        <p:spPr>
          <a:xfrm>
            <a:off x="7249000" y="1200100"/>
            <a:ext cx="4772400" cy="515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27">
                <a:latin typeface="Courier New"/>
                <a:ea typeface="Courier New"/>
                <a:cs typeface="Courier New"/>
                <a:sym typeface="Courier New"/>
              </a:rPr>
              <a:t>show vlan private-vlan</a:t>
            </a:r>
            <a:endParaRPr b="1" sz="132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Primary Secondary Type    		Ports</a:t>
            </a:r>
            <a:endParaRPr sz="132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------- --------- ----------- --------</a:t>
            </a:r>
            <a:endParaRPr sz="132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10  		12    	community 	Et28/1, Et33</a:t>
            </a:r>
            <a:endParaRPr sz="132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10  		13    	community		</a:t>
            </a:r>
            <a:r>
              <a:rPr lang="en-US" sz="132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Et33</a:t>
            </a:r>
            <a:endParaRPr sz="132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10  		11    	isolated		Et27/1</a:t>
            </a:r>
            <a:r>
              <a:rPr lang="en-US" sz="132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Et33</a:t>
            </a:r>
            <a:endParaRPr sz="132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2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2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32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 vlan</a:t>
            </a:r>
            <a:endParaRPr b="1" sz="132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2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VLAN  Name   Status   Ports</a:t>
            </a:r>
            <a:endParaRPr sz="132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2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 ------ -------- ---------------------- </a:t>
            </a:r>
            <a:endParaRPr sz="132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2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default  active    </a:t>
            </a:r>
            <a:endParaRPr sz="132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2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 VLAN0010 active   Et27/1+, Et28/1+, Et33</a:t>
            </a:r>
            <a:endParaRPr sz="132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2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  VLAN0011 active   Et27/1, Et33+</a:t>
            </a:r>
            <a:endParaRPr sz="132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2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  VLAN0012 active   Et28/1, Et33+</a:t>
            </a:r>
            <a:endParaRPr sz="132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2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  VLAN0013 active   Et33+</a:t>
            </a:r>
            <a:endParaRPr sz="132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2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32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indicates a private VLAN promoted port</a:t>
            </a:r>
            <a:endParaRPr b="1" sz="132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2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32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gd874be867b_0_22"/>
          <p:cNvSpPr/>
          <p:nvPr/>
        </p:nvSpPr>
        <p:spPr>
          <a:xfrm>
            <a:off x="5058150" y="1845550"/>
            <a:ext cx="1669200" cy="353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200"/>
              <a:t>Primary VLAN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d874be867b_0_22"/>
          <p:cNvSpPr/>
          <p:nvPr/>
        </p:nvSpPr>
        <p:spPr>
          <a:xfrm>
            <a:off x="5058150" y="2581975"/>
            <a:ext cx="1669200" cy="353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200"/>
              <a:t>Secondary</a:t>
            </a:r>
            <a:r>
              <a:rPr lang="en-US" sz="1200"/>
              <a:t> VLAN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d874be867b_0_22"/>
          <p:cNvSpPr/>
          <p:nvPr/>
        </p:nvSpPr>
        <p:spPr>
          <a:xfrm>
            <a:off x="5058150" y="3386313"/>
            <a:ext cx="1685700" cy="353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200"/>
              <a:t>Secondary VLAN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d874be867b_0_22"/>
          <p:cNvSpPr/>
          <p:nvPr/>
        </p:nvSpPr>
        <p:spPr>
          <a:xfrm>
            <a:off x="5058150" y="1261525"/>
            <a:ext cx="1669200" cy="353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On Sand Platforms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d874be867b_0_22"/>
          <p:cNvSpPr/>
          <p:nvPr/>
        </p:nvSpPr>
        <p:spPr>
          <a:xfrm>
            <a:off x="5058150" y="5637013"/>
            <a:ext cx="1685700" cy="353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200"/>
              <a:t>Promiscuous Port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d874be867b_0_22"/>
          <p:cNvSpPr/>
          <p:nvPr/>
        </p:nvSpPr>
        <p:spPr>
          <a:xfrm>
            <a:off x="5058150" y="4982113"/>
            <a:ext cx="1685700" cy="353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200"/>
              <a:t>Host</a:t>
            </a:r>
            <a:r>
              <a:rPr lang="en-US" sz="1200"/>
              <a:t> Port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d874be867b_0_22"/>
          <p:cNvSpPr/>
          <p:nvPr/>
        </p:nvSpPr>
        <p:spPr>
          <a:xfrm>
            <a:off x="5058150" y="4108013"/>
            <a:ext cx="1685700" cy="353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200"/>
              <a:t>Host Port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f7f94ca7a_1_51"/>
          <p:cNvSpPr txBox="1"/>
          <p:nvPr>
            <p:ph type="title"/>
          </p:nvPr>
        </p:nvSpPr>
        <p:spPr>
          <a:xfrm>
            <a:off x="609603" y="170159"/>
            <a:ext cx="109728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MAC Learning in Primary VLAN</a:t>
            </a:r>
            <a:endParaRPr/>
          </a:p>
        </p:txBody>
      </p:sp>
      <p:sp>
        <p:nvSpPr>
          <p:cNvPr id="317" name="Google Shape;317;gdf7f94ca7a_1_51"/>
          <p:cNvSpPr txBox="1"/>
          <p:nvPr>
            <p:ph idx="1" type="body"/>
          </p:nvPr>
        </p:nvSpPr>
        <p:spPr>
          <a:xfrm>
            <a:off x="810600" y="1179850"/>
            <a:ext cx="10079400" cy="469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s70515#sh run int ethernet 27/1,28/1</a:t>
            </a:r>
            <a:endParaRPr sz="132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b="1" lang="en-US" sz="1327">
                <a:latin typeface="Courier New"/>
                <a:ea typeface="Courier New"/>
                <a:cs typeface="Courier New"/>
                <a:sym typeface="Courier New"/>
              </a:rPr>
              <a:t>Ethernet27/1</a:t>
            </a:r>
            <a:endParaRPr b="1" sz="132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   switchport access vlan </a:t>
            </a:r>
            <a:r>
              <a:rPr b="1" lang="en-US" sz="1327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32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b="1" lang="en-US" sz="1327">
                <a:latin typeface="Courier New"/>
                <a:ea typeface="Courier New"/>
                <a:cs typeface="Courier New"/>
                <a:sym typeface="Courier New"/>
              </a:rPr>
              <a:t>Ethernet28/1</a:t>
            </a:r>
            <a:endParaRPr b="1" sz="132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   switchport access vlan </a:t>
            </a:r>
            <a:r>
              <a:rPr b="1" lang="en-US" sz="1327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32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sz="132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sz="132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2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sz="132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2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sz="132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s70515#sh mac address-table</a:t>
            </a:r>
            <a:endParaRPr sz="132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VLAN</a:t>
            </a: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    Mac Address       Type        Ports      Moves   Last Move</a:t>
            </a:r>
            <a:endParaRPr sz="132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----    -----------       ----        -----      -----   ---------</a:t>
            </a:r>
            <a:endParaRPr sz="132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327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    985d.82b4.ca61    DYNAMIC     </a:t>
            </a:r>
            <a:r>
              <a:rPr b="1" lang="en-US" sz="1327">
                <a:latin typeface="Courier New"/>
                <a:ea typeface="Courier New"/>
                <a:cs typeface="Courier New"/>
                <a:sym typeface="Courier New"/>
              </a:rPr>
              <a:t>Et27/1</a:t>
            </a: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     1       0:00:43 ago</a:t>
            </a:r>
            <a:endParaRPr sz="132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327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    985d.82b4.ccf5    DYNAMIC     </a:t>
            </a:r>
            <a:r>
              <a:rPr b="1" lang="en-US" sz="1327">
                <a:latin typeface="Courier New"/>
                <a:ea typeface="Courier New"/>
                <a:cs typeface="Courier New"/>
                <a:sym typeface="Courier New"/>
              </a:rPr>
              <a:t>Et28/1</a:t>
            </a: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     1       0:03:58 ago</a:t>
            </a:r>
            <a:endParaRPr sz="132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27">
                <a:latin typeface="Courier New"/>
                <a:ea typeface="Courier New"/>
                <a:cs typeface="Courier New"/>
                <a:sym typeface="Courier New"/>
              </a:rPr>
              <a:t>Total Mac Addresses for this criterion: 2</a:t>
            </a:r>
            <a:endParaRPr sz="132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27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gdf7f94ca7a_1_51"/>
          <p:cNvSpPr/>
          <p:nvPr/>
        </p:nvSpPr>
        <p:spPr>
          <a:xfrm>
            <a:off x="5253150" y="1536075"/>
            <a:ext cx="1669200" cy="353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200"/>
              <a:t>Secondary VLAN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df7f94ca7a_1_51"/>
          <p:cNvSpPr/>
          <p:nvPr/>
        </p:nvSpPr>
        <p:spPr>
          <a:xfrm>
            <a:off x="5253150" y="2188013"/>
            <a:ext cx="1685700" cy="353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200"/>
              <a:t>Secondary VLAN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df7f94ca7a_1_51"/>
          <p:cNvSpPr/>
          <p:nvPr/>
        </p:nvSpPr>
        <p:spPr>
          <a:xfrm>
            <a:off x="8443300" y="4437150"/>
            <a:ext cx="1669200" cy="353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200"/>
              <a:t>Primary VLAN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df7f94ca7a_1_51"/>
          <p:cNvSpPr/>
          <p:nvPr/>
        </p:nvSpPr>
        <p:spPr>
          <a:xfrm>
            <a:off x="8076025" y="3932100"/>
            <a:ext cx="198600" cy="1363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f8c876b89_1_0"/>
          <p:cNvSpPr txBox="1"/>
          <p:nvPr>
            <p:ph type="title"/>
          </p:nvPr>
        </p:nvSpPr>
        <p:spPr>
          <a:xfrm>
            <a:off x="381003" y="170159"/>
            <a:ext cx="10972800" cy="866700"/>
          </a:xfrm>
          <a:prstGeom prst="rect">
            <a:avLst/>
          </a:prstGeom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Mapping o</a:t>
            </a:r>
            <a:r>
              <a:rPr lang="en-US"/>
              <a:t>n a Promiscuous Port</a:t>
            </a:r>
            <a:endParaRPr/>
          </a:p>
        </p:txBody>
      </p:sp>
      <p:sp>
        <p:nvSpPr>
          <p:cNvPr id="327" name="Google Shape;327;gdf8c876b89_1_0"/>
          <p:cNvSpPr txBox="1"/>
          <p:nvPr>
            <p:ph idx="1" type="body"/>
          </p:nvPr>
        </p:nvSpPr>
        <p:spPr>
          <a:xfrm>
            <a:off x="304800" y="2039375"/>
            <a:ext cx="5692500" cy="418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s70515#show running-config interfaces ethernet 33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interface Ethernet33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switchport access vlan 10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s70515#show vlan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VLAN  Name    Status    Ports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--- --------- -------- ------------------------------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   default   active   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10  VLAN0010  active    Et27/1+, Et28/1+, Et33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11  VLAN0011  active    Et27/1, Et33+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12  VLAN0012  active    Et28/1, Et33+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13  VLAN0013  active    Et33+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+ indicates a private VLAN promoted port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gdf8c876b89_1_0"/>
          <p:cNvSpPr txBox="1"/>
          <p:nvPr/>
        </p:nvSpPr>
        <p:spPr>
          <a:xfrm>
            <a:off x="381000" y="1361675"/>
            <a:ext cx="10687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default a promiscuous ports is mapped to all secondary VLANs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9" name="Google Shape;329;gdf8c876b89_1_0"/>
          <p:cNvSpPr txBox="1"/>
          <p:nvPr>
            <p:ph idx="1" type="body"/>
          </p:nvPr>
        </p:nvSpPr>
        <p:spPr>
          <a:xfrm>
            <a:off x="6375500" y="2039375"/>
            <a:ext cx="5692500" cy="418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075" lIns="130125" spcFirstLastPara="1" rIns="130125" wrap="square" tIns="65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s70515#show running-config interfaces ethernet 33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Ethernet33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switchport access vlan 10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switchport pvlan mapping 1-11,13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s70515#show vlan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VLAN  Name    Status    Ports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--- -------- ---------- ----------------------------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   default   active   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10  VLAN0010  active    Et27/1+, Et28/1+, Et33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11  VLAN0011  active    Et27/1, Et33+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12  VLAN0012  active    Et28/1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13  VLAN0013  active    Et33+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+ indicates a private VLAN promoted port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Google Shape;330;gdf8c876b89_1_0"/>
          <p:cNvSpPr/>
          <p:nvPr/>
        </p:nvSpPr>
        <p:spPr>
          <a:xfrm>
            <a:off x="4115025" y="3056650"/>
            <a:ext cx="1669200" cy="353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Without mapping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df8c876b89_1_0"/>
          <p:cNvSpPr/>
          <p:nvPr/>
        </p:nvSpPr>
        <p:spPr>
          <a:xfrm>
            <a:off x="10246400" y="2995875"/>
            <a:ext cx="1669200" cy="353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With mapping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ista Light Template 2014">
  <a:themeElements>
    <a:clrScheme name="Custom 1">
      <a:dk1>
        <a:srgbClr val="141313"/>
      </a:dk1>
      <a:lt1>
        <a:srgbClr val="FFFFFE"/>
      </a:lt1>
      <a:dk2>
        <a:srgbClr val="141313"/>
      </a:dk2>
      <a:lt2>
        <a:srgbClr val="FFFFFE"/>
      </a:lt2>
      <a:accent1>
        <a:srgbClr val="204A6A"/>
      </a:accent1>
      <a:accent2>
        <a:srgbClr val="4472AE"/>
      </a:accent2>
      <a:accent3>
        <a:srgbClr val="97B162"/>
      </a:accent3>
      <a:accent4>
        <a:srgbClr val="C96D2B"/>
      </a:accent4>
      <a:accent5>
        <a:srgbClr val="151631"/>
      </a:accent5>
      <a:accent6>
        <a:srgbClr val="546B29"/>
      </a:accent6>
      <a:hlink>
        <a:srgbClr val="5242FF"/>
      </a:hlink>
      <a:folHlink>
        <a:srgbClr val="97B16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ista Light Template 2014">
  <a:themeElements>
    <a:clrScheme name="Custom 1">
      <a:dk1>
        <a:srgbClr val="141313"/>
      </a:dk1>
      <a:lt1>
        <a:srgbClr val="FFFFFE"/>
      </a:lt1>
      <a:dk2>
        <a:srgbClr val="141313"/>
      </a:dk2>
      <a:lt2>
        <a:srgbClr val="FFFFFE"/>
      </a:lt2>
      <a:accent1>
        <a:srgbClr val="204A6A"/>
      </a:accent1>
      <a:accent2>
        <a:srgbClr val="4472AE"/>
      </a:accent2>
      <a:accent3>
        <a:srgbClr val="97B162"/>
      </a:accent3>
      <a:accent4>
        <a:srgbClr val="C96D2B"/>
      </a:accent4>
      <a:accent5>
        <a:srgbClr val="151631"/>
      </a:accent5>
      <a:accent6>
        <a:srgbClr val="546B29"/>
      </a:accent6>
      <a:hlink>
        <a:srgbClr val="5242FF"/>
      </a:hlink>
      <a:folHlink>
        <a:srgbClr val="97B16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2021-03-24T17:17:19Z</dcterms:created>
  <dc:creator>Microsoft Office User</dc:creator>
</cp:coreProperties>
</file>