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332" r:id="rId7"/>
    <p:sldId id="334" r:id="rId8"/>
    <p:sldId id="335" r:id="rId9"/>
    <p:sldId id="336" r:id="rId10"/>
    <p:sldId id="337" r:id="rId11"/>
    <p:sldId id="338" r:id="rId12"/>
    <p:sldId id="339" r:id="rId13"/>
    <p:sldId id="271" r:id="rId14"/>
    <p:sldId id="272" r:id="rId15"/>
    <p:sldId id="280" r:id="rId16"/>
    <p:sldId id="281" r:id="rId17"/>
    <p:sldId id="282" r:id="rId18"/>
    <p:sldId id="283" r:id="rId19"/>
    <p:sldId id="295" r:id="rId20"/>
    <p:sldId id="296" r:id="rId21"/>
    <p:sldId id="297" r:id="rId22"/>
    <p:sldId id="298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06" r:id="rId31"/>
    <p:sldId id="307" r:id="rId32"/>
    <p:sldId id="308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19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 autoAdjust="0"/>
    <p:restoredTop sz="94660"/>
  </p:normalViewPr>
  <p:slideViewPr>
    <p:cSldViewPr>
      <p:cViewPr varScale="1">
        <p:scale>
          <a:sx n="66" d="100"/>
          <a:sy n="66" d="100"/>
        </p:scale>
        <p:origin x="5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2F1C4-1122-45A7-B9F6-083ED45A12F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1047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3EB43-8EE5-41FA-9D14-35BB519C421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0728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E26A3-C0B1-4672-ABE7-F4F65F2FB94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5876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D9A18-9A6F-4BEC-B233-41DA1CF3DAB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3353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D978C-C3F8-41F0-97ED-7DEB23AC4CA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926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DE998-5CE3-42C5-ACA1-6B20B0C8DAF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9352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33A89-2334-4135-B67F-88526F2B3DC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5881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094CF-64D6-449B-B594-9D938C7EBC9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5280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B7BFD-0A9C-45DD-B464-F6B23EC3BFA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3823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3148D-4AE7-41A9-A275-A4D6DDCC981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166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986B5-B6AF-4582-B2AC-C1567DAB0CE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198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2B20330-FAEA-432E-86BC-69BC37FADF55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id-ID" sz="4400"/>
              <a:t>Logical Agents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id-ID" sz="3200"/>
              <a:t>Chapter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7043" name="Picture 3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8067" name="Picture 3" descr="wumpus-seq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9091" name="Picture 3" descr="wumpus-seq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Logic in general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dirty="0">
                <a:solidFill>
                  <a:schemeClr val="accent2"/>
                </a:solidFill>
              </a:rPr>
              <a:t>Logics</a:t>
            </a:r>
            <a:r>
              <a:rPr lang="en-US" altLang="id-ID" sz="2400" dirty="0"/>
              <a:t> are formal languages for representing information such that conclusions can be </a:t>
            </a:r>
            <a:r>
              <a:rPr lang="en-US" altLang="id-ID" sz="2400" dirty="0" smtClean="0"/>
              <a:t>drawn</a:t>
            </a:r>
            <a:endParaRPr lang="en-US" altLang="id-ID" sz="2400" dirty="0"/>
          </a:p>
          <a:p>
            <a:pPr>
              <a:lnSpc>
                <a:spcPct val="90000"/>
              </a:lnSpc>
            </a:pPr>
            <a:r>
              <a:rPr lang="en-US" altLang="id-ID" sz="2400" dirty="0">
                <a:solidFill>
                  <a:schemeClr val="accent2"/>
                </a:solidFill>
              </a:rPr>
              <a:t>Syntax</a:t>
            </a:r>
            <a:r>
              <a:rPr lang="en-US" altLang="id-ID" sz="2400" dirty="0"/>
              <a:t> defines the sentences in the </a:t>
            </a:r>
            <a:r>
              <a:rPr lang="en-US" altLang="id-ID" sz="2400" dirty="0" smtClean="0"/>
              <a:t>language</a:t>
            </a:r>
            <a:endParaRPr lang="en-US" altLang="id-ID" sz="2400" dirty="0"/>
          </a:p>
          <a:p>
            <a:pPr>
              <a:lnSpc>
                <a:spcPct val="90000"/>
              </a:lnSpc>
            </a:pPr>
            <a:r>
              <a:rPr lang="en-US" altLang="id-ID" sz="2400" dirty="0">
                <a:solidFill>
                  <a:schemeClr val="accent2"/>
                </a:solidFill>
              </a:rPr>
              <a:t>Semantics</a:t>
            </a:r>
            <a:r>
              <a:rPr lang="en-US" altLang="id-ID" sz="2400" dirty="0"/>
              <a:t> define the "meaning" of sentences</a:t>
            </a:r>
            <a:r>
              <a:rPr lang="en-US" altLang="id-ID" sz="2400" dirty="0" smtClean="0"/>
              <a:t>;</a:t>
            </a:r>
            <a:endParaRPr lang="en-US" altLang="id-ID" sz="2400" dirty="0"/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i.e., define </a:t>
            </a:r>
            <a:r>
              <a:rPr lang="en-US" altLang="id-ID" sz="2000" dirty="0">
                <a:solidFill>
                  <a:schemeClr val="accent2"/>
                </a:solidFill>
              </a:rPr>
              <a:t>truth</a:t>
            </a:r>
            <a:r>
              <a:rPr lang="en-US" altLang="id-ID" sz="2000" dirty="0"/>
              <a:t> of a sentence in a </a:t>
            </a:r>
            <a:r>
              <a:rPr lang="en-US" altLang="id-ID" sz="2000" dirty="0" smtClean="0"/>
              <a:t>world</a:t>
            </a:r>
            <a:endParaRPr lang="en-US" altLang="id-ID" sz="2000" dirty="0"/>
          </a:p>
          <a:p>
            <a:pPr lvl="1">
              <a:lnSpc>
                <a:spcPct val="90000"/>
              </a:lnSpc>
            </a:pPr>
            <a:endParaRPr lang="en-US" altLang="id-ID" sz="2000" dirty="0"/>
          </a:p>
          <a:p>
            <a:pPr>
              <a:lnSpc>
                <a:spcPct val="90000"/>
              </a:lnSpc>
            </a:pPr>
            <a:r>
              <a:rPr lang="en-US" altLang="id-ID" sz="2400" dirty="0"/>
              <a:t>E.g., the language of </a:t>
            </a:r>
            <a:r>
              <a:rPr lang="en-US" altLang="id-ID" sz="2400" dirty="0" smtClean="0"/>
              <a:t>arithmetic</a:t>
            </a:r>
            <a:endParaRPr lang="en-US" altLang="id-ID" sz="2400" dirty="0"/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x+2 ≥ y is a sentence; x2+y &gt; {} is not a </a:t>
            </a:r>
            <a:r>
              <a:rPr lang="en-US" altLang="id-ID" sz="2000" dirty="0" smtClean="0"/>
              <a:t>sentence</a:t>
            </a:r>
            <a:endParaRPr lang="en-US" altLang="id-ID" sz="2000" dirty="0"/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x+2 ≥ y is true </a:t>
            </a:r>
            <a:r>
              <a:rPr lang="en-US" altLang="id-ID" sz="2000" dirty="0" err="1"/>
              <a:t>iff</a:t>
            </a:r>
            <a:r>
              <a:rPr lang="en-US" altLang="id-ID" sz="2000" dirty="0"/>
              <a:t> the number x+2 is no less than the number </a:t>
            </a:r>
            <a:r>
              <a:rPr lang="en-US" altLang="id-ID" sz="2000" dirty="0" smtClean="0"/>
              <a:t>y</a:t>
            </a:r>
            <a:endParaRPr lang="en-US" altLang="id-ID" sz="2000" dirty="0"/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x+2 ≥ y is true in a world where x = 7, y = 1</a:t>
            </a:r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x+2 ≥ y is false in a world where x = 0, y = </a:t>
            </a:r>
            <a:r>
              <a:rPr lang="en-US" altLang="id-ID" sz="2000" dirty="0" smtClean="0"/>
              <a:t>6</a:t>
            </a:r>
            <a:endParaRPr lang="en-US" alt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Entailment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800" dirty="0">
                <a:solidFill>
                  <a:schemeClr val="accent2"/>
                </a:solidFill>
              </a:rPr>
              <a:t>Entailment</a:t>
            </a:r>
            <a:r>
              <a:rPr lang="en-US" altLang="id-ID" sz="2800" dirty="0"/>
              <a:t> means that one thing </a:t>
            </a:r>
            <a:r>
              <a:rPr lang="en-US" altLang="id-ID" sz="2800" dirty="0">
                <a:solidFill>
                  <a:srgbClr val="FF0000"/>
                </a:solidFill>
              </a:rPr>
              <a:t>follows from </a:t>
            </a:r>
            <a:r>
              <a:rPr lang="en-US" altLang="id-ID" sz="2800" dirty="0"/>
              <a:t>another</a:t>
            </a:r>
            <a:r>
              <a:rPr lang="en-US" altLang="id-ID" sz="2800" dirty="0" smtClean="0"/>
              <a:t>:</a:t>
            </a:r>
            <a:endParaRPr lang="en-US" altLang="id-ID" sz="2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id-ID" sz="2800" dirty="0"/>
              <a:t>KB </a:t>
            </a:r>
            <a:r>
              <a:rPr lang="en-US" altLang="id-ID" sz="2800" dirty="0">
                <a:cs typeface="Arial" panose="020B0604020202020204" pitchFamily="34" charset="0"/>
              </a:rPr>
              <a:t>╞</a:t>
            </a:r>
            <a:r>
              <a:rPr lang="en-US" altLang="id-ID" sz="2800" dirty="0"/>
              <a:t> </a:t>
            </a:r>
            <a:r>
              <a:rPr lang="el-GR" altLang="id-ID" sz="2800" dirty="0">
                <a:cs typeface="Arial" panose="020B0604020202020204" pitchFamily="34" charset="0"/>
              </a:rPr>
              <a:t>α</a:t>
            </a:r>
            <a:r>
              <a:rPr lang="en-US" altLang="id-ID" sz="2800" dirty="0"/>
              <a:t>
</a:t>
            </a:r>
          </a:p>
          <a:p>
            <a:pPr>
              <a:lnSpc>
                <a:spcPct val="80000"/>
              </a:lnSpc>
            </a:pPr>
            <a:r>
              <a:rPr lang="en-US" altLang="id-ID" sz="2800" dirty="0"/>
              <a:t>Knowledge base </a:t>
            </a:r>
            <a:r>
              <a:rPr lang="en-US" altLang="id-ID" sz="2800" i="1" dirty="0"/>
              <a:t>KB</a:t>
            </a:r>
            <a:r>
              <a:rPr lang="en-US" altLang="id-ID" sz="2800" dirty="0"/>
              <a:t> entails sentence α if and only if α is true in all worlds where </a:t>
            </a:r>
            <a:r>
              <a:rPr lang="en-US" altLang="id-ID" sz="2800" i="1" dirty="0"/>
              <a:t>KB</a:t>
            </a:r>
            <a:r>
              <a:rPr lang="en-US" altLang="id-ID" sz="2800" dirty="0"/>
              <a:t> is true</a:t>
            </a:r>
          </a:p>
          <a:p>
            <a:pPr lvl="4">
              <a:lnSpc>
                <a:spcPct val="80000"/>
              </a:lnSpc>
            </a:pPr>
            <a:endParaRPr lang="en-US" altLang="id-ID" sz="1800" dirty="0"/>
          </a:p>
          <a:p>
            <a:pPr lvl="1">
              <a:lnSpc>
                <a:spcPct val="80000"/>
              </a:lnSpc>
            </a:pPr>
            <a:r>
              <a:rPr lang="en-US" altLang="id-ID" sz="2400" dirty="0"/>
              <a:t>E.g., the KB containing “the Giants won” and “the Reds won” entails “Either the Giants won or the Reds won</a:t>
            </a:r>
            <a:r>
              <a:rPr lang="en-US" altLang="id-ID" sz="2400" dirty="0" smtClean="0"/>
              <a:t>”</a:t>
            </a:r>
            <a:endParaRPr lang="en-US" altLang="id-ID" sz="2400" dirty="0"/>
          </a:p>
          <a:p>
            <a:pPr lvl="1">
              <a:lnSpc>
                <a:spcPct val="80000"/>
              </a:lnSpc>
            </a:pPr>
            <a:r>
              <a:rPr lang="en-US" altLang="id-ID" sz="2400" dirty="0"/>
              <a:t>E.g., </a:t>
            </a:r>
            <a:r>
              <a:rPr lang="en-US" altLang="id-ID" sz="2400" dirty="0" err="1"/>
              <a:t>x+y</a:t>
            </a:r>
            <a:r>
              <a:rPr lang="en-US" altLang="id-ID" sz="2400" dirty="0"/>
              <a:t> = 4 entails  4 = </a:t>
            </a:r>
            <a:r>
              <a:rPr lang="en-US" altLang="id-ID" sz="2400" dirty="0" err="1" smtClean="0"/>
              <a:t>x+y</a:t>
            </a:r>
            <a:endParaRPr lang="en-US" altLang="id-ID" sz="2400" dirty="0"/>
          </a:p>
          <a:p>
            <a:pPr lvl="1">
              <a:lnSpc>
                <a:spcPct val="80000"/>
              </a:lnSpc>
            </a:pPr>
            <a:r>
              <a:rPr lang="en-US" altLang="id-ID" sz="2400" dirty="0"/>
              <a:t>Entailment is a relationship between sentences (i.e., </a:t>
            </a:r>
            <a:r>
              <a:rPr lang="en-US" altLang="id-ID" sz="2400" dirty="0">
                <a:solidFill>
                  <a:srgbClr val="FF0000"/>
                </a:solidFill>
              </a:rPr>
              <a:t>syntax</a:t>
            </a:r>
            <a:r>
              <a:rPr lang="en-US" altLang="id-ID" sz="2400" dirty="0"/>
              <a:t>) that is based on </a:t>
            </a:r>
            <a:r>
              <a:rPr lang="en-US" altLang="id-ID" sz="2400" dirty="0">
                <a:solidFill>
                  <a:srgbClr val="FF0000"/>
                </a:solidFill>
              </a:rPr>
              <a:t>semantics</a:t>
            </a:r>
            <a:endParaRPr lang="en-US" alt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i="1" dirty="0"/>
              <a:t>KB </a:t>
            </a:r>
            <a:r>
              <a:rPr lang="en-US" altLang="id-ID" sz="2400" dirty="0">
                <a:cs typeface="Arial" panose="020B0604020202020204" pitchFamily="34" charset="0"/>
              </a:rPr>
              <a:t>├</a:t>
            </a:r>
            <a:r>
              <a:rPr lang="en-US" altLang="id-ID" sz="2400" baseline="-25000" dirty="0" err="1"/>
              <a:t>i</a:t>
            </a:r>
            <a:r>
              <a:rPr lang="en-US" altLang="id-ID" sz="2400" baseline="-25000" dirty="0"/>
              <a:t> </a:t>
            </a:r>
            <a:r>
              <a:rPr lang="en-US" altLang="id-ID" sz="2400" dirty="0"/>
              <a:t>α = sentence α can be derived from </a:t>
            </a:r>
            <a:r>
              <a:rPr lang="en-US" altLang="id-ID" sz="2400" i="1" dirty="0"/>
              <a:t>KB </a:t>
            </a:r>
            <a:r>
              <a:rPr lang="en-US" altLang="id-ID" sz="2400" dirty="0"/>
              <a:t>by procedure </a:t>
            </a:r>
            <a:r>
              <a:rPr lang="en-US" altLang="id-ID" sz="2400" i="1" dirty="0" err="1" smtClean="0"/>
              <a:t>i</a:t>
            </a:r>
            <a:endParaRPr lang="en-US" altLang="id-ID" sz="2400" dirty="0"/>
          </a:p>
          <a:p>
            <a:pPr>
              <a:lnSpc>
                <a:spcPct val="90000"/>
              </a:lnSpc>
            </a:pPr>
            <a:r>
              <a:rPr lang="en-US" altLang="id-ID" sz="2400" dirty="0">
                <a:solidFill>
                  <a:schemeClr val="accent2"/>
                </a:solidFill>
              </a:rPr>
              <a:t>Soundness</a:t>
            </a:r>
            <a:r>
              <a:rPr lang="en-US" altLang="id-ID" sz="2400" dirty="0"/>
              <a:t>: </a:t>
            </a:r>
            <a:r>
              <a:rPr lang="en-US" altLang="id-ID" sz="2400" i="1" dirty="0" err="1"/>
              <a:t>i</a:t>
            </a:r>
            <a:r>
              <a:rPr lang="en-US" altLang="id-ID" sz="2400" dirty="0"/>
              <a:t> is sound if whenever </a:t>
            </a:r>
            <a:r>
              <a:rPr lang="en-US" altLang="id-ID" sz="2400" i="1" dirty="0"/>
              <a:t>KB </a:t>
            </a:r>
            <a:r>
              <a:rPr lang="en-US" altLang="id-ID" sz="2400" dirty="0">
                <a:cs typeface="Arial" panose="020B0604020202020204" pitchFamily="34" charset="0"/>
              </a:rPr>
              <a:t>├</a:t>
            </a:r>
            <a:r>
              <a:rPr lang="en-US" altLang="id-ID" sz="2400" baseline="-25000" dirty="0" err="1"/>
              <a:t>i</a:t>
            </a:r>
            <a:r>
              <a:rPr lang="en-US" altLang="id-ID" sz="2400" baseline="-25000" dirty="0"/>
              <a:t> </a:t>
            </a:r>
            <a:r>
              <a:rPr lang="en-US" altLang="id-ID" sz="2400" dirty="0"/>
              <a:t>α, it is also true that </a:t>
            </a:r>
            <a:r>
              <a:rPr lang="en-US" altLang="id-ID" sz="2400" i="1" dirty="0"/>
              <a:t>KB</a:t>
            </a:r>
            <a:r>
              <a:rPr lang="en-US" altLang="id-ID" sz="2400" dirty="0"/>
              <a:t>╞ </a:t>
            </a:r>
            <a:r>
              <a:rPr lang="en-US" altLang="id-ID" sz="2400" dirty="0" smtClean="0"/>
              <a:t>α</a:t>
            </a:r>
            <a:endParaRPr lang="en-US" altLang="id-ID" sz="2400" dirty="0"/>
          </a:p>
          <a:p>
            <a:pPr>
              <a:lnSpc>
                <a:spcPct val="90000"/>
              </a:lnSpc>
            </a:pPr>
            <a:r>
              <a:rPr lang="en-US" altLang="id-ID" sz="2400" dirty="0">
                <a:solidFill>
                  <a:schemeClr val="accent2"/>
                </a:solidFill>
              </a:rPr>
              <a:t>Completeness</a:t>
            </a:r>
            <a:r>
              <a:rPr lang="en-US" altLang="id-ID" sz="2400" dirty="0"/>
              <a:t>: </a:t>
            </a:r>
            <a:r>
              <a:rPr lang="en-US" altLang="id-ID" sz="2400" i="1" dirty="0" err="1"/>
              <a:t>i</a:t>
            </a:r>
            <a:r>
              <a:rPr lang="en-US" altLang="id-ID" sz="2400" dirty="0"/>
              <a:t> is complete if whenever </a:t>
            </a:r>
            <a:r>
              <a:rPr lang="en-US" altLang="id-ID" sz="2400" i="1" dirty="0"/>
              <a:t>KB</a:t>
            </a:r>
            <a:r>
              <a:rPr lang="en-US" altLang="id-ID" sz="2400" dirty="0"/>
              <a:t>╞ α, it is also true that </a:t>
            </a:r>
            <a:r>
              <a:rPr lang="en-US" altLang="id-ID" sz="2400" i="1" dirty="0"/>
              <a:t>KB </a:t>
            </a:r>
            <a:r>
              <a:rPr lang="en-US" altLang="id-ID" sz="2400" dirty="0">
                <a:cs typeface="Arial" panose="020B0604020202020204" pitchFamily="34" charset="0"/>
              </a:rPr>
              <a:t>├</a:t>
            </a:r>
            <a:r>
              <a:rPr lang="en-US" altLang="id-ID" sz="2400" baseline="-25000" dirty="0" err="1"/>
              <a:t>i</a:t>
            </a:r>
            <a:r>
              <a:rPr lang="en-US" altLang="id-ID" sz="2400" baseline="-25000" dirty="0"/>
              <a:t> </a:t>
            </a:r>
            <a:r>
              <a:rPr lang="en-US" altLang="id-ID" sz="2400" dirty="0"/>
              <a:t>α </a:t>
            </a:r>
          </a:p>
          <a:p>
            <a:pPr>
              <a:lnSpc>
                <a:spcPct val="90000"/>
              </a:lnSpc>
            </a:pPr>
            <a:r>
              <a:rPr lang="en-US" altLang="id-ID" sz="2400" dirty="0"/>
              <a:t>Preview: we will define a logic (first-order logic) which is expressive enough to say almost anything of interest, and for which there exists a sound and complete inference procedure</a:t>
            </a:r>
            <a:r>
              <a:rPr lang="en-US" altLang="id-ID" sz="2400" dirty="0" smtClean="0"/>
              <a:t>.</a:t>
            </a:r>
            <a:endParaRPr lang="en-US" altLang="id-ID" sz="2400" dirty="0"/>
          </a:p>
          <a:p>
            <a:pPr>
              <a:lnSpc>
                <a:spcPct val="90000"/>
              </a:lnSpc>
            </a:pPr>
            <a:r>
              <a:rPr lang="en-US" altLang="id-ID" sz="2400" dirty="0"/>
              <a:t>That is, the procedure will answer any question whose answer follows from what is known by the </a:t>
            </a:r>
            <a:r>
              <a:rPr lang="en-US" altLang="id-ID" sz="2400" i="1" dirty="0"/>
              <a:t>KB</a:t>
            </a:r>
            <a:r>
              <a:rPr lang="en-US" altLang="id-ID" sz="2400" dirty="0" smtClean="0"/>
              <a:t>.</a:t>
            </a:r>
            <a:endParaRPr lang="en-US" alt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Propositional logic: Syntax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dirty="0"/>
              <a:t>Propositional logic is the simplest logic –  illustrates basic </a:t>
            </a:r>
            <a:r>
              <a:rPr lang="en-US" altLang="id-ID" sz="2400" dirty="0" smtClean="0"/>
              <a:t>ideas</a:t>
            </a:r>
            <a:endParaRPr lang="en-US" altLang="id-ID" sz="2400" dirty="0"/>
          </a:p>
          <a:p>
            <a:pPr>
              <a:lnSpc>
                <a:spcPct val="90000"/>
              </a:lnSpc>
            </a:pPr>
            <a:endParaRPr lang="en-US" altLang="id-ID" sz="2400" dirty="0"/>
          </a:p>
          <a:p>
            <a:pPr>
              <a:lnSpc>
                <a:spcPct val="90000"/>
              </a:lnSpc>
            </a:pPr>
            <a:r>
              <a:rPr lang="en-US" altLang="id-ID" sz="2400" dirty="0"/>
              <a:t>The proposition symbols P</a:t>
            </a:r>
            <a:r>
              <a:rPr lang="en-US" altLang="id-ID" sz="2400" baseline="-25000" dirty="0"/>
              <a:t>1</a:t>
            </a:r>
            <a:r>
              <a:rPr lang="en-US" altLang="id-ID" sz="2400" dirty="0"/>
              <a:t>, P</a:t>
            </a:r>
            <a:r>
              <a:rPr lang="en-US" altLang="id-ID" sz="2400" baseline="-25000" dirty="0"/>
              <a:t>2</a:t>
            </a:r>
            <a:r>
              <a:rPr lang="en-US" altLang="id-ID" sz="2400" dirty="0"/>
              <a:t> </a:t>
            </a:r>
            <a:r>
              <a:rPr lang="en-US" altLang="id-ID" sz="2400" dirty="0" err="1"/>
              <a:t>etc</a:t>
            </a:r>
            <a:r>
              <a:rPr lang="en-US" altLang="id-ID" sz="2400" dirty="0"/>
              <a:t> are sentences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 dirty="0"/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If S is a sentence, </a:t>
            </a:r>
            <a:r>
              <a:rPr lang="en-US" altLang="id-ID" sz="2000" dirty="0">
                <a:sym typeface="Symbol" panose="05050102010706020507" pitchFamily="18" charset="2"/>
              </a:rPr>
              <a:t></a:t>
            </a:r>
            <a:r>
              <a:rPr lang="en-US" altLang="id-ID" sz="2000" dirty="0"/>
              <a:t>S is a sentence (</a:t>
            </a:r>
            <a:r>
              <a:rPr lang="en-US" altLang="id-ID" sz="2000" dirty="0">
                <a:solidFill>
                  <a:schemeClr val="accent2"/>
                </a:solidFill>
              </a:rPr>
              <a:t>negation</a:t>
            </a:r>
            <a:r>
              <a:rPr lang="en-US" altLang="id-ID" sz="2000" dirty="0" smtClean="0"/>
              <a:t>)</a:t>
            </a:r>
            <a:endParaRPr lang="en-US" altLang="id-ID" sz="2000" dirty="0"/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If S</a:t>
            </a:r>
            <a:r>
              <a:rPr lang="en-US" altLang="id-ID" sz="2000" baseline="-25000" dirty="0"/>
              <a:t>1</a:t>
            </a:r>
            <a:r>
              <a:rPr lang="en-US" altLang="id-ID" sz="2000" dirty="0"/>
              <a:t> and S</a:t>
            </a:r>
            <a:r>
              <a:rPr lang="en-US" altLang="id-ID" sz="2000" baseline="-25000" dirty="0"/>
              <a:t>2</a:t>
            </a:r>
            <a:r>
              <a:rPr lang="en-US" altLang="id-ID" sz="2000" dirty="0"/>
              <a:t> are sentences, S</a:t>
            </a:r>
            <a:r>
              <a:rPr lang="en-US" altLang="id-ID" sz="2000" baseline="-25000" dirty="0"/>
              <a:t>1</a:t>
            </a:r>
            <a:r>
              <a:rPr lang="en-US" altLang="id-ID" sz="2000" dirty="0"/>
              <a:t> </a:t>
            </a:r>
            <a:r>
              <a:rPr lang="en-US" altLang="id-ID" sz="2000" dirty="0">
                <a:sym typeface="Symbol" panose="05050102010706020507" pitchFamily="18" charset="2"/>
              </a:rPr>
              <a:t></a:t>
            </a:r>
            <a:r>
              <a:rPr lang="en-US" altLang="id-ID" sz="2000" dirty="0"/>
              <a:t> S</a:t>
            </a:r>
            <a:r>
              <a:rPr lang="en-US" altLang="id-ID" sz="2000" baseline="-25000" dirty="0"/>
              <a:t>2</a:t>
            </a:r>
            <a:r>
              <a:rPr lang="en-US" altLang="id-ID" sz="2000" dirty="0"/>
              <a:t> is a sentence (</a:t>
            </a:r>
            <a:r>
              <a:rPr lang="en-US" altLang="id-ID" sz="2000" dirty="0">
                <a:solidFill>
                  <a:schemeClr val="accent2"/>
                </a:solidFill>
              </a:rPr>
              <a:t>conjunction</a:t>
            </a:r>
            <a:r>
              <a:rPr lang="en-US" altLang="id-ID" sz="2000" dirty="0" smtClean="0"/>
              <a:t>)</a:t>
            </a:r>
            <a:endParaRPr lang="en-US" altLang="id-ID" sz="2000" dirty="0"/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If S</a:t>
            </a:r>
            <a:r>
              <a:rPr lang="en-US" altLang="id-ID" sz="2000" baseline="-25000" dirty="0"/>
              <a:t>1</a:t>
            </a:r>
            <a:r>
              <a:rPr lang="en-US" altLang="id-ID" sz="2000" dirty="0"/>
              <a:t> and S</a:t>
            </a:r>
            <a:r>
              <a:rPr lang="en-US" altLang="id-ID" sz="2000" baseline="-25000" dirty="0"/>
              <a:t>2</a:t>
            </a:r>
            <a:r>
              <a:rPr lang="en-US" altLang="id-ID" sz="2000" dirty="0"/>
              <a:t> are sentences, S</a:t>
            </a:r>
            <a:r>
              <a:rPr lang="en-US" altLang="id-ID" sz="2000" baseline="-25000" dirty="0"/>
              <a:t>1</a:t>
            </a:r>
            <a:r>
              <a:rPr lang="en-US" altLang="id-ID" sz="2000" dirty="0"/>
              <a:t> </a:t>
            </a:r>
            <a:r>
              <a:rPr lang="en-US" altLang="id-ID" sz="2000" dirty="0">
                <a:sym typeface="Symbol" panose="05050102010706020507" pitchFamily="18" charset="2"/>
              </a:rPr>
              <a:t></a:t>
            </a:r>
            <a:r>
              <a:rPr lang="en-US" altLang="id-ID" sz="2000" dirty="0"/>
              <a:t> S</a:t>
            </a:r>
            <a:r>
              <a:rPr lang="en-US" altLang="id-ID" sz="2000" baseline="-25000" dirty="0"/>
              <a:t>2</a:t>
            </a:r>
            <a:r>
              <a:rPr lang="en-US" altLang="id-ID" sz="2000" dirty="0"/>
              <a:t> is a sentence (</a:t>
            </a:r>
            <a:r>
              <a:rPr lang="en-US" altLang="id-ID" sz="2000" dirty="0">
                <a:solidFill>
                  <a:schemeClr val="accent2"/>
                </a:solidFill>
              </a:rPr>
              <a:t>disjunction</a:t>
            </a:r>
            <a:r>
              <a:rPr lang="en-US" altLang="id-ID" sz="2000" dirty="0" smtClean="0"/>
              <a:t>)</a:t>
            </a:r>
            <a:endParaRPr lang="en-US" altLang="id-ID" sz="2000" dirty="0"/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If S</a:t>
            </a:r>
            <a:r>
              <a:rPr lang="en-US" altLang="id-ID" sz="2000" baseline="-25000" dirty="0"/>
              <a:t>1</a:t>
            </a:r>
            <a:r>
              <a:rPr lang="en-US" altLang="id-ID" sz="2000" dirty="0"/>
              <a:t> and S</a:t>
            </a:r>
            <a:r>
              <a:rPr lang="en-US" altLang="id-ID" sz="2000" baseline="-25000" dirty="0"/>
              <a:t>2</a:t>
            </a:r>
            <a:r>
              <a:rPr lang="en-US" altLang="id-ID" sz="2000" dirty="0"/>
              <a:t> are sentences, S</a:t>
            </a:r>
            <a:r>
              <a:rPr lang="en-US" altLang="id-ID" sz="2000" baseline="-25000" dirty="0"/>
              <a:t>1</a:t>
            </a:r>
            <a:r>
              <a:rPr lang="en-US" altLang="id-ID" sz="2000" dirty="0"/>
              <a:t> </a:t>
            </a:r>
            <a:r>
              <a:rPr lang="en-US" altLang="id-ID" sz="2000" dirty="0">
                <a:sym typeface="Symbol" panose="05050102010706020507" pitchFamily="18" charset="2"/>
              </a:rPr>
              <a:t></a:t>
            </a:r>
            <a:r>
              <a:rPr lang="en-US" altLang="id-ID" sz="2000" dirty="0"/>
              <a:t> S</a:t>
            </a:r>
            <a:r>
              <a:rPr lang="en-US" altLang="id-ID" sz="2000" baseline="-25000" dirty="0"/>
              <a:t>2</a:t>
            </a:r>
            <a:r>
              <a:rPr lang="en-US" altLang="id-ID" sz="2000" dirty="0"/>
              <a:t> is a sentence (</a:t>
            </a:r>
            <a:r>
              <a:rPr lang="en-US" altLang="id-ID" sz="2000" dirty="0">
                <a:solidFill>
                  <a:schemeClr val="accent2"/>
                </a:solidFill>
              </a:rPr>
              <a:t>implication</a:t>
            </a:r>
            <a:r>
              <a:rPr lang="en-US" altLang="id-ID" sz="2000" dirty="0" smtClean="0"/>
              <a:t>)</a:t>
            </a:r>
            <a:endParaRPr lang="en-US" altLang="id-ID" sz="2000" dirty="0"/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If S</a:t>
            </a:r>
            <a:r>
              <a:rPr lang="en-US" altLang="id-ID" sz="2000" baseline="-25000" dirty="0"/>
              <a:t>1</a:t>
            </a:r>
            <a:r>
              <a:rPr lang="en-US" altLang="id-ID" sz="2000" dirty="0"/>
              <a:t> and S</a:t>
            </a:r>
            <a:r>
              <a:rPr lang="en-US" altLang="id-ID" sz="2000" baseline="-25000" dirty="0"/>
              <a:t>2</a:t>
            </a:r>
            <a:r>
              <a:rPr lang="en-US" altLang="id-ID" sz="2000" dirty="0"/>
              <a:t> are sentences, S</a:t>
            </a:r>
            <a:r>
              <a:rPr lang="en-US" altLang="id-ID" sz="2000" baseline="-25000" dirty="0"/>
              <a:t>1</a:t>
            </a:r>
            <a:r>
              <a:rPr lang="en-US" altLang="id-ID" sz="2000" dirty="0"/>
              <a:t> </a:t>
            </a:r>
            <a:r>
              <a:rPr lang="en-US" altLang="id-ID" sz="2000" dirty="0">
                <a:sym typeface="Symbol" panose="05050102010706020507" pitchFamily="18" charset="2"/>
              </a:rPr>
              <a:t></a:t>
            </a:r>
            <a:r>
              <a:rPr lang="en-US" altLang="id-ID" sz="2000" dirty="0"/>
              <a:t> S</a:t>
            </a:r>
            <a:r>
              <a:rPr lang="en-US" altLang="id-ID" sz="2000" baseline="-25000" dirty="0"/>
              <a:t>2</a:t>
            </a:r>
            <a:r>
              <a:rPr lang="en-US" altLang="id-ID" sz="2000" dirty="0"/>
              <a:t> is a sentence (</a:t>
            </a:r>
            <a:r>
              <a:rPr lang="en-US" altLang="id-ID" sz="2000" dirty="0" err="1">
                <a:solidFill>
                  <a:schemeClr val="accent2"/>
                </a:solidFill>
              </a:rPr>
              <a:t>biconditional</a:t>
            </a:r>
            <a:r>
              <a:rPr lang="en-US" altLang="id-ID" sz="2000" dirty="0" smtClean="0"/>
              <a:t>)</a:t>
            </a:r>
            <a:endParaRPr lang="en-US" alt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Propositional logic: Semantics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id-ID" sz="1800" dirty="0"/>
              <a:t>Each model specifies true/false for each proposition </a:t>
            </a:r>
            <a:r>
              <a:rPr lang="en-US" altLang="id-ID" sz="1800" dirty="0" smtClean="0"/>
              <a:t>symbol</a:t>
            </a:r>
            <a:endParaRPr lang="en-US" altLang="id-ID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600" dirty="0"/>
              <a:t>E.g. 	P</a:t>
            </a:r>
            <a:r>
              <a:rPr lang="en-US" altLang="id-ID" sz="1600" baseline="-25000" dirty="0"/>
              <a:t>1,2</a:t>
            </a:r>
            <a:r>
              <a:rPr lang="en-US" altLang="id-ID" sz="1600" dirty="0"/>
              <a:t> 	P</a:t>
            </a:r>
            <a:r>
              <a:rPr lang="en-US" altLang="id-ID" sz="1600" baseline="-25000" dirty="0"/>
              <a:t>2,2</a:t>
            </a:r>
            <a:r>
              <a:rPr lang="en-US" altLang="id-ID" sz="1600" dirty="0"/>
              <a:t> 	P</a:t>
            </a:r>
            <a:r>
              <a:rPr lang="en-US" altLang="id-ID" sz="1600" baseline="-25000" dirty="0"/>
              <a:t>3,1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600" dirty="0"/>
              <a:t> 		false	true	</a:t>
            </a:r>
            <a:r>
              <a:rPr lang="en-US" altLang="id-ID" sz="1600" dirty="0" smtClean="0"/>
              <a:t>false</a:t>
            </a:r>
            <a:endParaRPr lang="en-US" altLang="id-ID" sz="16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id-ID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 dirty="0"/>
              <a:t>With these symbols, 8 possible models, can be enumerated automatically.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 dirty="0"/>
              <a:t>Rules for evaluating truth with respect to a model </a:t>
            </a:r>
            <a:r>
              <a:rPr lang="en-US" altLang="id-ID" sz="1800" i="1" dirty="0"/>
              <a:t>m</a:t>
            </a:r>
            <a:r>
              <a:rPr lang="en-US" altLang="id-ID" sz="1800" dirty="0" smtClean="0"/>
              <a:t>:</a:t>
            </a:r>
            <a:endParaRPr lang="en-US" altLang="id-ID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 dirty="0">
                <a:sym typeface="Symbol" panose="05050102010706020507" pitchFamily="18" charset="2"/>
              </a:rPr>
              <a:t>		</a:t>
            </a:r>
            <a:r>
              <a:rPr lang="en-US" altLang="id-ID" sz="1800" dirty="0"/>
              <a:t>S	is true </a:t>
            </a:r>
            <a:r>
              <a:rPr lang="en-US" altLang="id-ID" sz="1800" dirty="0" err="1"/>
              <a:t>iff</a:t>
            </a:r>
            <a:r>
              <a:rPr lang="en-US" altLang="id-ID" sz="1800" dirty="0"/>
              <a:t> 	S is false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 dirty="0"/>
              <a:t>		S</a:t>
            </a:r>
            <a:r>
              <a:rPr lang="en-US" altLang="id-ID" sz="1800" baseline="-25000" dirty="0"/>
              <a:t>1</a:t>
            </a:r>
            <a:r>
              <a:rPr lang="en-US" altLang="id-ID" sz="1800" dirty="0"/>
              <a:t> </a:t>
            </a:r>
            <a:r>
              <a:rPr lang="en-US" altLang="id-ID" sz="1800" dirty="0">
                <a:sym typeface="Symbol" panose="05050102010706020507" pitchFamily="18" charset="2"/>
              </a:rPr>
              <a:t></a:t>
            </a:r>
            <a:r>
              <a:rPr lang="en-US" altLang="id-ID" sz="1800" dirty="0"/>
              <a:t> S</a:t>
            </a:r>
            <a:r>
              <a:rPr lang="en-US" altLang="id-ID" sz="1800" baseline="-25000" dirty="0"/>
              <a:t>2</a:t>
            </a:r>
            <a:r>
              <a:rPr lang="en-US" altLang="id-ID" sz="1800" dirty="0"/>
              <a:t>   is true </a:t>
            </a:r>
            <a:r>
              <a:rPr lang="en-US" altLang="id-ID" sz="1800" dirty="0" err="1"/>
              <a:t>iff</a:t>
            </a:r>
            <a:r>
              <a:rPr lang="en-US" altLang="id-ID" sz="1800" dirty="0"/>
              <a:t> 	S</a:t>
            </a:r>
            <a:r>
              <a:rPr lang="en-US" altLang="id-ID" sz="1800" baseline="-25000" dirty="0"/>
              <a:t>1</a:t>
            </a:r>
            <a:r>
              <a:rPr lang="en-US" altLang="id-ID" sz="1800" dirty="0"/>
              <a:t> is true </a:t>
            </a:r>
            <a:r>
              <a:rPr lang="en-US" altLang="id-ID" sz="1800" dirty="0">
                <a:solidFill>
                  <a:schemeClr val="accent2"/>
                </a:solidFill>
              </a:rPr>
              <a:t>and 	</a:t>
            </a:r>
            <a:r>
              <a:rPr lang="en-US" altLang="id-ID" sz="1800" dirty="0"/>
              <a:t>S</a:t>
            </a:r>
            <a:r>
              <a:rPr lang="en-US" altLang="id-ID" sz="1800" baseline="-25000" dirty="0"/>
              <a:t>2</a:t>
            </a:r>
            <a:r>
              <a:rPr lang="en-US" altLang="id-ID" sz="18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 dirty="0"/>
              <a:t>		S</a:t>
            </a:r>
            <a:r>
              <a:rPr lang="en-US" altLang="id-ID" sz="1800" baseline="-25000" dirty="0"/>
              <a:t>1</a:t>
            </a:r>
            <a:r>
              <a:rPr lang="en-US" altLang="id-ID" sz="1800" dirty="0"/>
              <a:t> </a:t>
            </a:r>
            <a:r>
              <a:rPr lang="en-US" altLang="id-ID" sz="1800" dirty="0">
                <a:sym typeface="Symbol" panose="05050102010706020507" pitchFamily="18" charset="2"/>
              </a:rPr>
              <a:t></a:t>
            </a:r>
            <a:r>
              <a:rPr lang="en-US" altLang="id-ID" sz="1800" dirty="0"/>
              <a:t> S</a:t>
            </a:r>
            <a:r>
              <a:rPr lang="en-US" altLang="id-ID" sz="1800" baseline="-25000" dirty="0"/>
              <a:t>2</a:t>
            </a:r>
            <a:r>
              <a:rPr lang="en-US" altLang="id-ID" sz="1800" dirty="0"/>
              <a:t>   is true </a:t>
            </a:r>
            <a:r>
              <a:rPr lang="en-US" altLang="id-ID" sz="1800" dirty="0" err="1"/>
              <a:t>iff</a:t>
            </a:r>
            <a:r>
              <a:rPr lang="en-US" altLang="id-ID" sz="1800" dirty="0"/>
              <a:t> 	S</a:t>
            </a:r>
            <a:r>
              <a:rPr lang="en-US" altLang="id-ID" sz="1800" baseline="-25000" dirty="0"/>
              <a:t>1</a:t>
            </a:r>
            <a:r>
              <a:rPr lang="en-US" altLang="id-ID" sz="1800" dirty="0"/>
              <a:t>is true </a:t>
            </a:r>
            <a:r>
              <a:rPr lang="en-US" altLang="id-ID" sz="1800" dirty="0">
                <a:solidFill>
                  <a:schemeClr val="accent2"/>
                </a:solidFill>
              </a:rPr>
              <a:t>or</a:t>
            </a:r>
            <a:r>
              <a:rPr lang="en-US" altLang="id-ID" sz="1800" dirty="0"/>
              <a:t> 	S</a:t>
            </a:r>
            <a:r>
              <a:rPr lang="en-US" altLang="id-ID" sz="1800" baseline="-25000" dirty="0"/>
              <a:t>2</a:t>
            </a:r>
            <a:r>
              <a:rPr lang="en-US" altLang="id-ID" sz="18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 dirty="0"/>
              <a:t>		S</a:t>
            </a:r>
            <a:r>
              <a:rPr lang="en-US" altLang="id-ID" sz="1800" baseline="-25000" dirty="0"/>
              <a:t>1</a:t>
            </a:r>
            <a:r>
              <a:rPr lang="en-US" altLang="id-ID" sz="1800" dirty="0"/>
              <a:t> </a:t>
            </a:r>
            <a:r>
              <a:rPr lang="en-US" altLang="id-ID" sz="1800" dirty="0">
                <a:sym typeface="Symbol" panose="05050102010706020507" pitchFamily="18" charset="2"/>
              </a:rPr>
              <a:t></a:t>
            </a:r>
            <a:r>
              <a:rPr lang="en-US" altLang="id-ID" sz="1800" dirty="0"/>
              <a:t> S</a:t>
            </a:r>
            <a:r>
              <a:rPr lang="en-US" altLang="id-ID" sz="1800" baseline="-25000" dirty="0"/>
              <a:t>2</a:t>
            </a:r>
            <a:r>
              <a:rPr lang="en-US" altLang="id-ID" sz="1800" dirty="0"/>
              <a:t> 	is true </a:t>
            </a:r>
            <a:r>
              <a:rPr lang="en-US" altLang="id-ID" sz="1800" dirty="0" err="1"/>
              <a:t>iff</a:t>
            </a:r>
            <a:r>
              <a:rPr lang="en-US" altLang="id-ID" sz="1800" dirty="0"/>
              <a:t>		S</a:t>
            </a:r>
            <a:r>
              <a:rPr lang="en-US" altLang="id-ID" sz="1800" baseline="-25000" dirty="0"/>
              <a:t>1</a:t>
            </a:r>
            <a:r>
              <a:rPr lang="en-US" altLang="id-ID" sz="1800" dirty="0"/>
              <a:t> is false </a:t>
            </a:r>
            <a:r>
              <a:rPr lang="en-US" altLang="id-ID" sz="1800" dirty="0">
                <a:solidFill>
                  <a:schemeClr val="accent2"/>
                </a:solidFill>
              </a:rPr>
              <a:t>or	</a:t>
            </a:r>
            <a:r>
              <a:rPr lang="en-US" altLang="id-ID" sz="1800" dirty="0"/>
              <a:t>S</a:t>
            </a:r>
            <a:r>
              <a:rPr lang="en-US" altLang="id-ID" sz="1800" baseline="-25000" dirty="0"/>
              <a:t>2</a:t>
            </a:r>
            <a:r>
              <a:rPr lang="en-US" altLang="id-ID" sz="18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 dirty="0"/>
              <a:t>		 i.e., 	is false </a:t>
            </a:r>
            <a:r>
              <a:rPr lang="en-US" altLang="id-ID" sz="1800" dirty="0" err="1"/>
              <a:t>iff</a:t>
            </a:r>
            <a:r>
              <a:rPr lang="en-US" altLang="id-ID" sz="1800" dirty="0"/>
              <a:t>	S</a:t>
            </a:r>
            <a:r>
              <a:rPr lang="en-US" altLang="id-ID" sz="1800" baseline="-25000" dirty="0"/>
              <a:t>1</a:t>
            </a:r>
            <a:r>
              <a:rPr lang="en-US" altLang="id-ID" sz="1800" dirty="0"/>
              <a:t> is true </a:t>
            </a:r>
            <a:r>
              <a:rPr lang="en-US" altLang="id-ID" sz="1800" dirty="0">
                <a:solidFill>
                  <a:schemeClr val="accent2"/>
                </a:solidFill>
              </a:rPr>
              <a:t>and	</a:t>
            </a:r>
            <a:r>
              <a:rPr lang="en-US" altLang="id-ID" sz="1800" dirty="0"/>
              <a:t>S</a:t>
            </a:r>
            <a:r>
              <a:rPr lang="en-US" altLang="id-ID" sz="1800" baseline="-25000" dirty="0"/>
              <a:t>2 </a:t>
            </a:r>
            <a:r>
              <a:rPr lang="en-US" altLang="id-ID" sz="1800" dirty="0"/>
              <a:t>is false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 dirty="0"/>
              <a:t>		S</a:t>
            </a:r>
            <a:r>
              <a:rPr lang="en-US" altLang="id-ID" sz="1800" baseline="-25000" dirty="0"/>
              <a:t>1</a:t>
            </a:r>
            <a:r>
              <a:rPr lang="en-US" altLang="id-ID" sz="1800" dirty="0"/>
              <a:t> </a:t>
            </a:r>
            <a:r>
              <a:rPr lang="en-US" altLang="id-ID" sz="1800" dirty="0">
                <a:sym typeface="Symbol" panose="05050102010706020507" pitchFamily="18" charset="2"/>
              </a:rPr>
              <a:t></a:t>
            </a:r>
            <a:r>
              <a:rPr lang="en-US" altLang="id-ID" sz="1800" dirty="0"/>
              <a:t> S</a:t>
            </a:r>
            <a:r>
              <a:rPr lang="en-US" altLang="id-ID" sz="1800" baseline="-25000" dirty="0"/>
              <a:t>2	</a:t>
            </a:r>
            <a:r>
              <a:rPr lang="en-US" altLang="id-ID" sz="1800" dirty="0"/>
              <a:t>is true </a:t>
            </a:r>
            <a:r>
              <a:rPr lang="en-US" altLang="id-ID" sz="1800" dirty="0" err="1"/>
              <a:t>iff</a:t>
            </a:r>
            <a:r>
              <a:rPr lang="en-US" altLang="id-ID" sz="1800" dirty="0"/>
              <a:t>		S</a:t>
            </a:r>
            <a:r>
              <a:rPr lang="en-US" altLang="id-ID" sz="1800" baseline="-25000" dirty="0"/>
              <a:t>1</a:t>
            </a:r>
            <a:r>
              <a:rPr lang="en-US" altLang="id-ID" sz="1800" dirty="0">
                <a:sym typeface="Symbol" panose="05050102010706020507" pitchFamily="18" charset="2"/>
              </a:rPr>
              <a:t></a:t>
            </a:r>
            <a:r>
              <a:rPr lang="en-US" altLang="id-ID" sz="1800" dirty="0"/>
              <a:t>S</a:t>
            </a:r>
            <a:r>
              <a:rPr lang="en-US" altLang="id-ID" sz="1800" baseline="-25000" dirty="0"/>
              <a:t>2</a:t>
            </a:r>
            <a:r>
              <a:rPr lang="en-US" altLang="id-ID" sz="1800" dirty="0"/>
              <a:t> is true </a:t>
            </a:r>
            <a:r>
              <a:rPr lang="en-US" altLang="id-ID" sz="1800" dirty="0">
                <a:solidFill>
                  <a:schemeClr val="accent2"/>
                </a:solidFill>
              </a:rPr>
              <a:t>and</a:t>
            </a:r>
            <a:r>
              <a:rPr lang="en-US" altLang="id-ID" sz="1800" dirty="0"/>
              <a:t>S</a:t>
            </a:r>
            <a:r>
              <a:rPr lang="en-US" altLang="id-ID" sz="1800" baseline="-25000" dirty="0"/>
              <a:t>2</a:t>
            </a:r>
            <a:r>
              <a:rPr lang="en-US" altLang="id-ID" sz="1800" dirty="0">
                <a:sym typeface="Symbol" panose="05050102010706020507" pitchFamily="18" charset="2"/>
              </a:rPr>
              <a:t></a:t>
            </a:r>
            <a:r>
              <a:rPr lang="en-US" altLang="id-ID" sz="1800" dirty="0"/>
              <a:t>S</a:t>
            </a:r>
            <a:r>
              <a:rPr lang="en-US" altLang="id-ID" sz="1800" baseline="-25000" dirty="0"/>
              <a:t>1</a:t>
            </a:r>
            <a:r>
              <a:rPr lang="en-US" altLang="id-ID" sz="1800" dirty="0"/>
              <a:t> is </a:t>
            </a:r>
            <a:r>
              <a:rPr lang="en-US" altLang="id-ID" sz="1800" dirty="0" smtClean="0"/>
              <a:t>true</a:t>
            </a:r>
            <a:endParaRPr lang="en-US" altLang="id-ID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1800" dirty="0"/>
              <a:t>Simple recursive process evaluates an arbitrary sentence, e.g.,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id-ID" sz="1800" dirty="0">
              <a:sym typeface="Symbol" panose="05050102010706020507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id-ID" sz="1800" dirty="0">
                <a:sym typeface="Symbol" panose="05050102010706020507" pitchFamily="18" charset="2"/>
              </a:rPr>
              <a:t></a:t>
            </a:r>
            <a:r>
              <a:rPr lang="en-US" altLang="id-ID" sz="1800" dirty="0"/>
              <a:t>P</a:t>
            </a:r>
            <a:r>
              <a:rPr lang="en-US" altLang="id-ID" sz="1800" baseline="-25000" dirty="0"/>
              <a:t>1,2 </a:t>
            </a:r>
            <a:r>
              <a:rPr lang="en-US" altLang="id-ID" sz="1800" dirty="0">
                <a:sym typeface="Symbol" panose="05050102010706020507" pitchFamily="18" charset="2"/>
              </a:rPr>
              <a:t></a:t>
            </a:r>
            <a:r>
              <a:rPr lang="en-US" altLang="id-ID" sz="1800" dirty="0"/>
              <a:t> (P</a:t>
            </a:r>
            <a:r>
              <a:rPr lang="en-US" altLang="id-ID" sz="1800" baseline="-25000" dirty="0"/>
              <a:t>2,2 </a:t>
            </a:r>
            <a:r>
              <a:rPr lang="en-US" altLang="id-ID" sz="1800" dirty="0">
                <a:sym typeface="Symbol" panose="05050102010706020507" pitchFamily="18" charset="2"/>
              </a:rPr>
              <a:t></a:t>
            </a:r>
            <a:r>
              <a:rPr lang="en-US" altLang="id-ID" sz="1800" baseline="-25000" dirty="0"/>
              <a:t> </a:t>
            </a:r>
            <a:r>
              <a:rPr lang="en-US" altLang="id-ID" sz="1800" dirty="0"/>
              <a:t>P</a:t>
            </a:r>
            <a:r>
              <a:rPr lang="en-US" altLang="id-ID" sz="1800" baseline="-25000" dirty="0"/>
              <a:t>3,1</a:t>
            </a:r>
            <a:r>
              <a:rPr lang="en-US" altLang="id-ID" sz="1800" dirty="0"/>
              <a:t>) = </a:t>
            </a:r>
            <a:r>
              <a:rPr lang="en-US" altLang="id-ID" sz="1800" i="1" dirty="0"/>
              <a:t>true </a:t>
            </a:r>
            <a:r>
              <a:rPr lang="en-US" altLang="id-ID" sz="1800" dirty="0">
                <a:sym typeface="Symbol" panose="05050102010706020507" pitchFamily="18" charset="2"/>
              </a:rPr>
              <a:t></a:t>
            </a:r>
            <a:r>
              <a:rPr lang="en-US" altLang="id-ID" sz="1800" i="1" dirty="0"/>
              <a:t> </a:t>
            </a:r>
            <a:r>
              <a:rPr lang="en-US" altLang="id-ID" sz="1800" dirty="0"/>
              <a:t>(</a:t>
            </a:r>
            <a:r>
              <a:rPr lang="en-US" altLang="id-ID" sz="1800" i="1" dirty="0"/>
              <a:t>true </a:t>
            </a:r>
            <a:r>
              <a:rPr lang="en-US" altLang="id-ID" sz="1800" dirty="0">
                <a:sym typeface="Symbol" panose="05050102010706020507" pitchFamily="18" charset="2"/>
              </a:rPr>
              <a:t></a:t>
            </a:r>
            <a:r>
              <a:rPr lang="en-US" altLang="id-ID" sz="1800" i="1" dirty="0"/>
              <a:t> false</a:t>
            </a:r>
            <a:r>
              <a:rPr lang="en-US" altLang="id-ID" sz="1800" dirty="0"/>
              <a:t>) =  </a:t>
            </a:r>
            <a:r>
              <a:rPr lang="en-US" altLang="id-ID" sz="1800" i="1" dirty="0"/>
              <a:t>true </a:t>
            </a:r>
            <a:r>
              <a:rPr lang="en-US" altLang="id-ID" sz="1800" dirty="0">
                <a:sym typeface="Symbol" panose="05050102010706020507" pitchFamily="18" charset="2"/>
              </a:rPr>
              <a:t></a:t>
            </a:r>
            <a:r>
              <a:rPr lang="en-US" altLang="id-ID" sz="1800" dirty="0"/>
              <a:t> </a:t>
            </a:r>
            <a:r>
              <a:rPr lang="en-US" altLang="id-ID" sz="1800" i="1" dirty="0"/>
              <a:t>true </a:t>
            </a:r>
            <a:r>
              <a:rPr lang="en-US" altLang="id-ID" sz="1800" dirty="0"/>
              <a:t>= </a:t>
            </a:r>
            <a:r>
              <a:rPr lang="en-US" altLang="id-ID" sz="1800" i="1" dirty="0"/>
              <a:t>true</a:t>
            </a:r>
            <a:r>
              <a:rPr lang="en-US" altLang="id-ID" sz="1800" dirty="0"/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Truth tables for connectives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609600" y="1371600"/>
            <a:ext cx="76962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and backward chaining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000" dirty="0">
                <a:solidFill>
                  <a:schemeClr val="accent2"/>
                </a:solidFill>
              </a:rPr>
              <a:t>Horn Form</a:t>
            </a:r>
            <a:r>
              <a:rPr lang="en-US" altLang="id-ID" sz="2000" dirty="0"/>
              <a:t> (restricted)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 dirty="0"/>
              <a:t>		KB = </a:t>
            </a:r>
            <a:r>
              <a:rPr lang="en-US" altLang="id-ID" sz="1800" dirty="0">
                <a:solidFill>
                  <a:srgbClr val="FF0000"/>
                </a:solidFill>
              </a:rPr>
              <a:t>conjunction</a:t>
            </a:r>
            <a:r>
              <a:rPr lang="en-US" altLang="id-ID" sz="1800" dirty="0"/>
              <a:t> of </a:t>
            </a:r>
            <a:r>
              <a:rPr lang="en-US" altLang="id-ID" sz="1800" dirty="0">
                <a:solidFill>
                  <a:srgbClr val="FF0000"/>
                </a:solidFill>
              </a:rPr>
              <a:t>Horn clauses</a:t>
            </a:r>
            <a:r>
              <a:rPr lang="en-US" altLang="id-ID" sz="1800" dirty="0"/>
              <a:t>
</a:t>
            </a:r>
          </a:p>
          <a:p>
            <a:pPr lvl="1">
              <a:lnSpc>
                <a:spcPct val="80000"/>
              </a:lnSpc>
            </a:pPr>
            <a:r>
              <a:rPr lang="en-US" altLang="id-ID" sz="1800" dirty="0"/>
              <a:t>Horn clause = </a:t>
            </a:r>
          </a:p>
          <a:p>
            <a:pPr lvl="2">
              <a:lnSpc>
                <a:spcPct val="80000"/>
              </a:lnSpc>
            </a:pPr>
            <a:r>
              <a:rPr lang="en-US" altLang="id-ID" sz="1600" dirty="0"/>
              <a:t>proposition symbol;  or</a:t>
            </a:r>
          </a:p>
          <a:p>
            <a:pPr lvl="2">
              <a:lnSpc>
                <a:spcPct val="80000"/>
              </a:lnSpc>
            </a:pPr>
            <a:r>
              <a:rPr lang="en-US" altLang="id-ID" sz="1600" dirty="0"/>
              <a:t>(conjunction of symbols) </a:t>
            </a:r>
            <a:r>
              <a:rPr lang="en-US" altLang="id-ID" sz="1600" dirty="0">
                <a:sym typeface="Symbol" panose="05050102010706020507" pitchFamily="18" charset="2"/>
              </a:rPr>
              <a:t> </a:t>
            </a:r>
            <a:r>
              <a:rPr lang="en-US" altLang="id-ID" sz="1600" dirty="0"/>
              <a:t>symbol</a:t>
            </a:r>
          </a:p>
          <a:p>
            <a:pPr lvl="1">
              <a:lnSpc>
                <a:spcPct val="80000"/>
              </a:lnSpc>
            </a:pPr>
            <a:r>
              <a:rPr lang="en-US" altLang="id-ID" sz="1800" dirty="0"/>
              <a:t>E.g., C </a:t>
            </a:r>
            <a:r>
              <a:rPr lang="en-US" altLang="id-ID" sz="1800" dirty="0">
                <a:sym typeface="Symbol" panose="05050102010706020507" pitchFamily="18" charset="2"/>
              </a:rPr>
              <a:t></a:t>
            </a:r>
            <a:r>
              <a:rPr lang="en-US" altLang="id-ID" sz="1800" dirty="0"/>
              <a:t> (B </a:t>
            </a:r>
            <a:r>
              <a:rPr lang="en-US" altLang="id-ID" sz="1800" dirty="0">
                <a:sym typeface="Symbol" panose="05050102010706020507" pitchFamily="18" charset="2"/>
              </a:rPr>
              <a:t></a:t>
            </a:r>
            <a:r>
              <a:rPr lang="en-US" altLang="id-ID" sz="1800" dirty="0"/>
              <a:t> A) </a:t>
            </a:r>
            <a:r>
              <a:rPr lang="en-US" altLang="id-ID" sz="1800" dirty="0">
                <a:sym typeface="Symbol" panose="05050102010706020507" pitchFamily="18" charset="2"/>
              </a:rPr>
              <a:t></a:t>
            </a:r>
            <a:r>
              <a:rPr lang="en-US" altLang="id-ID" sz="1800" dirty="0"/>
              <a:t> (C </a:t>
            </a:r>
            <a:r>
              <a:rPr lang="en-US" altLang="id-ID" sz="1800" dirty="0">
                <a:sym typeface="Symbol" panose="05050102010706020507" pitchFamily="18" charset="2"/>
              </a:rPr>
              <a:t></a:t>
            </a:r>
            <a:r>
              <a:rPr lang="en-US" altLang="id-ID" sz="1800" dirty="0"/>
              <a:t> D </a:t>
            </a:r>
            <a:r>
              <a:rPr lang="en-US" altLang="id-ID" sz="1800" dirty="0">
                <a:sym typeface="Symbol" panose="05050102010706020507" pitchFamily="18" charset="2"/>
              </a:rPr>
              <a:t></a:t>
            </a:r>
            <a:r>
              <a:rPr lang="en-US" altLang="id-ID" sz="1800" dirty="0"/>
              <a:t> B)
</a:t>
            </a:r>
          </a:p>
          <a:p>
            <a:pPr>
              <a:lnSpc>
                <a:spcPct val="80000"/>
              </a:lnSpc>
            </a:pPr>
            <a:r>
              <a:rPr lang="en-US" altLang="id-ID" sz="2000" dirty="0">
                <a:solidFill>
                  <a:schemeClr val="accent2"/>
                </a:solidFill>
              </a:rPr>
              <a:t>Modus Ponens</a:t>
            </a:r>
            <a:r>
              <a:rPr lang="en-US" altLang="id-ID" sz="2000" dirty="0"/>
              <a:t> (for Horn Form): complete for Horn </a:t>
            </a:r>
            <a:r>
              <a:rPr lang="en-US" altLang="id-ID" sz="2000" dirty="0" smtClean="0"/>
              <a:t>KBs
</a:t>
            </a:r>
            <a:endParaRPr lang="en-US" altLang="id-ID" sz="20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id-ID" sz="2000" dirty="0"/>
              <a:t>α</a:t>
            </a:r>
            <a:r>
              <a:rPr lang="en-US" altLang="id-ID" sz="2000" baseline="-25000" dirty="0"/>
              <a:t>1</a:t>
            </a:r>
            <a:r>
              <a:rPr lang="en-US" altLang="id-ID" sz="2000" dirty="0"/>
              <a:t>, … ,α</a:t>
            </a:r>
            <a:r>
              <a:rPr lang="en-US" altLang="id-ID" sz="2000" baseline="-25000" dirty="0"/>
              <a:t>n</a:t>
            </a:r>
            <a:r>
              <a:rPr lang="en-US" altLang="id-ID" sz="2000" dirty="0"/>
              <a:t>,		α</a:t>
            </a:r>
            <a:r>
              <a:rPr lang="en-US" altLang="id-ID" sz="2000" baseline="-25000" dirty="0"/>
              <a:t>1</a:t>
            </a:r>
            <a:r>
              <a:rPr lang="en-US" altLang="id-ID" sz="2000" dirty="0"/>
              <a:t> </a:t>
            </a:r>
            <a:r>
              <a:rPr lang="en-US" altLang="id-ID" sz="2000" dirty="0">
                <a:sym typeface="Symbol" panose="05050102010706020507" pitchFamily="18" charset="2"/>
              </a:rPr>
              <a:t></a:t>
            </a:r>
            <a:r>
              <a:rPr lang="en-US" altLang="id-ID" sz="2000" dirty="0"/>
              <a:t> … </a:t>
            </a:r>
            <a:r>
              <a:rPr lang="en-US" altLang="id-ID" sz="2000" dirty="0">
                <a:sym typeface="Symbol" panose="05050102010706020507" pitchFamily="18" charset="2"/>
              </a:rPr>
              <a:t></a:t>
            </a:r>
            <a:r>
              <a:rPr lang="en-US" altLang="id-ID" sz="2000" dirty="0"/>
              <a:t> α</a:t>
            </a:r>
            <a:r>
              <a:rPr lang="en-US" altLang="id-ID" sz="2000" baseline="-25000" dirty="0"/>
              <a:t>n</a:t>
            </a:r>
            <a:r>
              <a:rPr lang="en-US" altLang="id-ID" sz="2000" dirty="0"/>
              <a:t> </a:t>
            </a:r>
            <a:r>
              <a:rPr lang="en-US" altLang="id-ID" sz="2000" dirty="0">
                <a:sym typeface="Symbol" panose="05050102010706020507" pitchFamily="18" charset="2"/>
              </a:rPr>
              <a:t></a:t>
            </a:r>
            <a:r>
              <a:rPr lang="en-US" altLang="id-ID" sz="2000" dirty="0"/>
              <a:t> </a:t>
            </a:r>
            <a:r>
              <a:rPr lang="el-GR" altLang="id-ID" sz="2000" dirty="0">
                <a:cs typeface="Arial" panose="020B0604020202020204" pitchFamily="34" charset="0"/>
              </a:rPr>
              <a:t>β</a:t>
            </a:r>
            <a:r>
              <a:rPr lang="en-US" altLang="id-ID" sz="2000" dirty="0"/>
              <a:t>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l-GR" altLang="id-ID" sz="2000" dirty="0">
                <a:cs typeface="Arial" panose="020B0604020202020204" pitchFamily="34" charset="0"/>
              </a:rPr>
              <a:t>β</a:t>
            </a:r>
            <a:endParaRPr lang="en-US" altLang="id-ID" sz="2000" dirty="0"/>
          </a:p>
          <a:p>
            <a:pPr>
              <a:lnSpc>
                <a:spcPct val="80000"/>
              </a:lnSpc>
            </a:pPr>
            <a:endParaRPr lang="en-US" altLang="id-ID" sz="2000" dirty="0"/>
          </a:p>
          <a:p>
            <a:pPr>
              <a:lnSpc>
                <a:spcPct val="80000"/>
              </a:lnSpc>
            </a:pPr>
            <a:r>
              <a:rPr lang="en-US" altLang="id-ID" sz="2000" dirty="0"/>
              <a:t>Can be used with </a:t>
            </a:r>
            <a:r>
              <a:rPr lang="en-US" altLang="id-ID" sz="2000" dirty="0">
                <a:solidFill>
                  <a:schemeClr val="accent2"/>
                </a:solidFill>
              </a:rPr>
              <a:t>forward chaining</a:t>
            </a:r>
            <a:r>
              <a:rPr lang="en-US" altLang="id-ID" sz="2000" dirty="0"/>
              <a:t> or </a:t>
            </a:r>
            <a:r>
              <a:rPr lang="en-US" altLang="id-ID" sz="2000" dirty="0">
                <a:solidFill>
                  <a:schemeClr val="accent2"/>
                </a:solidFill>
              </a:rPr>
              <a:t>backward chaining</a:t>
            </a:r>
            <a:r>
              <a:rPr lang="en-US" altLang="id-ID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id-ID" sz="2000" dirty="0"/>
              <a:t>These algorithms are very natural and run in </a:t>
            </a:r>
            <a:r>
              <a:rPr lang="en-US" altLang="id-ID" sz="2000" dirty="0">
                <a:solidFill>
                  <a:srgbClr val="FF0000"/>
                </a:solidFill>
              </a:rPr>
              <a:t>linear</a:t>
            </a:r>
            <a:r>
              <a:rPr lang="en-US" altLang="id-ID" sz="2000" dirty="0"/>
              <a:t> </a:t>
            </a:r>
            <a:r>
              <a:rPr lang="en-US" altLang="id-ID" sz="2000" dirty="0" smtClean="0"/>
              <a:t>time</a:t>
            </a:r>
            <a:endParaRPr lang="en-US" altLang="id-ID" sz="2000" dirty="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828800" y="4876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Knowledge bases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000" dirty="0"/>
              <a:t>Knowledge base = set of </a:t>
            </a:r>
            <a:r>
              <a:rPr lang="en-US" altLang="id-ID" sz="2000" dirty="0">
                <a:solidFill>
                  <a:schemeClr val="accent2"/>
                </a:solidFill>
              </a:rPr>
              <a:t>sentences</a:t>
            </a:r>
            <a:r>
              <a:rPr lang="en-US" altLang="id-ID" sz="2000" dirty="0"/>
              <a:t> in a </a:t>
            </a:r>
            <a:r>
              <a:rPr lang="en-US" altLang="id-ID" sz="2000" dirty="0">
                <a:solidFill>
                  <a:schemeClr val="accent2"/>
                </a:solidFill>
              </a:rPr>
              <a:t>formal</a:t>
            </a:r>
            <a:r>
              <a:rPr lang="en-US" altLang="id-ID" sz="2000" dirty="0"/>
              <a:t> </a:t>
            </a:r>
            <a:r>
              <a:rPr lang="en-US" altLang="id-ID" sz="2000" dirty="0" smtClean="0"/>
              <a:t>language</a:t>
            </a:r>
            <a:endParaRPr lang="id-ID" altLang="id-ID" sz="20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id-ID" sz="2000" dirty="0"/>
          </a:p>
          <a:p>
            <a:pPr>
              <a:lnSpc>
                <a:spcPct val="80000"/>
              </a:lnSpc>
            </a:pPr>
            <a:r>
              <a:rPr lang="en-US" altLang="id-ID" sz="2000" dirty="0">
                <a:solidFill>
                  <a:schemeClr val="accent2"/>
                </a:solidFill>
              </a:rPr>
              <a:t>Declarative</a:t>
            </a:r>
            <a:r>
              <a:rPr lang="en-US" altLang="id-ID" sz="2000" dirty="0"/>
              <a:t> approach to building an agent (or other system):</a:t>
            </a:r>
          </a:p>
          <a:p>
            <a:pPr lvl="1">
              <a:lnSpc>
                <a:spcPct val="80000"/>
              </a:lnSpc>
            </a:pPr>
            <a:r>
              <a:rPr lang="en-US" altLang="id-ID" sz="1800" dirty="0">
                <a:latin typeface="Courier New" panose="02070309020205020404" pitchFamily="49" charset="0"/>
              </a:rPr>
              <a:t>Tell</a:t>
            </a:r>
            <a:r>
              <a:rPr lang="en-US" altLang="id-ID" sz="1800" dirty="0"/>
              <a:t> it what it needs to </a:t>
            </a:r>
            <a:r>
              <a:rPr lang="en-US" altLang="id-ID" sz="1800" dirty="0" smtClean="0"/>
              <a:t>know</a:t>
            </a:r>
            <a:endParaRPr lang="id-ID" altLang="id-ID" sz="1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id-ID" sz="1800" dirty="0"/>
          </a:p>
          <a:p>
            <a:pPr>
              <a:lnSpc>
                <a:spcPct val="80000"/>
              </a:lnSpc>
            </a:pPr>
            <a:r>
              <a:rPr lang="en-US" altLang="id-ID" sz="2000" dirty="0"/>
              <a:t>Then it can </a:t>
            </a:r>
            <a:r>
              <a:rPr lang="en-US" altLang="id-ID" sz="2000" dirty="0">
                <a:latin typeface="Courier New" panose="02070309020205020404" pitchFamily="49" charset="0"/>
              </a:rPr>
              <a:t>Ask</a:t>
            </a:r>
            <a:r>
              <a:rPr lang="en-US" altLang="id-ID" sz="2000" dirty="0"/>
              <a:t> itself what to do - answers should follow from the </a:t>
            </a:r>
            <a:r>
              <a:rPr lang="en-US" altLang="id-ID" sz="2000" dirty="0" smtClean="0"/>
              <a:t>KB</a:t>
            </a:r>
            <a:endParaRPr lang="id-ID" altLang="id-ID" sz="2000" dirty="0" smtClean="0"/>
          </a:p>
          <a:p>
            <a:pPr>
              <a:lnSpc>
                <a:spcPct val="80000"/>
              </a:lnSpc>
            </a:pPr>
            <a:endParaRPr lang="en-US" altLang="id-ID" sz="2000" dirty="0"/>
          </a:p>
          <a:p>
            <a:pPr>
              <a:lnSpc>
                <a:spcPct val="80000"/>
              </a:lnSpc>
            </a:pPr>
            <a:r>
              <a:rPr lang="en-US" altLang="id-ID" sz="2000" dirty="0"/>
              <a:t>Agents can be viewed at the </a:t>
            </a:r>
            <a:r>
              <a:rPr lang="en-US" altLang="id-ID" sz="2000" dirty="0">
                <a:solidFill>
                  <a:schemeClr val="accent2"/>
                </a:solidFill>
              </a:rPr>
              <a:t>knowledge level</a:t>
            </a:r>
            <a:endParaRPr lang="en-US" altLang="id-ID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 dirty="0"/>
              <a:t>i.e., what they know, regardless of how </a:t>
            </a:r>
            <a:r>
              <a:rPr lang="en-US" altLang="id-ID" sz="1800" dirty="0" smtClean="0"/>
              <a:t>implemented</a:t>
            </a:r>
            <a:endParaRPr lang="id-ID" altLang="id-ID" sz="1800" dirty="0" smtClean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id-ID" sz="1800" dirty="0"/>
          </a:p>
          <a:p>
            <a:pPr>
              <a:lnSpc>
                <a:spcPct val="80000"/>
              </a:lnSpc>
            </a:pPr>
            <a:r>
              <a:rPr lang="en-US" altLang="id-ID" sz="2000" dirty="0"/>
              <a:t>Or at the </a:t>
            </a:r>
            <a:r>
              <a:rPr lang="en-US" altLang="id-ID" sz="2000" dirty="0">
                <a:solidFill>
                  <a:schemeClr val="accent2"/>
                </a:solidFill>
              </a:rPr>
              <a:t>implementation level</a:t>
            </a:r>
            <a:endParaRPr lang="en-US" altLang="id-ID" sz="2000" dirty="0"/>
          </a:p>
          <a:p>
            <a:pPr lvl="1">
              <a:lnSpc>
                <a:spcPct val="80000"/>
              </a:lnSpc>
            </a:pPr>
            <a:r>
              <a:rPr lang="en-US" altLang="id-ID" sz="1800" dirty="0"/>
              <a:t>i.e., data structures in KB and algorithms that manipulate </a:t>
            </a:r>
            <a:r>
              <a:rPr lang="en-US" altLang="id-ID" sz="1800" dirty="0" smtClean="0"/>
              <a:t>them</a:t>
            </a:r>
            <a:endParaRPr lang="en-US" altLang="id-ID" sz="1800" dirty="0"/>
          </a:p>
        </p:txBody>
      </p:sp>
      <p:pic>
        <p:nvPicPr>
          <p:cNvPr id="5124" name="Picture 4" descr="k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553200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400"/>
              <a:t>Idea: fire any rule whose premises are satisfied in the </a:t>
            </a:r>
            <a:r>
              <a:rPr lang="en-US" altLang="id-ID" sz="2400" i="1"/>
              <a:t>KB</a:t>
            </a:r>
            <a:r>
              <a:rPr lang="en-US" altLang="id-ID" sz="2400"/>
              <a:t>,</a:t>
            </a:r>
          </a:p>
          <a:p>
            <a:pPr lvl="1"/>
            <a:r>
              <a:rPr lang="en-US" altLang="id-ID" sz="2000"/>
              <a:t>add its conclusion to the </a:t>
            </a:r>
            <a:r>
              <a:rPr lang="en-US" altLang="id-ID" sz="2000" i="1"/>
              <a:t>KB</a:t>
            </a:r>
            <a:r>
              <a:rPr lang="en-US" altLang="id-ID" sz="2000"/>
              <a:t>, until query is found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2057400" y="2895600"/>
            <a:ext cx="50292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229600" cy="792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800"/>
              <a:t>Forward chaining is sound and complete for Horn KB
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r="781" b="17708"/>
          <a:stretch>
            <a:fillRect/>
          </a:stretch>
        </p:blipFill>
        <p:spPr bwMode="auto">
          <a:xfrm>
            <a:off x="990600" y="152400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2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4000"/>
              <a:t>A simple knowledge-based agent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1600" dirty="0"/>
              <a:t>The agent must be able to</a:t>
            </a:r>
            <a:r>
              <a:rPr lang="en-US" altLang="id-ID" sz="1600" dirty="0" smtClean="0"/>
              <a:t>:</a:t>
            </a:r>
            <a:endParaRPr lang="en-US" altLang="id-ID" sz="1600" dirty="0"/>
          </a:p>
          <a:p>
            <a:pPr lvl="1">
              <a:lnSpc>
                <a:spcPct val="80000"/>
              </a:lnSpc>
            </a:pPr>
            <a:r>
              <a:rPr lang="en-US" altLang="id-ID" sz="1400" dirty="0"/>
              <a:t>Represent states, actions, etc</a:t>
            </a:r>
            <a:r>
              <a:rPr lang="en-US" altLang="id-ID" sz="1400" dirty="0" smtClean="0"/>
              <a:t>.</a:t>
            </a:r>
            <a:endParaRPr lang="en-US" altLang="id-ID" sz="1400" dirty="0"/>
          </a:p>
          <a:p>
            <a:pPr lvl="1">
              <a:lnSpc>
                <a:spcPct val="80000"/>
              </a:lnSpc>
            </a:pPr>
            <a:r>
              <a:rPr lang="en-US" altLang="id-ID" sz="1400" dirty="0"/>
              <a:t>Incorporate new </a:t>
            </a:r>
            <a:r>
              <a:rPr lang="en-US" altLang="id-ID" sz="1400" dirty="0" smtClean="0"/>
              <a:t>percepts</a:t>
            </a:r>
            <a:endParaRPr lang="en-US" altLang="id-ID" sz="1400" dirty="0"/>
          </a:p>
          <a:p>
            <a:pPr lvl="1">
              <a:lnSpc>
                <a:spcPct val="80000"/>
              </a:lnSpc>
            </a:pPr>
            <a:r>
              <a:rPr lang="en-US" altLang="id-ID" sz="1400" dirty="0"/>
              <a:t>Update internal representations of the </a:t>
            </a:r>
            <a:r>
              <a:rPr lang="en-US" altLang="id-ID" sz="1400" dirty="0" smtClean="0"/>
              <a:t>world</a:t>
            </a:r>
            <a:endParaRPr lang="en-US" altLang="id-ID" sz="1400" dirty="0"/>
          </a:p>
          <a:p>
            <a:pPr lvl="1">
              <a:lnSpc>
                <a:spcPct val="80000"/>
              </a:lnSpc>
            </a:pPr>
            <a:r>
              <a:rPr lang="en-US" altLang="id-ID" sz="1400" dirty="0"/>
              <a:t>Deduce hidden properties of the </a:t>
            </a:r>
            <a:r>
              <a:rPr lang="en-US" altLang="id-ID" sz="1400" dirty="0" smtClean="0"/>
              <a:t>world</a:t>
            </a:r>
            <a:endParaRPr lang="en-US" altLang="id-ID" sz="1400" dirty="0"/>
          </a:p>
          <a:p>
            <a:pPr lvl="1">
              <a:lnSpc>
                <a:spcPct val="80000"/>
              </a:lnSpc>
            </a:pPr>
            <a:r>
              <a:rPr lang="en-US" altLang="id-ID" sz="1400" dirty="0"/>
              <a:t>Deduce appropriate </a:t>
            </a:r>
            <a:r>
              <a:rPr lang="en-US" altLang="id-ID" sz="1400" dirty="0" smtClean="0"/>
              <a:t>actions</a:t>
            </a:r>
            <a:endParaRPr lang="en-US" altLang="id-ID" sz="1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b="36459"/>
          <a:stretch>
            <a:fillRect/>
          </a:stretch>
        </p:blipFill>
        <p:spPr bwMode="auto">
          <a:xfrm>
            <a:off x="685800" y="1447800"/>
            <a:ext cx="7620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Proof of completeness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id-ID" sz="2800" dirty="0"/>
              <a:t>FC derives every atomic sentence that is entailed by </a:t>
            </a:r>
            <a:r>
              <a:rPr lang="en-US" altLang="id-ID" sz="2800" i="1" dirty="0" smtClean="0"/>
              <a:t>KB</a:t>
            </a:r>
            <a:endParaRPr lang="en-US" altLang="id-ID" sz="28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 dirty="0"/>
              <a:t>FC reaches a </a:t>
            </a:r>
            <a:r>
              <a:rPr lang="en-US" altLang="id-ID" sz="2400" dirty="0">
                <a:solidFill>
                  <a:schemeClr val="accent2"/>
                </a:solidFill>
              </a:rPr>
              <a:t>fixed point</a:t>
            </a:r>
            <a:r>
              <a:rPr lang="en-US" altLang="id-ID" sz="2400" dirty="0"/>
              <a:t> where no new atomic sentences are </a:t>
            </a:r>
            <a:r>
              <a:rPr lang="en-US" altLang="id-ID" sz="2400" dirty="0" smtClean="0"/>
              <a:t>derived</a:t>
            </a:r>
            <a:endParaRPr lang="en-US" altLang="id-ID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 dirty="0"/>
              <a:t>Consider the final state as a model </a:t>
            </a:r>
            <a:r>
              <a:rPr lang="en-US" altLang="id-ID" sz="2400" i="1" dirty="0"/>
              <a:t>m</a:t>
            </a:r>
            <a:r>
              <a:rPr lang="en-US" altLang="id-ID" sz="2400" dirty="0"/>
              <a:t>, assigning true/false to </a:t>
            </a:r>
            <a:r>
              <a:rPr lang="en-US" altLang="id-ID" sz="2400" dirty="0" smtClean="0"/>
              <a:t>symbols</a:t>
            </a:r>
            <a:endParaRPr lang="en-US" altLang="id-ID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 dirty="0"/>
              <a:t>Every clause in the original </a:t>
            </a:r>
            <a:r>
              <a:rPr lang="en-US" altLang="id-ID" sz="2400" i="1" dirty="0"/>
              <a:t>KB</a:t>
            </a:r>
            <a:r>
              <a:rPr lang="en-US" altLang="id-ID" sz="2400" dirty="0"/>
              <a:t> is true in </a:t>
            </a:r>
            <a:r>
              <a:rPr lang="en-US" altLang="id-ID" sz="2400" i="1" dirty="0" smtClean="0"/>
              <a:t>m</a:t>
            </a:r>
            <a:endParaRPr lang="en-US" altLang="id-ID" sz="2400" dirty="0"/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id-ID" sz="2000" dirty="0"/>
              <a:t>  </a:t>
            </a:r>
            <a:r>
              <a:rPr lang="en-US" altLang="id-ID" sz="2000" i="1" dirty="0"/>
              <a:t>a</a:t>
            </a:r>
            <a:r>
              <a:rPr lang="en-US" altLang="id-ID" sz="2000" baseline="-25000" dirty="0"/>
              <a:t>1 </a:t>
            </a:r>
            <a:r>
              <a:rPr lang="en-US" altLang="id-ID" sz="2000" dirty="0">
                <a:sym typeface="Symbol" panose="05050102010706020507" pitchFamily="18" charset="2"/>
              </a:rPr>
              <a:t></a:t>
            </a:r>
            <a:r>
              <a:rPr lang="en-US" altLang="id-ID" sz="2000" baseline="-25000" dirty="0"/>
              <a:t> </a:t>
            </a:r>
            <a:r>
              <a:rPr lang="en-US" altLang="id-ID" sz="2000" dirty="0"/>
              <a:t> … </a:t>
            </a:r>
            <a:r>
              <a:rPr lang="en-US" altLang="id-ID" sz="2000" dirty="0">
                <a:sym typeface="Symbol" panose="05050102010706020507" pitchFamily="18" charset="2"/>
              </a:rPr>
              <a:t></a:t>
            </a:r>
            <a:r>
              <a:rPr lang="en-US" altLang="id-ID" sz="2000" dirty="0"/>
              <a:t>  </a:t>
            </a:r>
            <a:r>
              <a:rPr lang="en-US" altLang="id-ID" sz="2000" i="1" dirty="0" err="1"/>
              <a:t>a</a:t>
            </a:r>
            <a:r>
              <a:rPr lang="en-US" altLang="id-ID" sz="2000" baseline="-25000" dirty="0" err="1"/>
              <a:t>k</a:t>
            </a:r>
            <a:r>
              <a:rPr lang="en-US" altLang="id-ID" sz="2000" baseline="-25000" dirty="0"/>
              <a:t> </a:t>
            </a:r>
            <a:r>
              <a:rPr lang="en-US" altLang="id-ID" sz="2000" baseline="-25000" dirty="0">
                <a:sym typeface="Symbol" panose="05050102010706020507" pitchFamily="18" charset="2"/>
              </a:rPr>
              <a:t> </a:t>
            </a:r>
            <a:r>
              <a:rPr lang="en-US" altLang="id-ID" sz="2000" i="1" dirty="0"/>
              <a:t>b</a:t>
            </a:r>
            <a:r>
              <a:rPr lang="en-US" altLang="id-ID" sz="2000" dirty="0"/>
              <a:t>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 dirty="0"/>
              <a:t>Hence </a:t>
            </a:r>
            <a:r>
              <a:rPr lang="en-US" altLang="id-ID" sz="2400" i="1" dirty="0"/>
              <a:t>m</a:t>
            </a:r>
            <a:r>
              <a:rPr lang="en-US" altLang="id-ID" sz="2400" dirty="0"/>
              <a:t> is a model of </a:t>
            </a:r>
            <a:r>
              <a:rPr lang="en-US" altLang="id-ID" sz="2400" i="1" dirty="0" smtClean="0"/>
              <a:t>KB</a:t>
            </a:r>
            <a:endParaRPr lang="en-US" altLang="id-ID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 dirty="0"/>
              <a:t>If </a:t>
            </a:r>
            <a:r>
              <a:rPr lang="en-US" altLang="id-ID" sz="2400" i="1" dirty="0"/>
              <a:t>KB</a:t>
            </a:r>
            <a:r>
              <a:rPr lang="en-US" altLang="id-ID" sz="2400" dirty="0"/>
              <a:t>╞ </a:t>
            </a:r>
            <a:r>
              <a:rPr lang="en-US" altLang="id-ID" sz="2400" i="1" dirty="0"/>
              <a:t>q</a:t>
            </a:r>
            <a:r>
              <a:rPr lang="en-US" altLang="id-ID" sz="2400" dirty="0"/>
              <a:t>, </a:t>
            </a:r>
            <a:r>
              <a:rPr lang="en-US" altLang="id-ID" sz="2400" i="1" dirty="0"/>
              <a:t>q</a:t>
            </a:r>
            <a:r>
              <a:rPr lang="en-US" altLang="id-ID" sz="2400" dirty="0"/>
              <a:t> is true in </a:t>
            </a:r>
            <a:r>
              <a:rPr lang="en-US" altLang="id-ID" sz="2400" dirty="0">
                <a:solidFill>
                  <a:srgbClr val="FF0000"/>
                </a:solidFill>
              </a:rPr>
              <a:t>every</a:t>
            </a:r>
            <a:r>
              <a:rPr lang="en-US" altLang="id-ID" sz="2400" dirty="0"/>
              <a:t> model of </a:t>
            </a:r>
            <a:r>
              <a:rPr lang="en-US" altLang="id-ID" sz="2400" i="1" dirty="0"/>
              <a:t>KB</a:t>
            </a:r>
            <a:r>
              <a:rPr lang="en-US" altLang="id-ID" sz="2400" dirty="0"/>
              <a:t>, including </a:t>
            </a:r>
            <a:r>
              <a:rPr lang="en-US" altLang="id-ID" sz="2400" i="1" dirty="0" smtClean="0"/>
              <a:t>m</a:t>
            </a:r>
            <a:endParaRPr lang="en-US" alt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id-ID" sz="2800" dirty="0"/>
              <a:t>Idea: work backwards from the query </a:t>
            </a:r>
            <a:r>
              <a:rPr lang="en-US" altLang="id-ID" sz="2800" i="1" dirty="0"/>
              <a:t>q</a:t>
            </a:r>
            <a:r>
              <a:rPr lang="en-US" altLang="id-ID" sz="2800" dirty="0" smtClean="0"/>
              <a:t>:</a:t>
            </a:r>
            <a:endParaRPr lang="en-US" altLang="id-ID" sz="2800" dirty="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id-ID" sz="2400" dirty="0"/>
              <a:t>to prove </a:t>
            </a:r>
            <a:r>
              <a:rPr lang="en-US" altLang="id-ID" sz="2400" i="1" dirty="0"/>
              <a:t>q</a:t>
            </a:r>
            <a:r>
              <a:rPr lang="en-US" altLang="id-ID" sz="2400" dirty="0"/>
              <a:t> by BC,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id-ID" sz="2000" dirty="0"/>
              <a:t>check if </a:t>
            </a:r>
            <a:r>
              <a:rPr lang="en-US" altLang="id-ID" sz="2000" i="1" dirty="0"/>
              <a:t>q</a:t>
            </a:r>
            <a:r>
              <a:rPr lang="en-US" altLang="id-ID" sz="2000" dirty="0"/>
              <a:t> is known already, or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id-ID" sz="2000" dirty="0"/>
              <a:t>prove by BC all premises of some rule concluding </a:t>
            </a:r>
            <a:r>
              <a:rPr lang="en-US" altLang="id-ID" sz="2000" i="1" dirty="0"/>
              <a:t>q</a:t>
            </a:r>
            <a:r>
              <a:rPr lang="en-US" altLang="id-ID" sz="2000" dirty="0"/>
              <a:t>
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id-ID" sz="2400" dirty="0"/>
              <a:t>Avoid loops: check if new </a:t>
            </a:r>
            <a:r>
              <a:rPr lang="en-US" altLang="id-ID" sz="2400" dirty="0" err="1"/>
              <a:t>subgoal</a:t>
            </a:r>
            <a:r>
              <a:rPr lang="en-US" altLang="id-ID" sz="2400" dirty="0"/>
              <a:t> is already on the goal stack
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id-ID" sz="2400" dirty="0"/>
              <a:t>Avoid repeated work: check if new </a:t>
            </a:r>
            <a:r>
              <a:rPr lang="en-US" altLang="id-ID" sz="2400" dirty="0" err="1" smtClean="0"/>
              <a:t>subgoal</a:t>
            </a:r>
            <a:endParaRPr lang="en-US" altLang="id-ID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 dirty="0"/>
              <a:t>has already been proved true, </a:t>
            </a:r>
            <a:r>
              <a:rPr lang="en-US" altLang="id-ID" sz="2400" dirty="0" smtClean="0"/>
              <a:t>or</a:t>
            </a:r>
            <a:endParaRPr lang="en-US" altLang="id-ID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id-ID" sz="2400" dirty="0"/>
              <a:t>has already </a:t>
            </a:r>
            <a:r>
              <a:rPr lang="en-US" altLang="id-ID" sz="2400" dirty="0" smtClean="0"/>
              <a:t>failed</a:t>
            </a:r>
            <a:endParaRPr lang="en-US" alt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55301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4693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5716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6740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7764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8788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19812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20836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Wumpus World PEAS 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altLang="id-ID" sz="2000" dirty="0">
                <a:solidFill>
                  <a:schemeClr val="accent2"/>
                </a:solidFill>
              </a:rPr>
              <a:t>Performance measure</a:t>
            </a:r>
          </a:p>
          <a:p>
            <a:pPr lvl="1"/>
            <a:r>
              <a:rPr lang="en-US" altLang="id-ID" sz="1800" dirty="0"/>
              <a:t>gold +1000, death -1000</a:t>
            </a:r>
          </a:p>
          <a:p>
            <a:pPr lvl="1"/>
            <a:r>
              <a:rPr lang="en-US" altLang="id-ID" sz="1800" dirty="0"/>
              <a:t>-1 per step, -10 for using the arrow</a:t>
            </a:r>
          </a:p>
          <a:p>
            <a:pPr lvl="4"/>
            <a:endParaRPr lang="en-US" altLang="id-ID" sz="1400" dirty="0"/>
          </a:p>
          <a:p>
            <a:r>
              <a:rPr lang="en-US" altLang="id-ID" sz="2000" dirty="0" smtClean="0">
                <a:solidFill>
                  <a:schemeClr val="accent2"/>
                </a:solidFill>
              </a:rPr>
              <a:t>Environment</a:t>
            </a:r>
            <a:endParaRPr lang="en-US" altLang="id-ID" sz="2000" dirty="0"/>
          </a:p>
          <a:p>
            <a:pPr lvl="1"/>
            <a:r>
              <a:rPr lang="en-US" altLang="id-ID" sz="1800" dirty="0"/>
              <a:t>Squares adjacent to </a:t>
            </a:r>
            <a:r>
              <a:rPr lang="en-US" altLang="id-ID" sz="1800" dirty="0" err="1"/>
              <a:t>wumpus</a:t>
            </a:r>
            <a:r>
              <a:rPr lang="en-US" altLang="id-ID" sz="1800" dirty="0"/>
              <a:t> are </a:t>
            </a:r>
            <a:r>
              <a:rPr lang="en-US" altLang="id-ID" sz="1800" dirty="0" smtClean="0"/>
              <a:t>smelly</a:t>
            </a:r>
            <a:endParaRPr lang="en-US" altLang="id-ID" sz="1800" dirty="0"/>
          </a:p>
          <a:p>
            <a:pPr lvl="1"/>
            <a:r>
              <a:rPr lang="en-US" altLang="id-ID" sz="1800" dirty="0"/>
              <a:t>Squares adjacent to pit are </a:t>
            </a:r>
            <a:r>
              <a:rPr lang="en-US" altLang="id-ID" sz="1800" dirty="0" smtClean="0"/>
              <a:t>breezy</a:t>
            </a:r>
            <a:endParaRPr lang="en-US" altLang="id-ID" sz="1800" dirty="0"/>
          </a:p>
          <a:p>
            <a:pPr lvl="1"/>
            <a:r>
              <a:rPr lang="en-US" altLang="id-ID" sz="1800" dirty="0"/>
              <a:t>Glitter </a:t>
            </a:r>
            <a:r>
              <a:rPr lang="en-US" altLang="id-ID" sz="1800" dirty="0" err="1"/>
              <a:t>iff</a:t>
            </a:r>
            <a:r>
              <a:rPr lang="en-US" altLang="id-ID" sz="1800" dirty="0"/>
              <a:t> gold is in the same </a:t>
            </a:r>
            <a:r>
              <a:rPr lang="en-US" altLang="id-ID" sz="1800" dirty="0" smtClean="0"/>
              <a:t>square</a:t>
            </a:r>
            <a:endParaRPr lang="en-US" altLang="id-ID" sz="1800" dirty="0"/>
          </a:p>
          <a:p>
            <a:pPr lvl="1"/>
            <a:r>
              <a:rPr lang="en-US" altLang="id-ID" sz="1800" dirty="0"/>
              <a:t>Shooting kills </a:t>
            </a:r>
            <a:r>
              <a:rPr lang="en-US" altLang="id-ID" sz="1800" dirty="0" err="1"/>
              <a:t>wumpus</a:t>
            </a:r>
            <a:r>
              <a:rPr lang="en-US" altLang="id-ID" sz="1800" dirty="0"/>
              <a:t> if you are facing </a:t>
            </a:r>
            <a:r>
              <a:rPr lang="en-US" altLang="id-ID" sz="1800" dirty="0" smtClean="0"/>
              <a:t>it</a:t>
            </a:r>
            <a:endParaRPr lang="en-US" altLang="id-ID" sz="1800" dirty="0"/>
          </a:p>
          <a:p>
            <a:pPr lvl="1"/>
            <a:r>
              <a:rPr lang="en-US" altLang="id-ID" sz="1800" dirty="0"/>
              <a:t>Shooting uses up the only </a:t>
            </a:r>
            <a:r>
              <a:rPr lang="en-US" altLang="id-ID" sz="1800" dirty="0" smtClean="0"/>
              <a:t>arrow</a:t>
            </a:r>
            <a:endParaRPr lang="en-US" altLang="id-ID" sz="1800" dirty="0"/>
          </a:p>
          <a:p>
            <a:pPr lvl="1"/>
            <a:r>
              <a:rPr lang="en-US" altLang="id-ID" sz="1800" dirty="0"/>
              <a:t>Grabbing picks up gold if in same </a:t>
            </a:r>
            <a:r>
              <a:rPr lang="en-US" altLang="id-ID" sz="1800" dirty="0" smtClean="0"/>
              <a:t>square</a:t>
            </a:r>
            <a:endParaRPr lang="en-US" altLang="id-ID" sz="1800" dirty="0"/>
          </a:p>
          <a:p>
            <a:pPr lvl="1"/>
            <a:r>
              <a:rPr lang="en-US" altLang="id-ID" sz="1800" dirty="0"/>
              <a:t>Releasing drops the gold in same </a:t>
            </a:r>
            <a:r>
              <a:rPr lang="en-US" altLang="id-ID" sz="1800" dirty="0" smtClean="0"/>
              <a:t>square</a:t>
            </a:r>
            <a:endParaRPr lang="en-US" altLang="id-ID" sz="1800" dirty="0"/>
          </a:p>
          <a:p>
            <a:pPr lvl="4"/>
            <a:endParaRPr lang="en-US" altLang="id-ID" sz="1400" dirty="0"/>
          </a:p>
          <a:p>
            <a:r>
              <a:rPr lang="en-US" altLang="id-ID" sz="2000" dirty="0">
                <a:solidFill>
                  <a:schemeClr val="accent2"/>
                </a:solidFill>
              </a:rPr>
              <a:t>Sensors:</a:t>
            </a:r>
            <a:r>
              <a:rPr lang="en-US" altLang="id-ID" sz="2000" dirty="0"/>
              <a:t> Stench, Breeze, Glitter, Bump, </a:t>
            </a:r>
            <a:r>
              <a:rPr lang="en-US" altLang="id-ID" sz="2000" dirty="0" smtClean="0"/>
              <a:t>Scream</a:t>
            </a:r>
            <a:endParaRPr lang="en-US" altLang="id-ID" sz="2000" dirty="0"/>
          </a:p>
          <a:p>
            <a:r>
              <a:rPr lang="en-US" altLang="id-ID" sz="2000" dirty="0">
                <a:solidFill>
                  <a:schemeClr val="accent2"/>
                </a:solidFill>
              </a:rPr>
              <a:t>Actuators:</a:t>
            </a:r>
            <a:r>
              <a:rPr lang="en-US" altLang="id-ID" sz="2000" dirty="0"/>
              <a:t> Left turn, Right turn, Forward, Grab, Release, </a:t>
            </a:r>
            <a:r>
              <a:rPr lang="en-US" altLang="id-ID" sz="2000" dirty="0" smtClean="0"/>
              <a:t>Shoot</a:t>
            </a:r>
            <a:endParaRPr lang="en-US" altLang="id-ID" sz="2000" dirty="0"/>
          </a:p>
        </p:txBody>
      </p:sp>
      <p:pic>
        <p:nvPicPr>
          <p:cNvPr id="7173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717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21860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Backward chaining example</a:t>
            </a:r>
          </a:p>
        </p:txBody>
      </p:sp>
      <p:pic>
        <p:nvPicPr>
          <p:cNvPr id="122884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Forward vs. backward chaining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dirty="0"/>
              <a:t>FC is </a:t>
            </a:r>
            <a:r>
              <a:rPr lang="en-US" altLang="id-ID" sz="2400" dirty="0">
                <a:solidFill>
                  <a:schemeClr val="accent2"/>
                </a:solidFill>
              </a:rPr>
              <a:t>data-driven</a:t>
            </a:r>
            <a:r>
              <a:rPr lang="en-US" altLang="id-ID" sz="2400" dirty="0"/>
              <a:t>, automatic, unconscious processing,</a:t>
            </a:r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e.g., object recognition, routine </a:t>
            </a:r>
            <a:r>
              <a:rPr lang="en-US" altLang="id-ID" sz="2000" dirty="0" smtClean="0"/>
              <a:t>decisions</a:t>
            </a:r>
            <a:endParaRPr lang="en-US" altLang="id-ID" sz="2000" dirty="0"/>
          </a:p>
          <a:p>
            <a:pPr lvl="4">
              <a:lnSpc>
                <a:spcPct val="90000"/>
              </a:lnSpc>
            </a:pPr>
            <a:endParaRPr lang="en-US" altLang="id-ID" sz="1600" dirty="0"/>
          </a:p>
          <a:p>
            <a:pPr>
              <a:lnSpc>
                <a:spcPct val="90000"/>
              </a:lnSpc>
            </a:pPr>
            <a:r>
              <a:rPr lang="en-US" altLang="id-ID" sz="2400" dirty="0"/>
              <a:t>May do lots of work that is irrelevant to the goal </a:t>
            </a:r>
          </a:p>
          <a:p>
            <a:pPr lvl="4">
              <a:lnSpc>
                <a:spcPct val="90000"/>
              </a:lnSpc>
            </a:pPr>
            <a:endParaRPr lang="en-US" altLang="id-ID" sz="1600" dirty="0"/>
          </a:p>
          <a:p>
            <a:pPr>
              <a:lnSpc>
                <a:spcPct val="90000"/>
              </a:lnSpc>
            </a:pPr>
            <a:r>
              <a:rPr lang="en-US" altLang="id-ID" sz="2400" dirty="0"/>
              <a:t>BC is </a:t>
            </a:r>
            <a:r>
              <a:rPr lang="en-US" altLang="id-ID" sz="2400" dirty="0">
                <a:solidFill>
                  <a:schemeClr val="accent2"/>
                </a:solidFill>
              </a:rPr>
              <a:t>goal-driven</a:t>
            </a:r>
            <a:r>
              <a:rPr lang="en-US" altLang="id-ID" sz="2400" dirty="0"/>
              <a:t>, appropriate for problem-solving,</a:t>
            </a:r>
          </a:p>
          <a:p>
            <a:pPr lvl="1">
              <a:lnSpc>
                <a:spcPct val="90000"/>
              </a:lnSpc>
            </a:pPr>
            <a:r>
              <a:rPr lang="en-US" altLang="id-ID" sz="2000" dirty="0"/>
              <a:t>e.g., Where are my keys? How do I get into a PhD program?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altLang="id-ID" sz="1600" dirty="0"/>
          </a:p>
          <a:p>
            <a:pPr>
              <a:lnSpc>
                <a:spcPct val="90000"/>
              </a:lnSpc>
            </a:pPr>
            <a:r>
              <a:rPr lang="en-US" altLang="id-ID" sz="2400" dirty="0"/>
              <a:t>Complexity of BC can be </a:t>
            </a:r>
            <a:r>
              <a:rPr lang="en-US" altLang="id-ID" sz="2400" dirty="0">
                <a:solidFill>
                  <a:srgbClr val="FF0000"/>
                </a:solidFill>
              </a:rPr>
              <a:t>much less </a:t>
            </a:r>
            <a:r>
              <a:rPr lang="en-US" altLang="id-ID" sz="2400" dirty="0"/>
              <a:t>than linear in size of </a:t>
            </a:r>
            <a:r>
              <a:rPr lang="en-US" altLang="id-ID" sz="2400" dirty="0" smtClean="0"/>
              <a:t>KB</a:t>
            </a:r>
            <a:endParaRPr lang="en-US" alt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9220" name="Picture 4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1924" name="Picture 4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3971" name="Picture 3" descr="wumpus-seq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4995" name="Picture 3" descr="wumpus-seq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Exploring a wumpus world</a:t>
            </a:r>
          </a:p>
        </p:txBody>
      </p:sp>
      <p:pic>
        <p:nvPicPr>
          <p:cNvPr id="86019" name="Picture 3" descr="wumpus-seq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38363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864</Words>
  <Application>Microsoft Office PowerPoint</Application>
  <PresentationFormat>On-screen Show (4:3)</PresentationFormat>
  <Paragraphs>162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Courier New</vt:lpstr>
      <vt:lpstr>Symbol</vt:lpstr>
      <vt:lpstr>Default Design</vt:lpstr>
      <vt:lpstr>Logical Agents</vt:lpstr>
      <vt:lpstr>Knowledge bases</vt:lpstr>
      <vt:lpstr>A simple knowledge-based agent</vt:lpstr>
      <vt:lpstr>Wumpus World PEAS description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Logic in general</vt:lpstr>
      <vt:lpstr>Entailment</vt:lpstr>
      <vt:lpstr>Inference</vt:lpstr>
      <vt:lpstr>Propositional logic: Syntax</vt:lpstr>
      <vt:lpstr>Propositional logic: Semantics</vt:lpstr>
      <vt:lpstr>Truth tables for connectives</vt:lpstr>
      <vt:lpstr>Forward and backward chaining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dc:creator>Min-Yen Kan</dc:creator>
  <cp:lastModifiedBy>Khoirul Umam</cp:lastModifiedBy>
  <cp:revision>14</cp:revision>
  <dcterms:created xsi:type="dcterms:W3CDTF">2003-12-17T07:08:22Z</dcterms:created>
  <dcterms:modified xsi:type="dcterms:W3CDTF">2017-02-28T12:52:48Z</dcterms:modified>
</cp:coreProperties>
</file>