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32" r:id="rId9"/>
    <p:sldId id="334" r:id="rId10"/>
    <p:sldId id="335" r:id="rId11"/>
    <p:sldId id="336" r:id="rId12"/>
    <p:sldId id="337" r:id="rId13"/>
    <p:sldId id="338" r:id="rId14"/>
    <p:sldId id="339" r:id="rId15"/>
    <p:sldId id="271" r:id="rId16"/>
    <p:sldId id="272" r:id="rId17"/>
    <p:sldId id="273" r:id="rId18"/>
    <p:sldId id="274" r:id="rId19"/>
    <p:sldId id="275" r:id="rId20"/>
    <p:sldId id="276" r:id="rId21"/>
    <p:sldId id="340" r:id="rId22"/>
    <p:sldId id="341" r:id="rId23"/>
    <p:sldId id="342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06" r:id="rId51"/>
    <p:sldId id="307" r:id="rId52"/>
    <p:sldId id="308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59" r:id="rId73"/>
    <p:sldId id="329" r:id="rId74"/>
    <p:sldId id="330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4660"/>
  </p:normalViewPr>
  <p:slideViewPr>
    <p:cSldViewPr>
      <p:cViewPr varScale="1">
        <p:scale>
          <a:sx n="66" d="100"/>
          <a:sy n="66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F46A1-AD4F-4154-9F07-9ACA7DD03AF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505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CBA80-F114-472A-9690-F8BEE7EF507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9408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CB49-52CE-46DA-BF64-6524AD88754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09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E3FA2-F4F6-43F0-B9E8-352DEBAE1D2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6277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4417-9305-4AFB-9C6D-CDAED2B5B60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969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D35DB-B76E-44DC-9826-B4163D79D6A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427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C781F-AAD4-4FC4-8B60-3C78C88F10D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574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D61DE-6AF5-47D2-920B-2DD624B8191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3874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04CE4-759D-4699-AEA4-AFE1C0ECE14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8905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A8102-33BA-44B5-9984-F7856A44A4F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581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098DD-0067-403C-83B3-CC98C868D64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8162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E6A4574-2453-4F0A-8537-4B42D57DE1D6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id-ID" sz="4400"/>
              <a:t>Logical Agents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id-ID" sz="3200"/>
              <a:t>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49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60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70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80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90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Logic in general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>
                <a:solidFill>
                  <a:schemeClr val="accent2"/>
                </a:solidFill>
              </a:rPr>
              <a:t>Logics</a:t>
            </a:r>
            <a:r>
              <a:rPr lang="en-US" altLang="id-ID" sz="2400"/>
              <a:t> are formal languages for representing information such that conclusions can be drawn
</a:t>
            </a:r>
          </a:p>
          <a:p>
            <a:pPr>
              <a:lnSpc>
                <a:spcPct val="90000"/>
              </a:lnSpc>
            </a:pPr>
            <a:r>
              <a:rPr lang="en-US" altLang="id-ID" sz="2400">
                <a:solidFill>
                  <a:schemeClr val="accent2"/>
                </a:solidFill>
              </a:rPr>
              <a:t>Syntax</a:t>
            </a:r>
            <a:r>
              <a:rPr lang="en-US" altLang="id-ID" sz="2400"/>
              <a:t> defines the sentences in the language
</a:t>
            </a:r>
          </a:p>
          <a:p>
            <a:pPr>
              <a:lnSpc>
                <a:spcPct val="90000"/>
              </a:lnSpc>
            </a:pPr>
            <a:r>
              <a:rPr lang="en-US" altLang="id-ID" sz="2400">
                <a:solidFill>
                  <a:schemeClr val="accent2"/>
                </a:solidFill>
              </a:rPr>
              <a:t>Semantics</a:t>
            </a:r>
            <a:r>
              <a:rPr lang="en-US" altLang="id-ID" sz="2400"/>
              <a:t> define the "meaning" of sentences;
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i.e., define </a:t>
            </a:r>
            <a:r>
              <a:rPr lang="en-US" altLang="id-ID" sz="2000">
                <a:solidFill>
                  <a:schemeClr val="accent2"/>
                </a:solidFill>
              </a:rPr>
              <a:t>truth</a:t>
            </a:r>
            <a:r>
              <a:rPr lang="en-US" altLang="id-ID" sz="2000"/>
              <a:t> of a sentence in a world
</a:t>
            </a:r>
          </a:p>
          <a:p>
            <a:pPr lvl="1">
              <a:lnSpc>
                <a:spcPct val="90000"/>
              </a:lnSpc>
            </a:pPr>
            <a:endParaRPr lang="en-US" altLang="id-ID" sz="2000"/>
          </a:p>
          <a:p>
            <a:pPr>
              <a:lnSpc>
                <a:spcPct val="90000"/>
              </a:lnSpc>
            </a:pPr>
            <a:r>
              <a:rPr lang="en-US" altLang="id-ID" sz="2400"/>
              <a:t>E.g., the language of arithmetic
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x+2 ≥ y is a sentence; x2+y &gt; {} is not a sentence
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x+2 ≥ y is true iff the number x+2 is no less than the number y
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x+2 ≥ y is true in a world where x = 7, y = 1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x+2 ≥ y is false in a world where x = 0, y = 6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800">
                <a:solidFill>
                  <a:schemeClr val="accent2"/>
                </a:solidFill>
              </a:rPr>
              <a:t>Entailment</a:t>
            </a:r>
            <a:r>
              <a:rPr lang="en-US" altLang="id-ID" sz="2800"/>
              <a:t> means that one thing </a:t>
            </a:r>
            <a:r>
              <a:rPr lang="en-US" altLang="id-ID" sz="2800">
                <a:solidFill>
                  <a:srgbClr val="FF0000"/>
                </a:solidFill>
              </a:rPr>
              <a:t>follows from </a:t>
            </a:r>
            <a:r>
              <a:rPr lang="en-US" altLang="id-ID" sz="2800"/>
              <a:t>another: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id-ID" sz="2800"/>
              <a:t>KB </a:t>
            </a:r>
            <a:r>
              <a:rPr lang="en-US" altLang="id-ID" sz="2800">
                <a:cs typeface="Arial" panose="020B0604020202020204" pitchFamily="34" charset="0"/>
              </a:rPr>
              <a:t>╞</a:t>
            </a:r>
            <a:r>
              <a:rPr lang="en-US" altLang="id-ID" sz="2800"/>
              <a:t> </a:t>
            </a:r>
            <a:r>
              <a:rPr lang="el-GR" altLang="id-ID" sz="2800">
                <a:cs typeface="Arial" panose="020B0604020202020204" pitchFamily="34" charset="0"/>
              </a:rPr>
              <a:t>α</a:t>
            </a:r>
            <a:r>
              <a:rPr lang="en-US" altLang="id-ID" sz="2800"/>
              <a:t>
</a:t>
            </a:r>
          </a:p>
          <a:p>
            <a:pPr>
              <a:lnSpc>
                <a:spcPct val="80000"/>
              </a:lnSpc>
            </a:pPr>
            <a:r>
              <a:rPr lang="en-US" altLang="id-ID" sz="2800"/>
              <a:t>Knowledge base </a:t>
            </a:r>
            <a:r>
              <a:rPr lang="en-US" altLang="id-ID" sz="2800" i="1"/>
              <a:t>KB</a:t>
            </a:r>
            <a:r>
              <a:rPr lang="en-US" altLang="id-ID" sz="2800"/>
              <a:t> entails sentence α if and only if α is true in all worlds where </a:t>
            </a:r>
            <a:r>
              <a:rPr lang="en-US" altLang="id-ID" sz="2800" i="1"/>
              <a:t>KB</a:t>
            </a:r>
            <a:r>
              <a:rPr lang="en-US" altLang="id-ID" sz="2800"/>
              <a:t> is true</a:t>
            </a:r>
          </a:p>
          <a:p>
            <a:pPr lvl="4">
              <a:lnSpc>
                <a:spcPct val="80000"/>
              </a:lnSpc>
            </a:pPr>
            <a:endParaRPr lang="en-US" altLang="id-ID" sz="1800"/>
          </a:p>
          <a:p>
            <a:pPr lvl="1">
              <a:lnSpc>
                <a:spcPct val="80000"/>
              </a:lnSpc>
            </a:pPr>
            <a:r>
              <a:rPr lang="en-US" altLang="id-ID" sz="2400"/>
              <a:t>E.g., the KB containing “the Giants won” and “the Reds won” entails “Either the Giants won or the Reds won”
</a:t>
            </a:r>
          </a:p>
          <a:p>
            <a:pPr lvl="1">
              <a:lnSpc>
                <a:spcPct val="80000"/>
              </a:lnSpc>
            </a:pPr>
            <a:r>
              <a:rPr lang="en-US" altLang="id-ID" sz="2400"/>
              <a:t>E.g., x+y = 4 entails  4 = x+y
</a:t>
            </a:r>
          </a:p>
          <a:p>
            <a:pPr lvl="1">
              <a:lnSpc>
                <a:spcPct val="80000"/>
              </a:lnSpc>
            </a:pPr>
            <a:r>
              <a:rPr lang="en-US" altLang="id-ID" sz="2400"/>
              <a:t>Entailment is a relationship between sentences (i.e., </a:t>
            </a:r>
            <a:r>
              <a:rPr lang="en-US" altLang="id-ID" sz="2400">
                <a:solidFill>
                  <a:srgbClr val="FF0000"/>
                </a:solidFill>
              </a:rPr>
              <a:t>syntax</a:t>
            </a:r>
            <a:r>
              <a:rPr lang="en-US" altLang="id-ID" sz="2400"/>
              <a:t>) that is based on </a:t>
            </a:r>
            <a:r>
              <a:rPr lang="en-US" altLang="id-ID" sz="2400">
                <a:solidFill>
                  <a:srgbClr val="FF0000"/>
                </a:solidFill>
              </a:rPr>
              <a:t>semantics</a:t>
            </a:r>
            <a:endParaRPr lang="en-US" altLang="id-ID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000"/>
              <a:t>Logicians typically think in terms of </a:t>
            </a:r>
            <a:r>
              <a:rPr lang="en-US" altLang="id-ID" sz="2000">
                <a:solidFill>
                  <a:schemeClr val="accent2"/>
                </a:solidFill>
              </a:rPr>
              <a:t>models</a:t>
            </a:r>
            <a:r>
              <a:rPr lang="en-US" altLang="id-ID" sz="2000"/>
              <a:t>, which are formally structured worlds with respect to which truth can be evaluated
</a:t>
            </a:r>
          </a:p>
          <a:p>
            <a:pPr>
              <a:lnSpc>
                <a:spcPct val="80000"/>
              </a:lnSpc>
            </a:pPr>
            <a:endParaRPr lang="en-US" altLang="id-ID" sz="2000"/>
          </a:p>
          <a:p>
            <a:pPr>
              <a:lnSpc>
                <a:spcPct val="80000"/>
              </a:lnSpc>
            </a:pPr>
            <a:r>
              <a:rPr lang="en-US" altLang="id-ID" sz="2000"/>
              <a:t>We say </a:t>
            </a:r>
            <a:r>
              <a:rPr lang="en-US" altLang="id-ID" sz="2000" i="1"/>
              <a:t>m</a:t>
            </a:r>
            <a:r>
              <a:rPr lang="en-US" altLang="id-ID" sz="2000"/>
              <a:t> </a:t>
            </a:r>
            <a:r>
              <a:rPr lang="en-US" altLang="id-ID" sz="2000">
                <a:solidFill>
                  <a:schemeClr val="accent2"/>
                </a:solidFill>
              </a:rPr>
              <a:t>is a model of</a:t>
            </a:r>
            <a:r>
              <a:rPr lang="en-US" altLang="id-ID" sz="2000"/>
              <a:t> a sentence α if α is true in </a:t>
            </a:r>
            <a:r>
              <a:rPr lang="en-US" altLang="id-ID" sz="2000" i="1"/>
              <a:t>m</a:t>
            </a:r>
          </a:p>
          <a:p>
            <a:pPr>
              <a:lnSpc>
                <a:spcPct val="80000"/>
              </a:lnSpc>
            </a:pPr>
            <a:endParaRPr lang="en-US" altLang="id-ID" sz="2000"/>
          </a:p>
          <a:p>
            <a:pPr>
              <a:lnSpc>
                <a:spcPct val="80000"/>
              </a:lnSpc>
            </a:pPr>
            <a:r>
              <a:rPr lang="en-US" altLang="id-ID" sz="2000" i="1"/>
              <a:t>M(α) </a:t>
            </a:r>
            <a:r>
              <a:rPr lang="en-US" altLang="id-ID" sz="2000"/>
              <a:t>is the set of all models of α
</a:t>
            </a:r>
          </a:p>
          <a:p>
            <a:pPr>
              <a:lnSpc>
                <a:spcPct val="80000"/>
              </a:lnSpc>
            </a:pPr>
            <a:endParaRPr lang="en-US" altLang="id-ID" sz="2000"/>
          </a:p>
          <a:p>
            <a:pPr>
              <a:lnSpc>
                <a:spcPct val="80000"/>
              </a:lnSpc>
            </a:pPr>
            <a:r>
              <a:rPr lang="en-US" altLang="id-ID" sz="2000"/>
              <a:t>Then KB ╞ α iff </a:t>
            </a:r>
            <a:r>
              <a:rPr lang="en-US" altLang="id-ID" sz="2000" i="1"/>
              <a:t>M(KB) </a:t>
            </a:r>
            <a:r>
              <a:rPr lang="en-US" altLang="id-ID" sz="2000">
                <a:sym typeface="Symbol" panose="05050102010706020507" pitchFamily="18" charset="2"/>
              </a:rPr>
              <a:t> </a:t>
            </a:r>
            <a:r>
              <a:rPr lang="en-US" altLang="id-ID" sz="2000" i="1"/>
              <a:t>M(</a:t>
            </a:r>
            <a:r>
              <a:rPr lang="en-US" altLang="id-ID" sz="2000"/>
              <a:t>α)
</a:t>
            </a:r>
          </a:p>
          <a:p>
            <a:pPr lvl="1">
              <a:lnSpc>
                <a:spcPct val="80000"/>
              </a:lnSpc>
            </a:pPr>
            <a:r>
              <a:rPr lang="en-US" altLang="id-ID" sz="1800"/>
              <a:t>E.g. </a:t>
            </a:r>
            <a:r>
              <a:rPr lang="en-US" altLang="id-ID" sz="1800" i="1"/>
              <a:t>KB </a:t>
            </a:r>
            <a:r>
              <a:rPr lang="en-US" altLang="id-ID" sz="1800"/>
              <a:t>= Giants won and Reds</a:t>
            </a:r>
            <a:br>
              <a:rPr lang="en-US" altLang="id-ID" sz="1800"/>
            </a:br>
            <a:r>
              <a:rPr lang="en-US" altLang="id-ID" sz="1800"/>
              <a:t>won α = Giants won
</a:t>
            </a:r>
          </a:p>
        </p:txBody>
      </p:sp>
      <p:pic>
        <p:nvPicPr>
          <p:cNvPr id="19460" name="Picture 4" descr="model-i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3581400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Entailment in the wumpus world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800"/>
              <a:t>Situation after detecting nothing in [1,1], moving right, breeze in [2,1]</a:t>
            </a:r>
          </a:p>
          <a:p>
            <a:endParaRPr lang="en-US" altLang="id-ID" sz="2800"/>
          </a:p>
          <a:p>
            <a:pPr>
              <a:buFontTx/>
              <a:buNone/>
            </a:pPr>
            <a:r>
              <a:rPr lang="en-US" altLang="id-ID" sz="2800"/>
              <a:t>Consider possible models for </a:t>
            </a:r>
            <a:r>
              <a:rPr lang="en-US" altLang="id-ID" sz="2800" i="1"/>
              <a:t>KB</a:t>
            </a:r>
            <a:r>
              <a:rPr lang="en-US" altLang="id-ID" sz="2800"/>
              <a:t> assuming only pits</a:t>
            </a:r>
          </a:p>
          <a:p>
            <a:pPr>
              <a:buFontTx/>
              <a:buNone/>
            </a:pPr>
            <a:endParaRPr lang="en-US" altLang="id-ID" sz="2800"/>
          </a:p>
          <a:p>
            <a:pPr>
              <a:buFontTx/>
              <a:buNone/>
            </a:pPr>
            <a:r>
              <a:rPr lang="en-US" altLang="id-ID" sz="2800"/>
              <a:t>3 Boolean choices </a:t>
            </a:r>
            <a:r>
              <a:rPr lang="en-US" altLang="id-ID" sz="2800">
                <a:sym typeface="Symbol" panose="05050102010706020507" pitchFamily="18" charset="2"/>
              </a:rPr>
              <a:t> </a:t>
            </a:r>
            <a:r>
              <a:rPr lang="en-US" altLang="id-ID" sz="2800"/>
              <a:t>8 possible models
</a:t>
            </a:r>
          </a:p>
        </p:txBody>
      </p:sp>
      <p:pic>
        <p:nvPicPr>
          <p:cNvPr id="20484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models</a:t>
            </a:r>
          </a:p>
        </p:txBody>
      </p:sp>
      <p:pic>
        <p:nvPicPr>
          <p:cNvPr id="21508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800"/>
              <a:t>Knowledge-based agents</a:t>
            </a:r>
          </a:p>
          <a:p>
            <a:r>
              <a:rPr lang="en-US" altLang="id-ID" sz="2800"/>
              <a:t>Wumpus world</a:t>
            </a:r>
          </a:p>
          <a:p>
            <a:r>
              <a:rPr lang="en-US" altLang="id-ID" sz="2800"/>
              <a:t>Logic in general - models and entailment</a:t>
            </a:r>
          </a:p>
          <a:p>
            <a:r>
              <a:rPr lang="en-US" altLang="id-ID" sz="2800"/>
              <a:t>Propositional (Boolean) logic</a:t>
            </a:r>
          </a:p>
          <a:p>
            <a:r>
              <a:rPr lang="en-US" altLang="id-ID" sz="2800"/>
              <a:t>Equivalence, validity, satisfiability</a:t>
            </a:r>
          </a:p>
          <a:p>
            <a:r>
              <a:rPr lang="en-US" altLang="id-ID" sz="2800"/>
              <a:t>Inference rules and theorem proving</a:t>
            </a:r>
          </a:p>
          <a:p>
            <a:pPr lvl="1"/>
            <a:r>
              <a:rPr lang="en-US" altLang="id-ID" sz="2400"/>
              <a:t>forward chaining</a:t>
            </a:r>
          </a:p>
          <a:p>
            <a:pPr lvl="1"/>
            <a:r>
              <a:rPr lang="en-US" altLang="id-ID" sz="2400"/>
              <a:t>backward chaining</a:t>
            </a:r>
          </a:p>
          <a:p>
            <a:pPr lvl="1"/>
            <a:r>
              <a:rPr lang="en-US" altLang="id-ID" sz="2400"/>
              <a:t>resolution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r>
              <a:rPr lang="en-US" altLang="id-ID" i="1"/>
              <a:t>KB </a:t>
            </a:r>
            <a:r>
              <a:rPr lang="en-US" altLang="id-ID"/>
              <a:t>= wumpus-world rules + observations
</a:t>
            </a:r>
          </a:p>
        </p:txBody>
      </p:sp>
      <p:pic>
        <p:nvPicPr>
          <p:cNvPr id="22532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7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models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i="1"/>
              <a:t>KB </a:t>
            </a:r>
            <a:r>
              <a:rPr lang="en-US" altLang="id-ID" sz="2400"/>
              <a:t>= wumpus-world rules + observations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α</a:t>
            </a:r>
            <a:r>
              <a:rPr lang="en-US" altLang="id-ID" sz="2400" baseline="-25000"/>
              <a:t>1</a:t>
            </a:r>
            <a:r>
              <a:rPr lang="en-US" altLang="id-ID" sz="2400"/>
              <a:t> = "[1,2] is safe", </a:t>
            </a:r>
            <a:r>
              <a:rPr lang="en-US" altLang="id-ID" sz="2400" i="1"/>
              <a:t>KB</a:t>
            </a:r>
            <a:r>
              <a:rPr lang="en-US" altLang="id-ID" sz="2400"/>
              <a:t> ╞ α</a:t>
            </a:r>
            <a:r>
              <a:rPr lang="en-US" altLang="id-ID" sz="2400" baseline="-25000"/>
              <a:t>1</a:t>
            </a:r>
            <a:r>
              <a:rPr lang="en-US" altLang="id-ID" sz="2400"/>
              <a:t>, proved by </a:t>
            </a:r>
            <a:r>
              <a:rPr lang="en-US" altLang="id-ID" sz="2400">
                <a:solidFill>
                  <a:schemeClr val="accent2"/>
                </a:solidFill>
              </a:rPr>
              <a:t>model checking
</a:t>
            </a:r>
            <a:r>
              <a:rPr lang="en-US" altLang="id-ID" sz="2400"/>
              <a:t>
</a:t>
            </a:r>
          </a:p>
          <a:p>
            <a:pPr>
              <a:lnSpc>
                <a:spcPct val="90000"/>
              </a:lnSpc>
            </a:pPr>
            <a:endParaRPr lang="en-US" altLang="id-ID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models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r>
              <a:rPr lang="en-US" altLang="id-ID" i="1"/>
              <a:t>KB </a:t>
            </a:r>
            <a:r>
              <a:rPr lang="en-US" altLang="id-ID"/>
              <a:t>= wumpus-world rules + observations</a:t>
            </a:r>
          </a:p>
        </p:txBody>
      </p:sp>
      <p:pic>
        <p:nvPicPr>
          <p:cNvPr id="93188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models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i="1"/>
              <a:t>KB </a:t>
            </a:r>
            <a:r>
              <a:rPr lang="en-US" altLang="id-ID"/>
              <a:t>= wumpus-world rules + observations</a:t>
            </a:r>
          </a:p>
          <a:p>
            <a:pPr>
              <a:lnSpc>
                <a:spcPct val="90000"/>
              </a:lnSpc>
            </a:pPr>
            <a:r>
              <a:rPr lang="en-US" altLang="id-ID"/>
              <a:t>α</a:t>
            </a:r>
            <a:r>
              <a:rPr lang="en-US" altLang="id-ID" baseline="-25000"/>
              <a:t>2</a:t>
            </a:r>
            <a:r>
              <a:rPr lang="en-US" altLang="id-ID"/>
              <a:t> = "[2,2] is safe", </a:t>
            </a:r>
            <a:r>
              <a:rPr lang="en-US" altLang="id-ID" i="1"/>
              <a:t>KB </a:t>
            </a:r>
            <a:r>
              <a:rPr lang="en-US" altLang="id-ID"/>
              <a:t>╞ α</a:t>
            </a:r>
            <a:r>
              <a:rPr lang="en-US" altLang="id-ID" baseline="-25000"/>
              <a:t>2</a:t>
            </a:r>
            <a:r>
              <a:rPr lang="en-US" altLang="id-ID"/>
              <a:t>
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5105400" y="56388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94215" name="Picture 7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i="1"/>
              <a:t>KB </a:t>
            </a:r>
            <a:r>
              <a:rPr lang="en-US" altLang="id-ID" sz="2400">
                <a:cs typeface="Arial" panose="020B0604020202020204" pitchFamily="34" charset="0"/>
              </a:rPr>
              <a:t>├</a:t>
            </a:r>
            <a:r>
              <a:rPr lang="en-US" altLang="id-ID" sz="2400" baseline="-25000"/>
              <a:t>i </a:t>
            </a:r>
            <a:r>
              <a:rPr lang="en-US" altLang="id-ID" sz="2400"/>
              <a:t>α = sentence α can be derived from </a:t>
            </a:r>
            <a:r>
              <a:rPr lang="en-US" altLang="id-ID" sz="2400" i="1"/>
              <a:t>KB </a:t>
            </a:r>
            <a:r>
              <a:rPr lang="en-US" altLang="id-ID" sz="2400"/>
              <a:t>by procedure </a:t>
            </a:r>
            <a:r>
              <a:rPr lang="en-US" altLang="id-ID" sz="2400" i="1"/>
              <a:t>i</a:t>
            </a:r>
            <a:r>
              <a:rPr lang="en-US" altLang="id-ID" sz="2400"/>
              <a:t>
</a:t>
            </a:r>
          </a:p>
          <a:p>
            <a:pPr>
              <a:lnSpc>
                <a:spcPct val="90000"/>
              </a:lnSpc>
            </a:pPr>
            <a:r>
              <a:rPr lang="en-US" altLang="id-ID" sz="2400">
                <a:solidFill>
                  <a:schemeClr val="accent2"/>
                </a:solidFill>
              </a:rPr>
              <a:t>Soundness</a:t>
            </a:r>
            <a:r>
              <a:rPr lang="en-US" altLang="id-ID" sz="2400"/>
              <a:t>: </a:t>
            </a:r>
            <a:r>
              <a:rPr lang="en-US" altLang="id-ID" sz="2400" i="1"/>
              <a:t>i</a:t>
            </a:r>
            <a:r>
              <a:rPr lang="en-US" altLang="id-ID" sz="2400"/>
              <a:t> is sound if whenever </a:t>
            </a:r>
            <a:r>
              <a:rPr lang="en-US" altLang="id-ID" sz="2400" i="1"/>
              <a:t>KB </a:t>
            </a:r>
            <a:r>
              <a:rPr lang="en-US" altLang="id-ID" sz="2400">
                <a:cs typeface="Arial" panose="020B0604020202020204" pitchFamily="34" charset="0"/>
              </a:rPr>
              <a:t>├</a:t>
            </a:r>
            <a:r>
              <a:rPr lang="en-US" altLang="id-ID" sz="2400" baseline="-25000"/>
              <a:t>i </a:t>
            </a:r>
            <a:r>
              <a:rPr lang="en-US" altLang="id-ID" sz="2400"/>
              <a:t>α, it is also true that </a:t>
            </a:r>
            <a:r>
              <a:rPr lang="en-US" altLang="id-ID" sz="2400" i="1"/>
              <a:t>KB</a:t>
            </a:r>
            <a:r>
              <a:rPr lang="en-US" altLang="id-ID" sz="2400"/>
              <a:t>╞ α
</a:t>
            </a:r>
          </a:p>
          <a:p>
            <a:pPr>
              <a:lnSpc>
                <a:spcPct val="90000"/>
              </a:lnSpc>
            </a:pPr>
            <a:r>
              <a:rPr lang="en-US" altLang="id-ID" sz="2400">
                <a:solidFill>
                  <a:schemeClr val="accent2"/>
                </a:solidFill>
              </a:rPr>
              <a:t>Completeness</a:t>
            </a:r>
            <a:r>
              <a:rPr lang="en-US" altLang="id-ID" sz="2400"/>
              <a:t>: </a:t>
            </a:r>
            <a:r>
              <a:rPr lang="en-US" altLang="id-ID" sz="2400" i="1"/>
              <a:t>i</a:t>
            </a:r>
            <a:r>
              <a:rPr lang="en-US" altLang="id-ID" sz="2400"/>
              <a:t> is complete if whenever </a:t>
            </a:r>
            <a:r>
              <a:rPr lang="en-US" altLang="id-ID" sz="2400" i="1"/>
              <a:t>KB</a:t>
            </a:r>
            <a:r>
              <a:rPr lang="en-US" altLang="id-ID" sz="2400"/>
              <a:t>╞ α, it is also true that </a:t>
            </a:r>
            <a:r>
              <a:rPr lang="en-US" altLang="id-ID" sz="2400" i="1"/>
              <a:t>KB </a:t>
            </a:r>
            <a:r>
              <a:rPr lang="en-US" altLang="id-ID" sz="2400">
                <a:cs typeface="Arial" panose="020B0604020202020204" pitchFamily="34" charset="0"/>
              </a:rPr>
              <a:t>├</a:t>
            </a:r>
            <a:r>
              <a:rPr lang="en-US" altLang="id-ID" sz="2400" baseline="-25000"/>
              <a:t>i </a:t>
            </a:r>
            <a:r>
              <a:rPr lang="en-US" altLang="id-ID" sz="2400"/>
              <a:t>α 
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Preview: we will define a logic (first-order logic) which is expressive enough to say almost anything of interest, and for which there exists a sound and complete inference procedure.
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That is, the procedure will answer any question whose answer follows from what is known by the </a:t>
            </a:r>
            <a:r>
              <a:rPr lang="en-US" altLang="id-ID" sz="2400" i="1"/>
              <a:t>KB</a:t>
            </a:r>
            <a:r>
              <a:rPr lang="en-US" altLang="id-ID" sz="2400"/>
              <a:t>.
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Propositional logic: Syntax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/>
              <a:t>Propositional logic is the simplest logic –  illustrates basic ideas
</a:t>
            </a:r>
          </a:p>
          <a:p>
            <a:pPr>
              <a:lnSpc>
                <a:spcPct val="90000"/>
              </a:lnSpc>
            </a:pPr>
            <a:endParaRPr lang="en-US" altLang="id-ID" sz="2400"/>
          </a:p>
          <a:p>
            <a:pPr>
              <a:lnSpc>
                <a:spcPct val="90000"/>
              </a:lnSpc>
            </a:pPr>
            <a:r>
              <a:rPr lang="en-US" altLang="id-ID" sz="2400"/>
              <a:t>The proposition symbols P</a:t>
            </a:r>
            <a:r>
              <a:rPr lang="en-US" altLang="id-ID" sz="2400" baseline="-25000"/>
              <a:t>1</a:t>
            </a:r>
            <a:r>
              <a:rPr lang="en-US" altLang="id-ID" sz="2400"/>
              <a:t>, P</a:t>
            </a:r>
            <a:r>
              <a:rPr lang="en-US" altLang="id-ID" sz="2400" baseline="-25000"/>
              <a:t>2</a:t>
            </a:r>
            <a:r>
              <a:rPr lang="en-US" altLang="id-ID" sz="2400"/>
              <a:t> etc are sentences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/>
          </a:p>
          <a:p>
            <a:pPr lvl="1">
              <a:lnSpc>
                <a:spcPct val="90000"/>
              </a:lnSpc>
            </a:pPr>
            <a:r>
              <a:rPr lang="en-US" altLang="id-ID" sz="2000"/>
              <a:t>If S is a sentence, 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S is a sentence (</a:t>
            </a:r>
            <a:r>
              <a:rPr lang="en-US" altLang="id-ID" sz="2000">
                <a:solidFill>
                  <a:schemeClr val="accent2"/>
                </a:solidFill>
              </a:rPr>
              <a:t>negation</a:t>
            </a:r>
            <a:r>
              <a:rPr lang="en-US" altLang="id-ID" sz="2000"/>
              <a:t>)
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S</a:t>
            </a:r>
            <a:r>
              <a:rPr lang="en-US" altLang="id-ID" sz="2000" baseline="-25000"/>
              <a:t>1</a:t>
            </a:r>
            <a:r>
              <a:rPr lang="en-US" altLang="id-ID" sz="2000"/>
              <a:t> and S</a:t>
            </a:r>
            <a:r>
              <a:rPr lang="en-US" altLang="id-ID" sz="2000" baseline="-25000"/>
              <a:t>2</a:t>
            </a:r>
            <a:r>
              <a:rPr lang="en-US" altLang="id-ID" sz="2000"/>
              <a:t> are sentences, S</a:t>
            </a:r>
            <a:r>
              <a:rPr lang="en-US" altLang="id-ID" sz="2000" baseline="-25000"/>
              <a:t>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S</a:t>
            </a:r>
            <a:r>
              <a:rPr lang="en-US" altLang="id-ID" sz="2000" baseline="-25000"/>
              <a:t>2</a:t>
            </a:r>
            <a:r>
              <a:rPr lang="en-US" altLang="id-ID" sz="2000"/>
              <a:t> is a sentence (</a:t>
            </a:r>
            <a:r>
              <a:rPr lang="en-US" altLang="id-ID" sz="2000">
                <a:solidFill>
                  <a:schemeClr val="accent2"/>
                </a:solidFill>
              </a:rPr>
              <a:t>conjunction</a:t>
            </a:r>
            <a:r>
              <a:rPr lang="en-US" altLang="id-ID" sz="2000"/>
              <a:t>)
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S</a:t>
            </a:r>
            <a:r>
              <a:rPr lang="en-US" altLang="id-ID" sz="2000" baseline="-25000"/>
              <a:t>1</a:t>
            </a:r>
            <a:r>
              <a:rPr lang="en-US" altLang="id-ID" sz="2000"/>
              <a:t> and S</a:t>
            </a:r>
            <a:r>
              <a:rPr lang="en-US" altLang="id-ID" sz="2000" baseline="-25000"/>
              <a:t>2</a:t>
            </a:r>
            <a:r>
              <a:rPr lang="en-US" altLang="id-ID" sz="2000"/>
              <a:t> are sentences, S</a:t>
            </a:r>
            <a:r>
              <a:rPr lang="en-US" altLang="id-ID" sz="2000" baseline="-25000"/>
              <a:t>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S</a:t>
            </a:r>
            <a:r>
              <a:rPr lang="en-US" altLang="id-ID" sz="2000" baseline="-25000"/>
              <a:t>2</a:t>
            </a:r>
            <a:r>
              <a:rPr lang="en-US" altLang="id-ID" sz="2000"/>
              <a:t> is a sentence (</a:t>
            </a:r>
            <a:r>
              <a:rPr lang="en-US" altLang="id-ID" sz="2000">
                <a:solidFill>
                  <a:schemeClr val="accent2"/>
                </a:solidFill>
              </a:rPr>
              <a:t>disjunction</a:t>
            </a:r>
            <a:r>
              <a:rPr lang="en-US" altLang="id-ID" sz="2000"/>
              <a:t>)
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S</a:t>
            </a:r>
            <a:r>
              <a:rPr lang="en-US" altLang="id-ID" sz="2000" baseline="-25000"/>
              <a:t>1</a:t>
            </a:r>
            <a:r>
              <a:rPr lang="en-US" altLang="id-ID" sz="2000"/>
              <a:t> and S</a:t>
            </a:r>
            <a:r>
              <a:rPr lang="en-US" altLang="id-ID" sz="2000" baseline="-25000"/>
              <a:t>2</a:t>
            </a:r>
            <a:r>
              <a:rPr lang="en-US" altLang="id-ID" sz="2000"/>
              <a:t> are sentences, S</a:t>
            </a:r>
            <a:r>
              <a:rPr lang="en-US" altLang="id-ID" sz="2000" baseline="-25000"/>
              <a:t>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</a:t>
            </a:r>
            <a:r>
              <a:rPr lang="en-US" altLang="id-ID" sz="2000"/>
              <a:t> S</a:t>
            </a:r>
            <a:r>
              <a:rPr lang="en-US" altLang="id-ID" sz="2000" baseline="-25000"/>
              <a:t>2</a:t>
            </a:r>
            <a:r>
              <a:rPr lang="en-US" altLang="id-ID" sz="2000"/>
              <a:t> is a sentence (</a:t>
            </a:r>
            <a:r>
              <a:rPr lang="en-US" altLang="id-ID" sz="2000">
                <a:solidFill>
                  <a:schemeClr val="accent2"/>
                </a:solidFill>
              </a:rPr>
              <a:t>implication</a:t>
            </a:r>
            <a:r>
              <a:rPr lang="en-US" altLang="id-ID" sz="2000"/>
              <a:t>)
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S</a:t>
            </a:r>
            <a:r>
              <a:rPr lang="en-US" altLang="id-ID" sz="2000" baseline="-25000"/>
              <a:t>1</a:t>
            </a:r>
            <a:r>
              <a:rPr lang="en-US" altLang="id-ID" sz="2000"/>
              <a:t> and S</a:t>
            </a:r>
            <a:r>
              <a:rPr lang="en-US" altLang="id-ID" sz="2000" baseline="-25000"/>
              <a:t>2</a:t>
            </a:r>
            <a:r>
              <a:rPr lang="en-US" altLang="id-ID" sz="2000"/>
              <a:t> are sentences, S</a:t>
            </a:r>
            <a:r>
              <a:rPr lang="en-US" altLang="id-ID" sz="2000" baseline="-25000"/>
              <a:t>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</a:t>
            </a:r>
            <a:r>
              <a:rPr lang="en-US" altLang="id-ID" sz="2000"/>
              <a:t> S</a:t>
            </a:r>
            <a:r>
              <a:rPr lang="en-US" altLang="id-ID" sz="2000" baseline="-25000"/>
              <a:t>2</a:t>
            </a:r>
            <a:r>
              <a:rPr lang="en-US" altLang="id-ID" sz="2000"/>
              <a:t> is a sentence (</a:t>
            </a:r>
            <a:r>
              <a:rPr lang="en-US" altLang="id-ID" sz="2000">
                <a:solidFill>
                  <a:schemeClr val="accent2"/>
                </a:solidFill>
              </a:rPr>
              <a:t>biconditional</a:t>
            </a:r>
            <a:r>
              <a:rPr lang="en-US" altLang="id-ID" sz="2000"/>
              <a:t>)
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Propositional logic: Semantics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Each model specifies true/false for each proposition symbol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600"/>
              <a:t>E.g. 	P</a:t>
            </a:r>
            <a:r>
              <a:rPr lang="en-US" altLang="id-ID" sz="1600" baseline="-25000"/>
              <a:t>1,2</a:t>
            </a:r>
            <a:r>
              <a:rPr lang="en-US" altLang="id-ID" sz="1600"/>
              <a:t> 	P</a:t>
            </a:r>
            <a:r>
              <a:rPr lang="en-US" altLang="id-ID" sz="1600" baseline="-25000"/>
              <a:t>2,2</a:t>
            </a:r>
            <a:r>
              <a:rPr lang="en-US" altLang="id-ID" sz="1600"/>
              <a:t> 	P</a:t>
            </a:r>
            <a:r>
              <a:rPr lang="en-US" altLang="id-ID" sz="1600" baseline="-25000"/>
              <a:t>3,1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600"/>
              <a:t> 		false	true	false
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id-ID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With these symbols, 8 possible models, can be enumerated automatically.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Rules for evaluating truth with respect to a model </a:t>
            </a:r>
            <a:r>
              <a:rPr lang="en-US" altLang="id-ID" sz="1800" i="1"/>
              <a:t>m</a:t>
            </a:r>
            <a:r>
              <a:rPr lang="en-US" altLang="id-ID" sz="1800"/>
              <a:t>: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>
                <a:sym typeface="Symbol" panose="05050102010706020507" pitchFamily="18" charset="2"/>
              </a:rPr>
              <a:t>		</a:t>
            </a:r>
            <a:r>
              <a:rPr lang="en-US" altLang="id-ID" sz="1800"/>
              <a:t>S	is true iff 	S is false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		S</a:t>
            </a:r>
            <a:r>
              <a:rPr lang="en-US" altLang="id-ID" sz="1800" baseline="-25000"/>
              <a:t>1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/>
              <a:t> S</a:t>
            </a:r>
            <a:r>
              <a:rPr lang="en-US" altLang="id-ID" sz="1800" baseline="-25000"/>
              <a:t>2</a:t>
            </a:r>
            <a:r>
              <a:rPr lang="en-US" altLang="id-ID" sz="1800"/>
              <a:t>   is true iff 	S</a:t>
            </a:r>
            <a:r>
              <a:rPr lang="en-US" altLang="id-ID" sz="1800" baseline="-25000"/>
              <a:t>1</a:t>
            </a:r>
            <a:r>
              <a:rPr lang="en-US" altLang="id-ID" sz="1800"/>
              <a:t> is true </a:t>
            </a:r>
            <a:r>
              <a:rPr lang="en-US" altLang="id-ID" sz="1800">
                <a:solidFill>
                  <a:schemeClr val="accent2"/>
                </a:solidFill>
              </a:rPr>
              <a:t>and 	</a:t>
            </a:r>
            <a:r>
              <a:rPr lang="en-US" altLang="id-ID" sz="1800"/>
              <a:t>S</a:t>
            </a:r>
            <a:r>
              <a:rPr lang="en-US" altLang="id-ID" sz="1800" baseline="-25000"/>
              <a:t>2</a:t>
            </a:r>
            <a:r>
              <a:rPr lang="en-US" altLang="id-ID" sz="180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		S</a:t>
            </a:r>
            <a:r>
              <a:rPr lang="en-US" altLang="id-ID" sz="1800" baseline="-25000"/>
              <a:t>1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</a:t>
            </a:r>
            <a:r>
              <a:rPr lang="en-US" altLang="id-ID" sz="1800"/>
              <a:t> S</a:t>
            </a:r>
            <a:r>
              <a:rPr lang="en-US" altLang="id-ID" sz="1800" baseline="-25000"/>
              <a:t>2</a:t>
            </a:r>
            <a:r>
              <a:rPr lang="en-US" altLang="id-ID" sz="1800"/>
              <a:t>   is true iff 	S</a:t>
            </a:r>
            <a:r>
              <a:rPr lang="en-US" altLang="id-ID" sz="1800" baseline="-25000"/>
              <a:t>1</a:t>
            </a:r>
            <a:r>
              <a:rPr lang="en-US" altLang="id-ID" sz="1800"/>
              <a:t>is true </a:t>
            </a:r>
            <a:r>
              <a:rPr lang="en-US" altLang="id-ID" sz="1800">
                <a:solidFill>
                  <a:schemeClr val="accent2"/>
                </a:solidFill>
              </a:rPr>
              <a:t>or</a:t>
            </a:r>
            <a:r>
              <a:rPr lang="en-US" altLang="id-ID" sz="1800"/>
              <a:t> 	S</a:t>
            </a:r>
            <a:r>
              <a:rPr lang="en-US" altLang="id-ID" sz="1800" baseline="-25000"/>
              <a:t>2</a:t>
            </a:r>
            <a:r>
              <a:rPr lang="en-US" altLang="id-ID" sz="180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		S</a:t>
            </a:r>
            <a:r>
              <a:rPr lang="en-US" altLang="id-ID" sz="1800" baseline="-25000"/>
              <a:t>1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</a:t>
            </a:r>
            <a:r>
              <a:rPr lang="en-US" altLang="id-ID" sz="1800"/>
              <a:t> S</a:t>
            </a:r>
            <a:r>
              <a:rPr lang="en-US" altLang="id-ID" sz="1800" baseline="-25000"/>
              <a:t>2</a:t>
            </a:r>
            <a:r>
              <a:rPr lang="en-US" altLang="id-ID" sz="1800"/>
              <a:t> 	is true iff		S</a:t>
            </a:r>
            <a:r>
              <a:rPr lang="en-US" altLang="id-ID" sz="1800" baseline="-25000"/>
              <a:t>1</a:t>
            </a:r>
            <a:r>
              <a:rPr lang="en-US" altLang="id-ID" sz="1800"/>
              <a:t> is false </a:t>
            </a:r>
            <a:r>
              <a:rPr lang="en-US" altLang="id-ID" sz="1800">
                <a:solidFill>
                  <a:schemeClr val="accent2"/>
                </a:solidFill>
              </a:rPr>
              <a:t>or	</a:t>
            </a:r>
            <a:r>
              <a:rPr lang="en-US" altLang="id-ID" sz="1800"/>
              <a:t>S</a:t>
            </a:r>
            <a:r>
              <a:rPr lang="en-US" altLang="id-ID" sz="1800" baseline="-25000"/>
              <a:t>2</a:t>
            </a:r>
            <a:r>
              <a:rPr lang="en-US" altLang="id-ID" sz="180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		 i.e., 	is false iff	S</a:t>
            </a:r>
            <a:r>
              <a:rPr lang="en-US" altLang="id-ID" sz="1800" baseline="-25000"/>
              <a:t>1</a:t>
            </a:r>
            <a:r>
              <a:rPr lang="en-US" altLang="id-ID" sz="1800"/>
              <a:t> is true </a:t>
            </a:r>
            <a:r>
              <a:rPr lang="en-US" altLang="id-ID" sz="1800">
                <a:solidFill>
                  <a:schemeClr val="accent2"/>
                </a:solidFill>
              </a:rPr>
              <a:t>and	</a:t>
            </a:r>
            <a:r>
              <a:rPr lang="en-US" altLang="id-ID" sz="1800"/>
              <a:t>S</a:t>
            </a:r>
            <a:r>
              <a:rPr lang="en-US" altLang="id-ID" sz="1800" baseline="-25000"/>
              <a:t>2 </a:t>
            </a:r>
            <a:r>
              <a:rPr lang="en-US" altLang="id-ID" sz="1800"/>
              <a:t>is false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		S</a:t>
            </a:r>
            <a:r>
              <a:rPr lang="en-US" altLang="id-ID" sz="1800" baseline="-25000"/>
              <a:t>1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</a:t>
            </a:r>
            <a:r>
              <a:rPr lang="en-US" altLang="id-ID" sz="1800"/>
              <a:t> S</a:t>
            </a:r>
            <a:r>
              <a:rPr lang="en-US" altLang="id-ID" sz="1800" baseline="-25000"/>
              <a:t>2	</a:t>
            </a:r>
            <a:r>
              <a:rPr lang="en-US" altLang="id-ID" sz="1800"/>
              <a:t>is true iff		S</a:t>
            </a:r>
            <a:r>
              <a:rPr lang="en-US" altLang="id-ID" sz="1800" baseline="-25000"/>
              <a:t>1</a:t>
            </a:r>
            <a:r>
              <a:rPr lang="en-US" altLang="id-ID" sz="1800">
                <a:sym typeface="Symbol" panose="05050102010706020507" pitchFamily="18" charset="2"/>
              </a:rPr>
              <a:t></a:t>
            </a:r>
            <a:r>
              <a:rPr lang="en-US" altLang="id-ID" sz="1800"/>
              <a:t>S</a:t>
            </a:r>
            <a:r>
              <a:rPr lang="en-US" altLang="id-ID" sz="1800" baseline="-25000"/>
              <a:t>2</a:t>
            </a:r>
            <a:r>
              <a:rPr lang="en-US" altLang="id-ID" sz="1800"/>
              <a:t> is true </a:t>
            </a:r>
            <a:r>
              <a:rPr lang="en-US" altLang="id-ID" sz="1800">
                <a:solidFill>
                  <a:schemeClr val="accent2"/>
                </a:solidFill>
              </a:rPr>
              <a:t>and</a:t>
            </a:r>
            <a:r>
              <a:rPr lang="en-US" altLang="id-ID" sz="1800"/>
              <a:t>S</a:t>
            </a:r>
            <a:r>
              <a:rPr lang="en-US" altLang="id-ID" sz="1800" baseline="-25000"/>
              <a:t>2</a:t>
            </a:r>
            <a:r>
              <a:rPr lang="en-US" altLang="id-ID" sz="1800">
                <a:sym typeface="Symbol" panose="05050102010706020507" pitchFamily="18" charset="2"/>
              </a:rPr>
              <a:t></a:t>
            </a:r>
            <a:r>
              <a:rPr lang="en-US" altLang="id-ID" sz="1800"/>
              <a:t>S</a:t>
            </a:r>
            <a:r>
              <a:rPr lang="en-US" altLang="id-ID" sz="1800" baseline="-25000"/>
              <a:t>1</a:t>
            </a:r>
            <a:r>
              <a:rPr lang="en-US" altLang="id-ID" sz="1800"/>
              <a:t> is true
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/>
              <a:t>Simple recursive process evaluates an arbitrary sentence, e.g.,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id-ID" sz="1800">
              <a:sym typeface="Symbol" panose="05050102010706020507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id-ID" sz="1800">
                <a:sym typeface="Symbol" panose="05050102010706020507" pitchFamily="18" charset="2"/>
              </a:rPr>
              <a:t></a:t>
            </a:r>
            <a:r>
              <a:rPr lang="en-US" altLang="id-ID" sz="1800"/>
              <a:t>P</a:t>
            </a:r>
            <a:r>
              <a:rPr lang="en-US" altLang="id-ID" sz="1800" baseline="-25000"/>
              <a:t>1,2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/>
              <a:t> (P</a:t>
            </a:r>
            <a:r>
              <a:rPr lang="en-US" altLang="id-ID" sz="1800" baseline="-25000"/>
              <a:t>2,2 </a:t>
            </a:r>
            <a:r>
              <a:rPr lang="en-US" altLang="id-ID" sz="1800">
                <a:sym typeface="Symbol" panose="05050102010706020507" pitchFamily="18" charset="2"/>
              </a:rPr>
              <a:t></a:t>
            </a:r>
            <a:r>
              <a:rPr lang="en-US" altLang="id-ID" sz="1800" baseline="-25000"/>
              <a:t> </a:t>
            </a:r>
            <a:r>
              <a:rPr lang="en-US" altLang="id-ID" sz="1800"/>
              <a:t>P</a:t>
            </a:r>
            <a:r>
              <a:rPr lang="en-US" altLang="id-ID" sz="1800" baseline="-25000"/>
              <a:t>3,1</a:t>
            </a:r>
            <a:r>
              <a:rPr lang="en-US" altLang="id-ID" sz="1800"/>
              <a:t>) = </a:t>
            </a:r>
            <a:r>
              <a:rPr lang="en-US" altLang="id-ID" sz="1800" i="1"/>
              <a:t>true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 i="1"/>
              <a:t> </a:t>
            </a:r>
            <a:r>
              <a:rPr lang="en-US" altLang="id-ID" sz="1800"/>
              <a:t>(</a:t>
            </a:r>
            <a:r>
              <a:rPr lang="en-US" altLang="id-ID" sz="1800" i="1"/>
              <a:t>true </a:t>
            </a:r>
            <a:r>
              <a:rPr lang="en-US" altLang="id-ID" sz="1800">
                <a:sym typeface="Symbol" panose="05050102010706020507" pitchFamily="18" charset="2"/>
              </a:rPr>
              <a:t></a:t>
            </a:r>
            <a:r>
              <a:rPr lang="en-US" altLang="id-ID" sz="1800" i="1"/>
              <a:t> false</a:t>
            </a:r>
            <a:r>
              <a:rPr lang="en-US" altLang="id-ID" sz="1800"/>
              <a:t>) =  </a:t>
            </a:r>
            <a:r>
              <a:rPr lang="en-US" altLang="id-ID" sz="1800" i="1"/>
              <a:t>true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/>
              <a:t> </a:t>
            </a:r>
            <a:r>
              <a:rPr lang="en-US" altLang="id-ID" sz="1800" i="1"/>
              <a:t>true </a:t>
            </a:r>
            <a:r>
              <a:rPr lang="en-US" altLang="id-ID" sz="1800"/>
              <a:t>= </a:t>
            </a:r>
            <a:r>
              <a:rPr lang="en-US" altLang="id-ID" sz="1800" i="1"/>
              <a:t>true</a:t>
            </a:r>
            <a:r>
              <a:rPr lang="en-US" altLang="id-ID" sz="1800"/>
              <a:t>
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Truth tables for connectives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609600" y="1371600"/>
            <a:ext cx="7696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world sentences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id-ID" sz="2800"/>
              <a:t>Let P</a:t>
            </a:r>
            <a:r>
              <a:rPr lang="en-US" altLang="id-ID" sz="2800" baseline="-25000"/>
              <a:t>i,j</a:t>
            </a:r>
            <a:r>
              <a:rPr lang="en-US" altLang="id-ID" sz="2800"/>
              <a:t> be true if there is a pit in [i, j].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800"/>
              <a:t>Let B</a:t>
            </a:r>
            <a:r>
              <a:rPr lang="en-US" altLang="id-ID" sz="2800" baseline="-25000"/>
              <a:t>i,j</a:t>
            </a:r>
            <a:r>
              <a:rPr lang="en-US" altLang="id-ID" sz="2800"/>
              <a:t> be true if there is a breeze in [i, j].
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400">
                <a:sym typeface="Symbol" panose="05050102010706020507" pitchFamily="18" charset="2"/>
              </a:rPr>
              <a:t></a:t>
            </a:r>
            <a:r>
              <a:rPr lang="en-US" altLang="id-ID" sz="2400"/>
              <a:t> P</a:t>
            </a:r>
            <a:r>
              <a:rPr lang="en-US" altLang="id-ID" sz="2400" baseline="-25000"/>
              <a:t>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400">
                <a:sym typeface="Symbol" panose="05050102010706020507" pitchFamily="18" charset="2"/>
              </a:rPr>
              <a:t></a:t>
            </a:r>
            <a:r>
              <a:rPr lang="en-US" altLang="id-ID" sz="2400"/>
              <a:t>B</a:t>
            </a:r>
            <a:r>
              <a:rPr lang="en-US" altLang="id-ID" sz="2400" baseline="-25000"/>
              <a:t>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2,1</a:t>
            </a:r>
            <a:r>
              <a:rPr lang="en-US" altLang="id-ID" sz="2400"/>
              <a:t>
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id-ID" sz="1800"/>
          </a:p>
          <a:p>
            <a:pPr>
              <a:lnSpc>
                <a:spcPct val="90000"/>
              </a:lnSpc>
            </a:pPr>
            <a:r>
              <a:rPr lang="en-US" altLang="id-ID" sz="2800"/>
              <a:t>"Pits cause breezes in adjacent squares"
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1,1  </a:t>
            </a:r>
            <a:r>
              <a:rPr lang="en-US" altLang="id-ID" sz="2400">
                <a:sym typeface="Symbol" panose="05050102010706020507" pitchFamily="18" charset="2"/>
              </a:rPr>
              <a:t></a:t>
            </a:r>
            <a:r>
              <a:rPr lang="en-US" altLang="id-ID" sz="2400" baseline="-25000"/>
              <a:t> 	</a:t>
            </a:r>
            <a:r>
              <a:rPr lang="en-US" altLang="id-ID" sz="2400"/>
              <a:t>(P</a:t>
            </a:r>
            <a:r>
              <a:rPr lang="en-US" altLang="id-ID" sz="2400" baseline="-25000"/>
              <a:t>1,2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P</a:t>
            </a:r>
            <a:r>
              <a:rPr lang="en-US" altLang="id-ID" sz="2400" baseline="-25000"/>
              <a:t>2,1</a:t>
            </a:r>
            <a:r>
              <a:rPr lang="en-US" altLang="id-ID" sz="24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2,1  </a:t>
            </a:r>
            <a:r>
              <a:rPr lang="en-US" altLang="id-ID" sz="2400">
                <a:sym typeface="Symbol" panose="05050102010706020507" pitchFamily="18" charset="2"/>
              </a:rPr>
              <a:t></a:t>
            </a:r>
            <a:r>
              <a:rPr lang="en-US" altLang="id-ID" sz="2400"/>
              <a:t>	(P</a:t>
            </a:r>
            <a:r>
              <a:rPr lang="en-US" altLang="id-ID" sz="2400" baseline="-25000"/>
              <a:t>1,1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P</a:t>
            </a:r>
            <a:r>
              <a:rPr lang="en-US" altLang="id-ID" sz="2400" baseline="-25000"/>
              <a:t>2,2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P</a:t>
            </a:r>
            <a:r>
              <a:rPr lang="en-US" altLang="id-ID" sz="2400" baseline="-25000"/>
              <a:t>3,1</a:t>
            </a:r>
            <a:r>
              <a:rPr lang="en-US" altLang="id-ID" sz="2400"/>
              <a:t>)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Truth tables for inference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32292"/>
          <a:stretch>
            <a:fillRect/>
          </a:stretch>
        </p:blipFill>
        <p:spPr bwMode="auto">
          <a:xfrm>
            <a:off x="762000" y="1371600"/>
            <a:ext cx="75438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Knowledge bases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000"/>
              <a:t>Knowledge base = set of </a:t>
            </a:r>
            <a:r>
              <a:rPr lang="en-US" altLang="id-ID" sz="2000">
                <a:solidFill>
                  <a:schemeClr val="accent2"/>
                </a:solidFill>
              </a:rPr>
              <a:t>sentences</a:t>
            </a:r>
            <a:r>
              <a:rPr lang="en-US" altLang="id-ID" sz="2000"/>
              <a:t> in a </a:t>
            </a:r>
            <a:r>
              <a:rPr lang="en-US" altLang="id-ID" sz="2000">
                <a:solidFill>
                  <a:schemeClr val="accent2"/>
                </a:solidFill>
              </a:rPr>
              <a:t>formal</a:t>
            </a:r>
            <a:r>
              <a:rPr lang="en-US" altLang="id-ID" sz="2000"/>
              <a:t> language
</a:t>
            </a:r>
          </a:p>
          <a:p>
            <a:pPr>
              <a:lnSpc>
                <a:spcPct val="80000"/>
              </a:lnSpc>
            </a:pPr>
            <a:r>
              <a:rPr lang="en-US" altLang="id-ID" sz="2000">
                <a:solidFill>
                  <a:schemeClr val="accent2"/>
                </a:solidFill>
              </a:rPr>
              <a:t>Declarative</a:t>
            </a:r>
            <a:r>
              <a:rPr lang="en-US" altLang="id-ID" sz="2000"/>
              <a:t> approach to building an agent (or other system):</a:t>
            </a:r>
          </a:p>
          <a:p>
            <a:pPr lvl="1">
              <a:lnSpc>
                <a:spcPct val="80000"/>
              </a:lnSpc>
            </a:pPr>
            <a:r>
              <a:rPr lang="en-US" altLang="id-ID" sz="1800">
                <a:latin typeface="Courier New" panose="02070309020205020404" pitchFamily="49" charset="0"/>
              </a:rPr>
              <a:t>Tell</a:t>
            </a:r>
            <a:r>
              <a:rPr lang="en-US" altLang="id-ID" sz="1800"/>
              <a:t> it what it needs to know
</a:t>
            </a:r>
          </a:p>
          <a:p>
            <a:pPr>
              <a:lnSpc>
                <a:spcPct val="80000"/>
              </a:lnSpc>
            </a:pPr>
            <a:r>
              <a:rPr lang="en-US" altLang="id-ID" sz="2000"/>
              <a:t>Then it can </a:t>
            </a:r>
            <a:r>
              <a:rPr lang="en-US" altLang="id-ID" sz="2000">
                <a:latin typeface="Courier New" panose="02070309020205020404" pitchFamily="49" charset="0"/>
              </a:rPr>
              <a:t>Ask</a:t>
            </a:r>
            <a:r>
              <a:rPr lang="en-US" altLang="id-ID" sz="2000"/>
              <a:t> itself what to do - answers should follow from the KB
</a:t>
            </a:r>
          </a:p>
          <a:p>
            <a:pPr>
              <a:lnSpc>
                <a:spcPct val="80000"/>
              </a:lnSpc>
            </a:pPr>
            <a:r>
              <a:rPr lang="en-US" altLang="id-ID" sz="2000"/>
              <a:t>Agents can be viewed at the </a:t>
            </a:r>
            <a:r>
              <a:rPr lang="en-US" altLang="id-ID" sz="2000">
                <a:solidFill>
                  <a:schemeClr val="accent2"/>
                </a:solidFill>
              </a:rPr>
              <a:t>knowledge level</a:t>
            </a:r>
            <a:endParaRPr lang="en-US" altLang="id-ID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/>
              <a:t>i.e., what they know, regardless of how implemented
</a:t>
            </a:r>
          </a:p>
          <a:p>
            <a:pPr>
              <a:lnSpc>
                <a:spcPct val="80000"/>
              </a:lnSpc>
            </a:pPr>
            <a:r>
              <a:rPr lang="en-US" altLang="id-ID" sz="2000"/>
              <a:t>Or at the </a:t>
            </a:r>
            <a:r>
              <a:rPr lang="en-US" altLang="id-ID" sz="2000">
                <a:solidFill>
                  <a:schemeClr val="accent2"/>
                </a:solidFill>
              </a:rPr>
              <a:t>implementation level</a:t>
            </a:r>
            <a:endParaRPr lang="en-US" altLang="id-ID" sz="2000"/>
          </a:p>
          <a:p>
            <a:pPr lvl="1">
              <a:lnSpc>
                <a:spcPct val="80000"/>
              </a:lnSpc>
            </a:pPr>
            <a:r>
              <a:rPr lang="en-US" altLang="id-ID" sz="1800"/>
              <a:t>i.e., data structures in KB and algorithms that manipulate them
</a:t>
            </a:r>
          </a:p>
        </p:txBody>
      </p:sp>
      <p:pic>
        <p:nvPicPr>
          <p:cNvPr id="5124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553200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Inference by enumeration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000"/>
              <a:t>Depth-first enumeration of all models is sound and complete 
</a:t>
            </a:r>
          </a:p>
          <a:p>
            <a:endParaRPr lang="en-US" altLang="id-ID" sz="2000"/>
          </a:p>
          <a:p>
            <a:endParaRPr lang="en-US" altLang="id-ID" sz="2000"/>
          </a:p>
          <a:p>
            <a:endParaRPr lang="en-US" altLang="id-ID" sz="2000"/>
          </a:p>
          <a:p>
            <a:endParaRPr lang="en-US" altLang="id-ID" sz="2000"/>
          </a:p>
          <a:p>
            <a:endParaRPr lang="en-US" altLang="id-ID" sz="2000"/>
          </a:p>
          <a:p>
            <a:endParaRPr lang="en-US" altLang="id-ID" sz="2000"/>
          </a:p>
          <a:p>
            <a:endParaRPr lang="en-US" altLang="id-ID" sz="2000"/>
          </a:p>
          <a:p>
            <a:endParaRPr lang="en-US" altLang="id-ID" sz="2000"/>
          </a:p>
          <a:p>
            <a:endParaRPr lang="en-US" altLang="id-ID" sz="2000"/>
          </a:p>
          <a:p>
            <a:r>
              <a:rPr lang="en-US" altLang="id-ID" sz="2000"/>
              <a:t>For </a:t>
            </a:r>
            <a:r>
              <a:rPr lang="en-US" altLang="id-ID" sz="2000" i="1"/>
              <a:t>n</a:t>
            </a:r>
            <a:r>
              <a:rPr lang="en-US" altLang="id-ID" sz="2000"/>
              <a:t> symbols, time complexity is </a:t>
            </a:r>
            <a:r>
              <a:rPr lang="en-US" altLang="id-ID" sz="2000" i="1"/>
              <a:t>O(2</a:t>
            </a:r>
            <a:r>
              <a:rPr lang="en-US" altLang="id-ID" sz="2000" i="1" baseline="30000"/>
              <a:t>n</a:t>
            </a:r>
            <a:r>
              <a:rPr lang="en-US" altLang="id-ID" sz="2000" i="1"/>
              <a:t>)</a:t>
            </a:r>
            <a:r>
              <a:rPr lang="en-US" altLang="id-ID" sz="2000"/>
              <a:t>, space complexity is </a:t>
            </a:r>
            <a:r>
              <a:rPr lang="en-US" altLang="id-ID" sz="2000" i="1"/>
              <a:t>O(n)</a:t>
            </a:r>
            <a:r>
              <a:rPr lang="en-US" altLang="id-ID" sz="2000"/>
              <a:t>
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1143000" y="1981200"/>
            <a:ext cx="6629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/>
              <a:t>Two sentences are </a:t>
            </a:r>
            <a:r>
              <a:rPr lang="en-US" altLang="id-ID" sz="2400">
                <a:solidFill>
                  <a:schemeClr val="accent2"/>
                </a:solidFill>
              </a:rPr>
              <a:t>logically equivalent</a:t>
            </a:r>
            <a:r>
              <a:rPr lang="en-US" altLang="id-ID" sz="2400"/>
              <a:t>} iff true in same models: α </a:t>
            </a:r>
            <a:r>
              <a:rPr lang="en-US" altLang="id-ID" sz="2400">
                <a:cs typeface="Arial" panose="020B0604020202020204" pitchFamily="34" charset="0"/>
              </a:rPr>
              <a:t>≡ </a:t>
            </a:r>
            <a:r>
              <a:rPr lang="en-US" altLang="id-ID" sz="2400"/>
              <a:t>ß iff α╞ </a:t>
            </a:r>
            <a:r>
              <a:rPr lang="el-GR" altLang="id-ID" sz="2400">
                <a:cs typeface="Arial" panose="020B0604020202020204" pitchFamily="34" charset="0"/>
              </a:rPr>
              <a:t>β</a:t>
            </a:r>
            <a:r>
              <a:rPr lang="en-US" altLang="id-ID" sz="2400">
                <a:cs typeface="Arial" panose="020B0604020202020204" pitchFamily="34" charset="0"/>
              </a:rPr>
              <a:t> </a:t>
            </a:r>
            <a:r>
              <a:rPr lang="en-US" altLang="id-ID" sz="2400"/>
              <a:t>and </a:t>
            </a:r>
            <a:r>
              <a:rPr lang="el-GR" altLang="id-ID" sz="2400">
                <a:cs typeface="Arial" panose="020B0604020202020204" pitchFamily="34" charset="0"/>
              </a:rPr>
              <a:t>β</a:t>
            </a:r>
            <a:r>
              <a:rPr lang="en-US" altLang="id-ID" sz="2400"/>
              <a:t>╞ α
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143000" y="2514600"/>
            <a:ext cx="71628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Validity and satisfiability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d-ID" sz="2000"/>
              <a:t>A sentence is </a:t>
            </a:r>
            <a:r>
              <a:rPr lang="en-US" altLang="id-ID" sz="2000">
                <a:solidFill>
                  <a:schemeClr val="accent2"/>
                </a:solidFill>
              </a:rPr>
              <a:t>valid</a:t>
            </a:r>
            <a:r>
              <a:rPr lang="en-US" altLang="id-ID" sz="2000"/>
              <a:t> if it is true in </a:t>
            </a:r>
            <a:r>
              <a:rPr lang="en-US" altLang="id-ID" sz="2000">
                <a:solidFill>
                  <a:srgbClr val="FF0000"/>
                </a:solidFill>
              </a:rPr>
              <a:t>all</a:t>
            </a:r>
            <a:r>
              <a:rPr lang="en-US" altLang="id-ID" sz="2000"/>
              <a:t> models,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/>
              <a:t>e.g., </a:t>
            </a:r>
            <a:r>
              <a:rPr lang="en-US" altLang="id-ID" sz="1800" i="1"/>
              <a:t>True</a:t>
            </a:r>
            <a:r>
              <a:rPr lang="en-US" altLang="id-ID" sz="1800"/>
              <a:t>,	A </a:t>
            </a:r>
            <a:r>
              <a:rPr lang="en-US" altLang="id-ID" sz="1800">
                <a:sym typeface="Symbol" panose="05050102010706020507" pitchFamily="18" charset="2"/>
              </a:rPr>
              <a:t></a:t>
            </a:r>
            <a:r>
              <a:rPr lang="en-US" altLang="id-ID" sz="1800"/>
              <a:t>A, 	A </a:t>
            </a:r>
            <a:r>
              <a:rPr lang="en-US" altLang="id-ID" sz="1800">
                <a:sym typeface="Symbol" panose="05050102010706020507" pitchFamily="18" charset="2"/>
              </a:rPr>
              <a:t></a:t>
            </a:r>
            <a:r>
              <a:rPr lang="en-US" altLang="id-ID" sz="1800"/>
              <a:t> A, 	(A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/>
              <a:t> (A </a:t>
            </a:r>
            <a:r>
              <a:rPr lang="en-US" altLang="id-ID" sz="1800">
                <a:sym typeface="Symbol" panose="05050102010706020507" pitchFamily="18" charset="2"/>
              </a:rPr>
              <a:t> </a:t>
            </a:r>
            <a:r>
              <a:rPr lang="en-US" altLang="id-ID" sz="1800"/>
              <a:t>B)) </a:t>
            </a:r>
            <a:r>
              <a:rPr lang="en-US" altLang="id-ID" sz="1800">
                <a:sym typeface="Symbol" panose="05050102010706020507" pitchFamily="18" charset="2"/>
              </a:rPr>
              <a:t></a:t>
            </a:r>
            <a:r>
              <a:rPr lang="en-US" altLang="id-ID" sz="1800"/>
              <a:t> B
</a:t>
            </a:r>
          </a:p>
          <a:p>
            <a:pPr lvl="4">
              <a:lnSpc>
                <a:spcPct val="80000"/>
              </a:lnSpc>
            </a:pPr>
            <a:endParaRPr lang="en-US" altLang="id-ID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/>
              <a:t>Validity is connected to inference via the </a:t>
            </a:r>
            <a:r>
              <a:rPr lang="en-US" altLang="id-ID" sz="2000">
                <a:solidFill>
                  <a:schemeClr val="accent2"/>
                </a:solidFill>
              </a:rPr>
              <a:t>Deduction Theorem</a:t>
            </a:r>
            <a:r>
              <a:rPr lang="en-US" altLang="id-ID" sz="200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 i="1"/>
              <a:t>KB</a:t>
            </a:r>
            <a:r>
              <a:rPr lang="en-US" altLang="id-ID" sz="1800"/>
              <a:t> ╞ α if and only if (</a:t>
            </a:r>
            <a:r>
              <a:rPr lang="en-US" altLang="id-ID" sz="1800" i="1"/>
              <a:t>KB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 </a:t>
            </a:r>
            <a:r>
              <a:rPr lang="en-US" altLang="id-ID" sz="1800"/>
              <a:t>α) is valid
</a:t>
            </a:r>
          </a:p>
          <a:p>
            <a:pPr>
              <a:lnSpc>
                <a:spcPct val="80000"/>
              </a:lnSpc>
            </a:pPr>
            <a:endParaRPr lang="en-US" altLang="id-ID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/>
              <a:t>A sentence is </a:t>
            </a:r>
            <a:r>
              <a:rPr lang="en-US" altLang="id-ID" sz="2000">
                <a:solidFill>
                  <a:schemeClr val="accent2"/>
                </a:solidFill>
              </a:rPr>
              <a:t>satisfiable</a:t>
            </a:r>
            <a:r>
              <a:rPr lang="en-US" altLang="id-ID" sz="2000"/>
              <a:t> if it is true in </a:t>
            </a:r>
            <a:r>
              <a:rPr lang="en-US" altLang="id-ID" sz="2000">
                <a:solidFill>
                  <a:schemeClr val="accent2"/>
                </a:solidFill>
              </a:rPr>
              <a:t>some</a:t>
            </a:r>
            <a:r>
              <a:rPr lang="en-US" altLang="id-ID" sz="2000"/>
              <a:t> model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/>
              <a:t>e.g., A</a:t>
            </a:r>
            <a:r>
              <a:rPr lang="en-US" altLang="id-ID" sz="1800">
                <a:sym typeface="Symbol" panose="05050102010706020507" pitchFamily="18" charset="2"/>
              </a:rPr>
              <a:t></a:t>
            </a:r>
            <a:r>
              <a:rPr lang="en-US" altLang="id-ID" sz="1800"/>
              <a:t> B, 	C</a:t>
            </a:r>
          </a:p>
          <a:p>
            <a:pPr lvl="4">
              <a:lnSpc>
                <a:spcPct val="80000"/>
              </a:lnSpc>
            </a:pPr>
            <a:endParaRPr lang="en-US" altLang="id-ID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/>
              <a:t>A sentence is </a:t>
            </a:r>
            <a:r>
              <a:rPr lang="en-US" altLang="id-ID" sz="2000">
                <a:solidFill>
                  <a:schemeClr val="accent2"/>
                </a:solidFill>
              </a:rPr>
              <a:t>unsatisfiable</a:t>
            </a:r>
            <a:r>
              <a:rPr lang="en-US" altLang="id-ID" sz="2000"/>
              <a:t> if it is true in </a:t>
            </a:r>
            <a:r>
              <a:rPr lang="en-US" altLang="id-ID" sz="2000">
                <a:solidFill>
                  <a:schemeClr val="accent2"/>
                </a:solidFill>
              </a:rPr>
              <a:t>no</a:t>
            </a:r>
            <a:r>
              <a:rPr lang="en-US" altLang="id-ID" sz="2000"/>
              <a:t> models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/>
              <a:t>e.g., A</a:t>
            </a:r>
            <a:r>
              <a:rPr lang="en-US" altLang="id-ID" sz="1800">
                <a:sym typeface="Symbol" panose="05050102010706020507" pitchFamily="18" charset="2"/>
              </a:rPr>
              <a:t></a:t>
            </a:r>
            <a:r>
              <a:rPr lang="en-US" altLang="id-ID" sz="1800"/>
              <a:t>A</a:t>
            </a:r>
          </a:p>
          <a:p>
            <a:pPr lvl="4">
              <a:lnSpc>
                <a:spcPct val="80000"/>
              </a:lnSpc>
            </a:pPr>
            <a:endParaRPr lang="en-US" altLang="id-ID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/>
              <a:t>Satisfiability is connected to inference via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 i="1"/>
              <a:t>KB</a:t>
            </a:r>
            <a:r>
              <a:rPr lang="en-US" altLang="id-ID" sz="1800"/>
              <a:t> ╞ α if and only if (</a:t>
            </a:r>
            <a:r>
              <a:rPr lang="en-US" altLang="id-ID" sz="1800" i="1"/>
              <a:t>KB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</a:t>
            </a:r>
            <a:r>
              <a:rPr lang="en-US" altLang="id-ID" sz="1800"/>
              <a:t>α) is unsatisfiable
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Proof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/>
              <a:t>Proof methods divide into (roughly) two kinds: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id-ID" sz="1600"/>
              <a:t>
</a:t>
            </a:r>
          </a:p>
          <a:p>
            <a:pPr lvl="1">
              <a:lnSpc>
                <a:spcPct val="90000"/>
              </a:lnSpc>
            </a:pPr>
            <a:r>
              <a:rPr lang="en-US" altLang="id-ID" sz="2000">
                <a:solidFill>
                  <a:schemeClr val="accent2"/>
                </a:solidFill>
              </a:rPr>
              <a:t>Application of inference rules</a:t>
            </a:r>
            <a:r>
              <a:rPr lang="en-US" altLang="id-ID" sz="2000"/>
              <a:t>
</a:t>
            </a:r>
          </a:p>
          <a:p>
            <a:pPr lvl="2">
              <a:lnSpc>
                <a:spcPct val="90000"/>
              </a:lnSpc>
            </a:pPr>
            <a:r>
              <a:rPr lang="en-US" altLang="id-ID" sz="1800"/>
              <a:t>Legitimate (sound) generation of new sentences from old
</a:t>
            </a:r>
          </a:p>
          <a:p>
            <a:pPr lvl="2">
              <a:lnSpc>
                <a:spcPct val="90000"/>
              </a:lnSpc>
            </a:pPr>
            <a:r>
              <a:rPr lang="en-US" altLang="id-ID" sz="1800">
                <a:solidFill>
                  <a:schemeClr val="accent2"/>
                </a:solidFill>
              </a:rPr>
              <a:t>Proof</a:t>
            </a:r>
            <a:r>
              <a:rPr lang="en-US" altLang="id-ID" sz="1800"/>
              <a:t> = a sequence of inference rule applications</a:t>
            </a:r>
            <a:br>
              <a:rPr lang="en-US" altLang="id-ID" sz="1800"/>
            </a:br>
            <a:r>
              <a:rPr lang="en-US" altLang="id-ID" sz="1800"/>
              <a:t>	Can use inference rules as operators in a standard search algorithm
</a:t>
            </a:r>
          </a:p>
          <a:p>
            <a:pPr lvl="2">
              <a:lnSpc>
                <a:spcPct val="90000"/>
              </a:lnSpc>
            </a:pPr>
            <a:r>
              <a:rPr lang="en-US" altLang="id-ID" sz="1800"/>
              <a:t>Typically require transformation of sentences into a </a:t>
            </a:r>
            <a:r>
              <a:rPr lang="en-US" altLang="id-ID" sz="1800">
                <a:solidFill>
                  <a:schemeClr val="accent2"/>
                </a:solidFill>
              </a:rPr>
              <a:t>normal form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id-ID" sz="1600"/>
              <a:t>
</a:t>
            </a:r>
          </a:p>
          <a:p>
            <a:pPr lvl="1">
              <a:lnSpc>
                <a:spcPct val="90000"/>
              </a:lnSpc>
            </a:pPr>
            <a:r>
              <a:rPr lang="en-US" altLang="id-ID" sz="2000">
                <a:solidFill>
                  <a:schemeClr val="accent2"/>
                </a:solidFill>
              </a:rPr>
              <a:t>Model checking</a:t>
            </a:r>
          </a:p>
          <a:p>
            <a:pPr lvl="2">
              <a:lnSpc>
                <a:spcPct val="90000"/>
              </a:lnSpc>
            </a:pPr>
            <a:r>
              <a:rPr lang="en-US" altLang="id-ID" sz="1800"/>
              <a:t>truth table enumeration (always exponential in </a:t>
            </a:r>
            <a:r>
              <a:rPr lang="en-US" altLang="id-ID" sz="1800" i="1"/>
              <a:t>n</a:t>
            </a:r>
            <a:r>
              <a:rPr lang="en-US" altLang="id-ID" sz="1800"/>
              <a:t>)
</a:t>
            </a:r>
          </a:p>
          <a:p>
            <a:pPr lvl="2">
              <a:lnSpc>
                <a:spcPct val="90000"/>
              </a:lnSpc>
            </a:pPr>
            <a:r>
              <a:rPr lang="en-US" altLang="id-ID" sz="1800"/>
              <a:t>improved backtracking, e.g., Davis--Putnam-Logemann-Loveland (DPLL)
</a:t>
            </a:r>
          </a:p>
          <a:p>
            <a:pPr lvl="2">
              <a:lnSpc>
                <a:spcPct val="90000"/>
              </a:lnSpc>
            </a:pPr>
            <a:r>
              <a:rPr lang="en-US" altLang="id-ID" sz="1800"/>
              <a:t>heuristic search in model space (sound but incomplete)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id-ID" sz="1800"/>
              <a:t>		e.g., min-conflicts-like hill-climbing algorithms
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Resolution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d-ID" sz="2000">
                <a:solidFill>
                  <a:schemeClr val="accent2"/>
                </a:solidFill>
              </a:rPr>
              <a:t>Conjunctive Normal Form</a:t>
            </a:r>
            <a:r>
              <a:rPr lang="en-US" altLang="id-ID" sz="2000"/>
              <a:t> (CNF)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/>
              <a:t>   </a:t>
            </a:r>
            <a:r>
              <a:rPr lang="en-US" altLang="id-ID" sz="1800">
                <a:solidFill>
                  <a:srgbClr val="FF0000"/>
                </a:solidFill>
              </a:rPr>
              <a:t>conjunction</a:t>
            </a:r>
            <a:r>
              <a:rPr lang="en-US" altLang="id-ID" sz="1800"/>
              <a:t> of </a:t>
            </a:r>
            <a:r>
              <a:rPr lang="en-US" altLang="id-ID" sz="1800">
                <a:solidFill>
                  <a:srgbClr val="FF0000"/>
                </a:solidFill>
              </a:rPr>
              <a:t>disjunctions</a:t>
            </a:r>
            <a:r>
              <a:rPr lang="en-US" altLang="id-ID" sz="1800"/>
              <a:t> of </a:t>
            </a:r>
            <a:r>
              <a:rPr lang="en-US" altLang="id-ID" sz="1800">
                <a:solidFill>
                  <a:srgbClr val="FF0000"/>
                </a:solidFill>
              </a:rPr>
              <a:t>literals</a:t>
            </a:r>
            <a:endParaRPr lang="en-US" altLang="id-ID" sz="1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>
                <a:solidFill>
                  <a:srgbClr val="FF0000"/>
                </a:solidFill>
              </a:rPr>
              <a:t>				clauses</a:t>
            </a:r>
            <a:endParaRPr lang="en-US" altLang="id-ID" sz="1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/>
              <a:t>	E.g., (A </a:t>
            </a:r>
            <a:r>
              <a:rPr lang="en-US" altLang="id-ID" sz="1800">
                <a:sym typeface="Symbol" panose="05050102010706020507" pitchFamily="18" charset="2"/>
              </a:rPr>
              <a:t>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</a:t>
            </a:r>
            <a:r>
              <a:rPr lang="en-US" altLang="id-ID" sz="1800"/>
              <a:t>B)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/>
              <a:t> (B </a:t>
            </a:r>
            <a:r>
              <a:rPr lang="en-US" altLang="id-ID" sz="1800">
                <a:sym typeface="Symbol" panose="05050102010706020507" pitchFamily="18" charset="2"/>
              </a:rPr>
              <a:t>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</a:t>
            </a:r>
            <a:r>
              <a:rPr lang="en-US" altLang="id-ID" sz="1800"/>
              <a:t>C </a:t>
            </a:r>
            <a:r>
              <a:rPr lang="en-US" altLang="id-ID" sz="1800">
                <a:sym typeface="Symbol" panose="05050102010706020507" pitchFamily="18" charset="2"/>
              </a:rPr>
              <a:t></a:t>
            </a:r>
            <a:r>
              <a:rPr lang="en-US" altLang="id-ID" sz="1800"/>
              <a:t> </a:t>
            </a:r>
            <a:r>
              <a:rPr lang="en-US" altLang="id-ID" sz="1800">
                <a:sym typeface="Symbol" panose="05050102010706020507" pitchFamily="18" charset="2"/>
              </a:rPr>
              <a:t></a:t>
            </a:r>
            <a:r>
              <a:rPr lang="en-US" altLang="id-ID" sz="1800"/>
              <a:t>D)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id-ID" sz="1400"/>
          </a:p>
          <a:p>
            <a:pPr>
              <a:lnSpc>
                <a:spcPct val="80000"/>
              </a:lnSpc>
            </a:pPr>
            <a:r>
              <a:rPr lang="en-US" altLang="id-ID" sz="2000">
                <a:solidFill>
                  <a:schemeClr val="accent2"/>
                </a:solidFill>
              </a:rPr>
              <a:t>Resolution</a:t>
            </a:r>
            <a:r>
              <a:rPr lang="en-US" altLang="id-ID" sz="2000"/>
              <a:t> inference rule (for CNF):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id-ID" sz="2000">
                <a:latin typeface="Monotype Corsiva" panose="03010101010201010101" pitchFamily="66" charset="0"/>
              </a:rPr>
              <a:t>l</a:t>
            </a:r>
            <a:r>
              <a:rPr lang="en-US" altLang="id-ID" sz="2000" baseline="-25000"/>
              <a:t>i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…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l</a:t>
            </a:r>
            <a:r>
              <a:rPr lang="en-US" altLang="id-ID" sz="2000" baseline="-25000"/>
              <a:t>k</a:t>
            </a:r>
            <a:r>
              <a:rPr lang="en-US" altLang="id-ID" sz="2000"/>
              <a:t>, 		 </a:t>
            </a:r>
            <a:r>
              <a:rPr lang="en-US" altLang="id-ID" sz="2000">
                <a:latin typeface="Monotype Corsiva" panose="03010101010201010101" pitchFamily="66" charset="0"/>
              </a:rPr>
              <a:t>m</a:t>
            </a:r>
            <a:r>
              <a:rPr lang="en-US" altLang="id-ID" sz="2000" baseline="-25000"/>
              <a:t>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…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m</a:t>
            </a:r>
            <a:r>
              <a:rPr lang="en-US" altLang="id-ID" sz="2000" baseline="-25000"/>
              <a:t>n</a:t>
            </a:r>
            <a:r>
              <a:rPr lang="en-US" altLang="id-ID" sz="200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id-ID" sz="2000">
                <a:latin typeface="Monotype Corsiva" panose="03010101010201010101" pitchFamily="66" charset="0"/>
              </a:rPr>
              <a:t>l</a:t>
            </a:r>
            <a:r>
              <a:rPr lang="en-US" altLang="id-ID" sz="2000" baseline="-25000"/>
              <a:t>i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…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l</a:t>
            </a:r>
            <a:r>
              <a:rPr lang="en-US" altLang="id-ID" sz="2000" baseline="-25000"/>
              <a:t>i-1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 baseline="-25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l</a:t>
            </a:r>
            <a:r>
              <a:rPr lang="en-US" altLang="id-ID" sz="2000" baseline="-25000"/>
              <a:t>i+1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…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l</a:t>
            </a:r>
            <a:r>
              <a:rPr lang="en-US" altLang="id-ID" sz="2000" baseline="-25000"/>
              <a:t>k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m</a:t>
            </a:r>
            <a:r>
              <a:rPr lang="en-US" altLang="id-ID" sz="2000" baseline="-25000"/>
              <a:t>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…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m</a:t>
            </a:r>
            <a:r>
              <a:rPr lang="en-US" altLang="id-ID" sz="2000" baseline="-25000"/>
              <a:t>j-1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m</a:t>
            </a:r>
            <a:r>
              <a:rPr lang="en-US" altLang="id-ID" sz="2000" baseline="-25000"/>
              <a:t>j+1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...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latin typeface="Monotype Corsiva" panose="03010101010201010101" pitchFamily="66" charset="0"/>
              </a:rPr>
              <a:t>m</a:t>
            </a:r>
            <a:r>
              <a:rPr lang="en-US" altLang="id-ID" sz="2000" baseline="-25000"/>
              <a:t>n</a:t>
            </a:r>
            <a:r>
              <a:rPr lang="en-US" altLang="id-ID" sz="2000"/>
              <a:t>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id-ID" sz="1400"/>
              <a:t>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/>
              <a:t>	where </a:t>
            </a:r>
            <a:r>
              <a:rPr lang="en-US" altLang="id-ID" sz="2000">
                <a:latin typeface="Monotype Corsiva" panose="03010101010201010101" pitchFamily="66" charset="0"/>
              </a:rPr>
              <a:t>l</a:t>
            </a:r>
            <a:r>
              <a:rPr lang="en-US" altLang="id-ID" sz="2000" baseline="-25000"/>
              <a:t>i</a:t>
            </a:r>
            <a:r>
              <a:rPr lang="en-US" altLang="id-ID" sz="2000"/>
              <a:t> and </a:t>
            </a:r>
            <a:r>
              <a:rPr lang="en-US" altLang="id-ID" sz="2000">
                <a:latin typeface="Monotype Corsiva" panose="03010101010201010101" pitchFamily="66" charset="0"/>
              </a:rPr>
              <a:t>m</a:t>
            </a:r>
            <a:r>
              <a:rPr lang="en-US" altLang="id-ID" sz="2000" baseline="-25000"/>
              <a:t>j</a:t>
            </a:r>
            <a:r>
              <a:rPr lang="en-US" altLang="id-ID" sz="2000"/>
              <a:t> are complementary literals.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/>
              <a:t>	E.g., </a:t>
            </a:r>
            <a:r>
              <a:rPr lang="en-US" altLang="id-ID" sz="2000" i="1"/>
              <a:t>P</a:t>
            </a:r>
            <a:r>
              <a:rPr lang="en-US" altLang="id-ID" sz="2000" baseline="-25000"/>
              <a:t>1,3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 i="1"/>
              <a:t>P</a:t>
            </a:r>
            <a:r>
              <a:rPr lang="en-US" altLang="id-ID" sz="2000" baseline="-25000"/>
              <a:t>2,2</a:t>
            </a:r>
            <a:r>
              <a:rPr lang="en-US" altLang="id-ID" sz="2000"/>
              <a:t>, 	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 i="1"/>
              <a:t>P</a:t>
            </a:r>
            <a:r>
              <a:rPr lang="en-US" altLang="id-ID" sz="2000" baseline="-25000"/>
              <a:t>2,2</a:t>
            </a:r>
            <a:r>
              <a:rPr lang="en-US" altLang="id-ID" sz="2000"/>
              <a:t>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/>
              <a:t>     	 	 </a:t>
            </a:r>
            <a:r>
              <a:rPr lang="en-US" altLang="id-ID" sz="2000" i="1"/>
              <a:t>P</a:t>
            </a:r>
            <a:r>
              <a:rPr lang="en-US" altLang="id-ID" sz="2000" baseline="-25000"/>
              <a:t>1,3</a:t>
            </a:r>
            <a:r>
              <a:rPr lang="en-US" altLang="id-ID" sz="2000"/>
              <a:t>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id-ID" sz="1400"/>
          </a:p>
          <a:p>
            <a:pPr>
              <a:lnSpc>
                <a:spcPct val="80000"/>
              </a:lnSpc>
            </a:pPr>
            <a:r>
              <a:rPr lang="en-US" altLang="id-ID" sz="2000"/>
              <a:t>Resolution is sound and complete </a:t>
            </a:r>
            <a:br>
              <a:rPr lang="en-US" altLang="id-ID" sz="2000"/>
            </a:br>
            <a:r>
              <a:rPr lang="en-US" altLang="id-ID" sz="2000"/>
              <a:t>for propositional logic
</a:t>
            </a:r>
          </a:p>
        </p:txBody>
      </p:sp>
      <p:pic>
        <p:nvPicPr>
          <p:cNvPr id="36868" name="Picture 4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91000"/>
            <a:ext cx="18891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295400" y="3581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1447800" y="4724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Resolution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id-ID"/>
              <a:t>Soundness of resolution inference rule: </a:t>
            </a:r>
          </a:p>
          <a:p>
            <a:pPr>
              <a:buFontTx/>
              <a:buNone/>
            </a:pPr>
            <a:endParaRPr lang="en-US" altLang="id-ID"/>
          </a:p>
          <a:p>
            <a:pPr>
              <a:buFontTx/>
              <a:buNone/>
            </a:pPr>
            <a:r>
              <a:rPr lang="en-US" altLang="id-ID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id-ID" sz="2400"/>
              <a:t>(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i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…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i-1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 baseline="-250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i+1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…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k</a:t>
            </a:r>
            <a:r>
              <a:rPr lang="en-US" altLang="id-ID" sz="2400"/>
              <a:t>) </a:t>
            </a:r>
            <a:r>
              <a:rPr lang="en-US" altLang="id-ID" sz="2400">
                <a:sym typeface="Symbol" panose="05050102010706020507" pitchFamily="18" charset="2"/>
              </a:rPr>
              <a:t> 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i</a:t>
            </a:r>
            <a:endParaRPr lang="en-US" altLang="id-ID" sz="2400"/>
          </a:p>
          <a:p>
            <a:pPr>
              <a:buFontTx/>
              <a:buNone/>
            </a:pPr>
            <a:r>
              <a:rPr lang="en-US" altLang="id-ID" sz="2400">
                <a:latin typeface="Monotype Corsiva" panose="03010101010201010101" pitchFamily="66" charset="0"/>
                <a:sym typeface="Symbol" panose="05050102010706020507" pitchFamily="18" charset="2"/>
              </a:rPr>
              <a:t>				       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j</a:t>
            </a:r>
            <a:r>
              <a:rPr lang="en-US" altLang="id-ID" sz="2400">
                <a:sym typeface="Symbol" panose="05050102010706020507" pitchFamily="18" charset="2"/>
              </a:rPr>
              <a:t>  </a:t>
            </a:r>
            <a:r>
              <a:rPr lang="en-US" altLang="id-ID" sz="2400"/>
              <a:t>(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1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…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j-1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j+1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...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n</a:t>
            </a:r>
            <a:r>
              <a:rPr lang="en-US" altLang="id-ID" sz="2400"/>
              <a:t>)</a:t>
            </a:r>
          </a:p>
          <a:p>
            <a:pPr>
              <a:buFontTx/>
              <a:buNone/>
            </a:pPr>
            <a:r>
              <a:rPr lang="en-US" altLang="id-ID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id-ID" sz="2400"/>
              <a:t>(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i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…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i-1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 baseline="-250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i+1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…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l</a:t>
            </a:r>
            <a:r>
              <a:rPr lang="en-US" altLang="id-ID" sz="2400" baseline="-25000"/>
              <a:t>k</a:t>
            </a:r>
            <a:r>
              <a:rPr lang="en-US" altLang="id-ID" sz="2400"/>
              <a:t>) </a:t>
            </a:r>
            <a:r>
              <a:rPr lang="en-US" altLang="id-ID" sz="2400">
                <a:sym typeface="Symbol" panose="05050102010706020507" pitchFamily="18" charset="2"/>
              </a:rPr>
              <a:t> </a:t>
            </a:r>
            <a:r>
              <a:rPr lang="en-US" altLang="id-ID" sz="2400"/>
              <a:t>(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1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…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j-1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j+1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...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</a:t>
            </a:r>
            <a:r>
              <a:rPr lang="en-US" altLang="id-ID" sz="2400">
                <a:latin typeface="Monotype Corsiva" panose="03010101010201010101" pitchFamily="66" charset="0"/>
              </a:rPr>
              <a:t>m</a:t>
            </a:r>
            <a:r>
              <a:rPr lang="en-US" altLang="id-ID" sz="2400" baseline="-25000"/>
              <a:t>n</a:t>
            </a:r>
            <a:r>
              <a:rPr lang="en-US" altLang="id-ID" sz="2400"/>
              <a:t>)</a:t>
            </a:r>
          </a:p>
          <a:p>
            <a:pPr algn="ctr">
              <a:buFontTx/>
              <a:buNone/>
            </a:pPr>
            <a:endParaRPr lang="en-US" altLang="id-ID" sz="2400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57200" y="3657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Conversion to CNF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1,1</a:t>
            </a:r>
            <a:r>
              <a:rPr lang="en-US" altLang="id-ID" sz="2400"/>
              <a:t>  </a:t>
            </a:r>
            <a:r>
              <a:rPr lang="en-US" altLang="id-ID" sz="2400">
                <a:sym typeface="Symbol" panose="05050102010706020507" pitchFamily="18" charset="2"/>
              </a:rPr>
              <a:t></a:t>
            </a:r>
            <a:r>
              <a:rPr lang="en-US" altLang="id-ID" sz="2400"/>
              <a:t> (P</a:t>
            </a:r>
            <a:r>
              <a:rPr lang="en-US" altLang="id-ID" sz="2400" baseline="-25000"/>
              <a:t>1,2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P</a:t>
            </a:r>
            <a:r>
              <a:rPr lang="en-US" altLang="id-ID" sz="2400" baseline="-25000"/>
              <a:t>2,1</a:t>
            </a:r>
            <a:r>
              <a:rPr lang="en-US" altLang="id-ID" sz="2400"/>
              <a:t>)</a:t>
            </a:r>
            <a:r>
              <a:rPr lang="el-GR" altLang="id-ID" sz="2400">
                <a:cs typeface="Arial" panose="020B0604020202020204" pitchFamily="34" charset="0"/>
              </a:rPr>
              <a:t>β</a:t>
            </a:r>
            <a:r>
              <a:rPr lang="en-US" altLang="id-ID" sz="2400"/>
              <a:t>
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id-ID" sz="240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id-ID" sz="2400"/>
              <a:t>Eliminate </a:t>
            </a:r>
            <a:r>
              <a:rPr lang="en-US" altLang="id-ID" sz="2400">
                <a:sym typeface="Symbol" panose="05050102010706020507" pitchFamily="18" charset="2"/>
              </a:rPr>
              <a:t>,</a:t>
            </a:r>
            <a:r>
              <a:rPr lang="en-US" altLang="id-ID" sz="2400"/>
              <a:t> replacing α </a:t>
            </a:r>
            <a:r>
              <a:rPr lang="en-US" altLang="id-ID" sz="2400">
                <a:sym typeface="Symbol" panose="05050102010706020507" pitchFamily="18" charset="2"/>
              </a:rPr>
              <a:t></a:t>
            </a:r>
            <a:r>
              <a:rPr lang="en-US" altLang="id-ID" sz="2400"/>
              <a:t> β with (α </a:t>
            </a:r>
            <a:r>
              <a:rPr lang="en-US" altLang="id-ID" sz="2400">
                <a:sym typeface="Symbol" panose="05050102010706020507" pitchFamily="18" charset="2"/>
              </a:rPr>
              <a:t></a:t>
            </a:r>
            <a:r>
              <a:rPr lang="en-US" altLang="id-ID" sz="2400"/>
              <a:t> β)</a:t>
            </a:r>
            <a:r>
              <a:rPr lang="en-US" altLang="id-ID" sz="2400">
                <a:sym typeface="Symbol" panose="05050102010706020507" pitchFamily="18" charset="2"/>
              </a:rPr>
              <a:t></a:t>
            </a:r>
            <a:r>
              <a:rPr lang="en-US" altLang="id-ID" sz="2400"/>
              <a:t>(β </a:t>
            </a:r>
            <a:r>
              <a:rPr lang="en-US" altLang="id-ID" sz="2400">
                <a:sym typeface="Symbol" panose="05050102010706020507" pitchFamily="18" charset="2"/>
              </a:rPr>
              <a:t></a:t>
            </a:r>
            <a:r>
              <a:rPr lang="en-US" altLang="id-ID" sz="2400"/>
              <a:t> α).
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id-ID" sz="2000"/>
              <a:t>(B</a:t>
            </a:r>
            <a:r>
              <a:rPr lang="en-US" altLang="id-ID" sz="2000" baseline="-25000"/>
              <a:t>1,1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</a:t>
            </a:r>
            <a:r>
              <a:rPr lang="en-US" altLang="id-ID" sz="2000"/>
              <a:t> (P</a:t>
            </a:r>
            <a:r>
              <a:rPr lang="en-US" altLang="id-ID" sz="2000" baseline="-25000"/>
              <a:t>1,2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2,1</a:t>
            </a:r>
            <a:r>
              <a:rPr lang="en-US" altLang="id-ID" sz="2000"/>
              <a:t>))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((P</a:t>
            </a:r>
            <a:r>
              <a:rPr lang="en-US" altLang="id-ID" sz="2000" baseline="-25000"/>
              <a:t>1,2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2,1</a:t>
            </a:r>
            <a:r>
              <a:rPr lang="en-US" altLang="id-ID" sz="2000"/>
              <a:t>) </a:t>
            </a:r>
            <a:r>
              <a:rPr lang="en-US" altLang="id-ID" sz="2000">
                <a:sym typeface="Symbol" panose="05050102010706020507" pitchFamily="18" charset="2"/>
              </a:rPr>
              <a:t></a:t>
            </a:r>
            <a:r>
              <a:rPr lang="en-US" altLang="id-ID" sz="2000"/>
              <a:t> B</a:t>
            </a:r>
            <a:r>
              <a:rPr lang="en-US" altLang="id-ID" sz="2000" baseline="-25000"/>
              <a:t>1,1</a:t>
            </a:r>
            <a:r>
              <a:rPr lang="en-US" altLang="id-ID" sz="2000"/>
              <a:t>)
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id-ID" sz="16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id-ID" sz="2400"/>
              <a:t>2. Eliminate </a:t>
            </a:r>
            <a:r>
              <a:rPr lang="en-US" altLang="id-ID" sz="2400">
                <a:sym typeface="Symbol" panose="05050102010706020507" pitchFamily="18" charset="2"/>
              </a:rPr>
              <a:t>, r</a:t>
            </a:r>
            <a:r>
              <a:rPr lang="en-US" altLang="id-ID" sz="2400"/>
              <a:t>eplacing α </a:t>
            </a:r>
            <a:r>
              <a:rPr lang="en-US" altLang="id-ID" sz="2400">
                <a:sym typeface="Symbol" panose="05050102010706020507" pitchFamily="18" charset="2"/>
              </a:rPr>
              <a:t></a:t>
            </a:r>
            <a:r>
              <a:rPr lang="en-US" altLang="id-ID" sz="2400"/>
              <a:t> β with </a:t>
            </a:r>
            <a:r>
              <a:rPr lang="en-US" altLang="id-ID" sz="2400">
                <a:sym typeface="Symbol" panose="05050102010706020507" pitchFamily="18" charset="2"/>
              </a:rPr>
              <a:t></a:t>
            </a:r>
            <a:r>
              <a:rPr lang="en-US" altLang="id-ID" sz="2400"/>
              <a:t>α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 β.
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id-ID" sz="2000"/>
              <a:t>(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B</a:t>
            </a:r>
            <a:r>
              <a:rPr lang="en-US" altLang="id-ID" sz="2000" baseline="-25000"/>
              <a:t>1,1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1,2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2,1</a:t>
            </a:r>
            <a:r>
              <a:rPr lang="en-US" altLang="id-ID" sz="2000"/>
              <a:t>)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(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(P</a:t>
            </a:r>
            <a:r>
              <a:rPr lang="en-US" altLang="id-ID" sz="2000" baseline="-25000"/>
              <a:t>1,2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 </a:t>
            </a:r>
            <a:r>
              <a:rPr lang="en-US" altLang="id-ID" sz="2000"/>
              <a:t>P</a:t>
            </a:r>
            <a:r>
              <a:rPr lang="en-US" altLang="id-ID" sz="2000" baseline="-25000"/>
              <a:t>2,1</a:t>
            </a:r>
            <a:r>
              <a:rPr lang="en-US" altLang="id-ID" sz="2000"/>
              <a:t>)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B</a:t>
            </a:r>
            <a:r>
              <a:rPr lang="en-US" altLang="id-ID" sz="2000" baseline="-25000"/>
              <a:t>1,1</a:t>
            </a:r>
            <a:r>
              <a:rPr lang="en-US" altLang="id-ID" sz="2000"/>
              <a:t>)
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id-ID" sz="16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id-ID" sz="2400"/>
              <a:t>3. Move </a:t>
            </a:r>
            <a:r>
              <a:rPr lang="en-US" altLang="id-ID" sz="2400">
                <a:sym typeface="Symbol" panose="05050102010706020507" pitchFamily="18" charset="2"/>
              </a:rPr>
              <a:t></a:t>
            </a:r>
            <a:r>
              <a:rPr lang="en-US" altLang="id-ID" sz="2400"/>
              <a:t> inwards using de Morgan's rules and double-negation:
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id-ID" sz="2000"/>
              <a:t>(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B</a:t>
            </a:r>
            <a:r>
              <a:rPr lang="en-US" altLang="id-ID" sz="2000" baseline="-25000"/>
              <a:t>1,1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1,2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2,1</a:t>
            </a:r>
            <a:r>
              <a:rPr lang="en-US" altLang="id-ID" sz="2000"/>
              <a:t>)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((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P</a:t>
            </a:r>
            <a:r>
              <a:rPr lang="en-US" altLang="id-ID" sz="2000" baseline="-25000"/>
              <a:t>1,2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P</a:t>
            </a:r>
            <a:r>
              <a:rPr lang="en-US" altLang="id-ID" sz="2000" baseline="-25000"/>
              <a:t>2,1</a:t>
            </a:r>
            <a:r>
              <a:rPr lang="en-US" altLang="id-ID" sz="2000"/>
              <a:t>)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B</a:t>
            </a:r>
            <a:r>
              <a:rPr lang="en-US" altLang="id-ID" sz="2000" baseline="-25000"/>
              <a:t>1,1</a:t>
            </a:r>
            <a:r>
              <a:rPr lang="en-US" altLang="id-ID" sz="2000"/>
              <a:t>)
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id-ID" sz="16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id-ID" sz="2400"/>
              <a:t>4. Apply distributivity law (</a:t>
            </a:r>
            <a:r>
              <a:rPr lang="en-US" altLang="id-ID" sz="2400">
                <a:sym typeface="Symbol" panose="05050102010706020507" pitchFamily="18" charset="2"/>
              </a:rPr>
              <a:t></a:t>
            </a:r>
            <a:r>
              <a:rPr lang="en-US" altLang="id-ID" sz="2400"/>
              <a:t> over 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) and flatten:
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id-ID" sz="2000"/>
              <a:t>(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B</a:t>
            </a:r>
            <a:r>
              <a:rPr lang="en-US" altLang="id-ID" sz="2000" baseline="-25000"/>
              <a:t>1,1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1,2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2,1</a:t>
            </a:r>
            <a:r>
              <a:rPr lang="en-US" altLang="id-ID" sz="2000"/>
              <a:t>)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(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P</a:t>
            </a:r>
            <a:r>
              <a:rPr lang="en-US" altLang="id-ID" sz="2000" baseline="-25000"/>
              <a:t>1,2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B</a:t>
            </a:r>
            <a:r>
              <a:rPr lang="en-US" altLang="id-ID" sz="2000" baseline="-25000"/>
              <a:t>1,1</a:t>
            </a:r>
            <a:r>
              <a:rPr lang="en-US" altLang="id-ID" sz="2000"/>
              <a:t>)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(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P</a:t>
            </a:r>
            <a:r>
              <a:rPr lang="en-US" altLang="id-ID" sz="2000" baseline="-25000"/>
              <a:t>2,1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B</a:t>
            </a:r>
            <a:r>
              <a:rPr lang="en-US" altLang="id-ID" sz="2000" baseline="-25000"/>
              <a:t>1,1</a:t>
            </a:r>
            <a:r>
              <a:rPr lang="en-US" altLang="id-ID" sz="2000"/>
              <a:t>)
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Resolution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/>
              <a:t>Proof by contradiction, i.e., show </a:t>
            </a:r>
            <a:r>
              <a:rPr lang="en-US" altLang="id-ID" sz="2400" i="1"/>
              <a:t>KB</a:t>
            </a:r>
            <a:r>
              <a:rPr lang="en-US" altLang="id-ID" sz="2400">
                <a:sym typeface="Symbol" panose="05050102010706020507" pitchFamily="18" charset="2"/>
              </a:rPr>
              <a:t></a:t>
            </a:r>
            <a:r>
              <a:rPr lang="en-US" altLang="id-ID" sz="2400"/>
              <a:t>α unsatisfiable
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609600" y="2286000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Resolution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i="1"/>
              <a:t>KB</a:t>
            </a:r>
            <a:r>
              <a:rPr lang="en-US" altLang="id-ID"/>
              <a:t> = (B</a:t>
            </a:r>
            <a:r>
              <a:rPr lang="en-US" altLang="id-ID" baseline="-25000"/>
              <a:t>1,1</a:t>
            </a:r>
            <a:r>
              <a:rPr lang="en-US" altLang="id-ID"/>
              <a:t> </a:t>
            </a:r>
            <a:r>
              <a:rPr lang="en-US" altLang="id-ID">
                <a:sym typeface="Symbol" panose="05050102010706020507" pitchFamily="18" charset="2"/>
              </a:rPr>
              <a:t></a:t>
            </a:r>
            <a:r>
              <a:rPr lang="en-US" altLang="id-ID"/>
              <a:t> (P</a:t>
            </a:r>
            <a:r>
              <a:rPr lang="en-US" altLang="id-ID" baseline="-25000"/>
              <a:t>1,2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P</a:t>
            </a:r>
            <a:r>
              <a:rPr lang="en-US" altLang="id-ID" baseline="-25000"/>
              <a:t>2,1</a:t>
            </a:r>
            <a:r>
              <a:rPr lang="en-US" altLang="id-ID"/>
              <a:t>)) </a:t>
            </a:r>
            <a:r>
              <a:rPr lang="en-US" altLang="id-ID">
                <a:sym typeface="Symbol" panose="05050102010706020507" pitchFamily="18" charset="2"/>
              </a:rPr>
              <a:t></a:t>
            </a:r>
            <a:r>
              <a:rPr lang="en-US" altLang="id-ID"/>
              <a:t> B</a:t>
            </a:r>
            <a:r>
              <a:rPr lang="en-US" altLang="id-ID" baseline="-25000"/>
              <a:t>1,1 </a:t>
            </a:r>
            <a:r>
              <a:rPr lang="en-US" altLang="id-ID"/>
              <a:t>α = 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P</a:t>
            </a:r>
            <a:r>
              <a:rPr lang="en-US" altLang="id-ID" baseline="-25000"/>
              <a:t>1,2</a:t>
            </a:r>
            <a:r>
              <a:rPr lang="en-US" altLang="id-ID"/>
              <a:t>
</a:t>
            </a:r>
          </a:p>
        </p:txBody>
      </p:sp>
      <p:pic>
        <p:nvPicPr>
          <p:cNvPr id="40964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10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and backward chaining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000">
                <a:solidFill>
                  <a:schemeClr val="accent2"/>
                </a:solidFill>
              </a:rPr>
              <a:t>Horn Form</a:t>
            </a:r>
            <a:r>
              <a:rPr lang="en-US" altLang="id-ID" sz="2000"/>
              <a:t> (restricted)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/>
              <a:t>		KB = </a:t>
            </a:r>
            <a:r>
              <a:rPr lang="en-US" altLang="id-ID" sz="1800">
                <a:solidFill>
                  <a:srgbClr val="FF0000"/>
                </a:solidFill>
              </a:rPr>
              <a:t>conjunction</a:t>
            </a:r>
            <a:r>
              <a:rPr lang="en-US" altLang="id-ID" sz="1800"/>
              <a:t> of </a:t>
            </a:r>
            <a:r>
              <a:rPr lang="en-US" altLang="id-ID" sz="1800">
                <a:solidFill>
                  <a:srgbClr val="FF0000"/>
                </a:solidFill>
              </a:rPr>
              <a:t>Horn clauses</a:t>
            </a:r>
            <a:r>
              <a:rPr lang="en-US" altLang="id-ID" sz="1800"/>
              <a:t>
</a:t>
            </a:r>
          </a:p>
          <a:p>
            <a:pPr lvl="1">
              <a:lnSpc>
                <a:spcPct val="80000"/>
              </a:lnSpc>
            </a:pPr>
            <a:r>
              <a:rPr lang="en-US" altLang="id-ID" sz="1800"/>
              <a:t>Horn clause = </a:t>
            </a:r>
          </a:p>
          <a:p>
            <a:pPr lvl="2">
              <a:lnSpc>
                <a:spcPct val="80000"/>
              </a:lnSpc>
            </a:pPr>
            <a:r>
              <a:rPr lang="en-US" altLang="id-ID" sz="1600"/>
              <a:t>proposition symbol;  or</a:t>
            </a:r>
          </a:p>
          <a:p>
            <a:pPr lvl="2">
              <a:lnSpc>
                <a:spcPct val="80000"/>
              </a:lnSpc>
            </a:pPr>
            <a:r>
              <a:rPr lang="en-US" altLang="id-ID" sz="1600"/>
              <a:t>(conjunction of symbols) </a:t>
            </a:r>
            <a:r>
              <a:rPr lang="en-US" altLang="id-ID" sz="1600">
                <a:sym typeface="Symbol" panose="05050102010706020507" pitchFamily="18" charset="2"/>
              </a:rPr>
              <a:t> </a:t>
            </a:r>
            <a:r>
              <a:rPr lang="en-US" altLang="id-ID" sz="1600"/>
              <a:t>symbol</a:t>
            </a:r>
          </a:p>
          <a:p>
            <a:pPr lvl="1">
              <a:lnSpc>
                <a:spcPct val="80000"/>
              </a:lnSpc>
            </a:pPr>
            <a:r>
              <a:rPr lang="en-US" altLang="id-ID" sz="1800"/>
              <a:t>E.g., C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/>
              <a:t> (B </a:t>
            </a:r>
            <a:r>
              <a:rPr lang="en-US" altLang="id-ID" sz="1800">
                <a:sym typeface="Symbol" panose="05050102010706020507" pitchFamily="18" charset="2"/>
              </a:rPr>
              <a:t></a:t>
            </a:r>
            <a:r>
              <a:rPr lang="en-US" altLang="id-ID" sz="1800"/>
              <a:t> A)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/>
              <a:t> (C </a:t>
            </a:r>
            <a:r>
              <a:rPr lang="en-US" altLang="id-ID" sz="1800">
                <a:sym typeface="Symbol" panose="05050102010706020507" pitchFamily="18" charset="2"/>
              </a:rPr>
              <a:t></a:t>
            </a:r>
            <a:r>
              <a:rPr lang="en-US" altLang="id-ID" sz="1800"/>
              <a:t> D </a:t>
            </a:r>
            <a:r>
              <a:rPr lang="en-US" altLang="id-ID" sz="1800">
                <a:sym typeface="Symbol" panose="05050102010706020507" pitchFamily="18" charset="2"/>
              </a:rPr>
              <a:t></a:t>
            </a:r>
            <a:r>
              <a:rPr lang="en-US" altLang="id-ID" sz="1800"/>
              <a:t> B)
</a:t>
            </a:r>
          </a:p>
          <a:p>
            <a:pPr>
              <a:lnSpc>
                <a:spcPct val="80000"/>
              </a:lnSpc>
            </a:pPr>
            <a:r>
              <a:rPr lang="en-US" altLang="id-ID" sz="2000">
                <a:solidFill>
                  <a:schemeClr val="accent2"/>
                </a:solidFill>
              </a:rPr>
              <a:t>Modus Ponens</a:t>
            </a:r>
            <a:r>
              <a:rPr lang="en-US" altLang="id-ID" sz="2000"/>
              <a:t> (for Horn Form): complete for Horn KBs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id-ID" sz="2000"/>
              <a:t>α</a:t>
            </a:r>
            <a:r>
              <a:rPr lang="en-US" altLang="id-ID" sz="2000" baseline="-25000"/>
              <a:t>1</a:t>
            </a:r>
            <a:r>
              <a:rPr lang="en-US" altLang="id-ID" sz="2000"/>
              <a:t>, … ,α</a:t>
            </a:r>
            <a:r>
              <a:rPr lang="en-US" altLang="id-ID" sz="2000" baseline="-25000"/>
              <a:t>n</a:t>
            </a:r>
            <a:r>
              <a:rPr lang="en-US" altLang="id-ID" sz="2000"/>
              <a:t>,		α</a:t>
            </a:r>
            <a:r>
              <a:rPr lang="en-US" altLang="id-ID" sz="2000" baseline="-25000"/>
              <a:t>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…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α</a:t>
            </a:r>
            <a:r>
              <a:rPr lang="en-US" altLang="id-ID" sz="2000" baseline="-25000"/>
              <a:t>n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</a:t>
            </a:r>
            <a:r>
              <a:rPr lang="en-US" altLang="id-ID" sz="2000"/>
              <a:t> </a:t>
            </a:r>
            <a:r>
              <a:rPr lang="el-GR" altLang="id-ID" sz="2000">
                <a:cs typeface="Arial" panose="020B0604020202020204" pitchFamily="34" charset="0"/>
              </a:rPr>
              <a:t>β</a:t>
            </a:r>
            <a:r>
              <a:rPr lang="en-US" altLang="id-ID" sz="200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id-ID" sz="2000">
                <a:cs typeface="Arial" panose="020B0604020202020204" pitchFamily="34" charset="0"/>
              </a:rPr>
              <a:t>β</a:t>
            </a:r>
            <a:endParaRPr lang="en-US" altLang="id-ID" sz="2000"/>
          </a:p>
          <a:p>
            <a:pPr>
              <a:lnSpc>
                <a:spcPct val="80000"/>
              </a:lnSpc>
            </a:pPr>
            <a:endParaRPr lang="en-US" altLang="id-ID" sz="2000"/>
          </a:p>
          <a:p>
            <a:pPr>
              <a:lnSpc>
                <a:spcPct val="80000"/>
              </a:lnSpc>
            </a:pPr>
            <a:r>
              <a:rPr lang="en-US" altLang="id-ID" sz="2000"/>
              <a:t>Can be used with </a:t>
            </a:r>
            <a:r>
              <a:rPr lang="en-US" altLang="id-ID" sz="2000">
                <a:solidFill>
                  <a:schemeClr val="accent2"/>
                </a:solidFill>
              </a:rPr>
              <a:t>forward chaining</a:t>
            </a:r>
            <a:r>
              <a:rPr lang="en-US" altLang="id-ID" sz="2000"/>
              <a:t> or </a:t>
            </a:r>
            <a:r>
              <a:rPr lang="en-US" altLang="id-ID" sz="2000">
                <a:solidFill>
                  <a:schemeClr val="accent2"/>
                </a:solidFill>
              </a:rPr>
              <a:t>backward chaining</a:t>
            </a:r>
            <a:r>
              <a:rPr lang="en-US" altLang="id-ID" sz="2000"/>
              <a:t>.</a:t>
            </a:r>
          </a:p>
          <a:p>
            <a:pPr>
              <a:lnSpc>
                <a:spcPct val="80000"/>
              </a:lnSpc>
            </a:pPr>
            <a:r>
              <a:rPr lang="en-US" altLang="id-ID" sz="2000"/>
              <a:t>These algorithms are very natural and run in </a:t>
            </a:r>
            <a:r>
              <a:rPr lang="en-US" altLang="id-ID" sz="2000">
                <a:solidFill>
                  <a:srgbClr val="FF0000"/>
                </a:solidFill>
              </a:rPr>
              <a:t>linear</a:t>
            </a:r>
            <a:r>
              <a:rPr lang="en-US" altLang="id-ID" sz="2000"/>
              <a:t> time
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828800" y="3886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4000"/>
              <a:t>A simple knowledge-based agent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400"/>
              <a:t>The agent must be able to:
</a:t>
            </a:r>
          </a:p>
          <a:p>
            <a:pPr lvl="1">
              <a:lnSpc>
                <a:spcPct val="80000"/>
              </a:lnSpc>
            </a:pPr>
            <a:r>
              <a:rPr lang="en-US" altLang="id-ID" sz="2000"/>
              <a:t>Represent states, actions, etc.
</a:t>
            </a:r>
          </a:p>
          <a:p>
            <a:pPr lvl="1">
              <a:lnSpc>
                <a:spcPct val="80000"/>
              </a:lnSpc>
            </a:pPr>
            <a:r>
              <a:rPr lang="en-US" altLang="id-ID" sz="2000"/>
              <a:t>Incorporate new percepts
</a:t>
            </a:r>
          </a:p>
          <a:p>
            <a:pPr lvl="1">
              <a:lnSpc>
                <a:spcPct val="80000"/>
              </a:lnSpc>
            </a:pPr>
            <a:r>
              <a:rPr lang="en-US" altLang="id-ID" sz="2000"/>
              <a:t>Update internal representations of the world
</a:t>
            </a:r>
          </a:p>
          <a:p>
            <a:pPr lvl="1">
              <a:lnSpc>
                <a:spcPct val="80000"/>
              </a:lnSpc>
            </a:pPr>
            <a:r>
              <a:rPr lang="en-US" altLang="id-ID" sz="2000"/>
              <a:t>Deduce hidden properties of the world
</a:t>
            </a:r>
          </a:p>
          <a:p>
            <a:pPr lvl="1">
              <a:lnSpc>
                <a:spcPct val="80000"/>
              </a:lnSpc>
            </a:pPr>
            <a:r>
              <a:rPr lang="en-US" altLang="id-ID" sz="2000"/>
              <a:t>Deduce appropriate actions
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685800" y="1447800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/>
              <a:t>Idea: fire any rule whose premises are satisfied in the </a:t>
            </a:r>
            <a:r>
              <a:rPr lang="en-US" altLang="id-ID" sz="2400" i="1"/>
              <a:t>KB</a:t>
            </a:r>
            <a:r>
              <a:rPr lang="en-US" altLang="id-ID" sz="2400"/>
              <a:t>,</a:t>
            </a:r>
          </a:p>
          <a:p>
            <a:pPr lvl="1"/>
            <a:r>
              <a:rPr lang="en-US" altLang="id-ID" sz="2000"/>
              <a:t>add its conclusion to the </a:t>
            </a:r>
            <a:r>
              <a:rPr lang="en-US" altLang="id-ID" sz="2000" i="1"/>
              <a:t>KB</a:t>
            </a:r>
            <a:r>
              <a:rPr lang="en-US" altLang="id-ID" sz="2000"/>
              <a:t>, until query is found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2057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800"/>
              <a:t>Forward chaining is sound and complete for Horn KB
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990600" y="15240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World PEAS 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altLang="id-ID" sz="2000">
                <a:solidFill>
                  <a:schemeClr val="accent2"/>
                </a:solidFill>
              </a:rPr>
              <a:t>Performance measure</a:t>
            </a:r>
          </a:p>
          <a:p>
            <a:pPr lvl="1"/>
            <a:r>
              <a:rPr lang="en-US" altLang="id-ID" sz="1800"/>
              <a:t>gold +1000, death -1000</a:t>
            </a:r>
          </a:p>
          <a:p>
            <a:pPr lvl="1"/>
            <a:r>
              <a:rPr lang="en-US" altLang="id-ID" sz="1800"/>
              <a:t>-1 per step, -10 for using the arrow</a:t>
            </a:r>
          </a:p>
          <a:p>
            <a:pPr lvl="4"/>
            <a:endParaRPr lang="en-US" altLang="id-ID" sz="1400"/>
          </a:p>
          <a:p>
            <a:r>
              <a:rPr lang="en-US" altLang="id-ID" sz="2000">
                <a:solidFill>
                  <a:schemeClr val="accent2"/>
                </a:solidFill>
              </a:rPr>
              <a:t>Environment</a:t>
            </a:r>
            <a:r>
              <a:rPr lang="en-US" altLang="id-ID" sz="2000"/>
              <a:t>
</a:t>
            </a:r>
          </a:p>
          <a:p>
            <a:pPr lvl="1"/>
            <a:r>
              <a:rPr lang="en-US" altLang="id-ID" sz="1800"/>
              <a:t>Squares adjacent to wumpus are smelly
</a:t>
            </a:r>
          </a:p>
          <a:p>
            <a:pPr lvl="1"/>
            <a:r>
              <a:rPr lang="en-US" altLang="id-ID" sz="1800"/>
              <a:t>Squares adjacent to pit are breezy
</a:t>
            </a:r>
          </a:p>
          <a:p>
            <a:pPr lvl="1"/>
            <a:r>
              <a:rPr lang="en-US" altLang="id-ID" sz="1800"/>
              <a:t>Glitter iff gold is in the same square
</a:t>
            </a:r>
          </a:p>
          <a:p>
            <a:pPr lvl="1"/>
            <a:r>
              <a:rPr lang="en-US" altLang="id-ID" sz="1800"/>
              <a:t>Shooting kills wumpus if you are facing it
</a:t>
            </a:r>
          </a:p>
          <a:p>
            <a:pPr lvl="1"/>
            <a:r>
              <a:rPr lang="en-US" altLang="id-ID" sz="1800"/>
              <a:t>Shooting uses up the only arrow
</a:t>
            </a:r>
          </a:p>
          <a:p>
            <a:pPr lvl="1"/>
            <a:r>
              <a:rPr lang="en-US" altLang="id-ID" sz="1800"/>
              <a:t>Grabbing picks up gold if in same square
</a:t>
            </a:r>
          </a:p>
          <a:p>
            <a:pPr lvl="1"/>
            <a:r>
              <a:rPr lang="en-US" altLang="id-ID" sz="1800"/>
              <a:t>Releasing drops the gold in same square
</a:t>
            </a:r>
          </a:p>
          <a:p>
            <a:pPr lvl="4"/>
            <a:endParaRPr lang="en-US" altLang="id-ID" sz="1400"/>
          </a:p>
          <a:p>
            <a:r>
              <a:rPr lang="en-US" altLang="id-ID" sz="2000">
                <a:solidFill>
                  <a:schemeClr val="accent2"/>
                </a:solidFill>
              </a:rPr>
              <a:t>Sensors:</a:t>
            </a:r>
            <a:r>
              <a:rPr lang="en-US" altLang="id-ID" sz="2000"/>
              <a:t> Stench, Breeze, Glitter, Bump, Scream
</a:t>
            </a:r>
          </a:p>
          <a:p>
            <a:r>
              <a:rPr lang="en-US" altLang="id-ID" sz="2000">
                <a:solidFill>
                  <a:schemeClr val="accent2"/>
                </a:solidFill>
              </a:rPr>
              <a:t>Actuators:</a:t>
            </a:r>
            <a:r>
              <a:rPr lang="en-US" altLang="id-ID" sz="2000"/>
              <a:t> Left turn, Right turn, Forward, Grab, Release, Shoot
</a:t>
            </a:r>
          </a:p>
        </p:txBody>
      </p:sp>
      <p:pic>
        <p:nvPicPr>
          <p:cNvPr id="7173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Proof of completeness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id-ID" sz="2800"/>
              <a:t>FC derives every atomic sentence that is entailed by </a:t>
            </a:r>
            <a:r>
              <a:rPr lang="en-US" altLang="id-ID" sz="2800" i="1"/>
              <a:t>KB</a:t>
            </a:r>
            <a:r>
              <a:rPr lang="en-US" altLang="id-ID" sz="2800"/>
              <a:t>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/>
              <a:t>FC reaches a </a:t>
            </a:r>
            <a:r>
              <a:rPr lang="en-US" altLang="id-ID" sz="2400">
                <a:solidFill>
                  <a:schemeClr val="accent2"/>
                </a:solidFill>
              </a:rPr>
              <a:t>fixed point</a:t>
            </a:r>
            <a:r>
              <a:rPr lang="en-US" altLang="id-ID" sz="2400"/>
              <a:t> where no new atomic sentences are derived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/>
              <a:t>Consider the final state as a model </a:t>
            </a:r>
            <a:r>
              <a:rPr lang="en-US" altLang="id-ID" sz="2400" i="1"/>
              <a:t>m</a:t>
            </a:r>
            <a:r>
              <a:rPr lang="en-US" altLang="id-ID" sz="2400"/>
              <a:t>, assigning true/false to symbols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/>
              <a:t>Every clause in the original </a:t>
            </a:r>
            <a:r>
              <a:rPr lang="en-US" altLang="id-ID" sz="2400" i="1"/>
              <a:t>KB</a:t>
            </a:r>
            <a:r>
              <a:rPr lang="en-US" altLang="id-ID" sz="2400"/>
              <a:t> is true in </a:t>
            </a:r>
            <a:r>
              <a:rPr lang="en-US" altLang="id-ID" sz="2400" i="1"/>
              <a:t>m</a:t>
            </a:r>
            <a:r>
              <a:rPr lang="en-US" altLang="id-ID" sz="2400"/>
              <a:t>
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id-ID" sz="2000"/>
              <a:t>  </a:t>
            </a:r>
            <a:r>
              <a:rPr lang="en-US" altLang="id-ID" sz="2000" i="1"/>
              <a:t>a</a:t>
            </a:r>
            <a:r>
              <a:rPr lang="en-US" altLang="id-ID" sz="2000" baseline="-25000"/>
              <a:t>1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 baseline="-25000"/>
              <a:t> </a:t>
            </a:r>
            <a:r>
              <a:rPr lang="en-US" altLang="id-ID" sz="2000"/>
              <a:t> … </a:t>
            </a:r>
            <a:r>
              <a:rPr lang="en-US" altLang="id-ID" sz="2000">
                <a:sym typeface="Symbol" panose="05050102010706020507" pitchFamily="18" charset="2"/>
              </a:rPr>
              <a:t></a:t>
            </a:r>
            <a:r>
              <a:rPr lang="en-US" altLang="id-ID" sz="2000"/>
              <a:t>  </a:t>
            </a:r>
            <a:r>
              <a:rPr lang="en-US" altLang="id-ID" sz="2000" i="1"/>
              <a:t>a</a:t>
            </a:r>
            <a:r>
              <a:rPr lang="en-US" altLang="id-ID" sz="2000" baseline="-25000"/>
              <a:t>k </a:t>
            </a:r>
            <a:r>
              <a:rPr lang="en-US" altLang="id-ID" sz="2000" baseline="-25000">
                <a:sym typeface="Symbol" panose="05050102010706020507" pitchFamily="18" charset="2"/>
              </a:rPr>
              <a:t> </a:t>
            </a:r>
            <a:r>
              <a:rPr lang="en-US" altLang="id-ID" sz="2000" i="1"/>
              <a:t>b</a:t>
            </a:r>
            <a:r>
              <a:rPr lang="en-US" altLang="id-ID" sz="2000"/>
              <a:t>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/>
              <a:t>Hence </a:t>
            </a:r>
            <a:r>
              <a:rPr lang="en-US" altLang="id-ID" sz="2400" i="1"/>
              <a:t>m</a:t>
            </a:r>
            <a:r>
              <a:rPr lang="en-US" altLang="id-ID" sz="2400"/>
              <a:t> is a model of </a:t>
            </a:r>
            <a:r>
              <a:rPr lang="en-US" altLang="id-ID" sz="2400" i="1"/>
              <a:t>KB</a:t>
            </a:r>
            <a:r>
              <a:rPr lang="en-US" altLang="id-ID" sz="2400"/>
              <a:t>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/>
              <a:t>If </a:t>
            </a:r>
            <a:r>
              <a:rPr lang="en-US" altLang="id-ID" sz="2400" i="1"/>
              <a:t>KB</a:t>
            </a:r>
            <a:r>
              <a:rPr lang="en-US" altLang="id-ID" sz="2400"/>
              <a:t>╞ </a:t>
            </a:r>
            <a:r>
              <a:rPr lang="en-US" altLang="id-ID" sz="2400" i="1"/>
              <a:t>q</a:t>
            </a:r>
            <a:r>
              <a:rPr lang="en-US" altLang="id-ID" sz="2400"/>
              <a:t>, </a:t>
            </a:r>
            <a:r>
              <a:rPr lang="en-US" altLang="id-ID" sz="2400" i="1"/>
              <a:t>q</a:t>
            </a:r>
            <a:r>
              <a:rPr lang="en-US" altLang="id-ID" sz="2400"/>
              <a:t> is true in </a:t>
            </a:r>
            <a:r>
              <a:rPr lang="en-US" altLang="id-ID" sz="2400">
                <a:solidFill>
                  <a:srgbClr val="FF0000"/>
                </a:solidFill>
              </a:rPr>
              <a:t>every</a:t>
            </a:r>
            <a:r>
              <a:rPr lang="en-US" altLang="id-ID" sz="2400"/>
              <a:t> model of </a:t>
            </a:r>
            <a:r>
              <a:rPr lang="en-US" altLang="id-ID" sz="2400" i="1"/>
              <a:t>KB</a:t>
            </a:r>
            <a:r>
              <a:rPr lang="en-US" altLang="id-ID" sz="2400"/>
              <a:t>, including </a:t>
            </a:r>
            <a:r>
              <a:rPr lang="en-US" altLang="id-ID" sz="2400" i="1"/>
              <a:t>m</a:t>
            </a:r>
            <a:r>
              <a:rPr lang="en-US" altLang="id-ID" sz="2400"/>
              <a:t>
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id-ID" sz="2800"/>
              <a:t>Idea: work backwards from the query </a:t>
            </a:r>
            <a:r>
              <a:rPr lang="en-US" altLang="id-ID" sz="2800" i="1"/>
              <a:t>q</a:t>
            </a:r>
            <a:r>
              <a:rPr lang="en-US" altLang="id-ID" sz="2800"/>
              <a:t>:
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id-ID" sz="2400"/>
              <a:t>to prove </a:t>
            </a:r>
            <a:r>
              <a:rPr lang="en-US" altLang="id-ID" sz="2400" i="1"/>
              <a:t>q</a:t>
            </a:r>
            <a:r>
              <a:rPr lang="en-US" altLang="id-ID" sz="2400"/>
              <a:t> by BC,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id-ID" sz="2000"/>
              <a:t>check if </a:t>
            </a:r>
            <a:r>
              <a:rPr lang="en-US" altLang="id-ID" sz="2000" i="1"/>
              <a:t>q</a:t>
            </a:r>
            <a:r>
              <a:rPr lang="en-US" altLang="id-ID" sz="2000"/>
              <a:t> is known already, or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id-ID" sz="2000"/>
              <a:t>prove by BC all premises of some rule concluding </a:t>
            </a:r>
            <a:r>
              <a:rPr lang="en-US" altLang="id-ID" sz="2000" i="1"/>
              <a:t>q</a:t>
            </a:r>
            <a:r>
              <a:rPr lang="en-US" altLang="id-ID" sz="2000"/>
              <a:t>
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 altLang="id-ID" sz="20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id-ID" sz="2400"/>
              <a:t>Avoid loops: check if new subgoal is already on the goal stack
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id-ID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id-ID" sz="2400"/>
              <a:t>Avoid repeated work: check if new subgoal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/>
              <a:t>has already been proved true, or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/>
              <a:t>has already failed
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5530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4693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5716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6740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7764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8788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9812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20836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800" u="sng">
                <a:solidFill>
                  <a:srgbClr val="CC0099"/>
                </a:solidFill>
              </a:rPr>
              <a:t>Fully</a:t>
            </a:r>
            <a:r>
              <a:rPr lang="en-US" altLang="id-ID" sz="2800" u="sng"/>
              <a:t> </a:t>
            </a:r>
            <a:r>
              <a:rPr lang="en-US" altLang="id-ID" sz="2800" u="sng">
                <a:solidFill>
                  <a:srgbClr val="CC0099"/>
                </a:solidFill>
              </a:rPr>
              <a:t>Observable</a:t>
            </a:r>
            <a:r>
              <a:rPr lang="en-US" altLang="id-ID" sz="2800"/>
              <a:t> No – only </a:t>
            </a:r>
            <a:r>
              <a:rPr lang="en-US" altLang="id-ID" sz="2800">
                <a:solidFill>
                  <a:schemeClr val="accent2"/>
                </a:solidFill>
              </a:rPr>
              <a:t>local</a:t>
            </a:r>
            <a:r>
              <a:rPr lang="en-US" altLang="id-ID" sz="2800"/>
              <a:t> perception
</a:t>
            </a:r>
          </a:p>
          <a:p>
            <a:r>
              <a:rPr lang="en-US" altLang="id-ID" sz="2800" u="sng">
                <a:solidFill>
                  <a:srgbClr val="CC0099"/>
                </a:solidFill>
              </a:rPr>
              <a:t>Deterministic</a:t>
            </a:r>
            <a:r>
              <a:rPr lang="en-US" altLang="id-ID" sz="2800"/>
              <a:t> Yes – outcomes exactly specified
</a:t>
            </a:r>
          </a:p>
          <a:p>
            <a:r>
              <a:rPr lang="en-US" altLang="id-ID" sz="2800" u="sng">
                <a:solidFill>
                  <a:srgbClr val="CC0099"/>
                </a:solidFill>
              </a:rPr>
              <a:t>Episodic</a:t>
            </a:r>
            <a:r>
              <a:rPr lang="en-US" altLang="id-ID" sz="2800"/>
              <a:t> No – sequential at the level of actions
</a:t>
            </a:r>
          </a:p>
          <a:p>
            <a:r>
              <a:rPr lang="en-US" altLang="id-ID" sz="2800" u="sng">
                <a:solidFill>
                  <a:srgbClr val="CC0099"/>
                </a:solidFill>
              </a:rPr>
              <a:t>Static</a:t>
            </a:r>
            <a:r>
              <a:rPr lang="en-US" altLang="id-ID" sz="2800"/>
              <a:t>  Yes – Wumpus and Pits do not move
</a:t>
            </a:r>
          </a:p>
          <a:p>
            <a:r>
              <a:rPr lang="en-US" altLang="id-ID" sz="2800" u="sng">
                <a:solidFill>
                  <a:srgbClr val="CC0099"/>
                </a:solidFill>
              </a:rPr>
              <a:t>Discrete</a:t>
            </a:r>
            <a:r>
              <a:rPr lang="en-US" altLang="id-ID" sz="2800"/>
              <a:t> Yes
</a:t>
            </a:r>
          </a:p>
          <a:p>
            <a:r>
              <a:rPr lang="en-US" altLang="id-ID" sz="2800" u="sng">
                <a:solidFill>
                  <a:srgbClr val="CC0099"/>
                </a:solidFill>
              </a:rPr>
              <a:t>Single-agent?</a:t>
            </a:r>
            <a:r>
              <a:rPr lang="en-US" altLang="id-ID" sz="2800"/>
              <a:t> Yes – Wumpus is essentially a natural feature
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21860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22884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vs. backward chaining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/>
              <a:t>FC is </a:t>
            </a:r>
            <a:r>
              <a:rPr lang="en-US" altLang="id-ID" sz="2400">
                <a:solidFill>
                  <a:schemeClr val="accent2"/>
                </a:solidFill>
              </a:rPr>
              <a:t>data-driven</a:t>
            </a:r>
            <a:r>
              <a:rPr lang="en-US" altLang="id-ID" sz="2400"/>
              <a:t>, automatic, unconscious processing,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e.g., object recognition, routine decisions
</a:t>
            </a:r>
          </a:p>
          <a:p>
            <a:pPr lvl="4">
              <a:lnSpc>
                <a:spcPct val="90000"/>
              </a:lnSpc>
            </a:pPr>
            <a:endParaRPr lang="en-US" altLang="id-ID" sz="1600"/>
          </a:p>
          <a:p>
            <a:pPr>
              <a:lnSpc>
                <a:spcPct val="90000"/>
              </a:lnSpc>
            </a:pPr>
            <a:r>
              <a:rPr lang="en-US" altLang="id-ID" sz="2400"/>
              <a:t>May do lots of work that is irrelevant to the goal </a:t>
            </a:r>
          </a:p>
          <a:p>
            <a:pPr lvl="4">
              <a:lnSpc>
                <a:spcPct val="90000"/>
              </a:lnSpc>
            </a:pPr>
            <a:endParaRPr lang="en-US" altLang="id-ID" sz="1600"/>
          </a:p>
          <a:p>
            <a:pPr>
              <a:lnSpc>
                <a:spcPct val="90000"/>
              </a:lnSpc>
            </a:pPr>
            <a:r>
              <a:rPr lang="en-US" altLang="id-ID" sz="2400"/>
              <a:t>BC is </a:t>
            </a:r>
            <a:r>
              <a:rPr lang="en-US" altLang="id-ID" sz="2400">
                <a:solidFill>
                  <a:schemeClr val="accent2"/>
                </a:solidFill>
              </a:rPr>
              <a:t>goal-driven</a:t>
            </a:r>
            <a:r>
              <a:rPr lang="en-US" altLang="id-ID" sz="2400"/>
              <a:t>, appropriate for problem-solving,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e.g., Where are my keys? How do I get into a PhD program?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id-ID" sz="1600"/>
              <a:t>
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Complexity of BC can be </a:t>
            </a:r>
            <a:r>
              <a:rPr lang="en-US" altLang="id-ID" sz="2400">
                <a:solidFill>
                  <a:srgbClr val="FF0000"/>
                </a:solidFill>
              </a:rPr>
              <a:t>much less </a:t>
            </a:r>
            <a:r>
              <a:rPr lang="en-US" altLang="id-ID" sz="2400"/>
              <a:t>than linear in size of KB
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Efficient propositional inference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id-ID" sz="2400"/>
              <a:t>Two families of efficient algorithms for propositional inference:
</a:t>
            </a:r>
          </a:p>
          <a:p>
            <a:pPr>
              <a:buFontTx/>
              <a:buNone/>
            </a:pPr>
            <a:endParaRPr lang="en-US" altLang="id-ID" sz="2400"/>
          </a:p>
          <a:p>
            <a:pPr>
              <a:buFontTx/>
              <a:buNone/>
            </a:pPr>
            <a:r>
              <a:rPr lang="en-US" altLang="id-ID" sz="2400"/>
              <a:t>Complete backtracking search algorithms</a:t>
            </a:r>
          </a:p>
          <a:p>
            <a:r>
              <a:rPr lang="en-US" altLang="id-ID" sz="2400"/>
              <a:t>DPLL algorithm (Davis, Putnam, Logemann, Loveland)
</a:t>
            </a:r>
          </a:p>
          <a:p>
            <a:r>
              <a:rPr lang="en-US" altLang="id-ID" sz="2400"/>
              <a:t>Incomplete local search algorithms</a:t>
            </a:r>
          </a:p>
          <a:p>
            <a:pPr lvl="1"/>
            <a:r>
              <a:rPr lang="en-US" altLang="id-ID" sz="2000">
                <a:latin typeface="Courier New" panose="02070309020205020404" pitchFamily="49" charset="0"/>
              </a:rPr>
              <a:t>WalkSAT</a:t>
            </a:r>
            <a:r>
              <a:rPr lang="en-US" altLang="id-ID" sz="2000"/>
              <a:t> algorithm
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The DPLL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id-ID" sz="2000"/>
              <a:t>Determine if an input propositional logic sentence (in CNF) is satisfiable.
</a:t>
            </a:r>
          </a:p>
          <a:p>
            <a:pPr marL="2095500" lvl="4" indent="-266700">
              <a:lnSpc>
                <a:spcPct val="80000"/>
              </a:lnSpc>
              <a:buFontTx/>
              <a:buNone/>
            </a:pPr>
            <a:endParaRPr lang="en-US" altLang="id-ID" sz="140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id-ID" sz="2000"/>
              <a:t>Improvements over truth table enumeration:
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id-ID" sz="1800"/>
              <a:t>Early termination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id-ID" sz="1600"/>
              <a:t>A clause is true if any literal is true.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id-ID" sz="1600"/>
              <a:t>A sentence is false if any clause is false.
</a:t>
            </a:r>
          </a:p>
          <a:p>
            <a:pPr marL="2095500" lvl="4" indent="-266700">
              <a:lnSpc>
                <a:spcPct val="80000"/>
              </a:lnSpc>
              <a:buFontTx/>
              <a:buNone/>
            </a:pPr>
            <a:endParaRPr lang="en-US" altLang="id-ID" sz="1400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id-ID" sz="1800"/>
              <a:t>Pure symbol heuristic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id-ID" sz="1600"/>
              <a:t>Pure symbol: always appears with the same "sign" in all clauses. 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id-ID" sz="1600"/>
              <a:t>e.g., In the three clauses (A </a:t>
            </a:r>
            <a:r>
              <a:rPr lang="en-US" altLang="id-ID" sz="1600">
                <a:sym typeface="Symbol" panose="05050102010706020507" pitchFamily="18" charset="2"/>
              </a:rPr>
              <a:t></a:t>
            </a:r>
            <a:r>
              <a:rPr lang="en-US" altLang="id-ID" sz="1600"/>
              <a:t> </a:t>
            </a:r>
            <a:r>
              <a:rPr lang="en-US" altLang="id-ID" sz="1600">
                <a:sym typeface="Symbol" panose="05050102010706020507" pitchFamily="18" charset="2"/>
              </a:rPr>
              <a:t></a:t>
            </a:r>
            <a:r>
              <a:rPr lang="en-US" altLang="id-ID" sz="1600"/>
              <a:t>B), (</a:t>
            </a:r>
            <a:r>
              <a:rPr lang="en-US" altLang="id-ID" sz="1600">
                <a:sym typeface="Symbol" panose="05050102010706020507" pitchFamily="18" charset="2"/>
              </a:rPr>
              <a:t></a:t>
            </a:r>
            <a:r>
              <a:rPr lang="en-US" altLang="id-ID" sz="1600"/>
              <a:t>B </a:t>
            </a:r>
            <a:r>
              <a:rPr lang="en-US" altLang="id-ID" sz="1600">
                <a:sym typeface="Symbol" panose="05050102010706020507" pitchFamily="18" charset="2"/>
              </a:rPr>
              <a:t></a:t>
            </a:r>
            <a:r>
              <a:rPr lang="en-US" altLang="id-ID" sz="1600"/>
              <a:t>  </a:t>
            </a:r>
            <a:r>
              <a:rPr lang="en-US" altLang="id-ID" sz="1600"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id-ID" sz="1600"/>
              <a:t>C), (C </a:t>
            </a:r>
            <a:r>
              <a:rPr lang="en-US" altLang="id-ID" sz="1600">
                <a:sym typeface="Symbol" panose="05050102010706020507" pitchFamily="18" charset="2"/>
              </a:rPr>
              <a:t></a:t>
            </a:r>
            <a:r>
              <a:rPr lang="en-US" altLang="id-ID" sz="1600"/>
              <a:t> A), A and B are pure, C is impure. 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id-ID" sz="1600"/>
              <a:t>Make a pure symbol literal true.
</a:t>
            </a:r>
          </a:p>
          <a:p>
            <a:pPr marL="2095500" lvl="4" indent="-266700">
              <a:lnSpc>
                <a:spcPct val="80000"/>
              </a:lnSpc>
              <a:buFontTx/>
              <a:buNone/>
            </a:pPr>
            <a:endParaRPr lang="en-US" altLang="id-ID" sz="1400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id-ID" sz="1800"/>
              <a:t>Unit clause heuristic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id-ID" sz="1600"/>
              <a:t>Unit clause: only one literal in the clause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id-ID" sz="1600"/>
              <a:t>The only literal in a unit clause must be true.
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The DPLL algorithm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17708"/>
          <a:stretch>
            <a:fillRect/>
          </a:stretch>
        </p:blipFill>
        <p:spPr bwMode="auto">
          <a:xfrm>
            <a:off x="762000" y="1371600"/>
            <a:ext cx="76200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The </a:t>
            </a:r>
            <a:r>
              <a:rPr lang="en-US" altLang="id-ID">
                <a:latin typeface="Courier New" panose="02070309020205020404" pitchFamily="49" charset="0"/>
              </a:rPr>
              <a:t>WalkSAT</a:t>
            </a:r>
            <a:r>
              <a:rPr lang="en-US" altLang="id-ID"/>
              <a:t> algorithm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/>
              <a:t>Incomplete, local search algorithm
</a:t>
            </a:r>
          </a:p>
          <a:p>
            <a:r>
              <a:rPr lang="en-US" altLang="id-ID" sz="2400"/>
              <a:t>Evaluation function: The min-conflict heuristic of minimizing the number of unsatisfied clauses
</a:t>
            </a:r>
          </a:p>
          <a:p>
            <a:r>
              <a:rPr lang="en-US" altLang="id-ID" sz="2400"/>
              <a:t>Balance between greediness and randomness
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The </a:t>
            </a:r>
            <a:r>
              <a:rPr lang="en-US" altLang="id-ID">
                <a:latin typeface="Courier New" panose="02070309020205020404" pitchFamily="49" charset="0"/>
              </a:rPr>
              <a:t>WalkSAT</a:t>
            </a:r>
            <a:r>
              <a:rPr lang="en-US" altLang="id-ID"/>
              <a:t> algorithm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31250"/>
          <a:stretch>
            <a:fillRect/>
          </a:stretch>
        </p:blipFill>
        <p:spPr bwMode="auto">
          <a:xfrm>
            <a:off x="762000" y="1524000"/>
            <a:ext cx="754380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Hard satisfiability problems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Consider random 3-CNF sentences. e.g.,
</a:t>
            </a:r>
          </a:p>
          <a:p>
            <a:pPr>
              <a:buFontTx/>
              <a:buNone/>
            </a:pPr>
            <a:r>
              <a:rPr lang="en-US" altLang="id-ID"/>
              <a:t>	(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D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B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C) </a:t>
            </a:r>
            <a:r>
              <a:rPr lang="en-US" altLang="id-ID">
                <a:sym typeface="Symbol" panose="05050102010706020507" pitchFamily="18" charset="2"/>
              </a:rPr>
              <a:t></a:t>
            </a:r>
            <a:r>
              <a:rPr lang="en-US" altLang="id-ID"/>
              <a:t> (B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A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C) </a:t>
            </a:r>
            <a:r>
              <a:rPr lang="en-US" altLang="id-ID">
                <a:sym typeface="Symbol" panose="05050102010706020507" pitchFamily="18" charset="2"/>
              </a:rPr>
              <a:t></a:t>
            </a:r>
            <a:r>
              <a:rPr lang="en-US" altLang="id-ID"/>
              <a:t> (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C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 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B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E) </a:t>
            </a:r>
            <a:r>
              <a:rPr lang="en-US" altLang="id-ID">
                <a:sym typeface="Symbol" panose="05050102010706020507" pitchFamily="18" charset="2"/>
              </a:rPr>
              <a:t></a:t>
            </a:r>
            <a:r>
              <a:rPr lang="en-US" altLang="id-ID"/>
              <a:t> (E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D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B) </a:t>
            </a:r>
            <a:r>
              <a:rPr lang="en-US" altLang="id-ID">
                <a:sym typeface="Symbol" panose="05050102010706020507" pitchFamily="18" charset="2"/>
              </a:rPr>
              <a:t></a:t>
            </a:r>
            <a:r>
              <a:rPr lang="en-US" altLang="id-ID"/>
              <a:t> (B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E </a:t>
            </a:r>
            <a:r>
              <a:rPr lang="en-US" altLang="id-ID">
                <a:sym typeface="Symbol" panose="05050102010706020507" pitchFamily="18" charset="2"/>
              </a:rPr>
              <a:t></a:t>
            </a:r>
            <a:r>
              <a:rPr lang="en-US" altLang="id-ID"/>
              <a:t> </a:t>
            </a:r>
            <a:r>
              <a:rPr lang="en-US" altLang="id-ID">
                <a:sym typeface="Symbol" panose="05050102010706020507" pitchFamily="18" charset="2"/>
              </a:rPr>
              <a:t></a:t>
            </a:r>
            <a:r>
              <a:rPr lang="en-US" altLang="id-ID"/>
              <a:t>C)
</a:t>
            </a:r>
          </a:p>
          <a:p>
            <a:pPr lvl="4"/>
            <a:endParaRPr lang="en-US" altLang="id-ID" i="1"/>
          </a:p>
          <a:p>
            <a:pPr lvl="1">
              <a:buFontTx/>
              <a:buNone/>
            </a:pPr>
            <a:r>
              <a:rPr lang="en-US" altLang="id-ID" i="1"/>
              <a:t>m </a:t>
            </a:r>
            <a:r>
              <a:rPr lang="en-US" altLang="id-ID"/>
              <a:t>= number of clauses </a:t>
            </a:r>
          </a:p>
          <a:p>
            <a:pPr lvl="1">
              <a:buFontTx/>
              <a:buNone/>
            </a:pPr>
            <a:r>
              <a:rPr lang="en-US" altLang="id-ID" i="1"/>
              <a:t>n </a:t>
            </a:r>
            <a:r>
              <a:rPr lang="en-US" altLang="id-ID"/>
              <a:t>= number of symbols
</a:t>
            </a:r>
          </a:p>
          <a:p>
            <a:pPr lvl="4"/>
            <a:endParaRPr lang="en-US" altLang="id-ID"/>
          </a:p>
          <a:p>
            <a:pPr lvl="1"/>
            <a:r>
              <a:rPr lang="en-US" altLang="id-ID"/>
              <a:t>Hard problems seem to cluster near </a:t>
            </a:r>
            <a:r>
              <a:rPr lang="en-US" altLang="id-ID" i="1"/>
              <a:t>m/n</a:t>
            </a:r>
            <a:r>
              <a:rPr lang="en-US" altLang="id-ID"/>
              <a:t> = 4.3 (critical point)
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Hard satisfiability problems</a:t>
            </a:r>
          </a:p>
        </p:txBody>
      </p:sp>
      <p:pic>
        <p:nvPicPr>
          <p:cNvPr id="73732" name="Picture 4" descr="random-3sat-satisfi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629400" cy="47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9220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Hard satisfiability problems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800"/>
              <a:t>Median runtime for 100 </a:t>
            </a:r>
            <a:r>
              <a:rPr lang="en-US" altLang="id-ID" sz="2800">
                <a:solidFill>
                  <a:schemeClr val="accent2"/>
                </a:solidFill>
              </a:rPr>
              <a:t>satisfiable</a:t>
            </a:r>
            <a:r>
              <a:rPr lang="en-US" altLang="id-ID" sz="2800"/>
              <a:t> random 3-CNF sentences, </a:t>
            </a:r>
            <a:r>
              <a:rPr lang="en-US" altLang="id-ID" sz="2800" i="1"/>
              <a:t>n</a:t>
            </a:r>
            <a:r>
              <a:rPr lang="en-US" altLang="id-ID" sz="2800"/>
              <a:t> = 50
</a:t>
            </a:r>
          </a:p>
        </p:txBody>
      </p:sp>
      <p:pic>
        <p:nvPicPr>
          <p:cNvPr id="74757" name="Picture 5" descr="random-3sat-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86400" cy="39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id-ID" sz="2400"/>
              <a:t>A wumpus-world agent using propositional logic:
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id-ID" sz="20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P</a:t>
            </a:r>
            <a:r>
              <a:rPr lang="en-US" altLang="id-ID" sz="2000" baseline="-25000"/>
              <a:t>1,1</a:t>
            </a:r>
            <a:r>
              <a:rPr lang="en-US" altLang="id-ID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W</a:t>
            </a:r>
            <a:r>
              <a:rPr lang="en-US" altLang="id-ID" sz="2000" baseline="-25000"/>
              <a:t>1,1</a:t>
            </a:r>
            <a:r>
              <a:rPr lang="en-US" altLang="id-ID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/>
              <a:t>B</a:t>
            </a:r>
            <a:r>
              <a:rPr lang="en-US" altLang="id-ID" sz="2000" baseline="-25000"/>
              <a:t>x,y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</a:t>
            </a:r>
            <a:r>
              <a:rPr lang="en-US" altLang="id-ID" sz="2000"/>
              <a:t> (P</a:t>
            </a:r>
            <a:r>
              <a:rPr lang="en-US" altLang="id-ID" sz="2000" baseline="-25000"/>
              <a:t>x,y+1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x,y-1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x+1,y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P</a:t>
            </a:r>
            <a:r>
              <a:rPr lang="en-US" altLang="id-ID" sz="2000" baseline="-25000"/>
              <a:t>x-1,y</a:t>
            </a:r>
            <a:r>
              <a:rPr lang="en-US" altLang="id-ID" sz="200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/>
              <a:t>S</a:t>
            </a:r>
            <a:r>
              <a:rPr lang="en-US" altLang="id-ID" sz="2000" baseline="-25000"/>
              <a:t>x,y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</a:t>
            </a:r>
            <a:r>
              <a:rPr lang="en-US" altLang="id-ID" sz="2000"/>
              <a:t> (W</a:t>
            </a:r>
            <a:r>
              <a:rPr lang="en-US" altLang="id-ID" sz="2000" baseline="-25000"/>
              <a:t>x,y+1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W</a:t>
            </a:r>
            <a:r>
              <a:rPr lang="en-US" altLang="id-ID" sz="2000" baseline="-25000"/>
              <a:t>x,y-1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W</a:t>
            </a:r>
            <a:r>
              <a:rPr lang="en-US" altLang="id-ID" sz="2000" baseline="-25000"/>
              <a:t>x+1,y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W</a:t>
            </a:r>
            <a:r>
              <a:rPr lang="en-US" altLang="id-ID" sz="2000" baseline="-25000"/>
              <a:t>x-1,y</a:t>
            </a:r>
            <a:r>
              <a:rPr lang="en-US" altLang="id-ID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/>
              <a:t>W</a:t>
            </a:r>
            <a:r>
              <a:rPr lang="en-US" altLang="id-ID" sz="2000" baseline="-25000"/>
              <a:t>1,1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W</a:t>
            </a:r>
            <a:r>
              <a:rPr lang="en-US" altLang="id-ID" sz="2000" baseline="-25000"/>
              <a:t>1,2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…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W</a:t>
            </a:r>
            <a:r>
              <a:rPr lang="en-US" altLang="id-ID" sz="2000" baseline="-25000"/>
              <a:t>4,4</a:t>
            </a:r>
            <a:r>
              <a:rPr lang="en-US" altLang="id-ID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W</a:t>
            </a:r>
            <a:r>
              <a:rPr lang="en-US" altLang="id-ID" sz="2000" baseline="-25000"/>
              <a:t>1,1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W</a:t>
            </a:r>
            <a:r>
              <a:rPr lang="en-US" altLang="id-ID" sz="2000" baseline="-25000"/>
              <a:t>1,2</a:t>
            </a:r>
            <a:r>
              <a:rPr lang="en-US" altLang="id-ID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W</a:t>
            </a:r>
            <a:r>
              <a:rPr lang="en-US" altLang="id-ID" sz="2000" baseline="-25000"/>
              <a:t>1,1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</a:t>
            </a:r>
            <a:r>
              <a:rPr lang="en-US" altLang="id-ID" sz="2000"/>
              <a:t> </a:t>
            </a:r>
            <a:r>
              <a:rPr lang="en-US" altLang="id-ID" sz="2000">
                <a:sym typeface="Symbol" panose="05050102010706020507" pitchFamily="18" charset="2"/>
              </a:rPr>
              <a:t></a:t>
            </a:r>
            <a:r>
              <a:rPr lang="en-US" altLang="id-ID" sz="2000"/>
              <a:t>W</a:t>
            </a:r>
            <a:r>
              <a:rPr lang="en-US" altLang="id-ID" sz="2000" baseline="-25000"/>
              <a:t>1,3</a:t>
            </a:r>
            <a:r>
              <a:rPr lang="en-US" altLang="id-ID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/>
              <a:t>…
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id-ID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>
                <a:sym typeface="Symbol" panose="05050102010706020507" pitchFamily="18" charset="2"/>
              </a:rPr>
              <a:t> </a:t>
            </a:r>
            <a:r>
              <a:rPr lang="en-US" altLang="id-ID" sz="2400"/>
              <a:t>64 distinct proposition symbols, 155 sentences
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14583" r="4688" b="20833"/>
          <a:stretch>
            <a:fillRect/>
          </a:stretch>
        </p:blipFill>
        <p:spPr bwMode="auto">
          <a:xfrm>
            <a:off x="457200" y="304800"/>
            <a:ext cx="8229600" cy="586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/>
              <a:t>KB contains "physics" sentences for every single square
</a:t>
            </a:r>
          </a:p>
          <a:p>
            <a:endParaRPr lang="en-US" altLang="id-ID" sz="2400"/>
          </a:p>
          <a:p>
            <a:r>
              <a:rPr lang="en-US" altLang="id-ID" sz="2400"/>
              <a:t>For every time </a:t>
            </a:r>
            <a:r>
              <a:rPr lang="en-US" altLang="id-ID" sz="2400" i="1"/>
              <a:t>t</a:t>
            </a:r>
            <a:r>
              <a:rPr lang="en-US" altLang="id-ID" sz="2400"/>
              <a:t> and every location [</a:t>
            </a:r>
            <a:r>
              <a:rPr lang="en-US" altLang="id-ID" sz="2400" i="1"/>
              <a:t>x,y</a:t>
            </a:r>
            <a:r>
              <a:rPr lang="en-US" altLang="id-ID" sz="2400"/>
              <a:t>],
</a:t>
            </a:r>
          </a:p>
          <a:p>
            <a:pPr>
              <a:buFontTx/>
              <a:buNone/>
            </a:pPr>
            <a:r>
              <a:rPr lang="en-US" altLang="id-ID" sz="2400" i="1"/>
              <a:t>L</a:t>
            </a:r>
            <a:r>
              <a:rPr lang="en-US" altLang="id-ID" sz="2400" baseline="-25000"/>
              <a:t>x,y</a:t>
            </a:r>
            <a:r>
              <a:rPr lang="en-US" altLang="id-ID" sz="2400"/>
              <a:t> </a:t>
            </a:r>
            <a:r>
              <a:rPr lang="en-US" altLang="id-ID" sz="2400">
                <a:sym typeface="Symbol" panose="05050102010706020507" pitchFamily="18" charset="2"/>
              </a:rPr>
              <a:t></a:t>
            </a:r>
            <a:r>
              <a:rPr lang="en-US" altLang="id-ID" sz="2400"/>
              <a:t> </a:t>
            </a:r>
            <a:r>
              <a:rPr lang="en-US" altLang="id-ID" sz="2400" i="1"/>
              <a:t>FacingRight</a:t>
            </a:r>
            <a:r>
              <a:rPr lang="en-US" altLang="id-ID" sz="2400" baseline="30000"/>
              <a:t>t</a:t>
            </a:r>
            <a:r>
              <a:rPr lang="en-US" altLang="id-ID" sz="2400" i="1"/>
              <a:t> </a:t>
            </a:r>
            <a:r>
              <a:rPr lang="en-US" altLang="id-ID" sz="2400">
                <a:sym typeface="Symbol" panose="05050102010706020507" pitchFamily="18" charset="2"/>
              </a:rPr>
              <a:t></a:t>
            </a:r>
            <a:r>
              <a:rPr lang="en-US" altLang="id-ID" sz="2400"/>
              <a:t> </a:t>
            </a:r>
            <a:r>
              <a:rPr lang="en-US" altLang="id-ID" sz="2400" i="1"/>
              <a:t>Forward</a:t>
            </a:r>
            <a:r>
              <a:rPr lang="en-US" altLang="id-ID" sz="2400" baseline="30000"/>
              <a:t>t</a:t>
            </a:r>
            <a:r>
              <a:rPr lang="en-US" altLang="id-ID" sz="2400" i="1"/>
              <a:t> </a:t>
            </a:r>
            <a:r>
              <a:rPr lang="en-US" altLang="id-ID" sz="2400">
                <a:sym typeface="Symbol" panose="05050102010706020507" pitchFamily="18" charset="2"/>
              </a:rPr>
              <a:t></a:t>
            </a:r>
            <a:r>
              <a:rPr lang="en-US" altLang="id-ID" sz="2400"/>
              <a:t> </a:t>
            </a:r>
            <a:r>
              <a:rPr lang="en-US" altLang="id-ID" sz="2400" i="1"/>
              <a:t>L</a:t>
            </a:r>
            <a:r>
              <a:rPr lang="en-US" altLang="id-ID" sz="2400" baseline="-25000"/>
              <a:t>x+1,y</a:t>
            </a:r>
            <a:r>
              <a:rPr lang="en-US" altLang="id-ID" sz="2400"/>
              <a:t> </a:t>
            </a:r>
          </a:p>
          <a:p>
            <a:pPr>
              <a:buFontTx/>
              <a:buNone/>
            </a:pPr>
            <a:r>
              <a:rPr lang="en-US" altLang="id-ID" sz="2400"/>
              <a:t>
</a:t>
            </a:r>
          </a:p>
          <a:p>
            <a:r>
              <a:rPr lang="en-US" altLang="id-ID" sz="2400"/>
              <a:t>Rapid proliferation of clauses
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Expressiveness limitation of propositional logic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1054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/>
              <a:t>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6096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/>
              <a:t>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000"/>
              <a:t>Logical agents apply </a:t>
            </a:r>
            <a:r>
              <a:rPr lang="en-US" altLang="id-ID" sz="2000">
                <a:solidFill>
                  <a:schemeClr val="accent2"/>
                </a:solidFill>
              </a:rPr>
              <a:t>inference</a:t>
            </a:r>
            <a:r>
              <a:rPr lang="en-US" altLang="id-ID" sz="2000"/>
              <a:t> to a </a:t>
            </a:r>
            <a:r>
              <a:rPr lang="en-US" altLang="id-ID" sz="2000">
                <a:solidFill>
                  <a:schemeClr val="accent2"/>
                </a:solidFill>
              </a:rPr>
              <a:t>knowledge base</a:t>
            </a:r>
            <a:r>
              <a:rPr lang="en-US" altLang="id-ID" sz="2000"/>
              <a:t> to derive new information and make decisions
</a:t>
            </a:r>
          </a:p>
          <a:p>
            <a:pPr>
              <a:lnSpc>
                <a:spcPct val="80000"/>
              </a:lnSpc>
            </a:pPr>
            <a:r>
              <a:rPr lang="en-US" altLang="id-ID" sz="2000"/>
              <a:t>Basic concepts of logic:
</a:t>
            </a:r>
          </a:p>
          <a:p>
            <a:pPr lvl="1">
              <a:lnSpc>
                <a:spcPct val="80000"/>
              </a:lnSpc>
            </a:pPr>
            <a:r>
              <a:rPr lang="en-US" altLang="id-ID" sz="1800">
                <a:solidFill>
                  <a:schemeClr val="accent2"/>
                </a:solidFill>
              </a:rPr>
              <a:t>syntax</a:t>
            </a:r>
            <a:r>
              <a:rPr lang="en-US" altLang="id-ID" sz="1800"/>
              <a:t>: formal structure of </a:t>
            </a:r>
            <a:r>
              <a:rPr lang="en-US" altLang="id-ID" sz="1800">
                <a:solidFill>
                  <a:schemeClr val="accent2"/>
                </a:solidFill>
              </a:rPr>
              <a:t>sentences</a:t>
            </a:r>
            <a:r>
              <a:rPr lang="en-US" altLang="id-ID" sz="1800"/>
              <a:t>
</a:t>
            </a:r>
          </a:p>
          <a:p>
            <a:pPr lvl="1">
              <a:lnSpc>
                <a:spcPct val="80000"/>
              </a:lnSpc>
            </a:pPr>
            <a:r>
              <a:rPr lang="en-US" altLang="id-ID" sz="1800">
                <a:solidFill>
                  <a:schemeClr val="accent2"/>
                </a:solidFill>
              </a:rPr>
              <a:t>semantics</a:t>
            </a:r>
            <a:r>
              <a:rPr lang="en-US" altLang="id-ID" sz="1800"/>
              <a:t>: </a:t>
            </a:r>
            <a:r>
              <a:rPr lang="en-US" altLang="id-ID" sz="1800">
                <a:solidFill>
                  <a:schemeClr val="accent2"/>
                </a:solidFill>
              </a:rPr>
              <a:t>truth</a:t>
            </a:r>
            <a:r>
              <a:rPr lang="en-US" altLang="id-ID" sz="1800"/>
              <a:t> of sentences wrt </a:t>
            </a:r>
            <a:r>
              <a:rPr lang="en-US" altLang="id-ID" sz="1800">
                <a:solidFill>
                  <a:schemeClr val="accent2"/>
                </a:solidFill>
              </a:rPr>
              <a:t>models</a:t>
            </a:r>
            <a:r>
              <a:rPr lang="en-US" altLang="id-ID" sz="1800"/>
              <a:t>
</a:t>
            </a:r>
          </a:p>
          <a:p>
            <a:pPr lvl="1">
              <a:lnSpc>
                <a:spcPct val="80000"/>
              </a:lnSpc>
            </a:pPr>
            <a:r>
              <a:rPr lang="en-US" altLang="id-ID" sz="1800">
                <a:solidFill>
                  <a:schemeClr val="accent2"/>
                </a:solidFill>
              </a:rPr>
              <a:t>entailment</a:t>
            </a:r>
            <a:r>
              <a:rPr lang="en-US" altLang="id-ID" sz="1800"/>
              <a:t>: necessary truth of one sentence given another
</a:t>
            </a:r>
          </a:p>
          <a:p>
            <a:pPr lvl="1">
              <a:lnSpc>
                <a:spcPct val="80000"/>
              </a:lnSpc>
            </a:pPr>
            <a:r>
              <a:rPr lang="en-US" altLang="id-ID" sz="1800">
                <a:solidFill>
                  <a:schemeClr val="accent2"/>
                </a:solidFill>
              </a:rPr>
              <a:t>inference</a:t>
            </a:r>
            <a:r>
              <a:rPr lang="en-US" altLang="id-ID" sz="1800"/>
              <a:t>: deriving sentences from other sentences
</a:t>
            </a:r>
          </a:p>
          <a:p>
            <a:pPr lvl="1">
              <a:lnSpc>
                <a:spcPct val="80000"/>
              </a:lnSpc>
            </a:pPr>
            <a:r>
              <a:rPr lang="en-US" altLang="id-ID" sz="1800">
                <a:solidFill>
                  <a:schemeClr val="accent2"/>
                </a:solidFill>
              </a:rPr>
              <a:t>soundness</a:t>
            </a:r>
            <a:r>
              <a:rPr lang="en-US" altLang="id-ID" sz="1800"/>
              <a:t>: derivations produce only entailed sentences
</a:t>
            </a:r>
          </a:p>
          <a:p>
            <a:pPr lvl="1">
              <a:lnSpc>
                <a:spcPct val="80000"/>
              </a:lnSpc>
            </a:pPr>
            <a:r>
              <a:rPr lang="en-US" altLang="id-ID" sz="1800">
                <a:solidFill>
                  <a:schemeClr val="accent2"/>
                </a:solidFill>
              </a:rPr>
              <a:t>completeness</a:t>
            </a:r>
            <a:r>
              <a:rPr lang="en-US" altLang="id-ID" sz="1800"/>
              <a:t>: derivations can produce all entailed sentences
</a:t>
            </a:r>
          </a:p>
          <a:p>
            <a:pPr>
              <a:lnSpc>
                <a:spcPct val="80000"/>
              </a:lnSpc>
            </a:pPr>
            <a:r>
              <a:rPr lang="en-US" altLang="id-ID" sz="2000"/>
              <a:t>Wumpus world requires the ability to represent partial and negated information, reason by cases, etc.
</a:t>
            </a:r>
          </a:p>
          <a:p>
            <a:pPr>
              <a:lnSpc>
                <a:spcPct val="80000"/>
              </a:lnSpc>
            </a:pPr>
            <a:r>
              <a:rPr lang="en-US" altLang="id-ID" sz="2000"/>
              <a:t>Resolution is complete for propositional logic</a:t>
            </a:r>
            <a:br>
              <a:rPr lang="en-US" altLang="id-ID" sz="2000"/>
            </a:br>
            <a:r>
              <a:rPr lang="en-US" altLang="id-ID" sz="2000"/>
              <a:t>Forward, backward chaining are linear-time, complete for Horn clauses
</a:t>
            </a:r>
          </a:p>
          <a:p>
            <a:pPr>
              <a:lnSpc>
                <a:spcPct val="80000"/>
              </a:lnSpc>
            </a:pPr>
            <a:r>
              <a:rPr lang="en-US" altLang="id-ID" sz="2000"/>
              <a:t>Propositional logic lacks expressive power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1924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39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762</Words>
  <Application>Microsoft Office PowerPoint</Application>
  <PresentationFormat>On-screen Show (4:3)</PresentationFormat>
  <Paragraphs>369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Courier New</vt:lpstr>
      <vt:lpstr>Symbol</vt:lpstr>
      <vt:lpstr>Monotype Corsiva</vt:lpstr>
      <vt:lpstr>Default Design</vt:lpstr>
      <vt:lpstr>Logical Agents</vt:lpstr>
      <vt:lpstr>Outline</vt:lpstr>
      <vt:lpstr>Knowledge bases</vt:lpstr>
      <vt:lpstr>A simple knowledge-based agent</vt:lpstr>
      <vt:lpstr>Wumpus World PEAS description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Wumpus models</vt:lpstr>
      <vt:lpstr>Inference</vt:lpstr>
      <vt:lpstr>Propositional logic: Syntax</vt:lpstr>
      <vt:lpstr>Propositional logic: Semantics</vt:lpstr>
      <vt:lpstr>Truth tables for connectives</vt:lpstr>
      <vt:lpstr>Wumpus world sentences</vt:lpstr>
      <vt:lpstr>Truth tables for inference</vt:lpstr>
      <vt:lpstr>Inference by enumeration</vt:lpstr>
      <vt:lpstr>Logical equivalence</vt:lpstr>
      <vt:lpstr>Validity and satisfiability</vt:lpstr>
      <vt:lpstr>Proof methods</vt:lpstr>
      <vt:lpstr>Resolution</vt:lpstr>
      <vt:lpstr>Resolution</vt:lpstr>
      <vt:lpstr>Conversion to CNF</vt:lpstr>
      <vt:lpstr>Resolution algorithm</vt:lpstr>
      <vt:lpstr>Resolution example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Efficient propositional inference</vt:lpstr>
      <vt:lpstr>The DPLL algorithm</vt:lpstr>
      <vt:lpstr>The DPLL algorithm</vt:lpstr>
      <vt:lpstr>The WalkSAT algorithm</vt:lpstr>
      <vt:lpstr>The WalkSAT algorithm</vt:lpstr>
      <vt:lpstr>Hard satisfiability problems</vt:lpstr>
      <vt:lpstr>Hard satisfiability problems</vt:lpstr>
      <vt:lpstr>Hard satisfiability problems</vt:lpstr>
      <vt:lpstr>Inference-based agents in the wumpus world</vt:lpstr>
      <vt:lpstr>PowerPoint Presentation</vt:lpstr>
      <vt:lpstr>Expressiveness limitation of propositional logic</vt:lpstr>
      <vt:lpstr>Summary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Min-Yen Kan</dc:creator>
  <cp:lastModifiedBy>Khoirul Umam</cp:lastModifiedBy>
  <cp:revision>6</cp:revision>
  <dcterms:created xsi:type="dcterms:W3CDTF">2003-12-17T07:08:22Z</dcterms:created>
  <dcterms:modified xsi:type="dcterms:W3CDTF">2017-02-28T10:47:45Z</dcterms:modified>
</cp:coreProperties>
</file>