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7978B5-1618-4C0D-B16A-58D354C054D5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3C1610-C49E-45F6-B4B8-519F50328F1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Teorema Bayes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PTI476 – Kecerdasan Buatan</a:t>
            </a:r>
          </a:p>
          <a:p>
            <a:r>
              <a:rPr lang="en-US" smtClean="0"/>
              <a:t>M Jauharul Fuady</a:t>
            </a:r>
          </a:p>
          <a:p>
            <a:endParaRPr lang="en-US"/>
          </a:p>
        </p:txBody>
      </p:sp>
      <p:pic>
        <p:nvPicPr>
          <p:cNvPr id="1026" name="Picture 2" descr="logo_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4495800"/>
            <a:ext cx="143986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Pertama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Ulangi proses perhitungan yang serupa dengan perhitungan yang dilakukan oleh Alfred. Namun, tidak menggunakan probabilitas yang sama (1/3), tetapi dengan </a:t>
            </a:r>
            <a:br>
              <a:rPr lang="en-US" smtClean="0"/>
            </a:br>
            <a:r>
              <a:rPr lang="en-US" i="1" smtClean="0"/>
              <a:t>Pr</a:t>
            </a:r>
            <a:r>
              <a:rPr lang="en-US" smtClean="0"/>
              <a:t>{ bus } = 0, </a:t>
            </a:r>
            <a:r>
              <a:rPr lang="en-US" i="1" smtClean="0"/>
              <a:t>Pr</a:t>
            </a:r>
            <a:r>
              <a:rPr lang="en-US" smtClean="0"/>
              <a:t>{ mobil } = 0.1, dan </a:t>
            </a:r>
            <a:r>
              <a:rPr lang="en-US" i="1" smtClean="0"/>
              <a:t>Pr</a:t>
            </a:r>
            <a:r>
              <a:rPr lang="en-US" smtClean="0"/>
              <a:t>{ kereta } = 0.9</a:t>
            </a:r>
          </a:p>
          <a:p>
            <a:pPr>
              <a:buNone/>
            </a:pPr>
            <a:r>
              <a:rPr lang="en-US" smtClean="0"/>
              <a:t>	Sehingga didapat </a:t>
            </a:r>
            <a:r>
              <a:rPr lang="en-US" i="1" smtClean="0"/>
              <a:t>Pr</a:t>
            </a:r>
            <a:r>
              <a:rPr lang="en-US" smtClean="0"/>
              <a:t>{ mobil | telat } = 0.8475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Kedua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smtClean="0"/>
              <a:t>Dalam suatu persidangan, tentukan kemungkinan suatu tersangka tidak bersalah jika ditemukan bercak darah di TKP yang mempunyai golongan darah yang sama dengan golongan darah tersangka</a:t>
            </a:r>
          </a:p>
          <a:p>
            <a:r>
              <a:rPr lang="en-US" smtClean="0"/>
              <a:t>Diketahui beberapa fakta berikut</a:t>
            </a:r>
          </a:p>
          <a:p>
            <a:pPr lvl="1"/>
            <a:r>
              <a:rPr lang="en-US" smtClean="0"/>
              <a:t>golongan darah tersangka ditemukan pada </a:t>
            </a:r>
            <a:br>
              <a:rPr lang="en-US" smtClean="0"/>
            </a:br>
            <a:r>
              <a:rPr lang="en-US" smtClean="0"/>
              <a:t>1 dari setiap 10 orang</a:t>
            </a:r>
          </a:p>
          <a:p>
            <a:pPr lvl="1"/>
            <a:r>
              <a:rPr lang="en-US" smtClean="0"/>
              <a:t>tanpa adanya bukti, seorang tersangka mempunyai kemungkinan bersalah 0.6</a:t>
            </a:r>
          </a:p>
          <a:p>
            <a:pPr lvl="1"/>
            <a:r>
              <a:rPr lang="en-US" smtClean="0"/>
              <a:t>jika tersangka memang bersalah, bercak darah di TKP memang benar milik tersangka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Kedua – 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Beberapa notasi terkait</a:t>
            </a:r>
          </a:p>
          <a:p>
            <a:pPr lvl="1"/>
            <a:r>
              <a:rPr lang="en-US" i="1" smtClean="0"/>
              <a:t>P(H)	</a:t>
            </a:r>
            <a:r>
              <a:rPr lang="en-US" smtClean="0"/>
              <a:t>tersangka tidak bersalah</a:t>
            </a:r>
            <a:endParaRPr lang="en-US" i="1" smtClean="0"/>
          </a:p>
          <a:p>
            <a:pPr lvl="1"/>
            <a:r>
              <a:rPr lang="en-US" i="1" smtClean="0"/>
              <a:t>P(E) </a:t>
            </a:r>
            <a:r>
              <a:rPr lang="en-US" smtClean="0"/>
              <a:t> 	ditemukan darah di TKP dengan golongan 		darah yang sama dengan tersangka</a:t>
            </a:r>
          </a:p>
          <a:p>
            <a:pPr lvl="1"/>
            <a:r>
              <a:rPr lang="en-US" i="1" smtClean="0"/>
              <a:t>P(H|E) ?</a:t>
            </a:r>
          </a:p>
          <a:p>
            <a:pPr lvl="1"/>
            <a:r>
              <a:rPr lang="en-US" i="1" smtClean="0"/>
              <a:t> </a:t>
            </a:r>
          </a:p>
          <a:p>
            <a:pPr lvl="1"/>
            <a:endParaRPr lang="en-US" i="1" smtClean="0"/>
          </a:p>
          <a:p>
            <a:pPr lvl="1"/>
            <a:r>
              <a:rPr lang="en-US" i="1" smtClean="0"/>
              <a:t> </a:t>
            </a:r>
          </a:p>
          <a:p>
            <a:pPr lvl="1"/>
            <a:endParaRPr lang="en-US" i="1" smtClean="0"/>
          </a:p>
          <a:p>
            <a:pPr lvl="1">
              <a:spcBef>
                <a:spcPts val="0"/>
              </a:spcBef>
            </a:pPr>
            <a:r>
              <a:rPr lang="en-US" i="1" smtClean="0"/>
              <a:t> </a:t>
            </a:r>
          </a:p>
          <a:p>
            <a:pPr lvl="1"/>
            <a:endParaRPr lang="en-US" i="1" smtClean="0"/>
          </a:p>
          <a:p>
            <a:endParaRPr lang="en-US" i="1"/>
          </a:p>
        </p:txBody>
      </p:sp>
      <p:sp>
        <p:nvSpPr>
          <p:cNvPr id="57346" name="AutoShape 2" descr="bay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38600"/>
            <a:ext cx="3290454" cy="7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9" name="AutoShape 5" descr="bayes 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58782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5562600"/>
            <a:ext cx="6781800" cy="85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Kedua – 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Dari informasi yang didapat dapat disimpulkan bahwa</a:t>
            </a:r>
          </a:p>
          <a:p>
            <a:pPr lvl="1"/>
            <a:r>
              <a:rPr lang="en-US" i="1" smtClean="0"/>
              <a:t>P(E|H) = 0.1</a:t>
            </a:r>
          </a:p>
          <a:p>
            <a:pPr lvl="1"/>
            <a:r>
              <a:rPr lang="en-US" i="1" smtClean="0"/>
              <a:t>P(H) = 0.4</a:t>
            </a:r>
          </a:p>
          <a:p>
            <a:pPr lvl="1"/>
            <a:r>
              <a:rPr lang="en-US" i="1" smtClean="0"/>
              <a:t>P(E|not H) = 1</a:t>
            </a:r>
          </a:p>
          <a:p>
            <a:pPr lvl="1"/>
            <a:r>
              <a:rPr lang="en-US" i="1" smtClean="0"/>
              <a:t>P(not H) = 0.6</a:t>
            </a:r>
          </a:p>
          <a:p>
            <a:r>
              <a:rPr lang="en-US" smtClean="0"/>
              <a:t>Jika dimasukkan dalam rumus perhitungan, didapat</a:t>
            </a:r>
          </a:p>
          <a:p>
            <a:pPr lvl="1"/>
            <a:r>
              <a:rPr lang="en-US" i="1" smtClean="0"/>
              <a:t>P(H|E) = 0.0625</a:t>
            </a:r>
          </a:p>
          <a:p>
            <a:pPr lvl="1"/>
            <a:r>
              <a:rPr lang="en-US" i="1" smtClean="0"/>
              <a:t>Sangat kecil kemungkinan seorang tersangka tidak bersalah jika ditemukan bercak darah di TKP dengan golongan darah sama dengan golongan darah tersangka</a:t>
            </a:r>
          </a:p>
          <a:p>
            <a:endParaRPr lang="en-US" i="1"/>
          </a:p>
        </p:txBody>
      </p:sp>
      <p:sp>
        <p:nvSpPr>
          <p:cNvPr id="57346" name="AutoShape 2" descr="bay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AutoShape 5" descr="bayes 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Ketiga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Pada suatu pabrik mainan anak-anak 25%, 35%, dan 40% dari keseluruhan yang dihasilkan diproduksi oleh mesin A, B, dan C dengan faktor kemungkinan rusaknya mainan sebesar 5%, 4%, dan 2%.</a:t>
            </a:r>
          </a:p>
          <a:p>
            <a:r>
              <a:rPr lang="en-US" smtClean="0"/>
              <a:t>Jika suatu mainan yang digunakan sebagai sampel diketahui rusak. Berapa kemungkinan mainan tersebut dihasilkan oleh mesin A?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Ketiga – 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Diketahui </a:t>
            </a:r>
          </a:p>
          <a:p>
            <a:pPr lvl="1"/>
            <a:r>
              <a:rPr lang="en-US" smtClean="0"/>
              <a:t>P(A) = 0.25		P(B) = 0.35		P(C) = 0.4</a:t>
            </a:r>
          </a:p>
          <a:p>
            <a:pPr lvl="1"/>
            <a:r>
              <a:rPr lang="en-US" smtClean="0"/>
              <a:t>Peluang suatu mainan rusak diberi notasi P(D)</a:t>
            </a:r>
          </a:p>
          <a:p>
            <a:pPr lvl="2"/>
            <a:r>
              <a:rPr lang="en-US" smtClean="0"/>
              <a:t>P(D|A) = 0.05 	 	P(D|B) = 0.04	 	P(D|C) = 0.02</a:t>
            </a:r>
          </a:p>
          <a:p>
            <a:endParaRPr lang="en-US"/>
          </a:p>
        </p:txBody>
      </p:sp>
      <p:sp>
        <p:nvSpPr>
          <p:cNvPr id="60418" name="AutoShape 2" descr="G:\%CE%94 Smad-Lock (Brankas Smadav) %CE%94\bayes\bayes-theorem.php_files\img9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0"/>
            <a:ext cx="6248400" cy="6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23" name="AutoShape 7" descr="G:\%CE%94 Smad-Lock (Brankas Smadav) %CE%94\bayes\bayes-theorem.php_files\img97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48200"/>
            <a:ext cx="46835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486400"/>
            <a:ext cx="1143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Keempat – Kuis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Peserta dihadapkan dengan tiga pintu – merah, hijau, dan biru – yang harus dipilih, dengan catatan salah satu berisi mobil. Anggap saja peserta memilih pintu </a:t>
            </a:r>
            <a:r>
              <a:rPr lang="en-US" b="1" smtClean="0"/>
              <a:t>merah</a:t>
            </a:r>
            <a:r>
              <a:rPr lang="en-US" smtClean="0"/>
              <a:t>.</a:t>
            </a:r>
          </a:p>
          <a:p>
            <a:r>
              <a:rPr lang="en-US" smtClean="0"/>
              <a:t>Presenter kuis, yang mengetahui lokasi mobil, dan tidak mungkin membuka pintu tersebut, membuka pintu </a:t>
            </a:r>
            <a:r>
              <a:rPr lang="en-US" b="1" smtClean="0"/>
              <a:t>biru </a:t>
            </a:r>
            <a:r>
              <a:rPr lang="en-US" smtClean="0"/>
              <a:t>dan menunjukkan bahwa tidak ada mobil disitu.</a:t>
            </a:r>
          </a:p>
          <a:p>
            <a:r>
              <a:rPr lang="en-US" smtClean="0"/>
              <a:t>Presenter kuis kemudian menawarkan kepada peserta untuk mengubah pilihan dari pintu </a:t>
            </a:r>
            <a:r>
              <a:rPr lang="en-US" b="1" smtClean="0"/>
              <a:t>merah</a:t>
            </a:r>
            <a:r>
              <a:rPr lang="en-US" smtClean="0"/>
              <a:t>. Apakah mengubah pilihan menjadi </a:t>
            </a:r>
            <a:r>
              <a:rPr lang="en-US" b="1" smtClean="0"/>
              <a:t>hijau </a:t>
            </a:r>
            <a:r>
              <a:rPr lang="en-US" smtClean="0"/>
              <a:t>akan meningkatkan peluang untuk memenangkan hadiah mobil?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Keempat – 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Umumnya, seseorang berpikir bahwa dengan sisa dua pintu yang belum terbuka, maka setiap pintu mempunyai peluang yang sama (50:50). Sehingga mengubah pilihan tidaklah mengubah apa-apa. Hal ini jelas keliru.</a:t>
            </a:r>
          </a:p>
          <a:p>
            <a:r>
              <a:rPr lang="en-US" smtClean="0">
                <a:solidFill>
                  <a:srgbClr val="000000"/>
                </a:solidFill>
              </a:rPr>
              <a:t>Kita anggap kejadian bahwa terdapat mobil adalah </a:t>
            </a:r>
            <a:r>
              <a:rPr lang="en-US" b="1" smtClean="0">
                <a:solidFill>
                  <a:srgbClr val="000000"/>
                </a:solidFill>
              </a:rPr>
              <a:t>A</a:t>
            </a:r>
            <a:r>
              <a:rPr lang="en-US" b="1" baseline="-25000" smtClean="0">
                <a:solidFill>
                  <a:srgbClr val="000000"/>
                </a:solidFill>
              </a:rPr>
              <a:t>r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b="1" smtClean="0">
                <a:solidFill>
                  <a:srgbClr val="000000"/>
                </a:solidFill>
              </a:rPr>
              <a:t>A</a:t>
            </a:r>
            <a:r>
              <a:rPr lang="en-US" b="1" baseline="-25000" smtClean="0">
                <a:solidFill>
                  <a:srgbClr val="000000"/>
                </a:solidFill>
              </a:rPr>
              <a:t>g</a:t>
            </a:r>
            <a:r>
              <a:rPr lang="en-US" smtClean="0">
                <a:solidFill>
                  <a:srgbClr val="000000"/>
                </a:solidFill>
              </a:rPr>
              <a:t>, dan </a:t>
            </a:r>
            <a:r>
              <a:rPr lang="en-US" b="1" smtClean="0">
                <a:solidFill>
                  <a:srgbClr val="000000"/>
                </a:solidFill>
              </a:rPr>
              <a:t>A</a:t>
            </a:r>
            <a:r>
              <a:rPr lang="en-US" b="1" baseline="-25000" smtClean="0">
                <a:solidFill>
                  <a:srgbClr val="000000"/>
                </a:solidFill>
              </a:rPr>
              <a:t>b</a:t>
            </a:r>
            <a:r>
              <a:rPr lang="en-US" smtClean="0">
                <a:solidFill>
                  <a:srgbClr val="000000"/>
                </a:solidFill>
              </a:rPr>
              <a:t> untuk setiap pintu merah, hijau, dan biru. Mobil diletakkan pada salah satu dari tiga pintu secara acak sehingga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Kejadian "presenter membuka pintu biru" kita anggap sebagai proposisi B. Jika presenter mempunyai pilihan dia akan memilih secara acak, sehingga B mempunyai peluang ½.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Ketika mobil berada di pintu merah, presenter bebas memilih pintu hijau atau biru.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Ketika mobil berada di pintu hijau, presenter harus membuka pintu biru. Sehingga </a:t>
            </a:r>
            <a:r>
              <a:rPr lang="en-US" i="1" smtClean="0">
                <a:solidFill>
                  <a:srgbClr val="000000"/>
                </a:solidFill>
              </a:rPr>
              <a:t>P(B | A</a:t>
            </a:r>
            <a:r>
              <a:rPr lang="en-US" i="1" baseline="-25000" smtClean="0">
                <a:solidFill>
                  <a:srgbClr val="000000"/>
                </a:solidFill>
              </a:rPr>
              <a:t>g</a:t>
            </a:r>
            <a:r>
              <a:rPr lang="en-US" i="1" smtClean="0">
                <a:solidFill>
                  <a:srgbClr val="000000"/>
                </a:solidFill>
              </a:rPr>
              <a:t>)</a:t>
            </a:r>
            <a:r>
              <a:rPr lang="en-US" smtClean="0">
                <a:solidFill>
                  <a:srgbClr val="000000"/>
                </a:solidFill>
              </a:rPr>
              <a:t> = 1.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Ketika mobil berada di pintu biru, presenter harus membuka pintu hijau. Sehingga </a:t>
            </a:r>
            <a:r>
              <a:rPr lang="en-US" i="1" smtClean="0">
                <a:solidFill>
                  <a:srgbClr val="000000"/>
                </a:solidFill>
              </a:rPr>
              <a:t>P(B | A</a:t>
            </a:r>
            <a:r>
              <a:rPr lang="en-US" i="1" baseline="-25000" smtClean="0">
                <a:solidFill>
                  <a:srgbClr val="000000"/>
                </a:solidFill>
              </a:rPr>
              <a:t>b</a:t>
            </a:r>
            <a:r>
              <a:rPr lang="en-US" i="1" smtClean="0">
                <a:solidFill>
                  <a:srgbClr val="000000"/>
                </a:solidFill>
              </a:rPr>
              <a:t>)</a:t>
            </a:r>
            <a:r>
              <a:rPr lang="en-US" smtClean="0">
                <a:solidFill>
                  <a:srgbClr val="000000"/>
                </a:solidFill>
              </a:rPr>
              <a:t> = 0.</a:t>
            </a:r>
          </a:p>
        </p:txBody>
      </p:sp>
      <p:pic>
        <p:nvPicPr>
          <p:cNvPr id="4" name="Picture 3" descr="10fb9c1894f9770b92d37739f1de4f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33800"/>
            <a:ext cx="31242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Keempat – 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Karena kita telah memilih pintu merah, maka didapat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/>
              <a:t>Sehingga, berpindah pilihan ke hijau akan meningkatkan peluang mendapatkan mobil.</a:t>
            </a:r>
            <a:endParaRPr lang="en-US"/>
          </a:p>
        </p:txBody>
      </p:sp>
      <p:pic>
        <p:nvPicPr>
          <p:cNvPr id="5" name="Picture 4" descr="3726629c29cd6b9c288b77946b01f0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5410200" cy="27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Pembuktian Solusi</a:t>
            </a:r>
            <a:endParaRPr lang="en-US"/>
          </a:p>
        </p:txBody>
      </p:sp>
      <p:pic>
        <p:nvPicPr>
          <p:cNvPr id="4" name="Content Placeholder 3" descr="Monty Ha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62475"/>
            <a:ext cx="6553199" cy="49657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 Umum</a:t>
            </a:r>
            <a:endParaRPr lang="en-US"/>
          </a:p>
        </p:txBody>
      </p:sp>
      <p:pic>
        <p:nvPicPr>
          <p:cNvPr id="10" name="Content Placeholder 9" descr="188019d193258f9ba310da979906d24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0"/>
            <a:ext cx="3886200" cy="863600"/>
          </a:xfr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408872"/>
            <a:ext cx="8153400" cy="1010728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    Suatu kampus terdiri 60% mahasiswa dan 40% mahasiswi. Sebagian mahasiswi mengenakan celana panjang sebagian mengenakan rok dengan rasio yang sama, sedangkan mahasiswa  semuanya mengenakan celana panjang. Seorang tamu dari kampus lain melihat seorang mahasiswa/i dari kejauhan mengenakan celana panjang. Berapa kemungkinan bahwa yang dia lihat tersebut adalah mahasiswi?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Kita anggap A adalah kejadian bahwa yang dilihat adalah seorang mahasiswi, dan B adalah kejadian bahwa yang dilihat mengenakan celana panjang. Untuk menghitung P(A|B), beberapa hal harus diketahui: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B</a:t>
            </a:r>
            <a:r>
              <a:rPr lang="en-US" smtClean="0"/>
              <a:t>|</a:t>
            </a:r>
            <a:r>
              <a:rPr lang="en-US" i="1" smtClean="0"/>
              <a:t>A</a:t>
            </a:r>
            <a:r>
              <a:rPr lang="en-US" smtClean="0"/>
              <a:t>), kemungkinan seorang mahasiswa/i mengenakan celana panjang jika diketahui dia adalah mahasiswi. Karena rasionya sama, maka kemungkinan ini bernilai 0.5.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A</a:t>
            </a:r>
            <a:r>
              <a:rPr lang="en-US" smtClean="0"/>
              <a:t>), kemungkinan seseorang di kampus itu adalah mahasiswi adalah 40%, atau sama dengan 0.4.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B</a:t>
            </a:r>
            <a:r>
              <a:rPr lang="en-US" smtClean="0"/>
              <a:t>), kemungkinan seseorang di kampus itu mengenakan celana panjang. Karena setengah dari mahasiswi dan keseluruhan mahasiswa mengenakan celana panjang, maka kemungkinannya adalah</a:t>
            </a:r>
            <a:br>
              <a:rPr lang="en-US" smtClean="0"/>
            </a:br>
            <a:r>
              <a:rPr lang="en-US" smtClean="0"/>
              <a:t>	0.5 × 0.4 + 1.0 × 0.6 = 0.8.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Berdasar informasi yang didapat, kemungkinan seseorang yang dilihat mengenakan celana panjang adalah seorang mahasiswi dapat dihitung dengan menggunakan formula berikut</a:t>
            </a:r>
            <a:endParaRPr lang="en-US"/>
          </a:p>
        </p:txBody>
      </p:sp>
      <p:pic>
        <p:nvPicPr>
          <p:cNvPr id="5" name="Picture 4" descr="163eb3d6882fa3cbf5939ecd81f6e24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60007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Pertama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mtClean="0"/>
              <a:t>Irfan dapat berangkat kerja dengan menggunakan tiga tipe transportasi, mobil, bus, atau kereta. Karena lalu lintas yang padat, jika dia berangkat dengan mobil terdapat kemungkinan 50% dia akan terlambat. Jika dia naik bus yang mempunyai jalur khusus (busway) meski terkadang penuh sesak, kemungkinan dia terlambat hanya 20%. Jika dia naik kereta, hampir dipastikan tidak akan terlambat dengan kemungkinan hanya 1%, meski dengan biaya yang lebih mahal jika dibandingkan dengan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Pertama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(a) Anggap saja Irfan datang terlambat pada suatu hari, dan Alfred ingin memperkirakan kemungkinan dia mengendarai mobil untuk berangkat kerja.</a:t>
            </a:r>
          </a:p>
          <a:p>
            <a:pPr>
              <a:buNone/>
            </a:pPr>
            <a:r>
              <a:rPr lang="en-US" smtClean="0"/>
              <a:t>	Karena dia tidak mengetahui Irfan biasanya naik apa untuk berangkat kerja, dia memberi kemungkinan yang sama untuk ketiga jenis transportasi.</a:t>
            </a:r>
          </a:p>
          <a:p>
            <a:pPr>
              <a:buNone/>
            </a:pPr>
            <a:r>
              <a:rPr lang="en-US" smtClean="0"/>
              <a:t>	Berapa hasil perhitungan Alfred mengenai kemungkinan Irfan mengendarai mobil untuk berangkat kerja?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Pertama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Beberapa informasi yang bisa digali</a:t>
            </a:r>
          </a:p>
          <a:p>
            <a:pPr marL="914400" lvl="1">
              <a:buNone/>
            </a:pPr>
            <a:r>
              <a:rPr lang="en-US" i="1" smtClean="0"/>
              <a:t>Pr</a:t>
            </a:r>
            <a:r>
              <a:rPr lang="en-US" smtClean="0"/>
              <a:t>{ bus } = </a:t>
            </a:r>
            <a:r>
              <a:rPr lang="en-US" i="1" smtClean="0"/>
              <a:t>Pr</a:t>
            </a:r>
            <a:r>
              <a:rPr lang="en-US" smtClean="0"/>
              <a:t>{ mobil } = </a:t>
            </a:r>
            <a:r>
              <a:rPr lang="en-US" i="1" smtClean="0"/>
              <a:t>Pr</a:t>
            </a:r>
            <a:r>
              <a:rPr lang="en-US" smtClean="0"/>
              <a:t>{ kereta } = 1/3</a:t>
            </a:r>
          </a:p>
          <a:p>
            <a:pPr marL="914400" lvl="1">
              <a:buNone/>
            </a:pPr>
            <a:r>
              <a:rPr lang="en-US" i="1" smtClean="0"/>
              <a:t>Pr</a:t>
            </a:r>
            <a:r>
              <a:rPr lang="en-US" smtClean="0"/>
              <a:t>{ telat | mobil } = 0.5	       </a:t>
            </a:r>
            <a:r>
              <a:rPr lang="en-US" i="1" smtClean="0"/>
              <a:t>Pr</a:t>
            </a:r>
            <a:r>
              <a:rPr lang="en-US" smtClean="0"/>
              <a:t>{ telat | kereta } = 0.01</a:t>
            </a:r>
          </a:p>
          <a:p>
            <a:pPr marL="914400" lvl="1">
              <a:buNone/>
            </a:pPr>
            <a:r>
              <a:rPr lang="en-US" i="1" smtClean="0"/>
              <a:t>Pr</a:t>
            </a:r>
            <a:r>
              <a:rPr lang="en-US" smtClean="0"/>
              <a:t>{ telat | bus } = 0.2</a:t>
            </a:r>
          </a:p>
          <a:p>
            <a:r>
              <a:rPr lang="en-US" smtClean="0"/>
              <a:t>Kita ingin menghitung kemungkinan </a:t>
            </a:r>
            <a:r>
              <a:rPr lang="en-US" i="1" smtClean="0"/>
              <a:t>Pr</a:t>
            </a:r>
            <a:r>
              <a:rPr lang="en-US" smtClean="0"/>
              <a:t>{ car | late } </a:t>
            </a:r>
          </a:p>
          <a:p>
            <a:pPr lvl="1"/>
            <a:r>
              <a:rPr lang="en-US" smtClean="0"/>
              <a:t>Berdasar Teorema Bayes, maka didapat</a:t>
            </a:r>
          </a:p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724400"/>
            <a:ext cx="7772400" cy="676275"/>
          </a:xfrm>
          <a:prstGeom prst="rect">
            <a:avLst/>
          </a:prstGeom>
          <a:noFill/>
        </p:spPr>
      </p:pic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486400"/>
            <a:ext cx="4400550" cy="10668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 Pertama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(b) Gonzales tahu bahwa Irfan hampir selalu berangkat kerja naik kereta, tidak pernah naik bus. Tetapi terkadang, 10% dari keseluruhan waktu dia mengendarai mobil.</a:t>
            </a:r>
          </a:p>
          <a:p>
            <a:pPr>
              <a:buNone/>
            </a:pPr>
            <a:r>
              <a:rPr lang="en-US" smtClean="0"/>
              <a:t>	Berapa hasil perhitungan Gonzales mengenai kemungkinan Irfan mengendarai mobil pada hari itu jika diketahui Irfan terlambat pada hari tersebut?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</TotalTime>
  <Words>810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Teorema Bayes</vt:lpstr>
      <vt:lpstr>Persamaan Umum</vt:lpstr>
      <vt:lpstr>Contoh</vt:lpstr>
      <vt:lpstr>Solusi</vt:lpstr>
      <vt:lpstr>Solusi</vt:lpstr>
      <vt:lpstr>Kasus Pertama</vt:lpstr>
      <vt:lpstr>Kasus Pertama</vt:lpstr>
      <vt:lpstr>Kasus Pertama</vt:lpstr>
      <vt:lpstr>Kasus Pertama</vt:lpstr>
      <vt:lpstr>Kasus Pertama</vt:lpstr>
      <vt:lpstr>Kasus Kedua</vt:lpstr>
      <vt:lpstr>Kasus Kedua – Solusi</vt:lpstr>
      <vt:lpstr>Kasus Kedua – Solusi</vt:lpstr>
      <vt:lpstr>Kasus Ketiga</vt:lpstr>
      <vt:lpstr>Kasus Ketiga – Solusi</vt:lpstr>
      <vt:lpstr>Kasus Keempat – Kuis</vt:lpstr>
      <vt:lpstr>Kasus Keempat – Solusi</vt:lpstr>
      <vt:lpstr>Kasus Keempat – Solusi</vt:lpstr>
      <vt:lpstr>Pembuktian Solusi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Bayes</dc:title>
  <dc:creator>Jauharul Fuady</dc:creator>
  <cp:lastModifiedBy>Jauharul Fuady</cp:lastModifiedBy>
  <cp:revision>21</cp:revision>
  <dcterms:created xsi:type="dcterms:W3CDTF">2010-01-27T11:25:36Z</dcterms:created>
  <dcterms:modified xsi:type="dcterms:W3CDTF">2010-01-28T02:22:34Z</dcterms:modified>
</cp:coreProperties>
</file>