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23"/>
  </p:notesMasterIdLst>
  <p:handoutMasterIdLst>
    <p:handoutMasterId r:id="rId24"/>
  </p:handoutMasterIdLst>
  <p:sldIdLst>
    <p:sldId id="311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69" r:id="rId22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FFCC99"/>
    <a:srgbClr val="CCECFF"/>
    <a:srgbClr val="333399"/>
    <a:srgbClr val="000066"/>
    <a:srgbClr val="FFFFCC"/>
    <a:srgbClr val="F8F8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02"/>
    </p:cViewPr>
  </p:sorterViewPr>
  <p:notesViewPr>
    <p:cSldViewPr snapToObjects="1">
      <p:cViewPr varScale="1">
        <p:scale>
          <a:sx n="64" d="100"/>
          <a:sy n="64" d="100"/>
        </p:scale>
        <p:origin x="-756" y="-96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1591B197-3112-4F2F-A932-09E32E37DCB2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976B3D70-3FB4-4FCC-A2F2-566E9D7A3A4E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256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0450BA-AD63-49E9-B9EF-21048226EEC3}" type="slidenum">
              <a:rPr lang="ar-SA" altLang="id-ID">
                <a:latin typeface="Arial Narrow" panose="020B0606020202030204" pitchFamily="34" charset="0"/>
              </a:rPr>
              <a:pPr/>
              <a:t>16</a:t>
            </a:fld>
            <a:endParaRPr lang="en-GB" altLang="id-ID">
              <a:latin typeface="Arial Narrow" panose="020B0606020202030204" pitchFamily="34" charset="0"/>
            </a:endParaRPr>
          </a:p>
        </p:txBody>
      </p:sp>
      <p:sp>
        <p:nvSpPr>
          <p:cNvPr id="34819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GB" sz="200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0705AF-CD1C-47DD-92C2-2FF741DF0B26}" type="slidenum">
              <a:rPr lang="ar-SA" altLang="id-ID">
                <a:latin typeface="Arial Narrow" panose="020B0606020202030204" pitchFamily="34" charset="0"/>
              </a:rPr>
              <a:pPr/>
              <a:t>19</a:t>
            </a:fld>
            <a:endParaRPr lang="en-GB" altLang="id-ID">
              <a:latin typeface="Arial Narrow" panose="020B0606020202030204" pitchFamily="34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368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20D099-822A-454B-A111-A99B9A453136}" type="slidenum">
              <a:rPr lang="ar-SA" altLang="id-ID">
                <a:latin typeface="Arial Narrow" panose="020B0606020202030204" pitchFamily="34" charset="0"/>
              </a:rPr>
              <a:pPr/>
              <a:t>2</a:t>
            </a:fld>
            <a:endParaRPr lang="en-GB" altLang="id-ID">
              <a:latin typeface="Arial Narrow" panose="020B0606020202030204" pitchFamily="34" charset="0"/>
            </a:endParaRPr>
          </a:p>
        </p:txBody>
      </p:sp>
      <p:sp>
        <p:nvSpPr>
          <p:cNvPr id="26627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en-GB" sz="2000" dirty="0" smtClean="0"/>
          </a:p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7C1819-A77B-42DA-9A23-0AC7E27C28C4}" type="slidenum">
              <a:rPr lang="ar-SA" altLang="id-ID">
                <a:latin typeface="Arial Narrow" panose="020B0606020202030204" pitchFamily="34" charset="0"/>
              </a:rPr>
              <a:pPr/>
              <a:t>9</a:t>
            </a:fld>
            <a:endParaRPr lang="en-GB" altLang="id-ID">
              <a:latin typeface="Arial Narrow" panose="020B0606020202030204" pitchFamily="34" charset="0"/>
            </a:endParaRPr>
          </a:p>
        </p:txBody>
      </p:sp>
      <p:sp>
        <p:nvSpPr>
          <p:cNvPr id="27651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56191A-60B9-49B2-B639-1A5A15D2BA8B}" type="slidenum">
              <a:rPr lang="ar-SA" altLang="id-ID">
                <a:latin typeface="Arial Narrow" panose="020B0606020202030204" pitchFamily="34" charset="0"/>
              </a:rPr>
              <a:pPr/>
              <a:t>10</a:t>
            </a:fld>
            <a:endParaRPr lang="en-GB" altLang="id-ID">
              <a:latin typeface="Arial Narrow" panose="020B0606020202030204" pitchFamily="34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60675" y="525463"/>
            <a:ext cx="3502025" cy="2625725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313" y="3327400"/>
            <a:ext cx="6762750" cy="3151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5B763C-C302-4FB0-8763-E38B322A7C2D}" type="slidenum">
              <a:rPr lang="en-US" altLang="id-ID">
                <a:latin typeface="Arial Narrow" panose="020B0606020202030204" pitchFamily="34" charset="0"/>
              </a:rPr>
              <a:pPr/>
              <a:t>11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3327400"/>
            <a:ext cx="7381875" cy="3151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The A, B case:</a:t>
            </a:r>
          </a:p>
          <a:p>
            <a:pPr>
              <a:defRPr/>
            </a:pPr>
            <a:r>
              <a:rPr lang="en-US"/>
              <a:t>If we choose A: the reduction is: 100/203 Ent(100,0) + 103/203 Ent(100,3) ~~ 0</a:t>
            </a:r>
          </a:p>
          <a:p>
            <a:pPr>
              <a:defRPr/>
            </a:pPr>
            <a:r>
              <a:rPr lang="en-US"/>
              <a:t>If we choose B: the reduction is: 53/203 Ent(53,0) + 153/203 Ent(150,203) &gt;&gt; 0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EB6DB9-8E4C-4696-8D8C-8C3D01740437}" type="slidenum">
              <a:rPr lang="ar-SA" altLang="id-ID">
                <a:latin typeface="Arial Narrow" panose="020B0606020202030204" pitchFamily="34" charset="0"/>
              </a:rPr>
              <a:pPr/>
              <a:t>12</a:t>
            </a:fld>
            <a:endParaRPr lang="en-GB" altLang="id-ID">
              <a:latin typeface="Arial Narrow" panose="020B0606020202030204" pitchFamily="34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931E3D-39E3-4A8E-BF52-E68BC85D8D90}" type="slidenum">
              <a:rPr lang="ar-SA" altLang="id-ID">
                <a:latin typeface="Arial Narrow" panose="020B0606020202030204" pitchFamily="34" charset="0"/>
              </a:rPr>
              <a:pPr/>
              <a:t>13</a:t>
            </a:fld>
            <a:endParaRPr lang="en-GB" altLang="id-ID">
              <a:latin typeface="Arial Narrow" panose="020B0606020202030204" pitchFamily="34" charset="0"/>
            </a:endParaRPr>
          </a:p>
        </p:txBody>
      </p:sp>
      <p:sp>
        <p:nvSpPr>
          <p:cNvPr id="31747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99C581-6883-41F9-AE1A-DF8AB0897CB9}" type="slidenum">
              <a:rPr lang="ar-SA" altLang="id-ID">
                <a:latin typeface="Arial Narrow" panose="020B0606020202030204" pitchFamily="34" charset="0"/>
              </a:rPr>
              <a:pPr/>
              <a:t>14</a:t>
            </a:fld>
            <a:endParaRPr lang="en-GB" altLang="id-ID">
              <a:latin typeface="Arial Narrow" panose="020B0606020202030204" pitchFamily="34" charset="0"/>
            </a:endParaRPr>
          </a:p>
        </p:txBody>
      </p:sp>
      <p:sp>
        <p:nvSpPr>
          <p:cNvPr id="32771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C2643B-C2DD-4CF6-B1D5-0AA3045B7950}" type="slidenum">
              <a:rPr lang="ar-SA" altLang="id-ID">
                <a:latin typeface="Arial Narrow" panose="020B0606020202030204" pitchFamily="34" charset="0"/>
              </a:rPr>
              <a:pPr/>
              <a:t>15</a:t>
            </a:fld>
            <a:endParaRPr lang="en-GB" altLang="id-ID">
              <a:latin typeface="Arial Narrow" panose="020B0606020202030204" pitchFamily="34" charset="0"/>
            </a:endParaRPr>
          </a:p>
        </p:txBody>
      </p:sp>
      <p:sp>
        <p:nvSpPr>
          <p:cNvPr id="33795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  <a:ln/>
        </p:spPr>
        <p:txBody>
          <a:bodyPr/>
          <a:lstStyle/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F15D8-35D5-4E4A-AA5D-02CE1B087AF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34659393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AF23-F11E-4385-AE5D-A8DAA5E221F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01557776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FE762-F6BC-4CA3-AE1D-D456955BFE8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3459774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9A7AB-92A5-4042-87BF-DF04531B03A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68641524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CAF21-189E-4564-BCDD-2230F57CB64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4623763"/>
      </p:ext>
    </p:extLst>
  </p:cSld>
  <p:clrMapOvr>
    <a:masterClrMapping/>
  </p:clrMapOvr>
  <p:transition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8945D-7EC5-4B7E-91E6-D1EA58338DE2}" type="slidenum">
              <a:rPr lang="ar-SA" altLang="id-ID"/>
              <a:pPr/>
              <a:t>‹#›</a:t>
            </a:fld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278240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C4ECA-4005-4B0F-BBE1-CA78F4D2A1B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96507436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0CB6F-456C-427E-9205-A3B8F5431C4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05360072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9083F-D127-4D5D-939C-EDF28D55A94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74655240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6900D-462A-472D-BA01-9859DA7AFE6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6038897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DA9C2-C6F6-42C8-A828-A5F6030D411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21647252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AAC99-37F6-43EF-8FB2-3150A272307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09257550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3BA32-66C3-4E2A-A711-6D2A4F00A4F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9401529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16D02-8ABC-4F3C-AB9E-27F773CFD37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70148255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A8BF7B-0F5F-4959-B282-0D40C86216EE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5808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808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ransition>
    <p:split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INTELLIGENCE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Inductive Learning &amp; </a:t>
            </a: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Decision Tree</a:t>
            </a:r>
            <a:endParaRPr lang="en-US" sz="40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Handayani Tjandrasa</a:t>
            </a:r>
            <a:endParaRPr lang="en-US" sz="2400" b="1" dirty="0">
              <a:solidFill>
                <a:srgbClr val="C000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762000"/>
          </a:xfrm>
        </p:spPr>
        <p:txBody>
          <a:bodyPr/>
          <a:lstStyle/>
          <a:p>
            <a:pPr eaLnBrk="1" hangingPunct="1"/>
            <a:r>
              <a:rPr lang="en-GB" altLang="id-ID" b="1" smtClean="0">
                <a:solidFill>
                  <a:srgbClr val="C00000"/>
                </a:solidFill>
              </a:rPr>
              <a:t>Information Gain</a:t>
            </a: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289560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914400" y="36576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id-ID" sz="2000">
                <a:cs typeface="Arial" panose="020B0604020202020204" pitchFamily="34" charset="0"/>
              </a:rPr>
              <a:t>Dimana       adalah subset S, dengan atribut A mempunyai nilai v. Entropy dari partisi data dihitung dengan memberikan bobot  sebanding ukuran relatif terhadap himpunan S.</a:t>
            </a: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445770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1973263" y="3387725"/>
          <a:ext cx="3651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387725"/>
                        <a:ext cx="3651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2338388" y="5106988"/>
          <a:ext cx="37576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6" imgW="1333440" imgH="228600" progId="Equation.DSMT4">
                  <p:embed/>
                </p:oleObj>
              </mc:Choice>
              <mc:Fallback>
                <p:oleObj name="Equation" r:id="rId6" imgW="133344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5106988"/>
                        <a:ext cx="375761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33838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2052" name="Object 2"/>
          <p:cNvGraphicFramePr>
            <a:graphicFrameLocks noChangeAspect="1"/>
          </p:cNvGraphicFramePr>
          <p:nvPr/>
        </p:nvGraphicFramePr>
        <p:xfrm>
          <a:off x="914400" y="2243138"/>
          <a:ext cx="7162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8" imgW="3327120" imgH="469800" progId="Equation.DSMT4">
                  <p:embed/>
                </p:oleObj>
              </mc:Choice>
              <mc:Fallback>
                <p:oleObj name="Equation" r:id="rId8" imgW="332712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43138"/>
                        <a:ext cx="71628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9"/>
          <p:cNvSpPr txBox="1">
            <a:spLocks noChangeArrowheads="1"/>
          </p:cNvSpPr>
          <p:nvPr/>
        </p:nvSpPr>
        <p:spPr bwMode="auto">
          <a:xfrm>
            <a:off x="838200" y="1227138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/>
              <a:t>Information Gain dari suatu atribut A adalah reduksi yang diharapkan pada entropy disebabkan karena partisi pada atribut ini: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9D20A7-EDCA-4F69-B8C0-B58C048C08FB}" type="slidenum">
              <a:rPr lang="en-US" altLang="id-ID"/>
              <a:pPr eaLnBrk="1" hangingPunct="1"/>
              <a:t>11</a:t>
            </a:fld>
            <a:endParaRPr lang="en-US" altLang="id-ID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914400" y="1219200"/>
            <a:ext cx="58308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/>
              <a:t>             Data boolean dengan 2 atribut (A,B).</a:t>
            </a:r>
          </a:p>
          <a:p>
            <a:pPr eaLnBrk="1" hangingPunct="1"/>
            <a:r>
              <a:rPr lang="en-US" altLang="id-ID" sz="2000"/>
              <a:t>                 &lt;  (A=0,B=0), -  &gt;:    50 contoh</a:t>
            </a:r>
          </a:p>
          <a:p>
            <a:pPr eaLnBrk="1" hangingPunct="1"/>
            <a:r>
              <a:rPr lang="en-US" altLang="id-ID" sz="2000"/>
              <a:t>                 &lt;  (A=0,B=1), -  &gt;:    50 contoh</a:t>
            </a:r>
          </a:p>
          <a:p>
            <a:pPr eaLnBrk="1" hangingPunct="1"/>
            <a:r>
              <a:rPr lang="en-US" altLang="id-ID" sz="2000"/>
              <a:t>                 &lt;  (A=1,B=0), -  &gt;:      3 contoh</a:t>
            </a:r>
          </a:p>
          <a:p>
            <a:pPr eaLnBrk="1" hangingPunct="1"/>
            <a:r>
              <a:rPr lang="en-US" altLang="id-ID" sz="2000"/>
              <a:t>                 &lt;  (A=1,B=1), +  &gt;: 100 contoh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1638" y="3217863"/>
            <a:ext cx="2295525" cy="1646237"/>
            <a:chOff x="2113" y="2784"/>
            <a:chExt cx="1446" cy="1037"/>
          </a:xfrm>
        </p:grpSpPr>
        <p:sp>
          <p:nvSpPr>
            <p:cNvPr id="14351" name="Rectangle 5"/>
            <p:cNvSpPr>
              <a:spLocks noChangeArrowheads="1"/>
            </p:cNvSpPr>
            <p:nvPr/>
          </p:nvSpPr>
          <p:spPr bwMode="auto">
            <a:xfrm>
              <a:off x="2544" y="2784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352" name="Rectangle 6"/>
            <p:cNvSpPr>
              <a:spLocks noChangeArrowheads="1"/>
            </p:cNvSpPr>
            <p:nvPr/>
          </p:nvSpPr>
          <p:spPr bwMode="auto">
            <a:xfrm>
              <a:off x="2113" y="3225"/>
              <a:ext cx="58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100 +</a:t>
              </a:r>
            </a:p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    3 -</a:t>
              </a:r>
            </a:p>
          </p:txBody>
        </p:sp>
        <p:sp>
          <p:nvSpPr>
            <p:cNvPr id="14353" name="Rectangle 7"/>
            <p:cNvSpPr>
              <a:spLocks noChangeArrowheads="1"/>
            </p:cNvSpPr>
            <p:nvPr/>
          </p:nvSpPr>
          <p:spPr bwMode="auto">
            <a:xfrm>
              <a:off x="3025" y="3216"/>
              <a:ext cx="5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100 -</a:t>
              </a:r>
            </a:p>
          </p:txBody>
        </p:sp>
        <p:cxnSp>
          <p:nvCxnSpPr>
            <p:cNvPr id="14354" name="AutoShape 8"/>
            <p:cNvCxnSpPr>
              <a:cxnSpLocks noChangeShapeType="1"/>
              <a:stCxn id="14351" idx="1"/>
              <a:endCxn id="14352" idx="0"/>
            </p:cNvCxnSpPr>
            <p:nvPr/>
          </p:nvCxnSpPr>
          <p:spPr bwMode="auto">
            <a:xfrm flipH="1">
              <a:off x="2225" y="2948"/>
              <a:ext cx="319" cy="2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AutoShape 9"/>
            <p:cNvCxnSpPr>
              <a:cxnSpLocks noChangeShapeType="1"/>
              <a:stCxn id="14351" idx="3"/>
              <a:endCxn id="14353" idx="0"/>
            </p:cNvCxnSpPr>
            <p:nvPr/>
          </p:nvCxnSpPr>
          <p:spPr bwMode="auto">
            <a:xfrm>
              <a:off x="2783" y="2948"/>
              <a:ext cx="331" cy="2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Rectangle 10"/>
            <p:cNvSpPr>
              <a:spLocks noChangeArrowheads="1"/>
            </p:cNvSpPr>
            <p:nvPr/>
          </p:nvSpPr>
          <p:spPr bwMode="auto">
            <a:xfrm>
              <a:off x="2929" y="2832"/>
              <a:ext cx="2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4357" name="Rectangle 11"/>
            <p:cNvSpPr>
              <a:spLocks noChangeArrowheads="1"/>
            </p:cNvSpPr>
            <p:nvPr/>
          </p:nvSpPr>
          <p:spPr bwMode="auto">
            <a:xfrm>
              <a:off x="2256" y="2832"/>
              <a:ext cx="2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914400" y="76200"/>
            <a:ext cx="525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charset="0"/>
              </a:rPr>
              <a:t>Memilih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charset="0"/>
              </a:rPr>
              <a:t>atribut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charset="0"/>
              </a:rPr>
              <a:t> </a:t>
            </a:r>
            <a:r>
              <a:rPr lang="en-US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Arial" charset="0"/>
              </a:rPr>
              <a:t>root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953000" y="3140075"/>
            <a:ext cx="2133600" cy="1646238"/>
            <a:chOff x="2113" y="2784"/>
            <a:chExt cx="1344" cy="1037"/>
          </a:xfrm>
        </p:grpSpPr>
        <p:sp>
          <p:nvSpPr>
            <p:cNvPr id="14344" name="Rectangle 17"/>
            <p:cNvSpPr>
              <a:spLocks noChangeArrowheads="1"/>
            </p:cNvSpPr>
            <p:nvPr/>
          </p:nvSpPr>
          <p:spPr bwMode="auto">
            <a:xfrm>
              <a:off x="2544" y="2784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345" name="Rectangle 18"/>
            <p:cNvSpPr>
              <a:spLocks noChangeArrowheads="1"/>
            </p:cNvSpPr>
            <p:nvPr/>
          </p:nvSpPr>
          <p:spPr bwMode="auto">
            <a:xfrm>
              <a:off x="2113" y="3225"/>
              <a:ext cx="58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100 +</a:t>
              </a:r>
            </a:p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  50 -</a:t>
              </a:r>
            </a:p>
          </p:txBody>
        </p:sp>
        <p:sp>
          <p:nvSpPr>
            <p:cNvPr id="14346" name="Rectangle 19"/>
            <p:cNvSpPr>
              <a:spLocks noChangeArrowheads="1"/>
            </p:cNvSpPr>
            <p:nvPr/>
          </p:nvSpPr>
          <p:spPr bwMode="auto">
            <a:xfrm>
              <a:off x="3025" y="321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53 -</a:t>
              </a:r>
            </a:p>
          </p:txBody>
        </p:sp>
        <p:cxnSp>
          <p:nvCxnSpPr>
            <p:cNvPr id="14347" name="AutoShape 20"/>
            <p:cNvCxnSpPr>
              <a:cxnSpLocks noChangeShapeType="1"/>
              <a:stCxn id="14344" idx="1"/>
              <a:endCxn id="14345" idx="0"/>
            </p:cNvCxnSpPr>
            <p:nvPr/>
          </p:nvCxnSpPr>
          <p:spPr bwMode="auto">
            <a:xfrm flipH="1">
              <a:off x="2225" y="2948"/>
              <a:ext cx="319" cy="2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8" name="AutoShape 21"/>
            <p:cNvCxnSpPr>
              <a:cxnSpLocks noChangeShapeType="1"/>
              <a:stCxn id="14344" idx="3"/>
              <a:endCxn id="14346" idx="0"/>
            </p:cNvCxnSpPr>
            <p:nvPr/>
          </p:nvCxnSpPr>
          <p:spPr bwMode="auto">
            <a:xfrm>
              <a:off x="2783" y="2948"/>
              <a:ext cx="331" cy="2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9" name="Rectangle 22"/>
            <p:cNvSpPr>
              <a:spLocks noChangeArrowheads="1"/>
            </p:cNvSpPr>
            <p:nvPr/>
          </p:nvSpPr>
          <p:spPr bwMode="auto">
            <a:xfrm>
              <a:off x="2929" y="2832"/>
              <a:ext cx="2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4350" name="Rectangle 23"/>
            <p:cNvSpPr>
              <a:spLocks noChangeArrowheads="1"/>
            </p:cNvSpPr>
            <p:nvPr/>
          </p:nvSpPr>
          <p:spPr bwMode="auto">
            <a:xfrm>
              <a:off x="2256" y="2832"/>
              <a:ext cx="2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8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1671638" y="5229225"/>
            <a:ext cx="571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sz="2000"/>
              <a:t>Dengan pemisahan pohon pada A dan B, Gain informasi pada A lebih besar daripada B, jadi A dipilih sebagai </a:t>
            </a:r>
            <a:r>
              <a:rPr lang="en-US" altLang="id-ID" sz="2000" i="1"/>
              <a:t>root</a:t>
            </a:r>
            <a:r>
              <a:rPr lang="en-US" altLang="id-ID" sz="2000"/>
              <a:t>.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-225425"/>
            <a:ext cx="8382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GB" sz="1800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r>
              <a:rPr lang="en-GB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dari</a:t>
            </a:r>
            <a:r>
              <a:rPr lang="en-GB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[Quinlan]  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61950" y="762000"/>
            <a:ext cx="8686800" cy="6096000"/>
            <a:chOff x="-3" y="-3"/>
            <a:chExt cx="3930" cy="5587"/>
          </a:xfrm>
        </p:grpSpPr>
        <p:grpSp>
          <p:nvGrpSpPr>
            <p:cNvPr id="15364" name="Group 4"/>
            <p:cNvGrpSpPr>
              <a:grpSpLocks/>
            </p:cNvGrpSpPr>
            <p:nvPr/>
          </p:nvGrpSpPr>
          <p:grpSpPr bwMode="auto">
            <a:xfrm>
              <a:off x="0" y="0"/>
              <a:ext cx="3924" cy="5581"/>
              <a:chOff x="0" y="0"/>
              <a:chExt cx="3924" cy="5581"/>
            </a:xfrm>
          </p:grpSpPr>
          <p:grpSp>
            <p:nvGrpSpPr>
              <p:cNvPr id="15366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654" cy="374"/>
                <a:chOff x="0" y="0"/>
                <a:chExt cx="654" cy="374"/>
              </a:xfrm>
            </p:grpSpPr>
            <p:sp>
              <p:nvSpPr>
                <p:cNvPr id="1564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4" cy="37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grpSp>
              <p:nvGrpSpPr>
                <p:cNvPr id="1564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54" cy="374"/>
                  <a:chOff x="0" y="0"/>
                  <a:chExt cx="654" cy="374"/>
                </a:xfrm>
              </p:grpSpPr>
              <p:sp>
                <p:nvSpPr>
                  <p:cNvPr id="1564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68" cy="37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GB" altLang="id-ID" sz="900" b="1">
                        <a:solidFill>
                          <a:srgbClr val="000080"/>
                        </a:solidFill>
                        <a:cs typeface="Times New Roman" panose="02020603050405020304" pitchFamily="18" charset="0"/>
                      </a:rPr>
                      <a:t>Day</a:t>
                    </a:r>
                    <a:endParaRPr lang="en-GB" altLang="id-ID" sz="1200"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GB" altLang="id-ID" sz="2400"/>
                  </a:p>
                </p:txBody>
              </p:sp>
              <p:sp>
                <p:nvSpPr>
                  <p:cNvPr id="1564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54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</p:grpSp>
          </p:grpSp>
          <p:grpSp>
            <p:nvGrpSpPr>
              <p:cNvPr id="15367" name="Group 10"/>
              <p:cNvGrpSpPr>
                <a:grpSpLocks/>
              </p:cNvGrpSpPr>
              <p:nvPr/>
            </p:nvGrpSpPr>
            <p:grpSpPr bwMode="auto">
              <a:xfrm>
                <a:off x="654" y="0"/>
                <a:ext cx="654" cy="374"/>
                <a:chOff x="654" y="0"/>
                <a:chExt cx="654" cy="374"/>
              </a:xfrm>
            </p:grpSpPr>
            <p:sp>
              <p:nvSpPr>
                <p:cNvPr id="15640" name="Rectangle 11"/>
                <p:cNvSpPr>
                  <a:spLocks noChangeArrowheads="1"/>
                </p:cNvSpPr>
                <p:nvPr/>
              </p:nvSpPr>
              <p:spPr bwMode="auto">
                <a:xfrm>
                  <a:off x="654" y="0"/>
                  <a:ext cx="654" cy="37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grpSp>
              <p:nvGrpSpPr>
                <p:cNvPr id="15641" name="Group 12"/>
                <p:cNvGrpSpPr>
                  <a:grpSpLocks/>
                </p:cNvGrpSpPr>
                <p:nvPr/>
              </p:nvGrpSpPr>
              <p:grpSpPr bwMode="auto">
                <a:xfrm>
                  <a:off x="654" y="0"/>
                  <a:ext cx="654" cy="374"/>
                  <a:chOff x="654" y="0"/>
                  <a:chExt cx="654" cy="374"/>
                </a:xfrm>
              </p:grpSpPr>
              <p:sp>
                <p:nvSpPr>
                  <p:cNvPr id="1564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97" y="0"/>
                    <a:ext cx="568" cy="37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GB" altLang="id-ID" sz="900" b="1">
                        <a:solidFill>
                          <a:srgbClr val="000080"/>
                        </a:solidFill>
                        <a:cs typeface="Times New Roman" panose="02020603050405020304" pitchFamily="18" charset="0"/>
                      </a:rPr>
                      <a:t>Outlook</a:t>
                    </a:r>
                    <a:endParaRPr lang="en-GB" altLang="id-ID" sz="1200"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GB" altLang="id-ID" sz="2400"/>
                  </a:p>
                </p:txBody>
              </p:sp>
              <p:sp>
                <p:nvSpPr>
                  <p:cNvPr id="156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654" y="0"/>
                    <a:ext cx="654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</p:grpSp>
          </p:grpSp>
          <p:grpSp>
            <p:nvGrpSpPr>
              <p:cNvPr id="15368" name="Group 15"/>
              <p:cNvGrpSpPr>
                <a:grpSpLocks/>
              </p:cNvGrpSpPr>
              <p:nvPr/>
            </p:nvGrpSpPr>
            <p:grpSpPr bwMode="auto">
              <a:xfrm>
                <a:off x="1308" y="0"/>
                <a:ext cx="654" cy="374"/>
                <a:chOff x="1308" y="0"/>
                <a:chExt cx="654" cy="374"/>
              </a:xfrm>
            </p:grpSpPr>
            <p:sp>
              <p:nvSpPr>
                <p:cNvPr id="15636" name="Rectangle 16"/>
                <p:cNvSpPr>
                  <a:spLocks noChangeArrowheads="1"/>
                </p:cNvSpPr>
                <p:nvPr/>
              </p:nvSpPr>
              <p:spPr bwMode="auto">
                <a:xfrm>
                  <a:off x="1308" y="0"/>
                  <a:ext cx="654" cy="37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grpSp>
              <p:nvGrpSpPr>
                <p:cNvPr id="15637" name="Group 17"/>
                <p:cNvGrpSpPr>
                  <a:grpSpLocks/>
                </p:cNvGrpSpPr>
                <p:nvPr/>
              </p:nvGrpSpPr>
              <p:grpSpPr bwMode="auto">
                <a:xfrm>
                  <a:off x="1308" y="0"/>
                  <a:ext cx="654" cy="374"/>
                  <a:chOff x="1308" y="0"/>
                  <a:chExt cx="654" cy="374"/>
                </a:xfrm>
              </p:grpSpPr>
              <p:sp>
                <p:nvSpPr>
                  <p:cNvPr id="156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351" y="0"/>
                    <a:ext cx="568" cy="37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GB" altLang="id-ID" sz="900" b="1">
                        <a:solidFill>
                          <a:srgbClr val="000080"/>
                        </a:solidFill>
                        <a:cs typeface="Times New Roman" panose="02020603050405020304" pitchFamily="18" charset="0"/>
                      </a:rPr>
                      <a:t>Temperature</a:t>
                    </a:r>
                    <a:endParaRPr lang="en-GB" altLang="id-ID" sz="1200"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GB" altLang="id-ID" sz="2400"/>
                  </a:p>
                </p:txBody>
              </p:sp>
              <p:sp>
                <p:nvSpPr>
                  <p:cNvPr id="156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308" y="0"/>
                    <a:ext cx="654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</p:grpSp>
          </p:grpSp>
          <p:grpSp>
            <p:nvGrpSpPr>
              <p:cNvPr id="15369" name="Group 20"/>
              <p:cNvGrpSpPr>
                <a:grpSpLocks/>
              </p:cNvGrpSpPr>
              <p:nvPr/>
            </p:nvGrpSpPr>
            <p:grpSpPr bwMode="auto">
              <a:xfrm>
                <a:off x="1962" y="0"/>
                <a:ext cx="654" cy="374"/>
                <a:chOff x="1962" y="0"/>
                <a:chExt cx="654" cy="374"/>
              </a:xfrm>
            </p:grpSpPr>
            <p:sp>
              <p:nvSpPr>
                <p:cNvPr id="15632" name="Rectangle 21"/>
                <p:cNvSpPr>
                  <a:spLocks noChangeArrowheads="1"/>
                </p:cNvSpPr>
                <p:nvPr/>
              </p:nvSpPr>
              <p:spPr bwMode="auto">
                <a:xfrm>
                  <a:off x="1962" y="0"/>
                  <a:ext cx="654" cy="37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grpSp>
              <p:nvGrpSpPr>
                <p:cNvPr id="15633" name="Group 22"/>
                <p:cNvGrpSpPr>
                  <a:grpSpLocks/>
                </p:cNvGrpSpPr>
                <p:nvPr/>
              </p:nvGrpSpPr>
              <p:grpSpPr bwMode="auto">
                <a:xfrm>
                  <a:off x="1962" y="0"/>
                  <a:ext cx="654" cy="374"/>
                  <a:chOff x="1962" y="0"/>
                  <a:chExt cx="654" cy="374"/>
                </a:xfrm>
              </p:grpSpPr>
              <p:sp>
                <p:nvSpPr>
                  <p:cNvPr id="1563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005" y="0"/>
                    <a:ext cx="568" cy="37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GB" altLang="id-ID" sz="900" b="1">
                        <a:solidFill>
                          <a:srgbClr val="000080"/>
                        </a:solidFill>
                        <a:cs typeface="Times New Roman" panose="02020603050405020304" pitchFamily="18" charset="0"/>
                      </a:rPr>
                      <a:t>Humidity</a:t>
                    </a:r>
                    <a:endParaRPr lang="en-GB" altLang="id-ID" sz="1200"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GB" altLang="id-ID" sz="2400"/>
                  </a:p>
                </p:txBody>
              </p:sp>
              <p:sp>
                <p:nvSpPr>
                  <p:cNvPr id="1563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962" y="0"/>
                    <a:ext cx="654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</p:grpSp>
          </p:grpSp>
          <p:grpSp>
            <p:nvGrpSpPr>
              <p:cNvPr id="15370" name="Group 25"/>
              <p:cNvGrpSpPr>
                <a:grpSpLocks/>
              </p:cNvGrpSpPr>
              <p:nvPr/>
            </p:nvGrpSpPr>
            <p:grpSpPr bwMode="auto">
              <a:xfrm>
                <a:off x="2616" y="0"/>
                <a:ext cx="654" cy="374"/>
                <a:chOff x="2616" y="0"/>
                <a:chExt cx="654" cy="374"/>
              </a:xfrm>
            </p:grpSpPr>
            <p:sp>
              <p:nvSpPr>
                <p:cNvPr id="15628" name="Rectangle 26"/>
                <p:cNvSpPr>
                  <a:spLocks noChangeArrowheads="1"/>
                </p:cNvSpPr>
                <p:nvPr/>
              </p:nvSpPr>
              <p:spPr bwMode="auto">
                <a:xfrm>
                  <a:off x="2616" y="0"/>
                  <a:ext cx="654" cy="37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grpSp>
              <p:nvGrpSpPr>
                <p:cNvPr id="15629" name="Group 27"/>
                <p:cNvGrpSpPr>
                  <a:grpSpLocks/>
                </p:cNvGrpSpPr>
                <p:nvPr/>
              </p:nvGrpSpPr>
              <p:grpSpPr bwMode="auto">
                <a:xfrm>
                  <a:off x="2616" y="0"/>
                  <a:ext cx="654" cy="374"/>
                  <a:chOff x="2616" y="0"/>
                  <a:chExt cx="654" cy="374"/>
                </a:xfrm>
              </p:grpSpPr>
              <p:sp>
                <p:nvSpPr>
                  <p:cNvPr id="1563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659" y="0"/>
                    <a:ext cx="568" cy="37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GB" altLang="id-ID" sz="900" b="1">
                        <a:solidFill>
                          <a:srgbClr val="000080"/>
                        </a:solidFill>
                        <a:cs typeface="Times New Roman" panose="02020603050405020304" pitchFamily="18" charset="0"/>
                      </a:rPr>
                      <a:t>Wind</a:t>
                    </a:r>
                    <a:endParaRPr lang="en-GB" altLang="id-ID" sz="1200"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GB" altLang="id-ID" sz="2400"/>
                  </a:p>
                </p:txBody>
              </p:sp>
              <p:sp>
                <p:nvSpPr>
                  <p:cNvPr id="1563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616" y="0"/>
                    <a:ext cx="654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</p:grpSp>
          </p:grpSp>
          <p:grpSp>
            <p:nvGrpSpPr>
              <p:cNvPr id="15371" name="Group 30"/>
              <p:cNvGrpSpPr>
                <a:grpSpLocks/>
              </p:cNvGrpSpPr>
              <p:nvPr/>
            </p:nvGrpSpPr>
            <p:grpSpPr bwMode="auto">
              <a:xfrm>
                <a:off x="3270" y="0"/>
                <a:ext cx="654" cy="374"/>
                <a:chOff x="3270" y="0"/>
                <a:chExt cx="654" cy="374"/>
              </a:xfrm>
            </p:grpSpPr>
            <p:sp>
              <p:nvSpPr>
                <p:cNvPr id="15624" name="Rectangle 31"/>
                <p:cNvSpPr>
                  <a:spLocks noChangeArrowheads="1"/>
                </p:cNvSpPr>
                <p:nvPr/>
              </p:nvSpPr>
              <p:spPr bwMode="auto">
                <a:xfrm>
                  <a:off x="3270" y="0"/>
                  <a:ext cx="654" cy="37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grpSp>
              <p:nvGrpSpPr>
                <p:cNvPr id="15625" name="Group 32"/>
                <p:cNvGrpSpPr>
                  <a:grpSpLocks/>
                </p:cNvGrpSpPr>
                <p:nvPr/>
              </p:nvGrpSpPr>
              <p:grpSpPr bwMode="auto">
                <a:xfrm>
                  <a:off x="3270" y="0"/>
                  <a:ext cx="654" cy="374"/>
                  <a:chOff x="3270" y="0"/>
                  <a:chExt cx="654" cy="374"/>
                </a:xfrm>
              </p:grpSpPr>
              <p:sp>
                <p:nvSpPr>
                  <p:cNvPr id="1562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13" y="0"/>
                    <a:ext cx="568" cy="37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GB" altLang="id-ID" sz="900" b="1">
                        <a:solidFill>
                          <a:srgbClr val="00008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PlayTennis</a:t>
                    </a:r>
                    <a:endParaRPr lang="en-GB" altLang="id-ID" sz="2000" b="1">
                      <a:solidFill>
                        <a:srgbClr val="00008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GB" altLang="id-ID" sz="2400"/>
                  </a:p>
                </p:txBody>
              </p:sp>
              <p:sp>
                <p:nvSpPr>
                  <p:cNvPr id="1562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70" y="0"/>
                    <a:ext cx="654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</p:grpSp>
          </p:grpSp>
          <p:grpSp>
            <p:nvGrpSpPr>
              <p:cNvPr id="15372" name="Group 35"/>
              <p:cNvGrpSpPr>
                <a:grpSpLocks/>
              </p:cNvGrpSpPr>
              <p:nvPr/>
            </p:nvGrpSpPr>
            <p:grpSpPr bwMode="auto">
              <a:xfrm>
                <a:off x="0" y="374"/>
                <a:ext cx="654" cy="345"/>
                <a:chOff x="0" y="374"/>
                <a:chExt cx="654" cy="345"/>
              </a:xfrm>
            </p:grpSpPr>
            <p:sp>
              <p:nvSpPr>
                <p:cNvPr id="15622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568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D1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23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654" cy="34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73" name="Group 38"/>
              <p:cNvGrpSpPr>
                <a:grpSpLocks/>
              </p:cNvGrpSpPr>
              <p:nvPr/>
            </p:nvGrpSpPr>
            <p:grpSpPr bwMode="auto">
              <a:xfrm>
                <a:off x="654" y="374"/>
                <a:ext cx="654" cy="345"/>
                <a:chOff x="654" y="374"/>
                <a:chExt cx="654" cy="345"/>
              </a:xfrm>
            </p:grpSpPr>
            <p:sp>
              <p:nvSpPr>
                <p:cNvPr id="15620" name="Rectangle 39"/>
                <p:cNvSpPr>
                  <a:spLocks noChangeArrowheads="1"/>
                </p:cNvSpPr>
                <p:nvPr/>
              </p:nvSpPr>
              <p:spPr bwMode="auto">
                <a:xfrm>
                  <a:off x="697" y="374"/>
                  <a:ext cx="568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Sunny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21" name="Rectangle 40"/>
                <p:cNvSpPr>
                  <a:spLocks noChangeArrowheads="1"/>
                </p:cNvSpPr>
                <p:nvPr/>
              </p:nvSpPr>
              <p:spPr bwMode="auto">
                <a:xfrm>
                  <a:off x="654" y="374"/>
                  <a:ext cx="654" cy="34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74" name="Group 41"/>
              <p:cNvGrpSpPr>
                <a:grpSpLocks/>
              </p:cNvGrpSpPr>
              <p:nvPr/>
            </p:nvGrpSpPr>
            <p:grpSpPr bwMode="auto">
              <a:xfrm>
                <a:off x="1308" y="374"/>
                <a:ext cx="654" cy="345"/>
                <a:chOff x="1308" y="374"/>
                <a:chExt cx="654" cy="345"/>
              </a:xfrm>
            </p:grpSpPr>
            <p:sp>
              <p:nvSpPr>
                <p:cNvPr id="15618" name="Rectangle 42"/>
                <p:cNvSpPr>
                  <a:spLocks noChangeArrowheads="1"/>
                </p:cNvSpPr>
                <p:nvPr/>
              </p:nvSpPr>
              <p:spPr bwMode="auto">
                <a:xfrm>
                  <a:off x="1351" y="374"/>
                  <a:ext cx="568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Hot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19" name="Rectangle 43"/>
                <p:cNvSpPr>
                  <a:spLocks noChangeArrowheads="1"/>
                </p:cNvSpPr>
                <p:nvPr/>
              </p:nvSpPr>
              <p:spPr bwMode="auto">
                <a:xfrm>
                  <a:off x="1308" y="374"/>
                  <a:ext cx="654" cy="34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75" name="Group 44"/>
              <p:cNvGrpSpPr>
                <a:grpSpLocks/>
              </p:cNvGrpSpPr>
              <p:nvPr/>
            </p:nvGrpSpPr>
            <p:grpSpPr bwMode="auto">
              <a:xfrm>
                <a:off x="1962" y="374"/>
                <a:ext cx="654" cy="345"/>
                <a:chOff x="1962" y="374"/>
                <a:chExt cx="654" cy="345"/>
              </a:xfrm>
            </p:grpSpPr>
            <p:sp>
              <p:nvSpPr>
                <p:cNvPr id="15616" name="Rectangle 45"/>
                <p:cNvSpPr>
                  <a:spLocks noChangeArrowheads="1"/>
                </p:cNvSpPr>
                <p:nvPr/>
              </p:nvSpPr>
              <p:spPr bwMode="auto">
                <a:xfrm>
                  <a:off x="2005" y="374"/>
                  <a:ext cx="568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17" name="Rectangle 46"/>
                <p:cNvSpPr>
                  <a:spLocks noChangeArrowheads="1"/>
                </p:cNvSpPr>
                <p:nvPr/>
              </p:nvSpPr>
              <p:spPr bwMode="auto">
                <a:xfrm>
                  <a:off x="1962" y="374"/>
                  <a:ext cx="654" cy="34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76" name="Group 47"/>
              <p:cNvGrpSpPr>
                <a:grpSpLocks/>
              </p:cNvGrpSpPr>
              <p:nvPr/>
            </p:nvGrpSpPr>
            <p:grpSpPr bwMode="auto">
              <a:xfrm>
                <a:off x="2616" y="374"/>
                <a:ext cx="654" cy="345"/>
                <a:chOff x="2616" y="374"/>
                <a:chExt cx="654" cy="345"/>
              </a:xfrm>
            </p:grpSpPr>
            <p:sp>
              <p:nvSpPr>
                <p:cNvPr id="15614" name="Rectangle 48"/>
                <p:cNvSpPr>
                  <a:spLocks noChangeArrowheads="1"/>
                </p:cNvSpPr>
                <p:nvPr/>
              </p:nvSpPr>
              <p:spPr bwMode="auto">
                <a:xfrm>
                  <a:off x="2659" y="374"/>
                  <a:ext cx="568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Weak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15" name="Rectangle 49"/>
                <p:cNvSpPr>
                  <a:spLocks noChangeArrowheads="1"/>
                </p:cNvSpPr>
                <p:nvPr/>
              </p:nvSpPr>
              <p:spPr bwMode="auto">
                <a:xfrm>
                  <a:off x="2616" y="374"/>
                  <a:ext cx="654" cy="34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77" name="Group 50"/>
              <p:cNvGrpSpPr>
                <a:grpSpLocks/>
              </p:cNvGrpSpPr>
              <p:nvPr/>
            </p:nvGrpSpPr>
            <p:grpSpPr bwMode="auto">
              <a:xfrm>
                <a:off x="3270" y="374"/>
                <a:ext cx="654" cy="345"/>
                <a:chOff x="3270" y="374"/>
                <a:chExt cx="654" cy="345"/>
              </a:xfrm>
            </p:grpSpPr>
            <p:sp>
              <p:nvSpPr>
                <p:cNvPr id="15612" name="Rectangle 51"/>
                <p:cNvSpPr>
                  <a:spLocks noChangeArrowheads="1"/>
                </p:cNvSpPr>
                <p:nvPr/>
              </p:nvSpPr>
              <p:spPr bwMode="auto">
                <a:xfrm>
                  <a:off x="3313" y="374"/>
                  <a:ext cx="568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13" name="Rectangle 52"/>
                <p:cNvSpPr>
                  <a:spLocks noChangeArrowheads="1"/>
                </p:cNvSpPr>
                <p:nvPr/>
              </p:nvSpPr>
              <p:spPr bwMode="auto">
                <a:xfrm>
                  <a:off x="3270" y="374"/>
                  <a:ext cx="654" cy="34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78" name="Group 53"/>
              <p:cNvGrpSpPr>
                <a:grpSpLocks/>
              </p:cNvGrpSpPr>
              <p:nvPr/>
            </p:nvGrpSpPr>
            <p:grpSpPr bwMode="auto">
              <a:xfrm>
                <a:off x="0" y="719"/>
                <a:ext cx="654" cy="374"/>
                <a:chOff x="0" y="719"/>
                <a:chExt cx="654" cy="374"/>
              </a:xfrm>
            </p:grpSpPr>
            <p:sp>
              <p:nvSpPr>
                <p:cNvPr id="15610" name="Rectangle 54"/>
                <p:cNvSpPr>
                  <a:spLocks noChangeArrowheads="1"/>
                </p:cNvSpPr>
                <p:nvPr/>
              </p:nvSpPr>
              <p:spPr bwMode="auto">
                <a:xfrm>
                  <a:off x="43" y="71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D2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11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71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79" name="Group 56"/>
              <p:cNvGrpSpPr>
                <a:grpSpLocks/>
              </p:cNvGrpSpPr>
              <p:nvPr/>
            </p:nvGrpSpPr>
            <p:grpSpPr bwMode="auto">
              <a:xfrm>
                <a:off x="654" y="719"/>
                <a:ext cx="654" cy="374"/>
                <a:chOff x="654" y="719"/>
                <a:chExt cx="654" cy="374"/>
              </a:xfrm>
            </p:grpSpPr>
            <p:sp>
              <p:nvSpPr>
                <p:cNvPr id="15608" name="Rectangle 57"/>
                <p:cNvSpPr>
                  <a:spLocks noChangeArrowheads="1"/>
                </p:cNvSpPr>
                <p:nvPr/>
              </p:nvSpPr>
              <p:spPr bwMode="auto">
                <a:xfrm>
                  <a:off x="697" y="71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Sunny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09" name="Rectangle 58"/>
                <p:cNvSpPr>
                  <a:spLocks noChangeArrowheads="1"/>
                </p:cNvSpPr>
                <p:nvPr/>
              </p:nvSpPr>
              <p:spPr bwMode="auto">
                <a:xfrm>
                  <a:off x="654" y="71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80" name="Group 59"/>
              <p:cNvGrpSpPr>
                <a:grpSpLocks/>
              </p:cNvGrpSpPr>
              <p:nvPr/>
            </p:nvGrpSpPr>
            <p:grpSpPr bwMode="auto">
              <a:xfrm>
                <a:off x="1308" y="719"/>
                <a:ext cx="654" cy="374"/>
                <a:chOff x="1308" y="719"/>
                <a:chExt cx="654" cy="374"/>
              </a:xfrm>
            </p:grpSpPr>
            <p:sp>
              <p:nvSpPr>
                <p:cNvPr id="15606" name="Rectangle 60"/>
                <p:cNvSpPr>
                  <a:spLocks noChangeArrowheads="1"/>
                </p:cNvSpPr>
                <p:nvPr/>
              </p:nvSpPr>
              <p:spPr bwMode="auto">
                <a:xfrm>
                  <a:off x="1351" y="71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Hot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07" name="Rectangle 61"/>
                <p:cNvSpPr>
                  <a:spLocks noChangeArrowheads="1"/>
                </p:cNvSpPr>
                <p:nvPr/>
              </p:nvSpPr>
              <p:spPr bwMode="auto">
                <a:xfrm>
                  <a:off x="1308" y="71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81" name="Group 62"/>
              <p:cNvGrpSpPr>
                <a:grpSpLocks/>
              </p:cNvGrpSpPr>
              <p:nvPr/>
            </p:nvGrpSpPr>
            <p:grpSpPr bwMode="auto">
              <a:xfrm>
                <a:off x="1962" y="719"/>
                <a:ext cx="654" cy="374"/>
                <a:chOff x="1962" y="719"/>
                <a:chExt cx="654" cy="374"/>
              </a:xfrm>
            </p:grpSpPr>
            <p:sp>
              <p:nvSpPr>
                <p:cNvPr id="15604" name="Rectangle 63"/>
                <p:cNvSpPr>
                  <a:spLocks noChangeArrowheads="1"/>
                </p:cNvSpPr>
                <p:nvPr/>
              </p:nvSpPr>
              <p:spPr bwMode="auto">
                <a:xfrm>
                  <a:off x="2005" y="71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High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05" name="Rectangle 64"/>
                <p:cNvSpPr>
                  <a:spLocks noChangeArrowheads="1"/>
                </p:cNvSpPr>
                <p:nvPr/>
              </p:nvSpPr>
              <p:spPr bwMode="auto">
                <a:xfrm>
                  <a:off x="1962" y="71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82" name="Group 65"/>
              <p:cNvGrpSpPr>
                <a:grpSpLocks/>
              </p:cNvGrpSpPr>
              <p:nvPr/>
            </p:nvGrpSpPr>
            <p:grpSpPr bwMode="auto">
              <a:xfrm>
                <a:off x="2616" y="719"/>
                <a:ext cx="654" cy="374"/>
                <a:chOff x="2616" y="719"/>
                <a:chExt cx="654" cy="374"/>
              </a:xfrm>
            </p:grpSpPr>
            <p:sp>
              <p:nvSpPr>
                <p:cNvPr id="15602" name="Rectangle 66"/>
                <p:cNvSpPr>
                  <a:spLocks noChangeArrowheads="1"/>
                </p:cNvSpPr>
                <p:nvPr/>
              </p:nvSpPr>
              <p:spPr bwMode="auto">
                <a:xfrm>
                  <a:off x="2659" y="71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Strong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03" name="Rectangle 67"/>
                <p:cNvSpPr>
                  <a:spLocks noChangeArrowheads="1"/>
                </p:cNvSpPr>
                <p:nvPr/>
              </p:nvSpPr>
              <p:spPr bwMode="auto">
                <a:xfrm>
                  <a:off x="2616" y="71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83" name="Group 68"/>
              <p:cNvGrpSpPr>
                <a:grpSpLocks/>
              </p:cNvGrpSpPr>
              <p:nvPr/>
            </p:nvGrpSpPr>
            <p:grpSpPr bwMode="auto">
              <a:xfrm>
                <a:off x="3270" y="719"/>
                <a:ext cx="654" cy="374"/>
                <a:chOff x="3270" y="719"/>
                <a:chExt cx="654" cy="374"/>
              </a:xfrm>
            </p:grpSpPr>
            <p:sp>
              <p:nvSpPr>
                <p:cNvPr id="15600" name="Rectangle 69"/>
                <p:cNvSpPr>
                  <a:spLocks noChangeArrowheads="1"/>
                </p:cNvSpPr>
                <p:nvPr/>
              </p:nvSpPr>
              <p:spPr bwMode="auto">
                <a:xfrm>
                  <a:off x="3313" y="71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601" name="Rectangle 70"/>
                <p:cNvSpPr>
                  <a:spLocks noChangeArrowheads="1"/>
                </p:cNvSpPr>
                <p:nvPr/>
              </p:nvSpPr>
              <p:spPr bwMode="auto">
                <a:xfrm>
                  <a:off x="3270" y="71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84" name="Group 71"/>
              <p:cNvGrpSpPr>
                <a:grpSpLocks/>
              </p:cNvGrpSpPr>
              <p:nvPr/>
            </p:nvGrpSpPr>
            <p:grpSpPr bwMode="auto">
              <a:xfrm>
                <a:off x="0" y="1093"/>
                <a:ext cx="654" cy="374"/>
                <a:chOff x="0" y="1093"/>
                <a:chExt cx="654" cy="374"/>
              </a:xfrm>
            </p:grpSpPr>
            <p:sp>
              <p:nvSpPr>
                <p:cNvPr id="15598" name="Rectangle 72"/>
                <p:cNvSpPr>
                  <a:spLocks noChangeArrowheads="1"/>
                </p:cNvSpPr>
                <p:nvPr/>
              </p:nvSpPr>
              <p:spPr bwMode="auto">
                <a:xfrm>
                  <a:off x="43" y="109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D3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99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109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85" name="Group 74"/>
              <p:cNvGrpSpPr>
                <a:grpSpLocks/>
              </p:cNvGrpSpPr>
              <p:nvPr/>
            </p:nvGrpSpPr>
            <p:grpSpPr bwMode="auto">
              <a:xfrm>
                <a:off x="654" y="1093"/>
                <a:ext cx="654" cy="374"/>
                <a:chOff x="654" y="1093"/>
                <a:chExt cx="654" cy="374"/>
              </a:xfrm>
            </p:grpSpPr>
            <p:sp>
              <p:nvSpPr>
                <p:cNvPr id="15596" name="Rectangle 75"/>
                <p:cNvSpPr>
                  <a:spLocks noChangeArrowheads="1"/>
                </p:cNvSpPr>
                <p:nvPr/>
              </p:nvSpPr>
              <p:spPr bwMode="auto">
                <a:xfrm>
                  <a:off x="697" y="109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Overcast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97" name="Rectangle 76"/>
                <p:cNvSpPr>
                  <a:spLocks noChangeArrowheads="1"/>
                </p:cNvSpPr>
                <p:nvPr/>
              </p:nvSpPr>
              <p:spPr bwMode="auto">
                <a:xfrm>
                  <a:off x="654" y="109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86" name="Group 77"/>
              <p:cNvGrpSpPr>
                <a:grpSpLocks/>
              </p:cNvGrpSpPr>
              <p:nvPr/>
            </p:nvGrpSpPr>
            <p:grpSpPr bwMode="auto">
              <a:xfrm>
                <a:off x="1308" y="1093"/>
                <a:ext cx="654" cy="374"/>
                <a:chOff x="1308" y="1093"/>
                <a:chExt cx="654" cy="374"/>
              </a:xfrm>
            </p:grpSpPr>
            <p:sp>
              <p:nvSpPr>
                <p:cNvPr id="15594" name="Rectangle 78"/>
                <p:cNvSpPr>
                  <a:spLocks noChangeArrowheads="1"/>
                </p:cNvSpPr>
                <p:nvPr/>
              </p:nvSpPr>
              <p:spPr bwMode="auto">
                <a:xfrm>
                  <a:off x="1351" y="109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Hot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95" name="Rectangle 79"/>
                <p:cNvSpPr>
                  <a:spLocks noChangeArrowheads="1"/>
                </p:cNvSpPr>
                <p:nvPr/>
              </p:nvSpPr>
              <p:spPr bwMode="auto">
                <a:xfrm>
                  <a:off x="1308" y="109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87" name="Group 80"/>
              <p:cNvGrpSpPr>
                <a:grpSpLocks/>
              </p:cNvGrpSpPr>
              <p:nvPr/>
            </p:nvGrpSpPr>
            <p:grpSpPr bwMode="auto">
              <a:xfrm>
                <a:off x="1962" y="1093"/>
                <a:ext cx="654" cy="374"/>
                <a:chOff x="1962" y="1093"/>
                <a:chExt cx="654" cy="374"/>
              </a:xfrm>
            </p:grpSpPr>
            <p:sp>
              <p:nvSpPr>
                <p:cNvPr id="15592" name="Rectangle 81"/>
                <p:cNvSpPr>
                  <a:spLocks noChangeArrowheads="1"/>
                </p:cNvSpPr>
                <p:nvPr/>
              </p:nvSpPr>
              <p:spPr bwMode="auto">
                <a:xfrm>
                  <a:off x="2005" y="109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High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93" name="Rectangle 82"/>
                <p:cNvSpPr>
                  <a:spLocks noChangeArrowheads="1"/>
                </p:cNvSpPr>
                <p:nvPr/>
              </p:nvSpPr>
              <p:spPr bwMode="auto">
                <a:xfrm>
                  <a:off x="1962" y="109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88" name="Group 83"/>
              <p:cNvGrpSpPr>
                <a:grpSpLocks/>
              </p:cNvGrpSpPr>
              <p:nvPr/>
            </p:nvGrpSpPr>
            <p:grpSpPr bwMode="auto">
              <a:xfrm>
                <a:off x="2616" y="1093"/>
                <a:ext cx="654" cy="374"/>
                <a:chOff x="2616" y="1093"/>
                <a:chExt cx="654" cy="374"/>
              </a:xfrm>
            </p:grpSpPr>
            <p:sp>
              <p:nvSpPr>
                <p:cNvPr id="15590" name="Rectangle 84"/>
                <p:cNvSpPr>
                  <a:spLocks noChangeArrowheads="1"/>
                </p:cNvSpPr>
                <p:nvPr/>
              </p:nvSpPr>
              <p:spPr bwMode="auto">
                <a:xfrm>
                  <a:off x="2659" y="109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Weak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91" name="Rectangle 85"/>
                <p:cNvSpPr>
                  <a:spLocks noChangeArrowheads="1"/>
                </p:cNvSpPr>
                <p:nvPr/>
              </p:nvSpPr>
              <p:spPr bwMode="auto">
                <a:xfrm>
                  <a:off x="2616" y="109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89" name="Group 86"/>
              <p:cNvGrpSpPr>
                <a:grpSpLocks/>
              </p:cNvGrpSpPr>
              <p:nvPr/>
            </p:nvGrpSpPr>
            <p:grpSpPr bwMode="auto">
              <a:xfrm>
                <a:off x="3270" y="1093"/>
                <a:ext cx="654" cy="374"/>
                <a:chOff x="3270" y="1093"/>
                <a:chExt cx="654" cy="374"/>
              </a:xfrm>
            </p:grpSpPr>
            <p:sp>
              <p:nvSpPr>
                <p:cNvPr id="15588" name="Rectangle 87"/>
                <p:cNvSpPr>
                  <a:spLocks noChangeArrowheads="1"/>
                </p:cNvSpPr>
                <p:nvPr/>
              </p:nvSpPr>
              <p:spPr bwMode="auto">
                <a:xfrm>
                  <a:off x="3313" y="109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89" name="Rectangle 88"/>
                <p:cNvSpPr>
                  <a:spLocks noChangeArrowheads="1"/>
                </p:cNvSpPr>
                <p:nvPr/>
              </p:nvSpPr>
              <p:spPr bwMode="auto">
                <a:xfrm>
                  <a:off x="3270" y="109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90" name="Group 89"/>
              <p:cNvGrpSpPr>
                <a:grpSpLocks/>
              </p:cNvGrpSpPr>
              <p:nvPr/>
            </p:nvGrpSpPr>
            <p:grpSpPr bwMode="auto">
              <a:xfrm>
                <a:off x="0" y="1467"/>
                <a:ext cx="654" cy="374"/>
                <a:chOff x="0" y="1467"/>
                <a:chExt cx="654" cy="374"/>
              </a:xfrm>
            </p:grpSpPr>
            <p:sp>
              <p:nvSpPr>
                <p:cNvPr id="15586" name="Rectangle 90"/>
                <p:cNvSpPr>
                  <a:spLocks noChangeArrowheads="1"/>
                </p:cNvSpPr>
                <p:nvPr/>
              </p:nvSpPr>
              <p:spPr bwMode="auto">
                <a:xfrm>
                  <a:off x="43" y="146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D4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87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146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91" name="Group 92"/>
              <p:cNvGrpSpPr>
                <a:grpSpLocks/>
              </p:cNvGrpSpPr>
              <p:nvPr/>
            </p:nvGrpSpPr>
            <p:grpSpPr bwMode="auto">
              <a:xfrm>
                <a:off x="654" y="1467"/>
                <a:ext cx="654" cy="374"/>
                <a:chOff x="654" y="1467"/>
                <a:chExt cx="654" cy="374"/>
              </a:xfrm>
            </p:grpSpPr>
            <p:sp>
              <p:nvSpPr>
                <p:cNvPr id="15584" name="Rectangle 93"/>
                <p:cNvSpPr>
                  <a:spLocks noChangeArrowheads="1"/>
                </p:cNvSpPr>
                <p:nvPr/>
              </p:nvSpPr>
              <p:spPr bwMode="auto">
                <a:xfrm>
                  <a:off x="697" y="146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Rain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85" name="Rectangle 94"/>
                <p:cNvSpPr>
                  <a:spLocks noChangeArrowheads="1"/>
                </p:cNvSpPr>
                <p:nvPr/>
              </p:nvSpPr>
              <p:spPr bwMode="auto">
                <a:xfrm>
                  <a:off x="654" y="146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92" name="Group 95"/>
              <p:cNvGrpSpPr>
                <a:grpSpLocks/>
              </p:cNvGrpSpPr>
              <p:nvPr/>
            </p:nvGrpSpPr>
            <p:grpSpPr bwMode="auto">
              <a:xfrm>
                <a:off x="1308" y="1467"/>
                <a:ext cx="654" cy="374"/>
                <a:chOff x="1308" y="1467"/>
                <a:chExt cx="654" cy="374"/>
              </a:xfrm>
            </p:grpSpPr>
            <p:sp>
              <p:nvSpPr>
                <p:cNvPr id="15582" name="Rectangle 96"/>
                <p:cNvSpPr>
                  <a:spLocks noChangeArrowheads="1"/>
                </p:cNvSpPr>
                <p:nvPr/>
              </p:nvSpPr>
              <p:spPr bwMode="auto">
                <a:xfrm>
                  <a:off x="1351" y="146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Mild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83" name="Rectangle 97"/>
                <p:cNvSpPr>
                  <a:spLocks noChangeArrowheads="1"/>
                </p:cNvSpPr>
                <p:nvPr/>
              </p:nvSpPr>
              <p:spPr bwMode="auto">
                <a:xfrm>
                  <a:off x="1308" y="146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93" name="Group 98"/>
              <p:cNvGrpSpPr>
                <a:grpSpLocks/>
              </p:cNvGrpSpPr>
              <p:nvPr/>
            </p:nvGrpSpPr>
            <p:grpSpPr bwMode="auto">
              <a:xfrm>
                <a:off x="1962" y="1467"/>
                <a:ext cx="654" cy="374"/>
                <a:chOff x="1962" y="1467"/>
                <a:chExt cx="654" cy="374"/>
              </a:xfrm>
            </p:grpSpPr>
            <p:sp>
              <p:nvSpPr>
                <p:cNvPr id="15580" name="Rectangle 99"/>
                <p:cNvSpPr>
                  <a:spLocks noChangeArrowheads="1"/>
                </p:cNvSpPr>
                <p:nvPr/>
              </p:nvSpPr>
              <p:spPr bwMode="auto">
                <a:xfrm>
                  <a:off x="2005" y="146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81" name="Rectangle 100"/>
                <p:cNvSpPr>
                  <a:spLocks noChangeArrowheads="1"/>
                </p:cNvSpPr>
                <p:nvPr/>
              </p:nvSpPr>
              <p:spPr bwMode="auto">
                <a:xfrm>
                  <a:off x="1962" y="146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94" name="Group 101"/>
              <p:cNvGrpSpPr>
                <a:grpSpLocks/>
              </p:cNvGrpSpPr>
              <p:nvPr/>
            </p:nvGrpSpPr>
            <p:grpSpPr bwMode="auto">
              <a:xfrm>
                <a:off x="2616" y="1467"/>
                <a:ext cx="654" cy="374"/>
                <a:chOff x="2616" y="1467"/>
                <a:chExt cx="654" cy="374"/>
              </a:xfrm>
            </p:grpSpPr>
            <p:sp>
              <p:nvSpPr>
                <p:cNvPr id="15578" name="Rectangle 102"/>
                <p:cNvSpPr>
                  <a:spLocks noChangeArrowheads="1"/>
                </p:cNvSpPr>
                <p:nvPr/>
              </p:nvSpPr>
              <p:spPr bwMode="auto">
                <a:xfrm>
                  <a:off x="2659" y="146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Weak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7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616" y="146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95" name="Group 104"/>
              <p:cNvGrpSpPr>
                <a:grpSpLocks/>
              </p:cNvGrpSpPr>
              <p:nvPr/>
            </p:nvGrpSpPr>
            <p:grpSpPr bwMode="auto">
              <a:xfrm>
                <a:off x="3270" y="1467"/>
                <a:ext cx="654" cy="374"/>
                <a:chOff x="3270" y="1467"/>
                <a:chExt cx="654" cy="374"/>
              </a:xfrm>
            </p:grpSpPr>
            <p:sp>
              <p:nvSpPr>
                <p:cNvPr id="1557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313" y="146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Yes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77" name="Rectangle 106"/>
                <p:cNvSpPr>
                  <a:spLocks noChangeArrowheads="1"/>
                </p:cNvSpPr>
                <p:nvPr/>
              </p:nvSpPr>
              <p:spPr bwMode="auto">
                <a:xfrm>
                  <a:off x="3270" y="146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96" name="Group 107"/>
              <p:cNvGrpSpPr>
                <a:grpSpLocks/>
              </p:cNvGrpSpPr>
              <p:nvPr/>
            </p:nvGrpSpPr>
            <p:grpSpPr bwMode="auto">
              <a:xfrm>
                <a:off x="0" y="1841"/>
                <a:ext cx="654" cy="374"/>
                <a:chOff x="0" y="1841"/>
                <a:chExt cx="654" cy="374"/>
              </a:xfrm>
            </p:grpSpPr>
            <p:sp>
              <p:nvSpPr>
                <p:cNvPr id="15574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" y="184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D5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75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184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97" name="Group 110"/>
              <p:cNvGrpSpPr>
                <a:grpSpLocks/>
              </p:cNvGrpSpPr>
              <p:nvPr/>
            </p:nvGrpSpPr>
            <p:grpSpPr bwMode="auto">
              <a:xfrm>
                <a:off x="654" y="1841"/>
                <a:ext cx="654" cy="374"/>
                <a:chOff x="654" y="1841"/>
                <a:chExt cx="654" cy="374"/>
              </a:xfrm>
            </p:grpSpPr>
            <p:sp>
              <p:nvSpPr>
                <p:cNvPr id="15572" name="Rectangle 111"/>
                <p:cNvSpPr>
                  <a:spLocks noChangeArrowheads="1"/>
                </p:cNvSpPr>
                <p:nvPr/>
              </p:nvSpPr>
              <p:spPr bwMode="auto">
                <a:xfrm>
                  <a:off x="697" y="184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Rain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7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54" y="184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98" name="Group 113"/>
              <p:cNvGrpSpPr>
                <a:grpSpLocks/>
              </p:cNvGrpSpPr>
              <p:nvPr/>
            </p:nvGrpSpPr>
            <p:grpSpPr bwMode="auto">
              <a:xfrm>
                <a:off x="1308" y="1841"/>
                <a:ext cx="654" cy="374"/>
                <a:chOff x="1308" y="1841"/>
                <a:chExt cx="654" cy="374"/>
              </a:xfrm>
            </p:grpSpPr>
            <p:sp>
              <p:nvSpPr>
                <p:cNvPr id="1557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51" y="184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Cool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71" name="Rectangle 115"/>
                <p:cNvSpPr>
                  <a:spLocks noChangeArrowheads="1"/>
                </p:cNvSpPr>
                <p:nvPr/>
              </p:nvSpPr>
              <p:spPr bwMode="auto">
                <a:xfrm>
                  <a:off x="1308" y="184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399" name="Group 116"/>
              <p:cNvGrpSpPr>
                <a:grpSpLocks/>
              </p:cNvGrpSpPr>
              <p:nvPr/>
            </p:nvGrpSpPr>
            <p:grpSpPr bwMode="auto">
              <a:xfrm>
                <a:off x="1962" y="1841"/>
                <a:ext cx="654" cy="374"/>
                <a:chOff x="1962" y="1841"/>
                <a:chExt cx="654" cy="374"/>
              </a:xfrm>
            </p:grpSpPr>
            <p:sp>
              <p:nvSpPr>
                <p:cNvPr id="15568" name="Rectangle 117"/>
                <p:cNvSpPr>
                  <a:spLocks noChangeArrowheads="1"/>
                </p:cNvSpPr>
                <p:nvPr/>
              </p:nvSpPr>
              <p:spPr bwMode="auto">
                <a:xfrm>
                  <a:off x="2005" y="184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</a:t>
                  </a:r>
                  <a:endParaRPr lang="en-GB" altLang="id-ID" sz="2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69" name="Rectangle 118"/>
                <p:cNvSpPr>
                  <a:spLocks noChangeArrowheads="1"/>
                </p:cNvSpPr>
                <p:nvPr/>
              </p:nvSpPr>
              <p:spPr bwMode="auto">
                <a:xfrm>
                  <a:off x="1962" y="184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00" name="Group 119"/>
              <p:cNvGrpSpPr>
                <a:grpSpLocks/>
              </p:cNvGrpSpPr>
              <p:nvPr/>
            </p:nvGrpSpPr>
            <p:grpSpPr bwMode="auto">
              <a:xfrm>
                <a:off x="2616" y="1841"/>
                <a:ext cx="654" cy="374"/>
                <a:chOff x="2616" y="1841"/>
                <a:chExt cx="654" cy="374"/>
              </a:xfrm>
            </p:grpSpPr>
            <p:sp>
              <p:nvSpPr>
                <p:cNvPr id="15566" name="Rectangle 120"/>
                <p:cNvSpPr>
                  <a:spLocks noChangeArrowheads="1"/>
                </p:cNvSpPr>
                <p:nvPr/>
              </p:nvSpPr>
              <p:spPr bwMode="auto">
                <a:xfrm>
                  <a:off x="2659" y="184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Weak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67" name="Rectangle 121"/>
                <p:cNvSpPr>
                  <a:spLocks noChangeArrowheads="1"/>
                </p:cNvSpPr>
                <p:nvPr/>
              </p:nvSpPr>
              <p:spPr bwMode="auto">
                <a:xfrm>
                  <a:off x="2616" y="184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01" name="Group 122"/>
              <p:cNvGrpSpPr>
                <a:grpSpLocks/>
              </p:cNvGrpSpPr>
              <p:nvPr/>
            </p:nvGrpSpPr>
            <p:grpSpPr bwMode="auto">
              <a:xfrm>
                <a:off x="3270" y="1841"/>
                <a:ext cx="654" cy="374"/>
                <a:chOff x="3270" y="1841"/>
                <a:chExt cx="654" cy="374"/>
              </a:xfrm>
            </p:grpSpPr>
            <p:sp>
              <p:nvSpPr>
                <p:cNvPr id="155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3313" y="184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Yes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65" name="Rectangle 124"/>
                <p:cNvSpPr>
                  <a:spLocks noChangeArrowheads="1"/>
                </p:cNvSpPr>
                <p:nvPr/>
              </p:nvSpPr>
              <p:spPr bwMode="auto">
                <a:xfrm>
                  <a:off x="3270" y="184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02" name="Group 125"/>
              <p:cNvGrpSpPr>
                <a:grpSpLocks/>
              </p:cNvGrpSpPr>
              <p:nvPr/>
            </p:nvGrpSpPr>
            <p:grpSpPr bwMode="auto">
              <a:xfrm>
                <a:off x="0" y="2215"/>
                <a:ext cx="654" cy="374"/>
                <a:chOff x="0" y="2215"/>
                <a:chExt cx="654" cy="374"/>
              </a:xfrm>
            </p:grpSpPr>
            <p:sp>
              <p:nvSpPr>
                <p:cNvPr id="15562" name="Rectangle 126"/>
                <p:cNvSpPr>
                  <a:spLocks noChangeArrowheads="1"/>
                </p:cNvSpPr>
                <p:nvPr/>
              </p:nvSpPr>
              <p:spPr bwMode="auto">
                <a:xfrm>
                  <a:off x="43" y="221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D6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63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221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03" name="Group 128"/>
              <p:cNvGrpSpPr>
                <a:grpSpLocks/>
              </p:cNvGrpSpPr>
              <p:nvPr/>
            </p:nvGrpSpPr>
            <p:grpSpPr bwMode="auto">
              <a:xfrm>
                <a:off x="654" y="2215"/>
                <a:ext cx="654" cy="374"/>
                <a:chOff x="654" y="2215"/>
                <a:chExt cx="654" cy="374"/>
              </a:xfrm>
            </p:grpSpPr>
            <p:sp>
              <p:nvSpPr>
                <p:cNvPr id="15560" name="Rectangle 129"/>
                <p:cNvSpPr>
                  <a:spLocks noChangeArrowheads="1"/>
                </p:cNvSpPr>
                <p:nvPr/>
              </p:nvSpPr>
              <p:spPr bwMode="auto">
                <a:xfrm>
                  <a:off x="697" y="221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Rain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61" name="Rectangle 130"/>
                <p:cNvSpPr>
                  <a:spLocks noChangeArrowheads="1"/>
                </p:cNvSpPr>
                <p:nvPr/>
              </p:nvSpPr>
              <p:spPr bwMode="auto">
                <a:xfrm>
                  <a:off x="654" y="221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04" name="Group 131"/>
              <p:cNvGrpSpPr>
                <a:grpSpLocks/>
              </p:cNvGrpSpPr>
              <p:nvPr/>
            </p:nvGrpSpPr>
            <p:grpSpPr bwMode="auto">
              <a:xfrm>
                <a:off x="1308" y="2215"/>
                <a:ext cx="654" cy="374"/>
                <a:chOff x="1308" y="2215"/>
                <a:chExt cx="654" cy="374"/>
              </a:xfrm>
            </p:grpSpPr>
            <p:sp>
              <p:nvSpPr>
                <p:cNvPr id="15558" name="Rectangle 132"/>
                <p:cNvSpPr>
                  <a:spLocks noChangeArrowheads="1"/>
                </p:cNvSpPr>
                <p:nvPr/>
              </p:nvSpPr>
              <p:spPr bwMode="auto">
                <a:xfrm>
                  <a:off x="1351" y="221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Cool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5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308" y="221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05" name="Group 134"/>
              <p:cNvGrpSpPr>
                <a:grpSpLocks/>
              </p:cNvGrpSpPr>
              <p:nvPr/>
            </p:nvGrpSpPr>
            <p:grpSpPr bwMode="auto">
              <a:xfrm>
                <a:off x="1962" y="2215"/>
                <a:ext cx="654" cy="374"/>
                <a:chOff x="1962" y="2215"/>
                <a:chExt cx="654" cy="374"/>
              </a:xfrm>
            </p:grpSpPr>
            <p:sp>
              <p:nvSpPr>
                <p:cNvPr id="15556" name="Rectangle 135"/>
                <p:cNvSpPr>
                  <a:spLocks noChangeArrowheads="1"/>
                </p:cNvSpPr>
                <p:nvPr/>
              </p:nvSpPr>
              <p:spPr bwMode="auto">
                <a:xfrm>
                  <a:off x="2005" y="221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Normal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57" name="Rectangle 136"/>
                <p:cNvSpPr>
                  <a:spLocks noChangeArrowheads="1"/>
                </p:cNvSpPr>
                <p:nvPr/>
              </p:nvSpPr>
              <p:spPr bwMode="auto">
                <a:xfrm>
                  <a:off x="1962" y="221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06" name="Group 137"/>
              <p:cNvGrpSpPr>
                <a:grpSpLocks/>
              </p:cNvGrpSpPr>
              <p:nvPr/>
            </p:nvGrpSpPr>
            <p:grpSpPr bwMode="auto">
              <a:xfrm>
                <a:off x="2616" y="2215"/>
                <a:ext cx="654" cy="374"/>
                <a:chOff x="2616" y="2215"/>
                <a:chExt cx="654" cy="374"/>
              </a:xfrm>
            </p:grpSpPr>
            <p:sp>
              <p:nvSpPr>
                <p:cNvPr id="15554" name="Rectangle 138"/>
                <p:cNvSpPr>
                  <a:spLocks noChangeArrowheads="1"/>
                </p:cNvSpPr>
                <p:nvPr/>
              </p:nvSpPr>
              <p:spPr bwMode="auto">
                <a:xfrm>
                  <a:off x="2659" y="221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Strong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55" name="Rectangle 139"/>
                <p:cNvSpPr>
                  <a:spLocks noChangeArrowheads="1"/>
                </p:cNvSpPr>
                <p:nvPr/>
              </p:nvSpPr>
              <p:spPr bwMode="auto">
                <a:xfrm>
                  <a:off x="2616" y="221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07" name="Group 140"/>
              <p:cNvGrpSpPr>
                <a:grpSpLocks/>
              </p:cNvGrpSpPr>
              <p:nvPr/>
            </p:nvGrpSpPr>
            <p:grpSpPr bwMode="auto">
              <a:xfrm>
                <a:off x="3270" y="2215"/>
                <a:ext cx="654" cy="374"/>
                <a:chOff x="3270" y="2215"/>
                <a:chExt cx="654" cy="374"/>
              </a:xfrm>
            </p:grpSpPr>
            <p:sp>
              <p:nvSpPr>
                <p:cNvPr id="15552" name="Rectangle 141"/>
                <p:cNvSpPr>
                  <a:spLocks noChangeArrowheads="1"/>
                </p:cNvSpPr>
                <p:nvPr/>
              </p:nvSpPr>
              <p:spPr bwMode="auto">
                <a:xfrm>
                  <a:off x="3313" y="221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No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53" name="Rectangle 142"/>
                <p:cNvSpPr>
                  <a:spLocks noChangeArrowheads="1"/>
                </p:cNvSpPr>
                <p:nvPr/>
              </p:nvSpPr>
              <p:spPr bwMode="auto">
                <a:xfrm>
                  <a:off x="3270" y="221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08" name="Group 143"/>
              <p:cNvGrpSpPr>
                <a:grpSpLocks/>
              </p:cNvGrpSpPr>
              <p:nvPr/>
            </p:nvGrpSpPr>
            <p:grpSpPr bwMode="auto">
              <a:xfrm>
                <a:off x="0" y="2589"/>
                <a:ext cx="654" cy="374"/>
                <a:chOff x="0" y="2589"/>
                <a:chExt cx="654" cy="374"/>
              </a:xfrm>
            </p:grpSpPr>
            <p:sp>
              <p:nvSpPr>
                <p:cNvPr id="15550" name="Rectangle 144"/>
                <p:cNvSpPr>
                  <a:spLocks noChangeArrowheads="1"/>
                </p:cNvSpPr>
                <p:nvPr/>
              </p:nvSpPr>
              <p:spPr bwMode="auto">
                <a:xfrm>
                  <a:off x="43" y="258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D7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51" name="Rectangle 145"/>
                <p:cNvSpPr>
                  <a:spLocks noChangeArrowheads="1"/>
                </p:cNvSpPr>
                <p:nvPr/>
              </p:nvSpPr>
              <p:spPr bwMode="auto">
                <a:xfrm>
                  <a:off x="0" y="258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09" name="Group 146"/>
              <p:cNvGrpSpPr>
                <a:grpSpLocks/>
              </p:cNvGrpSpPr>
              <p:nvPr/>
            </p:nvGrpSpPr>
            <p:grpSpPr bwMode="auto">
              <a:xfrm>
                <a:off x="654" y="2589"/>
                <a:ext cx="654" cy="374"/>
                <a:chOff x="654" y="2589"/>
                <a:chExt cx="654" cy="374"/>
              </a:xfrm>
            </p:grpSpPr>
            <p:sp>
              <p:nvSpPr>
                <p:cNvPr id="15548" name="Rectangle 147"/>
                <p:cNvSpPr>
                  <a:spLocks noChangeArrowheads="1"/>
                </p:cNvSpPr>
                <p:nvPr/>
              </p:nvSpPr>
              <p:spPr bwMode="auto">
                <a:xfrm>
                  <a:off x="697" y="258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Overcast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49" name="Rectangle 148"/>
                <p:cNvSpPr>
                  <a:spLocks noChangeArrowheads="1"/>
                </p:cNvSpPr>
                <p:nvPr/>
              </p:nvSpPr>
              <p:spPr bwMode="auto">
                <a:xfrm>
                  <a:off x="654" y="258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10" name="Group 149"/>
              <p:cNvGrpSpPr>
                <a:grpSpLocks/>
              </p:cNvGrpSpPr>
              <p:nvPr/>
            </p:nvGrpSpPr>
            <p:grpSpPr bwMode="auto">
              <a:xfrm>
                <a:off x="1308" y="2589"/>
                <a:ext cx="654" cy="374"/>
                <a:chOff x="1308" y="2589"/>
                <a:chExt cx="654" cy="374"/>
              </a:xfrm>
            </p:grpSpPr>
            <p:sp>
              <p:nvSpPr>
                <p:cNvPr id="15546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51" y="258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Cool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4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08" y="258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11" name="Group 152"/>
              <p:cNvGrpSpPr>
                <a:grpSpLocks/>
              </p:cNvGrpSpPr>
              <p:nvPr/>
            </p:nvGrpSpPr>
            <p:grpSpPr bwMode="auto">
              <a:xfrm>
                <a:off x="1962" y="2589"/>
                <a:ext cx="654" cy="374"/>
                <a:chOff x="1962" y="2589"/>
                <a:chExt cx="654" cy="374"/>
              </a:xfrm>
            </p:grpSpPr>
            <p:sp>
              <p:nvSpPr>
                <p:cNvPr id="15544" name="Rectangle 153"/>
                <p:cNvSpPr>
                  <a:spLocks noChangeArrowheads="1"/>
                </p:cNvSpPr>
                <p:nvPr/>
              </p:nvSpPr>
              <p:spPr bwMode="auto">
                <a:xfrm>
                  <a:off x="2005" y="258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Normal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45" name="Rectangle 154"/>
                <p:cNvSpPr>
                  <a:spLocks noChangeArrowheads="1"/>
                </p:cNvSpPr>
                <p:nvPr/>
              </p:nvSpPr>
              <p:spPr bwMode="auto">
                <a:xfrm>
                  <a:off x="1962" y="258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12" name="Group 155"/>
              <p:cNvGrpSpPr>
                <a:grpSpLocks/>
              </p:cNvGrpSpPr>
              <p:nvPr/>
            </p:nvGrpSpPr>
            <p:grpSpPr bwMode="auto">
              <a:xfrm>
                <a:off x="2616" y="2589"/>
                <a:ext cx="654" cy="374"/>
                <a:chOff x="2616" y="2589"/>
                <a:chExt cx="654" cy="374"/>
              </a:xfrm>
            </p:grpSpPr>
            <p:sp>
              <p:nvSpPr>
                <p:cNvPr id="15542" name="Rectangle 156"/>
                <p:cNvSpPr>
                  <a:spLocks noChangeArrowheads="1"/>
                </p:cNvSpPr>
                <p:nvPr/>
              </p:nvSpPr>
              <p:spPr bwMode="auto">
                <a:xfrm>
                  <a:off x="2659" y="258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Strong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43" name="Rectangle 157"/>
                <p:cNvSpPr>
                  <a:spLocks noChangeArrowheads="1"/>
                </p:cNvSpPr>
                <p:nvPr/>
              </p:nvSpPr>
              <p:spPr bwMode="auto">
                <a:xfrm>
                  <a:off x="2616" y="258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13" name="Group 158"/>
              <p:cNvGrpSpPr>
                <a:grpSpLocks/>
              </p:cNvGrpSpPr>
              <p:nvPr/>
            </p:nvGrpSpPr>
            <p:grpSpPr bwMode="auto">
              <a:xfrm>
                <a:off x="3270" y="2589"/>
                <a:ext cx="654" cy="374"/>
                <a:chOff x="3270" y="2589"/>
                <a:chExt cx="654" cy="374"/>
              </a:xfrm>
            </p:grpSpPr>
            <p:sp>
              <p:nvSpPr>
                <p:cNvPr id="1554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313" y="258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Yes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4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270" y="258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14" name="Group 161"/>
              <p:cNvGrpSpPr>
                <a:grpSpLocks/>
              </p:cNvGrpSpPr>
              <p:nvPr/>
            </p:nvGrpSpPr>
            <p:grpSpPr bwMode="auto">
              <a:xfrm>
                <a:off x="0" y="2963"/>
                <a:ext cx="654" cy="374"/>
                <a:chOff x="0" y="2963"/>
                <a:chExt cx="654" cy="374"/>
              </a:xfrm>
            </p:grpSpPr>
            <p:sp>
              <p:nvSpPr>
                <p:cNvPr id="15538" name="Rectangle 162"/>
                <p:cNvSpPr>
                  <a:spLocks noChangeArrowheads="1"/>
                </p:cNvSpPr>
                <p:nvPr/>
              </p:nvSpPr>
              <p:spPr bwMode="auto">
                <a:xfrm>
                  <a:off x="43" y="296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D8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39" name="Rectangle 163"/>
                <p:cNvSpPr>
                  <a:spLocks noChangeArrowheads="1"/>
                </p:cNvSpPr>
                <p:nvPr/>
              </p:nvSpPr>
              <p:spPr bwMode="auto">
                <a:xfrm>
                  <a:off x="0" y="296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15" name="Group 164"/>
              <p:cNvGrpSpPr>
                <a:grpSpLocks/>
              </p:cNvGrpSpPr>
              <p:nvPr/>
            </p:nvGrpSpPr>
            <p:grpSpPr bwMode="auto">
              <a:xfrm>
                <a:off x="654" y="2963"/>
                <a:ext cx="654" cy="374"/>
                <a:chOff x="654" y="2963"/>
                <a:chExt cx="654" cy="374"/>
              </a:xfrm>
            </p:grpSpPr>
            <p:sp>
              <p:nvSpPr>
                <p:cNvPr id="15536" name="Rectangle 165"/>
                <p:cNvSpPr>
                  <a:spLocks noChangeArrowheads="1"/>
                </p:cNvSpPr>
                <p:nvPr/>
              </p:nvSpPr>
              <p:spPr bwMode="auto">
                <a:xfrm>
                  <a:off x="697" y="296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Sunny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37" name="Rectangle 166"/>
                <p:cNvSpPr>
                  <a:spLocks noChangeArrowheads="1"/>
                </p:cNvSpPr>
                <p:nvPr/>
              </p:nvSpPr>
              <p:spPr bwMode="auto">
                <a:xfrm>
                  <a:off x="654" y="296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16" name="Group 167"/>
              <p:cNvGrpSpPr>
                <a:grpSpLocks/>
              </p:cNvGrpSpPr>
              <p:nvPr/>
            </p:nvGrpSpPr>
            <p:grpSpPr bwMode="auto">
              <a:xfrm>
                <a:off x="1308" y="2963"/>
                <a:ext cx="654" cy="374"/>
                <a:chOff x="1308" y="2963"/>
                <a:chExt cx="654" cy="374"/>
              </a:xfrm>
            </p:grpSpPr>
            <p:sp>
              <p:nvSpPr>
                <p:cNvPr id="1553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351" y="296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Mild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3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308" y="296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17" name="Group 170"/>
              <p:cNvGrpSpPr>
                <a:grpSpLocks/>
              </p:cNvGrpSpPr>
              <p:nvPr/>
            </p:nvGrpSpPr>
            <p:grpSpPr bwMode="auto">
              <a:xfrm>
                <a:off x="1962" y="2963"/>
                <a:ext cx="654" cy="374"/>
                <a:chOff x="1962" y="2963"/>
                <a:chExt cx="654" cy="374"/>
              </a:xfrm>
            </p:grpSpPr>
            <p:sp>
              <p:nvSpPr>
                <p:cNvPr id="15532" name="Rectangle 171"/>
                <p:cNvSpPr>
                  <a:spLocks noChangeArrowheads="1"/>
                </p:cNvSpPr>
                <p:nvPr/>
              </p:nvSpPr>
              <p:spPr bwMode="auto">
                <a:xfrm>
                  <a:off x="2005" y="296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High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33" name="Rectangle 172"/>
                <p:cNvSpPr>
                  <a:spLocks noChangeArrowheads="1"/>
                </p:cNvSpPr>
                <p:nvPr/>
              </p:nvSpPr>
              <p:spPr bwMode="auto">
                <a:xfrm>
                  <a:off x="1962" y="296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18" name="Group 173"/>
              <p:cNvGrpSpPr>
                <a:grpSpLocks/>
              </p:cNvGrpSpPr>
              <p:nvPr/>
            </p:nvGrpSpPr>
            <p:grpSpPr bwMode="auto">
              <a:xfrm>
                <a:off x="2616" y="2963"/>
                <a:ext cx="654" cy="374"/>
                <a:chOff x="2616" y="2963"/>
                <a:chExt cx="654" cy="374"/>
              </a:xfrm>
            </p:grpSpPr>
            <p:sp>
              <p:nvSpPr>
                <p:cNvPr id="15530" name="Rectangle 174"/>
                <p:cNvSpPr>
                  <a:spLocks noChangeArrowheads="1"/>
                </p:cNvSpPr>
                <p:nvPr/>
              </p:nvSpPr>
              <p:spPr bwMode="auto">
                <a:xfrm>
                  <a:off x="2659" y="296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Weak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31" name="Rectangle 175"/>
                <p:cNvSpPr>
                  <a:spLocks noChangeArrowheads="1"/>
                </p:cNvSpPr>
                <p:nvPr/>
              </p:nvSpPr>
              <p:spPr bwMode="auto">
                <a:xfrm>
                  <a:off x="2616" y="296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19" name="Group 176"/>
              <p:cNvGrpSpPr>
                <a:grpSpLocks/>
              </p:cNvGrpSpPr>
              <p:nvPr/>
            </p:nvGrpSpPr>
            <p:grpSpPr bwMode="auto">
              <a:xfrm>
                <a:off x="3270" y="2963"/>
                <a:ext cx="654" cy="374"/>
                <a:chOff x="3270" y="2963"/>
                <a:chExt cx="654" cy="374"/>
              </a:xfrm>
            </p:grpSpPr>
            <p:sp>
              <p:nvSpPr>
                <p:cNvPr id="15528" name="Rectangle 177"/>
                <p:cNvSpPr>
                  <a:spLocks noChangeArrowheads="1"/>
                </p:cNvSpPr>
                <p:nvPr/>
              </p:nvSpPr>
              <p:spPr bwMode="auto">
                <a:xfrm>
                  <a:off x="3313" y="296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No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29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70" y="296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20" name="Group 179"/>
              <p:cNvGrpSpPr>
                <a:grpSpLocks/>
              </p:cNvGrpSpPr>
              <p:nvPr/>
            </p:nvGrpSpPr>
            <p:grpSpPr bwMode="auto">
              <a:xfrm>
                <a:off x="0" y="3337"/>
                <a:ext cx="654" cy="374"/>
                <a:chOff x="0" y="3337"/>
                <a:chExt cx="654" cy="374"/>
              </a:xfrm>
            </p:grpSpPr>
            <p:sp>
              <p:nvSpPr>
                <p:cNvPr id="15526" name="Rectangle 180"/>
                <p:cNvSpPr>
                  <a:spLocks noChangeArrowheads="1"/>
                </p:cNvSpPr>
                <p:nvPr/>
              </p:nvSpPr>
              <p:spPr bwMode="auto">
                <a:xfrm>
                  <a:off x="43" y="333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D9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27" name="Rectangle 181"/>
                <p:cNvSpPr>
                  <a:spLocks noChangeArrowheads="1"/>
                </p:cNvSpPr>
                <p:nvPr/>
              </p:nvSpPr>
              <p:spPr bwMode="auto">
                <a:xfrm>
                  <a:off x="0" y="333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21" name="Group 182"/>
              <p:cNvGrpSpPr>
                <a:grpSpLocks/>
              </p:cNvGrpSpPr>
              <p:nvPr/>
            </p:nvGrpSpPr>
            <p:grpSpPr bwMode="auto">
              <a:xfrm>
                <a:off x="654" y="3337"/>
                <a:ext cx="654" cy="374"/>
                <a:chOff x="654" y="3337"/>
                <a:chExt cx="654" cy="374"/>
              </a:xfrm>
            </p:grpSpPr>
            <p:sp>
              <p:nvSpPr>
                <p:cNvPr id="15524" name="Rectangle 183"/>
                <p:cNvSpPr>
                  <a:spLocks noChangeArrowheads="1"/>
                </p:cNvSpPr>
                <p:nvPr/>
              </p:nvSpPr>
              <p:spPr bwMode="auto">
                <a:xfrm>
                  <a:off x="697" y="333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Sunny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25" name="Rectangle 184"/>
                <p:cNvSpPr>
                  <a:spLocks noChangeArrowheads="1"/>
                </p:cNvSpPr>
                <p:nvPr/>
              </p:nvSpPr>
              <p:spPr bwMode="auto">
                <a:xfrm>
                  <a:off x="654" y="333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22" name="Group 185"/>
              <p:cNvGrpSpPr>
                <a:grpSpLocks/>
              </p:cNvGrpSpPr>
              <p:nvPr/>
            </p:nvGrpSpPr>
            <p:grpSpPr bwMode="auto">
              <a:xfrm>
                <a:off x="1308" y="3337"/>
                <a:ext cx="654" cy="374"/>
                <a:chOff x="1308" y="3337"/>
                <a:chExt cx="654" cy="374"/>
              </a:xfrm>
            </p:grpSpPr>
            <p:sp>
              <p:nvSpPr>
                <p:cNvPr id="15522" name="Rectangle 186"/>
                <p:cNvSpPr>
                  <a:spLocks noChangeArrowheads="1"/>
                </p:cNvSpPr>
                <p:nvPr/>
              </p:nvSpPr>
              <p:spPr bwMode="auto">
                <a:xfrm>
                  <a:off x="1351" y="333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Cool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23" name="Rectangle 187"/>
                <p:cNvSpPr>
                  <a:spLocks noChangeArrowheads="1"/>
                </p:cNvSpPr>
                <p:nvPr/>
              </p:nvSpPr>
              <p:spPr bwMode="auto">
                <a:xfrm>
                  <a:off x="1308" y="333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23" name="Group 188"/>
              <p:cNvGrpSpPr>
                <a:grpSpLocks/>
              </p:cNvGrpSpPr>
              <p:nvPr/>
            </p:nvGrpSpPr>
            <p:grpSpPr bwMode="auto">
              <a:xfrm>
                <a:off x="1962" y="3337"/>
                <a:ext cx="654" cy="374"/>
                <a:chOff x="1962" y="3337"/>
                <a:chExt cx="654" cy="374"/>
              </a:xfrm>
            </p:grpSpPr>
            <p:sp>
              <p:nvSpPr>
                <p:cNvPr id="15520" name="Rectangle 189"/>
                <p:cNvSpPr>
                  <a:spLocks noChangeArrowheads="1"/>
                </p:cNvSpPr>
                <p:nvPr/>
              </p:nvSpPr>
              <p:spPr bwMode="auto">
                <a:xfrm>
                  <a:off x="2005" y="333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Normal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21" name="Rectangle 190"/>
                <p:cNvSpPr>
                  <a:spLocks noChangeArrowheads="1"/>
                </p:cNvSpPr>
                <p:nvPr/>
              </p:nvSpPr>
              <p:spPr bwMode="auto">
                <a:xfrm>
                  <a:off x="1962" y="333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24" name="Group 191"/>
              <p:cNvGrpSpPr>
                <a:grpSpLocks/>
              </p:cNvGrpSpPr>
              <p:nvPr/>
            </p:nvGrpSpPr>
            <p:grpSpPr bwMode="auto">
              <a:xfrm>
                <a:off x="2616" y="3337"/>
                <a:ext cx="654" cy="374"/>
                <a:chOff x="2616" y="3337"/>
                <a:chExt cx="654" cy="374"/>
              </a:xfrm>
            </p:grpSpPr>
            <p:sp>
              <p:nvSpPr>
                <p:cNvPr id="15518" name="Rectangle 192"/>
                <p:cNvSpPr>
                  <a:spLocks noChangeArrowheads="1"/>
                </p:cNvSpPr>
                <p:nvPr/>
              </p:nvSpPr>
              <p:spPr bwMode="auto">
                <a:xfrm>
                  <a:off x="2659" y="333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Weak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19" name="Rectangle 193"/>
                <p:cNvSpPr>
                  <a:spLocks noChangeArrowheads="1"/>
                </p:cNvSpPr>
                <p:nvPr/>
              </p:nvSpPr>
              <p:spPr bwMode="auto">
                <a:xfrm>
                  <a:off x="2616" y="333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25" name="Group 194"/>
              <p:cNvGrpSpPr>
                <a:grpSpLocks/>
              </p:cNvGrpSpPr>
              <p:nvPr/>
            </p:nvGrpSpPr>
            <p:grpSpPr bwMode="auto">
              <a:xfrm>
                <a:off x="3270" y="3337"/>
                <a:ext cx="654" cy="374"/>
                <a:chOff x="3270" y="3337"/>
                <a:chExt cx="654" cy="374"/>
              </a:xfrm>
            </p:grpSpPr>
            <p:sp>
              <p:nvSpPr>
                <p:cNvPr id="15516" name="Rectangle 195"/>
                <p:cNvSpPr>
                  <a:spLocks noChangeArrowheads="1"/>
                </p:cNvSpPr>
                <p:nvPr/>
              </p:nvSpPr>
              <p:spPr bwMode="auto">
                <a:xfrm>
                  <a:off x="3313" y="333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Yes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17" name="Rectangle 196"/>
                <p:cNvSpPr>
                  <a:spLocks noChangeArrowheads="1"/>
                </p:cNvSpPr>
                <p:nvPr/>
              </p:nvSpPr>
              <p:spPr bwMode="auto">
                <a:xfrm>
                  <a:off x="3270" y="333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26" name="Group 197"/>
              <p:cNvGrpSpPr>
                <a:grpSpLocks/>
              </p:cNvGrpSpPr>
              <p:nvPr/>
            </p:nvGrpSpPr>
            <p:grpSpPr bwMode="auto">
              <a:xfrm>
                <a:off x="0" y="3711"/>
                <a:ext cx="654" cy="374"/>
                <a:chOff x="0" y="3711"/>
                <a:chExt cx="654" cy="374"/>
              </a:xfrm>
            </p:grpSpPr>
            <p:sp>
              <p:nvSpPr>
                <p:cNvPr id="15514" name="Rectangle 198"/>
                <p:cNvSpPr>
                  <a:spLocks noChangeArrowheads="1"/>
                </p:cNvSpPr>
                <p:nvPr/>
              </p:nvSpPr>
              <p:spPr bwMode="auto">
                <a:xfrm>
                  <a:off x="43" y="371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D10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15" name="Rectangle 199"/>
                <p:cNvSpPr>
                  <a:spLocks noChangeArrowheads="1"/>
                </p:cNvSpPr>
                <p:nvPr/>
              </p:nvSpPr>
              <p:spPr bwMode="auto">
                <a:xfrm>
                  <a:off x="0" y="371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27" name="Group 200"/>
              <p:cNvGrpSpPr>
                <a:grpSpLocks/>
              </p:cNvGrpSpPr>
              <p:nvPr/>
            </p:nvGrpSpPr>
            <p:grpSpPr bwMode="auto">
              <a:xfrm>
                <a:off x="654" y="3711"/>
                <a:ext cx="654" cy="374"/>
                <a:chOff x="654" y="3711"/>
                <a:chExt cx="654" cy="374"/>
              </a:xfrm>
            </p:grpSpPr>
            <p:sp>
              <p:nvSpPr>
                <p:cNvPr id="15512" name="Rectangle 201"/>
                <p:cNvSpPr>
                  <a:spLocks noChangeArrowheads="1"/>
                </p:cNvSpPr>
                <p:nvPr/>
              </p:nvSpPr>
              <p:spPr bwMode="auto">
                <a:xfrm>
                  <a:off x="697" y="371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Rain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13" name="Rectangle 202"/>
                <p:cNvSpPr>
                  <a:spLocks noChangeArrowheads="1"/>
                </p:cNvSpPr>
                <p:nvPr/>
              </p:nvSpPr>
              <p:spPr bwMode="auto">
                <a:xfrm>
                  <a:off x="654" y="371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28" name="Group 203"/>
              <p:cNvGrpSpPr>
                <a:grpSpLocks/>
              </p:cNvGrpSpPr>
              <p:nvPr/>
            </p:nvGrpSpPr>
            <p:grpSpPr bwMode="auto">
              <a:xfrm>
                <a:off x="1308" y="3711"/>
                <a:ext cx="654" cy="374"/>
                <a:chOff x="1308" y="3711"/>
                <a:chExt cx="654" cy="374"/>
              </a:xfrm>
            </p:grpSpPr>
            <p:sp>
              <p:nvSpPr>
                <p:cNvPr id="15510" name="Rectangle 204"/>
                <p:cNvSpPr>
                  <a:spLocks noChangeArrowheads="1"/>
                </p:cNvSpPr>
                <p:nvPr/>
              </p:nvSpPr>
              <p:spPr bwMode="auto">
                <a:xfrm>
                  <a:off x="1351" y="371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Mild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11" name="Rectangle 205"/>
                <p:cNvSpPr>
                  <a:spLocks noChangeArrowheads="1"/>
                </p:cNvSpPr>
                <p:nvPr/>
              </p:nvSpPr>
              <p:spPr bwMode="auto">
                <a:xfrm>
                  <a:off x="1308" y="371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29" name="Group 206"/>
              <p:cNvGrpSpPr>
                <a:grpSpLocks/>
              </p:cNvGrpSpPr>
              <p:nvPr/>
            </p:nvGrpSpPr>
            <p:grpSpPr bwMode="auto">
              <a:xfrm>
                <a:off x="1962" y="3711"/>
                <a:ext cx="654" cy="374"/>
                <a:chOff x="1962" y="3711"/>
                <a:chExt cx="654" cy="374"/>
              </a:xfrm>
            </p:grpSpPr>
            <p:sp>
              <p:nvSpPr>
                <p:cNvPr id="15508" name="Rectangle 207"/>
                <p:cNvSpPr>
                  <a:spLocks noChangeArrowheads="1"/>
                </p:cNvSpPr>
                <p:nvPr/>
              </p:nvSpPr>
              <p:spPr bwMode="auto">
                <a:xfrm>
                  <a:off x="2005" y="371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Normal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09" name="Rectangle 208"/>
                <p:cNvSpPr>
                  <a:spLocks noChangeArrowheads="1"/>
                </p:cNvSpPr>
                <p:nvPr/>
              </p:nvSpPr>
              <p:spPr bwMode="auto">
                <a:xfrm>
                  <a:off x="1962" y="371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30" name="Group 209"/>
              <p:cNvGrpSpPr>
                <a:grpSpLocks/>
              </p:cNvGrpSpPr>
              <p:nvPr/>
            </p:nvGrpSpPr>
            <p:grpSpPr bwMode="auto">
              <a:xfrm>
                <a:off x="2616" y="3711"/>
                <a:ext cx="654" cy="374"/>
                <a:chOff x="2616" y="3711"/>
                <a:chExt cx="654" cy="374"/>
              </a:xfrm>
            </p:grpSpPr>
            <p:sp>
              <p:nvSpPr>
                <p:cNvPr id="15506" name="Rectangle 210"/>
                <p:cNvSpPr>
                  <a:spLocks noChangeArrowheads="1"/>
                </p:cNvSpPr>
                <p:nvPr/>
              </p:nvSpPr>
              <p:spPr bwMode="auto">
                <a:xfrm>
                  <a:off x="2659" y="371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Weak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07" name="Rectangle 211"/>
                <p:cNvSpPr>
                  <a:spLocks noChangeArrowheads="1"/>
                </p:cNvSpPr>
                <p:nvPr/>
              </p:nvSpPr>
              <p:spPr bwMode="auto">
                <a:xfrm>
                  <a:off x="2616" y="371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31" name="Group 212"/>
              <p:cNvGrpSpPr>
                <a:grpSpLocks/>
              </p:cNvGrpSpPr>
              <p:nvPr/>
            </p:nvGrpSpPr>
            <p:grpSpPr bwMode="auto">
              <a:xfrm>
                <a:off x="3270" y="3711"/>
                <a:ext cx="654" cy="374"/>
                <a:chOff x="3270" y="3711"/>
                <a:chExt cx="654" cy="374"/>
              </a:xfrm>
            </p:grpSpPr>
            <p:sp>
              <p:nvSpPr>
                <p:cNvPr id="1550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313" y="3711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Yes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05" name="Rectangle 214"/>
                <p:cNvSpPr>
                  <a:spLocks noChangeArrowheads="1"/>
                </p:cNvSpPr>
                <p:nvPr/>
              </p:nvSpPr>
              <p:spPr bwMode="auto">
                <a:xfrm>
                  <a:off x="3270" y="3711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32" name="Group 215"/>
              <p:cNvGrpSpPr>
                <a:grpSpLocks/>
              </p:cNvGrpSpPr>
              <p:nvPr/>
            </p:nvGrpSpPr>
            <p:grpSpPr bwMode="auto">
              <a:xfrm>
                <a:off x="0" y="4085"/>
                <a:ext cx="654" cy="374"/>
                <a:chOff x="0" y="4085"/>
                <a:chExt cx="654" cy="374"/>
              </a:xfrm>
            </p:grpSpPr>
            <p:sp>
              <p:nvSpPr>
                <p:cNvPr id="15502" name="Rectangle 216"/>
                <p:cNvSpPr>
                  <a:spLocks noChangeArrowheads="1"/>
                </p:cNvSpPr>
                <p:nvPr/>
              </p:nvSpPr>
              <p:spPr bwMode="auto">
                <a:xfrm>
                  <a:off x="43" y="408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D11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03" name="Rectangle 217"/>
                <p:cNvSpPr>
                  <a:spLocks noChangeArrowheads="1"/>
                </p:cNvSpPr>
                <p:nvPr/>
              </p:nvSpPr>
              <p:spPr bwMode="auto">
                <a:xfrm>
                  <a:off x="0" y="408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33" name="Group 218"/>
              <p:cNvGrpSpPr>
                <a:grpSpLocks/>
              </p:cNvGrpSpPr>
              <p:nvPr/>
            </p:nvGrpSpPr>
            <p:grpSpPr bwMode="auto">
              <a:xfrm>
                <a:off x="654" y="4085"/>
                <a:ext cx="654" cy="374"/>
                <a:chOff x="654" y="4085"/>
                <a:chExt cx="654" cy="374"/>
              </a:xfrm>
            </p:grpSpPr>
            <p:sp>
              <p:nvSpPr>
                <p:cNvPr id="15500" name="Rectangle 219"/>
                <p:cNvSpPr>
                  <a:spLocks noChangeArrowheads="1"/>
                </p:cNvSpPr>
                <p:nvPr/>
              </p:nvSpPr>
              <p:spPr bwMode="auto">
                <a:xfrm>
                  <a:off x="697" y="408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Sunny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501" name="Rectangle 220"/>
                <p:cNvSpPr>
                  <a:spLocks noChangeArrowheads="1"/>
                </p:cNvSpPr>
                <p:nvPr/>
              </p:nvSpPr>
              <p:spPr bwMode="auto">
                <a:xfrm>
                  <a:off x="654" y="408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34" name="Group 221"/>
              <p:cNvGrpSpPr>
                <a:grpSpLocks/>
              </p:cNvGrpSpPr>
              <p:nvPr/>
            </p:nvGrpSpPr>
            <p:grpSpPr bwMode="auto">
              <a:xfrm>
                <a:off x="1308" y="4085"/>
                <a:ext cx="654" cy="374"/>
                <a:chOff x="1308" y="4085"/>
                <a:chExt cx="654" cy="374"/>
              </a:xfrm>
            </p:grpSpPr>
            <p:sp>
              <p:nvSpPr>
                <p:cNvPr id="15498" name="Rectangle 222"/>
                <p:cNvSpPr>
                  <a:spLocks noChangeArrowheads="1"/>
                </p:cNvSpPr>
                <p:nvPr/>
              </p:nvSpPr>
              <p:spPr bwMode="auto">
                <a:xfrm>
                  <a:off x="1351" y="408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Mild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9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08" y="408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35" name="Group 224"/>
              <p:cNvGrpSpPr>
                <a:grpSpLocks/>
              </p:cNvGrpSpPr>
              <p:nvPr/>
            </p:nvGrpSpPr>
            <p:grpSpPr bwMode="auto">
              <a:xfrm>
                <a:off x="1962" y="4085"/>
                <a:ext cx="654" cy="374"/>
                <a:chOff x="1962" y="4085"/>
                <a:chExt cx="654" cy="374"/>
              </a:xfrm>
            </p:grpSpPr>
            <p:sp>
              <p:nvSpPr>
                <p:cNvPr id="15496" name="Rectangle 225"/>
                <p:cNvSpPr>
                  <a:spLocks noChangeArrowheads="1"/>
                </p:cNvSpPr>
                <p:nvPr/>
              </p:nvSpPr>
              <p:spPr bwMode="auto">
                <a:xfrm>
                  <a:off x="2005" y="408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Normal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97" name="Rectangle 226"/>
                <p:cNvSpPr>
                  <a:spLocks noChangeArrowheads="1"/>
                </p:cNvSpPr>
                <p:nvPr/>
              </p:nvSpPr>
              <p:spPr bwMode="auto">
                <a:xfrm>
                  <a:off x="1962" y="408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36" name="Group 227"/>
              <p:cNvGrpSpPr>
                <a:grpSpLocks/>
              </p:cNvGrpSpPr>
              <p:nvPr/>
            </p:nvGrpSpPr>
            <p:grpSpPr bwMode="auto">
              <a:xfrm>
                <a:off x="2616" y="4085"/>
                <a:ext cx="654" cy="374"/>
                <a:chOff x="2616" y="4085"/>
                <a:chExt cx="654" cy="374"/>
              </a:xfrm>
            </p:grpSpPr>
            <p:sp>
              <p:nvSpPr>
                <p:cNvPr id="15494" name="Rectangle 228"/>
                <p:cNvSpPr>
                  <a:spLocks noChangeArrowheads="1"/>
                </p:cNvSpPr>
                <p:nvPr/>
              </p:nvSpPr>
              <p:spPr bwMode="auto">
                <a:xfrm>
                  <a:off x="2659" y="408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Strong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95" name="Rectangle 229"/>
                <p:cNvSpPr>
                  <a:spLocks noChangeArrowheads="1"/>
                </p:cNvSpPr>
                <p:nvPr/>
              </p:nvSpPr>
              <p:spPr bwMode="auto">
                <a:xfrm>
                  <a:off x="2616" y="408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37" name="Group 230"/>
              <p:cNvGrpSpPr>
                <a:grpSpLocks/>
              </p:cNvGrpSpPr>
              <p:nvPr/>
            </p:nvGrpSpPr>
            <p:grpSpPr bwMode="auto">
              <a:xfrm>
                <a:off x="3270" y="4085"/>
                <a:ext cx="654" cy="374"/>
                <a:chOff x="3270" y="4085"/>
                <a:chExt cx="654" cy="374"/>
              </a:xfrm>
            </p:grpSpPr>
            <p:sp>
              <p:nvSpPr>
                <p:cNvPr id="15492" name="Rectangle 231"/>
                <p:cNvSpPr>
                  <a:spLocks noChangeArrowheads="1"/>
                </p:cNvSpPr>
                <p:nvPr/>
              </p:nvSpPr>
              <p:spPr bwMode="auto">
                <a:xfrm>
                  <a:off x="3313" y="4085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Yes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93" name="Rectangle 232"/>
                <p:cNvSpPr>
                  <a:spLocks noChangeArrowheads="1"/>
                </p:cNvSpPr>
                <p:nvPr/>
              </p:nvSpPr>
              <p:spPr bwMode="auto">
                <a:xfrm>
                  <a:off x="3270" y="4085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38" name="Group 233"/>
              <p:cNvGrpSpPr>
                <a:grpSpLocks/>
              </p:cNvGrpSpPr>
              <p:nvPr/>
            </p:nvGrpSpPr>
            <p:grpSpPr bwMode="auto">
              <a:xfrm>
                <a:off x="0" y="4459"/>
                <a:ext cx="654" cy="374"/>
                <a:chOff x="0" y="4459"/>
                <a:chExt cx="654" cy="374"/>
              </a:xfrm>
            </p:grpSpPr>
            <p:sp>
              <p:nvSpPr>
                <p:cNvPr id="15490" name="Rectangle 234"/>
                <p:cNvSpPr>
                  <a:spLocks noChangeArrowheads="1"/>
                </p:cNvSpPr>
                <p:nvPr/>
              </p:nvSpPr>
              <p:spPr bwMode="auto">
                <a:xfrm>
                  <a:off x="43" y="445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D12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91" name="Rectangle 235"/>
                <p:cNvSpPr>
                  <a:spLocks noChangeArrowheads="1"/>
                </p:cNvSpPr>
                <p:nvPr/>
              </p:nvSpPr>
              <p:spPr bwMode="auto">
                <a:xfrm>
                  <a:off x="0" y="445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39" name="Group 236"/>
              <p:cNvGrpSpPr>
                <a:grpSpLocks/>
              </p:cNvGrpSpPr>
              <p:nvPr/>
            </p:nvGrpSpPr>
            <p:grpSpPr bwMode="auto">
              <a:xfrm>
                <a:off x="654" y="4459"/>
                <a:ext cx="654" cy="374"/>
                <a:chOff x="654" y="4459"/>
                <a:chExt cx="654" cy="374"/>
              </a:xfrm>
            </p:grpSpPr>
            <p:sp>
              <p:nvSpPr>
                <p:cNvPr id="15488" name="Rectangle 237"/>
                <p:cNvSpPr>
                  <a:spLocks noChangeArrowheads="1"/>
                </p:cNvSpPr>
                <p:nvPr/>
              </p:nvSpPr>
              <p:spPr bwMode="auto">
                <a:xfrm>
                  <a:off x="697" y="445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Overcast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89" name="Rectangle 238"/>
                <p:cNvSpPr>
                  <a:spLocks noChangeArrowheads="1"/>
                </p:cNvSpPr>
                <p:nvPr/>
              </p:nvSpPr>
              <p:spPr bwMode="auto">
                <a:xfrm>
                  <a:off x="654" y="445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40" name="Group 239"/>
              <p:cNvGrpSpPr>
                <a:grpSpLocks/>
              </p:cNvGrpSpPr>
              <p:nvPr/>
            </p:nvGrpSpPr>
            <p:grpSpPr bwMode="auto">
              <a:xfrm>
                <a:off x="1308" y="4459"/>
                <a:ext cx="654" cy="374"/>
                <a:chOff x="1308" y="4459"/>
                <a:chExt cx="654" cy="374"/>
              </a:xfrm>
            </p:grpSpPr>
            <p:sp>
              <p:nvSpPr>
                <p:cNvPr id="15486" name="Rectangle 240"/>
                <p:cNvSpPr>
                  <a:spLocks noChangeArrowheads="1"/>
                </p:cNvSpPr>
                <p:nvPr/>
              </p:nvSpPr>
              <p:spPr bwMode="auto">
                <a:xfrm>
                  <a:off x="1351" y="445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Mild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87" name="Rectangle 241"/>
                <p:cNvSpPr>
                  <a:spLocks noChangeArrowheads="1"/>
                </p:cNvSpPr>
                <p:nvPr/>
              </p:nvSpPr>
              <p:spPr bwMode="auto">
                <a:xfrm>
                  <a:off x="1308" y="445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41" name="Group 242"/>
              <p:cNvGrpSpPr>
                <a:grpSpLocks/>
              </p:cNvGrpSpPr>
              <p:nvPr/>
            </p:nvGrpSpPr>
            <p:grpSpPr bwMode="auto">
              <a:xfrm>
                <a:off x="1962" y="4459"/>
                <a:ext cx="654" cy="374"/>
                <a:chOff x="1962" y="4459"/>
                <a:chExt cx="654" cy="374"/>
              </a:xfrm>
            </p:grpSpPr>
            <p:sp>
              <p:nvSpPr>
                <p:cNvPr id="15484" name="Rectangle 243"/>
                <p:cNvSpPr>
                  <a:spLocks noChangeArrowheads="1"/>
                </p:cNvSpPr>
                <p:nvPr/>
              </p:nvSpPr>
              <p:spPr bwMode="auto">
                <a:xfrm>
                  <a:off x="2005" y="445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High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85" name="Rectangle 244"/>
                <p:cNvSpPr>
                  <a:spLocks noChangeArrowheads="1"/>
                </p:cNvSpPr>
                <p:nvPr/>
              </p:nvSpPr>
              <p:spPr bwMode="auto">
                <a:xfrm>
                  <a:off x="1962" y="445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42" name="Group 245"/>
              <p:cNvGrpSpPr>
                <a:grpSpLocks/>
              </p:cNvGrpSpPr>
              <p:nvPr/>
            </p:nvGrpSpPr>
            <p:grpSpPr bwMode="auto">
              <a:xfrm>
                <a:off x="2616" y="4459"/>
                <a:ext cx="654" cy="374"/>
                <a:chOff x="2616" y="4459"/>
                <a:chExt cx="654" cy="374"/>
              </a:xfrm>
            </p:grpSpPr>
            <p:sp>
              <p:nvSpPr>
                <p:cNvPr id="15482" name="Rectangle 246"/>
                <p:cNvSpPr>
                  <a:spLocks noChangeArrowheads="1"/>
                </p:cNvSpPr>
                <p:nvPr/>
              </p:nvSpPr>
              <p:spPr bwMode="auto">
                <a:xfrm>
                  <a:off x="2659" y="445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Strong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83" name="Rectangle 247"/>
                <p:cNvSpPr>
                  <a:spLocks noChangeArrowheads="1"/>
                </p:cNvSpPr>
                <p:nvPr/>
              </p:nvSpPr>
              <p:spPr bwMode="auto">
                <a:xfrm>
                  <a:off x="2616" y="445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43" name="Group 248"/>
              <p:cNvGrpSpPr>
                <a:grpSpLocks/>
              </p:cNvGrpSpPr>
              <p:nvPr/>
            </p:nvGrpSpPr>
            <p:grpSpPr bwMode="auto">
              <a:xfrm>
                <a:off x="3270" y="4459"/>
                <a:ext cx="654" cy="374"/>
                <a:chOff x="3270" y="4459"/>
                <a:chExt cx="654" cy="374"/>
              </a:xfrm>
            </p:grpSpPr>
            <p:sp>
              <p:nvSpPr>
                <p:cNvPr id="15480" name="Rectangle 249"/>
                <p:cNvSpPr>
                  <a:spLocks noChangeArrowheads="1"/>
                </p:cNvSpPr>
                <p:nvPr/>
              </p:nvSpPr>
              <p:spPr bwMode="auto">
                <a:xfrm>
                  <a:off x="3313" y="4459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Yes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81" name="Rectangle 250"/>
                <p:cNvSpPr>
                  <a:spLocks noChangeArrowheads="1"/>
                </p:cNvSpPr>
                <p:nvPr/>
              </p:nvSpPr>
              <p:spPr bwMode="auto">
                <a:xfrm>
                  <a:off x="3270" y="4459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44" name="Group 251"/>
              <p:cNvGrpSpPr>
                <a:grpSpLocks/>
              </p:cNvGrpSpPr>
              <p:nvPr/>
            </p:nvGrpSpPr>
            <p:grpSpPr bwMode="auto">
              <a:xfrm>
                <a:off x="0" y="4833"/>
                <a:ext cx="654" cy="374"/>
                <a:chOff x="0" y="4833"/>
                <a:chExt cx="654" cy="374"/>
              </a:xfrm>
            </p:grpSpPr>
            <p:sp>
              <p:nvSpPr>
                <p:cNvPr id="15478" name="Rectangle 252"/>
                <p:cNvSpPr>
                  <a:spLocks noChangeArrowheads="1"/>
                </p:cNvSpPr>
                <p:nvPr/>
              </p:nvSpPr>
              <p:spPr bwMode="auto">
                <a:xfrm>
                  <a:off x="43" y="483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D13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79" name="Rectangle 253"/>
                <p:cNvSpPr>
                  <a:spLocks noChangeArrowheads="1"/>
                </p:cNvSpPr>
                <p:nvPr/>
              </p:nvSpPr>
              <p:spPr bwMode="auto">
                <a:xfrm>
                  <a:off x="0" y="483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45" name="Group 254"/>
              <p:cNvGrpSpPr>
                <a:grpSpLocks/>
              </p:cNvGrpSpPr>
              <p:nvPr/>
            </p:nvGrpSpPr>
            <p:grpSpPr bwMode="auto">
              <a:xfrm>
                <a:off x="654" y="4833"/>
                <a:ext cx="654" cy="374"/>
                <a:chOff x="654" y="4833"/>
                <a:chExt cx="654" cy="374"/>
              </a:xfrm>
            </p:grpSpPr>
            <p:sp>
              <p:nvSpPr>
                <p:cNvPr id="15476" name="Rectangle 255"/>
                <p:cNvSpPr>
                  <a:spLocks noChangeArrowheads="1"/>
                </p:cNvSpPr>
                <p:nvPr/>
              </p:nvSpPr>
              <p:spPr bwMode="auto">
                <a:xfrm>
                  <a:off x="697" y="483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Overcast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77" name="Rectangle 256"/>
                <p:cNvSpPr>
                  <a:spLocks noChangeArrowheads="1"/>
                </p:cNvSpPr>
                <p:nvPr/>
              </p:nvSpPr>
              <p:spPr bwMode="auto">
                <a:xfrm>
                  <a:off x="654" y="483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46" name="Group 257"/>
              <p:cNvGrpSpPr>
                <a:grpSpLocks/>
              </p:cNvGrpSpPr>
              <p:nvPr/>
            </p:nvGrpSpPr>
            <p:grpSpPr bwMode="auto">
              <a:xfrm>
                <a:off x="1308" y="4833"/>
                <a:ext cx="654" cy="374"/>
                <a:chOff x="1308" y="4833"/>
                <a:chExt cx="654" cy="374"/>
              </a:xfrm>
            </p:grpSpPr>
            <p:sp>
              <p:nvSpPr>
                <p:cNvPr id="15474" name="Rectangle 258"/>
                <p:cNvSpPr>
                  <a:spLocks noChangeArrowheads="1"/>
                </p:cNvSpPr>
                <p:nvPr/>
              </p:nvSpPr>
              <p:spPr bwMode="auto">
                <a:xfrm>
                  <a:off x="1351" y="483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Hot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75" name="Rectangle 259"/>
                <p:cNvSpPr>
                  <a:spLocks noChangeArrowheads="1"/>
                </p:cNvSpPr>
                <p:nvPr/>
              </p:nvSpPr>
              <p:spPr bwMode="auto">
                <a:xfrm>
                  <a:off x="1308" y="483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47" name="Group 260"/>
              <p:cNvGrpSpPr>
                <a:grpSpLocks/>
              </p:cNvGrpSpPr>
              <p:nvPr/>
            </p:nvGrpSpPr>
            <p:grpSpPr bwMode="auto">
              <a:xfrm>
                <a:off x="1962" y="4833"/>
                <a:ext cx="654" cy="374"/>
                <a:chOff x="1962" y="4833"/>
                <a:chExt cx="654" cy="374"/>
              </a:xfrm>
            </p:grpSpPr>
            <p:sp>
              <p:nvSpPr>
                <p:cNvPr id="15472" name="Rectangle 261"/>
                <p:cNvSpPr>
                  <a:spLocks noChangeArrowheads="1"/>
                </p:cNvSpPr>
                <p:nvPr/>
              </p:nvSpPr>
              <p:spPr bwMode="auto">
                <a:xfrm>
                  <a:off x="2005" y="483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Normal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73" name="Rectangle 262"/>
                <p:cNvSpPr>
                  <a:spLocks noChangeArrowheads="1"/>
                </p:cNvSpPr>
                <p:nvPr/>
              </p:nvSpPr>
              <p:spPr bwMode="auto">
                <a:xfrm>
                  <a:off x="1962" y="483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48" name="Group 263"/>
              <p:cNvGrpSpPr>
                <a:grpSpLocks/>
              </p:cNvGrpSpPr>
              <p:nvPr/>
            </p:nvGrpSpPr>
            <p:grpSpPr bwMode="auto">
              <a:xfrm>
                <a:off x="2616" y="4833"/>
                <a:ext cx="654" cy="374"/>
                <a:chOff x="2616" y="4833"/>
                <a:chExt cx="654" cy="374"/>
              </a:xfrm>
            </p:grpSpPr>
            <p:sp>
              <p:nvSpPr>
                <p:cNvPr id="15470" name="Rectangle 264"/>
                <p:cNvSpPr>
                  <a:spLocks noChangeArrowheads="1"/>
                </p:cNvSpPr>
                <p:nvPr/>
              </p:nvSpPr>
              <p:spPr bwMode="auto">
                <a:xfrm>
                  <a:off x="2659" y="483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Weak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71" name="Rectangle 265"/>
                <p:cNvSpPr>
                  <a:spLocks noChangeArrowheads="1"/>
                </p:cNvSpPr>
                <p:nvPr/>
              </p:nvSpPr>
              <p:spPr bwMode="auto">
                <a:xfrm>
                  <a:off x="2616" y="483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49" name="Group 266"/>
              <p:cNvGrpSpPr>
                <a:grpSpLocks/>
              </p:cNvGrpSpPr>
              <p:nvPr/>
            </p:nvGrpSpPr>
            <p:grpSpPr bwMode="auto">
              <a:xfrm>
                <a:off x="3270" y="4833"/>
                <a:ext cx="654" cy="374"/>
                <a:chOff x="3270" y="4833"/>
                <a:chExt cx="654" cy="374"/>
              </a:xfrm>
            </p:grpSpPr>
            <p:sp>
              <p:nvSpPr>
                <p:cNvPr id="15468" name="Rectangle 267"/>
                <p:cNvSpPr>
                  <a:spLocks noChangeArrowheads="1"/>
                </p:cNvSpPr>
                <p:nvPr/>
              </p:nvSpPr>
              <p:spPr bwMode="auto">
                <a:xfrm>
                  <a:off x="3313" y="4833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Yes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69" name="Rectangle 268"/>
                <p:cNvSpPr>
                  <a:spLocks noChangeArrowheads="1"/>
                </p:cNvSpPr>
                <p:nvPr/>
              </p:nvSpPr>
              <p:spPr bwMode="auto">
                <a:xfrm>
                  <a:off x="3270" y="4833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50" name="Group 269"/>
              <p:cNvGrpSpPr>
                <a:grpSpLocks/>
              </p:cNvGrpSpPr>
              <p:nvPr/>
            </p:nvGrpSpPr>
            <p:grpSpPr bwMode="auto">
              <a:xfrm>
                <a:off x="0" y="5207"/>
                <a:ext cx="654" cy="374"/>
                <a:chOff x="0" y="5207"/>
                <a:chExt cx="654" cy="374"/>
              </a:xfrm>
            </p:grpSpPr>
            <p:sp>
              <p:nvSpPr>
                <p:cNvPr id="15466" name="Rectangle 270"/>
                <p:cNvSpPr>
                  <a:spLocks noChangeArrowheads="1"/>
                </p:cNvSpPr>
                <p:nvPr/>
              </p:nvSpPr>
              <p:spPr bwMode="auto">
                <a:xfrm>
                  <a:off x="43" y="520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D14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67" name="Rectangle 271"/>
                <p:cNvSpPr>
                  <a:spLocks noChangeArrowheads="1"/>
                </p:cNvSpPr>
                <p:nvPr/>
              </p:nvSpPr>
              <p:spPr bwMode="auto">
                <a:xfrm>
                  <a:off x="0" y="520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51" name="Group 272"/>
              <p:cNvGrpSpPr>
                <a:grpSpLocks/>
              </p:cNvGrpSpPr>
              <p:nvPr/>
            </p:nvGrpSpPr>
            <p:grpSpPr bwMode="auto">
              <a:xfrm>
                <a:off x="654" y="5207"/>
                <a:ext cx="654" cy="374"/>
                <a:chOff x="654" y="5207"/>
                <a:chExt cx="654" cy="374"/>
              </a:xfrm>
            </p:grpSpPr>
            <p:sp>
              <p:nvSpPr>
                <p:cNvPr id="15464" name="Rectangle 273"/>
                <p:cNvSpPr>
                  <a:spLocks noChangeArrowheads="1"/>
                </p:cNvSpPr>
                <p:nvPr/>
              </p:nvSpPr>
              <p:spPr bwMode="auto">
                <a:xfrm>
                  <a:off x="697" y="520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Rain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65" name="Rectangle 274"/>
                <p:cNvSpPr>
                  <a:spLocks noChangeArrowheads="1"/>
                </p:cNvSpPr>
                <p:nvPr/>
              </p:nvSpPr>
              <p:spPr bwMode="auto">
                <a:xfrm>
                  <a:off x="654" y="520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52" name="Group 275"/>
              <p:cNvGrpSpPr>
                <a:grpSpLocks/>
              </p:cNvGrpSpPr>
              <p:nvPr/>
            </p:nvGrpSpPr>
            <p:grpSpPr bwMode="auto">
              <a:xfrm>
                <a:off x="1308" y="5207"/>
                <a:ext cx="654" cy="374"/>
                <a:chOff x="1308" y="5207"/>
                <a:chExt cx="654" cy="374"/>
              </a:xfrm>
            </p:grpSpPr>
            <p:sp>
              <p:nvSpPr>
                <p:cNvPr id="15462" name="Rectangle 276"/>
                <p:cNvSpPr>
                  <a:spLocks noChangeArrowheads="1"/>
                </p:cNvSpPr>
                <p:nvPr/>
              </p:nvSpPr>
              <p:spPr bwMode="auto">
                <a:xfrm>
                  <a:off x="1351" y="520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Mild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63" name="Rectangle 277"/>
                <p:cNvSpPr>
                  <a:spLocks noChangeArrowheads="1"/>
                </p:cNvSpPr>
                <p:nvPr/>
              </p:nvSpPr>
              <p:spPr bwMode="auto">
                <a:xfrm>
                  <a:off x="1308" y="520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53" name="Group 278"/>
              <p:cNvGrpSpPr>
                <a:grpSpLocks/>
              </p:cNvGrpSpPr>
              <p:nvPr/>
            </p:nvGrpSpPr>
            <p:grpSpPr bwMode="auto">
              <a:xfrm>
                <a:off x="1962" y="5207"/>
                <a:ext cx="654" cy="374"/>
                <a:chOff x="1962" y="5207"/>
                <a:chExt cx="654" cy="374"/>
              </a:xfrm>
            </p:grpSpPr>
            <p:sp>
              <p:nvSpPr>
                <p:cNvPr id="15460" name="Rectangle 279"/>
                <p:cNvSpPr>
                  <a:spLocks noChangeArrowheads="1"/>
                </p:cNvSpPr>
                <p:nvPr/>
              </p:nvSpPr>
              <p:spPr bwMode="auto">
                <a:xfrm>
                  <a:off x="2005" y="520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High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61" name="Rectangle 280"/>
                <p:cNvSpPr>
                  <a:spLocks noChangeArrowheads="1"/>
                </p:cNvSpPr>
                <p:nvPr/>
              </p:nvSpPr>
              <p:spPr bwMode="auto">
                <a:xfrm>
                  <a:off x="1962" y="520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54" name="Group 281"/>
              <p:cNvGrpSpPr>
                <a:grpSpLocks/>
              </p:cNvGrpSpPr>
              <p:nvPr/>
            </p:nvGrpSpPr>
            <p:grpSpPr bwMode="auto">
              <a:xfrm>
                <a:off x="2616" y="5207"/>
                <a:ext cx="654" cy="374"/>
                <a:chOff x="2616" y="5207"/>
                <a:chExt cx="654" cy="374"/>
              </a:xfrm>
            </p:grpSpPr>
            <p:sp>
              <p:nvSpPr>
                <p:cNvPr id="15458" name="Rectangle 282"/>
                <p:cNvSpPr>
                  <a:spLocks noChangeArrowheads="1"/>
                </p:cNvSpPr>
                <p:nvPr/>
              </p:nvSpPr>
              <p:spPr bwMode="auto">
                <a:xfrm>
                  <a:off x="2659" y="520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Strong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59" name="Rectangle 283"/>
                <p:cNvSpPr>
                  <a:spLocks noChangeArrowheads="1"/>
                </p:cNvSpPr>
                <p:nvPr/>
              </p:nvSpPr>
              <p:spPr bwMode="auto">
                <a:xfrm>
                  <a:off x="2616" y="520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grpSp>
            <p:nvGrpSpPr>
              <p:cNvPr id="15455" name="Group 284"/>
              <p:cNvGrpSpPr>
                <a:grpSpLocks/>
              </p:cNvGrpSpPr>
              <p:nvPr/>
            </p:nvGrpSpPr>
            <p:grpSpPr bwMode="auto">
              <a:xfrm>
                <a:off x="3270" y="5207"/>
                <a:ext cx="654" cy="374"/>
                <a:chOff x="3270" y="5207"/>
                <a:chExt cx="654" cy="374"/>
              </a:xfrm>
            </p:grpSpPr>
            <p:sp>
              <p:nvSpPr>
                <p:cNvPr id="15456" name="Rectangle 285"/>
                <p:cNvSpPr>
                  <a:spLocks noChangeArrowheads="1"/>
                </p:cNvSpPr>
                <p:nvPr/>
              </p:nvSpPr>
              <p:spPr bwMode="auto">
                <a:xfrm>
                  <a:off x="3313" y="5207"/>
                  <a:ext cx="56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GB" altLang="id-ID" sz="900" b="1">
                      <a:cs typeface="Times New Roman" panose="02020603050405020304" pitchFamily="18" charset="0"/>
                    </a:rPr>
                    <a:t>No</a:t>
                  </a:r>
                  <a:endParaRPr lang="en-GB" altLang="id-ID" sz="1200">
                    <a:cs typeface="Times New Roman" panose="02020603050405020304" pitchFamily="18" charset="0"/>
                  </a:endParaRPr>
                </a:p>
                <a:p>
                  <a:pPr algn="ctr"/>
                  <a:endParaRPr lang="en-GB" altLang="id-ID" sz="2400"/>
                </a:p>
              </p:txBody>
            </p:sp>
            <p:sp>
              <p:nvSpPr>
                <p:cNvPr id="15457" name="Rectangle 286"/>
                <p:cNvSpPr>
                  <a:spLocks noChangeArrowheads="1"/>
                </p:cNvSpPr>
                <p:nvPr/>
              </p:nvSpPr>
              <p:spPr bwMode="auto">
                <a:xfrm>
                  <a:off x="3270" y="5207"/>
                  <a:ext cx="65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</p:grpSp>
        <p:sp>
          <p:nvSpPr>
            <p:cNvPr id="15365" name="Rectangle 287"/>
            <p:cNvSpPr>
              <a:spLocks noChangeArrowheads="1"/>
            </p:cNvSpPr>
            <p:nvPr/>
          </p:nvSpPr>
          <p:spPr bwMode="auto">
            <a:xfrm>
              <a:off x="-3" y="-3"/>
              <a:ext cx="3930" cy="558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914400" y="1295400"/>
            <a:ext cx="8229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id-ID" sz="2400">
                <a:latin typeface="Times New Roman" panose="02020603050405020304" pitchFamily="18" charset="0"/>
              </a:rPr>
              <a:t>Atribut cuaca adalah:</a:t>
            </a:r>
            <a:r>
              <a:rPr lang="en-GB" altLang="id-ID" sz="240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GB" altLang="id-ID" sz="2400" i="1">
                <a:latin typeface="Times New Roman" panose="02020603050405020304" pitchFamily="18" charset="0"/>
              </a:rPr>
              <a:t>Outlook, Temperature, Humidity, Wind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id-ID" sz="2400">
                <a:latin typeface="Times New Roman" panose="02020603050405020304" pitchFamily="18" charset="0"/>
              </a:rPr>
              <a:t>Dengan nilai2:</a:t>
            </a:r>
          </a:p>
          <a:p>
            <a:pPr lvl="4" eaLnBrk="1" hangingPunct="1">
              <a:spcBef>
                <a:spcPct val="50000"/>
              </a:spcBef>
            </a:pPr>
            <a:r>
              <a:rPr lang="en-GB" altLang="id-ID" sz="2400" i="1">
                <a:latin typeface="Times New Roman" panose="02020603050405020304" pitchFamily="18" charset="0"/>
              </a:rPr>
              <a:t>Outlook = {Sunny, Overcast, Rain}</a:t>
            </a:r>
          </a:p>
          <a:p>
            <a:pPr lvl="4" eaLnBrk="1" hangingPunct="1">
              <a:spcBef>
                <a:spcPct val="50000"/>
              </a:spcBef>
            </a:pPr>
            <a:r>
              <a:rPr lang="en-GB" altLang="id-ID" sz="2400" i="1">
                <a:latin typeface="Times New Roman" panose="02020603050405020304" pitchFamily="18" charset="0"/>
              </a:rPr>
              <a:t>Temperature = {Hot, Mild, Cool}</a:t>
            </a:r>
          </a:p>
          <a:p>
            <a:pPr lvl="4" eaLnBrk="1" hangingPunct="1">
              <a:spcBef>
                <a:spcPct val="50000"/>
              </a:spcBef>
            </a:pPr>
            <a:r>
              <a:rPr lang="en-GB" altLang="id-ID" sz="2400" i="1">
                <a:latin typeface="Times New Roman" panose="02020603050405020304" pitchFamily="18" charset="0"/>
              </a:rPr>
              <a:t>Humidity = {High, Normal}</a:t>
            </a:r>
          </a:p>
          <a:p>
            <a:pPr lvl="4" eaLnBrk="1" hangingPunct="1">
              <a:spcBef>
                <a:spcPct val="50000"/>
              </a:spcBef>
            </a:pPr>
            <a:r>
              <a:rPr lang="en-GB" altLang="id-ID" sz="2400" i="1">
                <a:latin typeface="Times New Roman" panose="02020603050405020304" pitchFamily="18" charset="0"/>
              </a:rPr>
              <a:t>Wind = {Weak, Strong}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838200" y="1371600"/>
          <a:ext cx="81772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3835080" imgH="469800" progId="Equation.DSMT4">
                  <p:embed/>
                </p:oleObj>
              </mc:Choice>
              <mc:Fallback>
                <p:oleObj name="Equation" r:id="rId4" imgW="3835080" imgH="4698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8177213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1028"/>
          <p:cNvSpPr>
            <a:spLocks noChangeArrowheads="1"/>
          </p:cNvSpPr>
          <p:nvPr/>
        </p:nvSpPr>
        <p:spPr bwMode="auto">
          <a:xfrm>
            <a:off x="193833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990600" y="3581400"/>
          <a:ext cx="784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6" imgW="4940280" imgH="241200" progId="Equation.DSMT4">
                  <p:embed/>
                </p:oleObj>
              </mc:Choice>
              <mc:Fallback>
                <p:oleObj name="Equation" r:id="rId6" imgW="4940280" imgH="241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7848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2" name="Text Box 1030"/>
          <p:cNvSpPr txBox="1">
            <a:spLocks noChangeArrowheads="1"/>
          </p:cNvSpPr>
          <p:nvPr/>
        </p:nvSpPr>
        <p:spPr bwMode="auto">
          <a:xfrm>
            <a:off x="990600" y="5745163"/>
            <a:ext cx="845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Gain (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S,Wind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 0.940 - (8/14) 0.811 - (6/14) 1.00 = 0.0481</a:t>
            </a:r>
          </a:p>
        </p:txBody>
      </p:sp>
      <p:sp>
        <p:nvSpPr>
          <p:cNvPr id="3078" name="Text Box 1033"/>
          <p:cNvSpPr txBox="1">
            <a:spLocks noChangeArrowheads="1"/>
          </p:cNvSpPr>
          <p:nvPr/>
        </p:nvSpPr>
        <p:spPr bwMode="auto">
          <a:xfrm>
            <a:off x="1600200" y="2479675"/>
            <a:ext cx="312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id-ID" sz="2400"/>
              <a:t>Sweak = [6+,2-]</a:t>
            </a:r>
          </a:p>
          <a:p>
            <a:pPr eaLnBrk="1" hangingPunct="1"/>
            <a:r>
              <a:rPr lang="en-GB" altLang="id-ID" sz="2400"/>
              <a:t>Sstrong = [3+,3-]</a:t>
            </a:r>
          </a:p>
        </p:txBody>
      </p:sp>
      <p:sp>
        <p:nvSpPr>
          <p:cNvPr id="3079" name="Text Box 1034"/>
          <p:cNvSpPr txBox="1">
            <a:spLocks noChangeArrowheads="1"/>
          </p:cNvSpPr>
          <p:nvPr/>
        </p:nvSpPr>
        <p:spPr bwMode="auto">
          <a:xfrm>
            <a:off x="990600" y="4413250"/>
            <a:ext cx="5486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id-ID" sz="2400"/>
              <a:t>Entropy(Sweak) = 0.811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id-ID" sz="2400"/>
              <a:t>Entropy(Sstrong) = 1</a:t>
            </a:r>
          </a:p>
        </p:txBody>
      </p:sp>
      <p:sp>
        <p:nvSpPr>
          <p:cNvPr id="308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id-ID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066800"/>
            <a:ext cx="82296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id-ID" sz="2000" smtClean="0"/>
              <a:t>Ditentukan atribut yang menjadi </a:t>
            </a:r>
            <a:r>
              <a:rPr lang="en-GB" altLang="id-ID" sz="2000" i="1" smtClean="0"/>
              <a:t>root</a:t>
            </a:r>
            <a:r>
              <a:rPr lang="en-GB" altLang="id-ID" sz="2000" smtClean="0"/>
              <a:t> dari </a:t>
            </a:r>
            <a:r>
              <a:rPr lang="en-GB" altLang="id-ID" sz="2000" i="1" smtClean="0"/>
              <a:t>decision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id-ID" sz="2000" smtClean="0"/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GB" altLang="id-ID" sz="2000" smtClean="0"/>
              <a:t>Gain (S, Outlook) = ?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GB" altLang="id-ID" sz="2000" smtClean="0"/>
              <a:t>Gain (S, Humidity) = ?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GB" altLang="id-ID" sz="2000" smtClean="0"/>
              <a:t>Gain (S, Wind) = ?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GB" altLang="id-ID" sz="2000" smtClean="0"/>
              <a:t>Gain (S, Temperature) = ?</a:t>
            </a:r>
          </a:p>
        </p:txBody>
      </p:sp>
      <p:sp>
        <p:nvSpPr>
          <p:cNvPr id="17411" name="Text Box 1028"/>
          <p:cNvSpPr txBox="1">
            <a:spLocks noChangeArrowheads="1"/>
          </p:cNvSpPr>
          <p:nvPr/>
        </p:nvSpPr>
        <p:spPr bwMode="auto">
          <a:xfrm>
            <a:off x="914400" y="3276600"/>
            <a:ext cx="754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id-ID" sz="2000"/>
              <a:t>S menyatakan koleksi contoh2 pelatihan pada tabel</a:t>
            </a:r>
          </a:p>
        </p:txBody>
      </p:sp>
      <p:sp>
        <p:nvSpPr>
          <p:cNvPr id="17412" name="Text Box 1031"/>
          <p:cNvSpPr txBox="1">
            <a:spLocks noChangeArrowheads="1"/>
          </p:cNvSpPr>
          <p:nvPr/>
        </p:nvSpPr>
        <p:spPr bwMode="auto">
          <a:xfrm>
            <a:off x="914400" y="3676650"/>
            <a:ext cx="8001000" cy="7080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id-ID" sz="2000"/>
              <a:t>Entropy (S) = Entropy([9+, 5-])=</a:t>
            </a:r>
          </a:p>
          <a:p>
            <a:pPr eaLnBrk="1" hangingPunct="1"/>
            <a:r>
              <a:rPr lang="en-GB" altLang="id-ID" sz="2000"/>
              <a:t>                       -(9/14)log2(9/14)-(5/14)log2(5/14)=0.940</a:t>
            </a:r>
          </a:p>
        </p:txBody>
      </p:sp>
      <p:sp>
        <p:nvSpPr>
          <p:cNvPr id="17413" name="Text Box 1032"/>
          <p:cNvSpPr txBox="1">
            <a:spLocks noChangeArrowheads="1"/>
          </p:cNvSpPr>
          <p:nvPr/>
        </p:nvSpPr>
        <p:spPr bwMode="auto">
          <a:xfrm>
            <a:off x="914400" y="5502275"/>
            <a:ext cx="853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id-ID" sz="2000"/>
              <a:t>Gain (S. Outlook) = Entropy (S) – (5/14) Entropy (OutlookSunny)–(4/14) Entropy(OutlookOvercast) – (5/14) Entropy(OutlookRain) = 0.246 </a:t>
            </a:r>
          </a:p>
        </p:txBody>
      </p:sp>
      <p:sp>
        <p:nvSpPr>
          <p:cNvPr id="17414" name="Text Box 1033"/>
          <p:cNvSpPr txBox="1">
            <a:spLocks noChangeArrowheads="1"/>
          </p:cNvSpPr>
          <p:nvPr/>
        </p:nvSpPr>
        <p:spPr bwMode="auto">
          <a:xfrm>
            <a:off x="0" y="4784725"/>
            <a:ext cx="853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50000"/>
              </a:spcBef>
            </a:pPr>
            <a:r>
              <a:rPr lang="en-GB" altLang="id-ID" sz="2000"/>
              <a:t>Outlook = {Sunny, Overcast, Rain} = {[2+,3-], [4+,0-], [3+,2-]}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9"/>
          <p:cNvSpPr txBox="1">
            <a:spLocks noChangeArrowheads="1"/>
          </p:cNvSpPr>
          <p:nvPr/>
        </p:nvSpPr>
        <p:spPr bwMode="auto">
          <a:xfrm>
            <a:off x="1143000" y="609600"/>
            <a:ext cx="7620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id-ID" sz="2000"/>
          </a:p>
          <a:p>
            <a:pPr eaLnBrk="1" hangingPunct="1"/>
            <a:r>
              <a:rPr lang="en-GB" altLang="id-ID" sz="2000"/>
              <a:t>Gain (S, Outlook) = 0.246</a:t>
            </a:r>
          </a:p>
          <a:p>
            <a:pPr eaLnBrk="1" hangingPunct="1"/>
            <a:r>
              <a:rPr lang="en-GB" altLang="id-ID" sz="2000"/>
              <a:t>Gain (S, Humidity) = 0.151</a:t>
            </a:r>
          </a:p>
          <a:p>
            <a:pPr eaLnBrk="1" hangingPunct="1"/>
            <a:r>
              <a:rPr lang="en-GB" altLang="id-ID" sz="2000"/>
              <a:t>Gain (S, Wind) = 0.048</a:t>
            </a:r>
          </a:p>
          <a:p>
            <a:pPr eaLnBrk="1" hangingPunct="1"/>
            <a:r>
              <a:rPr lang="en-GB" altLang="id-ID" sz="2000"/>
              <a:t>Gain (S, Temperature) = 0.029</a:t>
            </a:r>
          </a:p>
        </p:txBody>
      </p:sp>
      <p:sp>
        <p:nvSpPr>
          <p:cNvPr id="18435" name="Text Box 8"/>
          <p:cNvSpPr txBox="1">
            <a:spLocks noChangeArrowheads="1"/>
          </p:cNvSpPr>
          <p:nvPr/>
        </p:nvSpPr>
        <p:spPr bwMode="auto">
          <a:xfrm>
            <a:off x="1143000" y="3505200"/>
            <a:ext cx="8153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id-ID" sz="2000"/>
              <a:t>Ssunny = [D1, D2, D8, D9, D11]</a:t>
            </a:r>
          </a:p>
          <a:p>
            <a:pPr eaLnBrk="1" hangingPunct="1"/>
            <a:endParaRPr lang="en-GB" altLang="id-ID" sz="2000"/>
          </a:p>
          <a:p>
            <a:pPr eaLnBrk="1" hangingPunct="1"/>
            <a:r>
              <a:rPr lang="en-GB" altLang="id-ID" sz="2000"/>
              <a:t>Gain(Ssunny, Temperature) = 0.970-(2/5)0.0-(2/5)1.0-(1/5)0.0 = 0.570</a:t>
            </a:r>
          </a:p>
          <a:p>
            <a:pPr eaLnBrk="1" hangingPunct="1"/>
            <a:r>
              <a:rPr lang="en-GB" altLang="id-ID" sz="2000"/>
              <a:t>Gain(Ssunny, Humidity) = 0.970-(3/5)0.0-(2/5)0.0 =   0.970</a:t>
            </a:r>
          </a:p>
          <a:p>
            <a:pPr eaLnBrk="1" hangingPunct="1"/>
            <a:r>
              <a:rPr lang="en-GB" altLang="id-ID" sz="2000"/>
              <a:t>Gain(Ssunny, Wind) = 0.970-(2/5)1.0 – (3/5)0.918 = 0.019</a:t>
            </a:r>
          </a:p>
          <a:p>
            <a:pPr eaLnBrk="1" hangingPunct="1"/>
            <a:endParaRPr lang="en-GB" altLang="id-ID" sz="2000"/>
          </a:p>
          <a:p>
            <a:pPr eaLnBrk="1" hangingPunct="1"/>
            <a:r>
              <a:rPr lang="en-GB" altLang="id-ID" sz="2000"/>
              <a:t>Dari hasil perhitungan diatas diperoleh nilai terbesar:</a:t>
            </a:r>
          </a:p>
          <a:p>
            <a:pPr eaLnBrk="1" hangingPunct="1"/>
            <a:r>
              <a:rPr lang="en-GB" altLang="id-ID" sz="2000"/>
              <a:t>Gain (Ssunny, Humidity) = 0.970</a:t>
            </a:r>
          </a:p>
          <a:p>
            <a:pPr eaLnBrk="1" hangingPunct="1"/>
            <a:r>
              <a:rPr lang="en-GB" altLang="id-ID" sz="2000"/>
              <a:t>Jadi atribut </a:t>
            </a:r>
            <a:r>
              <a:rPr lang="en-GB" altLang="id-ID" sz="2000" i="1"/>
              <a:t>Humidity </a:t>
            </a:r>
            <a:r>
              <a:rPr lang="en-GB" altLang="id-ID" sz="2000"/>
              <a:t>dipilih sebagai node </a:t>
            </a: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143000" y="209550"/>
            <a:ext cx="662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/>
              <a:t>Dengan cara yang sama diperoleh lainnya, sehingga: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143000" y="2241550"/>
            <a:ext cx="701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id-ID" sz="2000"/>
              <a:t>Dari hasil perhitungan diatas diperoleh nilai terbesar:</a:t>
            </a:r>
          </a:p>
          <a:p>
            <a:pPr eaLnBrk="1" hangingPunct="1"/>
            <a:r>
              <a:rPr lang="en-GB" altLang="id-ID" sz="2000"/>
              <a:t>Gain (S, Outlook) = 0.246</a:t>
            </a:r>
          </a:p>
          <a:p>
            <a:pPr eaLnBrk="1" hangingPunct="1"/>
            <a:r>
              <a:rPr lang="en-GB" altLang="id-ID" sz="2000"/>
              <a:t>Jadi atribut </a:t>
            </a:r>
            <a:r>
              <a:rPr lang="en-GB" altLang="id-ID" sz="2000" i="1"/>
              <a:t>Outlook </a:t>
            </a:r>
            <a:r>
              <a:rPr lang="en-GB" altLang="id-ID" sz="2000"/>
              <a:t>dipilih sebagai node </a:t>
            </a:r>
            <a:r>
              <a:rPr lang="en-GB" altLang="id-ID" sz="2000" i="1"/>
              <a:t>root</a:t>
            </a:r>
            <a:r>
              <a:rPr lang="en-GB" altLang="id-ID" sz="2000"/>
              <a:t>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D365F2-CBC9-4C3D-8A7F-204B72C2C8C8}" type="slidenum">
              <a:rPr lang="en-US" altLang="id-ID"/>
              <a:pPr eaLnBrk="1" hangingPunct="1"/>
              <a:t>17</a:t>
            </a:fld>
            <a:endParaRPr lang="en-US" altLang="id-ID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014788" y="1371600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FF"/>
                </a:solidFill>
              </a:rPr>
              <a:t>Outlook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98913" y="26241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Overcast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740400" y="2574925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Rain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cxnSp>
        <p:nvCxnSpPr>
          <p:cNvPr id="19462" name="AutoShape 6"/>
          <p:cNvCxnSpPr>
            <a:cxnSpLocks noChangeShapeType="1"/>
            <a:stCxn id="19459" idx="2"/>
            <a:endCxn id="19461" idx="0"/>
          </p:cNvCxnSpPr>
          <p:nvPr/>
        </p:nvCxnSpPr>
        <p:spPr bwMode="auto">
          <a:xfrm>
            <a:off x="4621213" y="1768475"/>
            <a:ext cx="1487487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7"/>
          <p:cNvCxnSpPr>
            <a:cxnSpLocks noChangeShapeType="1"/>
            <a:stCxn id="19459" idx="2"/>
            <a:endCxn id="19460" idx="0"/>
          </p:cNvCxnSpPr>
          <p:nvPr/>
        </p:nvCxnSpPr>
        <p:spPr bwMode="auto">
          <a:xfrm>
            <a:off x="4621213" y="1768475"/>
            <a:ext cx="12700" cy="855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937000" y="3021013"/>
            <a:ext cx="124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3,7,12,13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407025" y="3022600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4,5,6,10,14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661025" y="3386138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3+,2-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595563" y="2624138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Sunny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392363" y="3021013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1,2,8,9,11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cxnSp>
        <p:nvCxnSpPr>
          <p:cNvPr id="19469" name="AutoShape 13"/>
          <p:cNvCxnSpPr>
            <a:cxnSpLocks noChangeShapeType="1"/>
            <a:stCxn id="19459" idx="2"/>
            <a:endCxn id="19467" idx="0"/>
          </p:cNvCxnSpPr>
          <p:nvPr/>
        </p:nvCxnSpPr>
        <p:spPr bwMode="auto">
          <a:xfrm flipH="1">
            <a:off x="3076575" y="1768475"/>
            <a:ext cx="1544638" cy="855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4105275" y="3386138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4+,0-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587625" y="3386138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2+,3-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219575" y="3767138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2798763" y="37671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843588" y="37671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FF"/>
                </a:solidFill>
              </a:rPr>
              <a:t>?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F22AAF-99C5-4F7C-99F4-5DF8E89BD24A}" type="slidenum">
              <a:rPr lang="en-US" altLang="id-ID"/>
              <a:pPr eaLnBrk="1" hangingPunct="1"/>
              <a:t>18</a:t>
            </a:fld>
            <a:endParaRPr lang="en-US" altLang="id-ID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014788" y="1371600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FF"/>
                </a:solidFill>
              </a:rPr>
              <a:t>Outlook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98913" y="26241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Overcast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40400" y="2574925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Rain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cxnSp>
        <p:nvCxnSpPr>
          <p:cNvPr id="20486" name="AutoShape 6"/>
          <p:cNvCxnSpPr>
            <a:cxnSpLocks noChangeShapeType="1"/>
            <a:stCxn id="20483" idx="2"/>
            <a:endCxn id="20485" idx="0"/>
          </p:cNvCxnSpPr>
          <p:nvPr/>
        </p:nvCxnSpPr>
        <p:spPr bwMode="auto">
          <a:xfrm>
            <a:off x="4621213" y="1768475"/>
            <a:ext cx="1487487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7"/>
          <p:cNvCxnSpPr>
            <a:cxnSpLocks noChangeShapeType="1"/>
            <a:stCxn id="20483" idx="2"/>
            <a:endCxn id="20484" idx="0"/>
          </p:cNvCxnSpPr>
          <p:nvPr/>
        </p:nvCxnSpPr>
        <p:spPr bwMode="auto">
          <a:xfrm>
            <a:off x="4621213" y="1768475"/>
            <a:ext cx="12700" cy="855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937000" y="3021013"/>
            <a:ext cx="124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3,7,12,13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407025" y="3022600"/>
            <a:ext cx="145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4,5,6,10,14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661025" y="3386138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3+,2-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2705100" y="2624138"/>
            <a:ext cx="96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Sunny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501900" y="3021013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1,2,8,9,11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cxnSp>
        <p:nvCxnSpPr>
          <p:cNvPr id="20493" name="AutoShape 13"/>
          <p:cNvCxnSpPr>
            <a:cxnSpLocks noChangeShapeType="1"/>
            <a:stCxn id="20483" idx="2"/>
            <a:endCxn id="20491" idx="0"/>
          </p:cNvCxnSpPr>
          <p:nvPr/>
        </p:nvCxnSpPr>
        <p:spPr bwMode="auto">
          <a:xfrm flipH="1">
            <a:off x="3186113" y="1768475"/>
            <a:ext cx="1435100" cy="855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105275" y="3386138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4+,0-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2697163" y="3386138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A50021"/>
                </a:solidFill>
              </a:rPr>
              <a:t>2+,3-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219575" y="3767138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595563" y="376713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FF"/>
                </a:solidFill>
              </a:rPr>
              <a:t>Humidity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5843588" y="3767138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FF"/>
                </a:solidFill>
              </a:rPr>
              <a:t>Wind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246438" y="4624388"/>
            <a:ext cx="1058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Normal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2144713" y="4624388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High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cxnSp>
        <p:nvCxnSpPr>
          <p:cNvPr id="20501" name="AutoShape 21"/>
          <p:cNvCxnSpPr>
            <a:cxnSpLocks noChangeShapeType="1"/>
            <a:stCxn id="20499" idx="0"/>
            <a:endCxn id="20497" idx="2"/>
          </p:cNvCxnSpPr>
          <p:nvPr/>
        </p:nvCxnSpPr>
        <p:spPr bwMode="auto">
          <a:xfrm flipH="1" flipV="1">
            <a:off x="3230563" y="4164013"/>
            <a:ext cx="5461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22"/>
          <p:cNvCxnSpPr>
            <a:cxnSpLocks noChangeShapeType="1"/>
            <a:stCxn id="20500" idx="0"/>
            <a:endCxn id="20497" idx="2"/>
          </p:cNvCxnSpPr>
          <p:nvPr/>
        </p:nvCxnSpPr>
        <p:spPr bwMode="auto">
          <a:xfrm flipV="1">
            <a:off x="2519363" y="4164013"/>
            <a:ext cx="7112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219325" y="4953000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 u="sng">
                <a:solidFill>
                  <a:srgbClr val="0000FF"/>
                </a:solidFill>
              </a:rPr>
              <a:t>No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3400425" y="4937125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6359525" y="4624388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Weak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257800" y="4624388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Strong</a:t>
            </a:r>
            <a:endParaRPr lang="en-US" altLang="id-ID" sz="2000" b="1">
              <a:solidFill>
                <a:srgbClr val="0000FF"/>
              </a:solidFill>
            </a:endParaRP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5332413" y="4937125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 u="sng">
                <a:solidFill>
                  <a:srgbClr val="0000FF"/>
                </a:solidFill>
              </a:rPr>
              <a:t>No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513513" y="4921250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 u="sng">
                <a:solidFill>
                  <a:srgbClr val="0000FF"/>
                </a:solidFill>
              </a:rPr>
              <a:t>Yes</a:t>
            </a:r>
          </a:p>
        </p:txBody>
      </p:sp>
      <p:cxnSp>
        <p:nvCxnSpPr>
          <p:cNvPr id="20509" name="AutoShape 29"/>
          <p:cNvCxnSpPr>
            <a:cxnSpLocks noChangeShapeType="1"/>
            <a:stCxn id="20498" idx="2"/>
            <a:endCxn id="20505" idx="0"/>
          </p:cNvCxnSpPr>
          <p:nvPr/>
        </p:nvCxnSpPr>
        <p:spPr bwMode="auto">
          <a:xfrm>
            <a:off x="6246813" y="4164013"/>
            <a:ext cx="5365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30"/>
          <p:cNvCxnSpPr>
            <a:cxnSpLocks noChangeShapeType="1"/>
            <a:stCxn id="20506" idx="0"/>
            <a:endCxn id="20498" idx="2"/>
          </p:cNvCxnSpPr>
          <p:nvPr/>
        </p:nvCxnSpPr>
        <p:spPr bwMode="auto">
          <a:xfrm flipV="1">
            <a:off x="5759450" y="4164013"/>
            <a:ext cx="487363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Overfitting</a:t>
            </a:r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GB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menyebabkan</a:t>
            </a:r>
            <a:r>
              <a:rPr lang="en-GB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degradasi</a:t>
            </a:r>
            <a:r>
              <a:rPr lang="en-GB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1507" name="Freeform 2055"/>
          <p:cNvSpPr>
            <a:spLocks/>
          </p:cNvSpPr>
          <p:nvPr/>
        </p:nvSpPr>
        <p:spPr bwMode="auto">
          <a:xfrm>
            <a:off x="1524000" y="2514600"/>
            <a:ext cx="4373563" cy="2027238"/>
          </a:xfrm>
          <a:custGeom>
            <a:avLst/>
            <a:gdLst>
              <a:gd name="T0" fmla="*/ 0 w 2755"/>
              <a:gd name="T1" fmla="*/ 2147483647 h 1277"/>
              <a:gd name="T2" fmla="*/ 2147483647 w 2755"/>
              <a:gd name="T3" fmla="*/ 2147483647 h 1277"/>
              <a:gd name="T4" fmla="*/ 2147483647 w 2755"/>
              <a:gd name="T5" fmla="*/ 2147483647 h 1277"/>
              <a:gd name="T6" fmla="*/ 2147483647 w 2755"/>
              <a:gd name="T7" fmla="*/ 2147483647 h 1277"/>
              <a:gd name="T8" fmla="*/ 2147483647 w 2755"/>
              <a:gd name="T9" fmla="*/ 2147483647 h 1277"/>
              <a:gd name="T10" fmla="*/ 2147483647 w 2755"/>
              <a:gd name="T11" fmla="*/ 2147483647 h 1277"/>
              <a:gd name="T12" fmla="*/ 2147483647 w 2755"/>
              <a:gd name="T13" fmla="*/ 2147483647 h 1277"/>
              <a:gd name="T14" fmla="*/ 2147483647 w 2755"/>
              <a:gd name="T15" fmla="*/ 2147483647 h 1277"/>
              <a:gd name="T16" fmla="*/ 2147483647 w 2755"/>
              <a:gd name="T17" fmla="*/ 2147483647 h 1277"/>
              <a:gd name="T18" fmla="*/ 2147483647 w 2755"/>
              <a:gd name="T19" fmla="*/ 2147483647 h 1277"/>
              <a:gd name="T20" fmla="*/ 2147483647 w 2755"/>
              <a:gd name="T21" fmla="*/ 2147483647 h 1277"/>
              <a:gd name="T22" fmla="*/ 2147483647 w 2755"/>
              <a:gd name="T23" fmla="*/ 2147483647 h 1277"/>
              <a:gd name="T24" fmla="*/ 2147483647 w 2755"/>
              <a:gd name="T25" fmla="*/ 2147483647 h 1277"/>
              <a:gd name="T26" fmla="*/ 2147483647 w 2755"/>
              <a:gd name="T27" fmla="*/ 2147483647 h 1277"/>
              <a:gd name="T28" fmla="*/ 2147483647 w 2755"/>
              <a:gd name="T29" fmla="*/ 2147483647 h 1277"/>
              <a:gd name="T30" fmla="*/ 2147483647 w 2755"/>
              <a:gd name="T31" fmla="*/ 2147483647 h 1277"/>
              <a:gd name="T32" fmla="*/ 2147483647 w 2755"/>
              <a:gd name="T33" fmla="*/ 2147483647 h 1277"/>
              <a:gd name="T34" fmla="*/ 2147483647 w 2755"/>
              <a:gd name="T35" fmla="*/ 2147483647 h 1277"/>
              <a:gd name="T36" fmla="*/ 2147483647 w 2755"/>
              <a:gd name="T37" fmla="*/ 0 h 12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55"/>
              <a:gd name="T58" fmla="*/ 0 h 1277"/>
              <a:gd name="T59" fmla="*/ 2755 w 2755"/>
              <a:gd name="T60" fmla="*/ 1277 h 12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55" h="1277">
                <a:moveTo>
                  <a:pt x="0" y="1277"/>
                </a:moveTo>
                <a:cubicBezTo>
                  <a:pt x="32" y="1187"/>
                  <a:pt x="41" y="1105"/>
                  <a:pt x="100" y="1027"/>
                </a:cubicBezTo>
                <a:cubicBezTo>
                  <a:pt x="103" y="1018"/>
                  <a:pt x="125" y="939"/>
                  <a:pt x="142" y="919"/>
                </a:cubicBezTo>
                <a:cubicBezTo>
                  <a:pt x="151" y="908"/>
                  <a:pt x="165" y="903"/>
                  <a:pt x="175" y="893"/>
                </a:cubicBezTo>
                <a:cubicBezTo>
                  <a:pt x="220" y="848"/>
                  <a:pt x="263" y="798"/>
                  <a:pt x="309" y="752"/>
                </a:cubicBezTo>
                <a:cubicBezTo>
                  <a:pt x="329" y="732"/>
                  <a:pt x="359" y="725"/>
                  <a:pt x="384" y="710"/>
                </a:cubicBezTo>
                <a:cubicBezTo>
                  <a:pt x="417" y="665"/>
                  <a:pt x="471" y="620"/>
                  <a:pt x="526" y="610"/>
                </a:cubicBezTo>
                <a:cubicBezTo>
                  <a:pt x="549" y="591"/>
                  <a:pt x="568" y="567"/>
                  <a:pt x="593" y="551"/>
                </a:cubicBezTo>
                <a:cubicBezTo>
                  <a:pt x="616" y="537"/>
                  <a:pt x="644" y="531"/>
                  <a:pt x="668" y="518"/>
                </a:cubicBezTo>
                <a:cubicBezTo>
                  <a:pt x="700" y="500"/>
                  <a:pt x="725" y="479"/>
                  <a:pt x="760" y="468"/>
                </a:cubicBezTo>
                <a:cubicBezTo>
                  <a:pt x="802" y="425"/>
                  <a:pt x="850" y="395"/>
                  <a:pt x="910" y="384"/>
                </a:cubicBezTo>
                <a:cubicBezTo>
                  <a:pt x="985" y="347"/>
                  <a:pt x="953" y="359"/>
                  <a:pt x="1002" y="343"/>
                </a:cubicBezTo>
                <a:cubicBezTo>
                  <a:pt x="1064" y="301"/>
                  <a:pt x="1032" y="313"/>
                  <a:pt x="1094" y="301"/>
                </a:cubicBezTo>
                <a:cubicBezTo>
                  <a:pt x="1147" y="274"/>
                  <a:pt x="1154" y="267"/>
                  <a:pt x="1219" y="259"/>
                </a:cubicBezTo>
                <a:cubicBezTo>
                  <a:pt x="1272" y="223"/>
                  <a:pt x="1348" y="200"/>
                  <a:pt x="1411" y="192"/>
                </a:cubicBezTo>
                <a:cubicBezTo>
                  <a:pt x="1473" y="172"/>
                  <a:pt x="1531" y="159"/>
                  <a:pt x="1595" y="151"/>
                </a:cubicBezTo>
                <a:cubicBezTo>
                  <a:pt x="1733" y="111"/>
                  <a:pt x="1886" y="78"/>
                  <a:pt x="2029" y="67"/>
                </a:cubicBezTo>
                <a:cubicBezTo>
                  <a:pt x="2161" y="40"/>
                  <a:pt x="2294" y="38"/>
                  <a:pt x="2429" y="25"/>
                </a:cubicBezTo>
                <a:cubicBezTo>
                  <a:pt x="2538" y="15"/>
                  <a:pt x="2645" y="0"/>
                  <a:pt x="2755" y="0"/>
                </a:cubicBezTo>
              </a:path>
            </a:pathLst>
          </a:cu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1508" name="Freeform 2056"/>
          <p:cNvSpPr>
            <a:spLocks/>
          </p:cNvSpPr>
          <p:nvPr/>
        </p:nvSpPr>
        <p:spPr bwMode="auto">
          <a:xfrm>
            <a:off x="1524000" y="3124200"/>
            <a:ext cx="4532313" cy="1444625"/>
          </a:xfrm>
          <a:custGeom>
            <a:avLst/>
            <a:gdLst>
              <a:gd name="T0" fmla="*/ 0 w 2855"/>
              <a:gd name="T1" fmla="*/ 2147483647 h 910"/>
              <a:gd name="T2" fmla="*/ 2147483647 w 2855"/>
              <a:gd name="T3" fmla="*/ 2147483647 h 910"/>
              <a:gd name="T4" fmla="*/ 2147483647 w 2855"/>
              <a:gd name="T5" fmla="*/ 2147483647 h 910"/>
              <a:gd name="T6" fmla="*/ 2147483647 w 2855"/>
              <a:gd name="T7" fmla="*/ 2147483647 h 910"/>
              <a:gd name="T8" fmla="*/ 2147483647 w 2855"/>
              <a:gd name="T9" fmla="*/ 2147483647 h 910"/>
              <a:gd name="T10" fmla="*/ 2147483647 w 2855"/>
              <a:gd name="T11" fmla="*/ 2147483647 h 910"/>
              <a:gd name="T12" fmla="*/ 2147483647 w 2855"/>
              <a:gd name="T13" fmla="*/ 2147483647 h 910"/>
              <a:gd name="T14" fmla="*/ 2147483647 w 2855"/>
              <a:gd name="T15" fmla="*/ 2147483647 h 910"/>
              <a:gd name="T16" fmla="*/ 2147483647 w 2855"/>
              <a:gd name="T17" fmla="*/ 2147483647 h 910"/>
              <a:gd name="T18" fmla="*/ 2147483647 w 2855"/>
              <a:gd name="T19" fmla="*/ 2147483647 h 910"/>
              <a:gd name="T20" fmla="*/ 2147483647 w 2855"/>
              <a:gd name="T21" fmla="*/ 2147483647 h 910"/>
              <a:gd name="T22" fmla="*/ 2147483647 w 2855"/>
              <a:gd name="T23" fmla="*/ 2147483647 h 910"/>
              <a:gd name="T24" fmla="*/ 2147483647 w 2855"/>
              <a:gd name="T25" fmla="*/ 2147483647 h 910"/>
              <a:gd name="T26" fmla="*/ 2147483647 w 2855"/>
              <a:gd name="T27" fmla="*/ 2147483647 h 910"/>
              <a:gd name="T28" fmla="*/ 2147483647 w 2855"/>
              <a:gd name="T29" fmla="*/ 2147483647 h 910"/>
              <a:gd name="T30" fmla="*/ 2147483647 w 2855"/>
              <a:gd name="T31" fmla="*/ 2147483647 h 910"/>
              <a:gd name="T32" fmla="*/ 2147483647 w 2855"/>
              <a:gd name="T33" fmla="*/ 2147483647 h 910"/>
              <a:gd name="T34" fmla="*/ 2147483647 w 2855"/>
              <a:gd name="T35" fmla="*/ 2147483647 h 910"/>
              <a:gd name="T36" fmla="*/ 2147483647 w 2855"/>
              <a:gd name="T37" fmla="*/ 2147483647 h 910"/>
              <a:gd name="T38" fmla="*/ 2147483647 w 2855"/>
              <a:gd name="T39" fmla="*/ 2147483647 h 910"/>
              <a:gd name="T40" fmla="*/ 2147483647 w 2855"/>
              <a:gd name="T41" fmla="*/ 2147483647 h 910"/>
              <a:gd name="T42" fmla="*/ 2147483647 w 2855"/>
              <a:gd name="T43" fmla="*/ 2147483647 h 9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855"/>
              <a:gd name="T67" fmla="*/ 0 h 910"/>
              <a:gd name="T68" fmla="*/ 2855 w 2855"/>
              <a:gd name="T69" fmla="*/ 910 h 9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855" h="910">
                <a:moveTo>
                  <a:pt x="0" y="910"/>
                </a:moveTo>
                <a:cubicBezTo>
                  <a:pt x="9" y="883"/>
                  <a:pt x="42" y="835"/>
                  <a:pt x="42" y="835"/>
                </a:cubicBezTo>
                <a:cubicBezTo>
                  <a:pt x="63" y="747"/>
                  <a:pt x="32" y="852"/>
                  <a:pt x="75" y="776"/>
                </a:cubicBezTo>
                <a:cubicBezTo>
                  <a:pt x="81" y="766"/>
                  <a:pt x="77" y="753"/>
                  <a:pt x="83" y="743"/>
                </a:cubicBezTo>
                <a:cubicBezTo>
                  <a:pt x="98" y="717"/>
                  <a:pt x="131" y="691"/>
                  <a:pt x="150" y="668"/>
                </a:cubicBezTo>
                <a:cubicBezTo>
                  <a:pt x="232" y="570"/>
                  <a:pt x="302" y="508"/>
                  <a:pt x="417" y="451"/>
                </a:cubicBezTo>
                <a:cubicBezTo>
                  <a:pt x="433" y="443"/>
                  <a:pt x="445" y="428"/>
                  <a:pt x="459" y="417"/>
                </a:cubicBezTo>
                <a:cubicBezTo>
                  <a:pt x="489" y="394"/>
                  <a:pt x="531" y="377"/>
                  <a:pt x="567" y="367"/>
                </a:cubicBezTo>
                <a:cubicBezTo>
                  <a:pt x="596" y="330"/>
                  <a:pt x="621" y="317"/>
                  <a:pt x="659" y="292"/>
                </a:cubicBezTo>
                <a:cubicBezTo>
                  <a:pt x="710" y="258"/>
                  <a:pt x="736" y="222"/>
                  <a:pt x="793" y="209"/>
                </a:cubicBezTo>
                <a:cubicBezTo>
                  <a:pt x="849" y="180"/>
                  <a:pt x="878" y="152"/>
                  <a:pt x="943" y="142"/>
                </a:cubicBezTo>
                <a:cubicBezTo>
                  <a:pt x="981" y="116"/>
                  <a:pt x="1006" y="107"/>
                  <a:pt x="1052" y="100"/>
                </a:cubicBezTo>
                <a:cubicBezTo>
                  <a:pt x="1148" y="35"/>
                  <a:pt x="1391" y="38"/>
                  <a:pt x="1494" y="33"/>
                </a:cubicBezTo>
                <a:cubicBezTo>
                  <a:pt x="1697" y="39"/>
                  <a:pt x="1908" y="0"/>
                  <a:pt x="2103" y="58"/>
                </a:cubicBezTo>
                <a:cubicBezTo>
                  <a:pt x="2134" y="67"/>
                  <a:pt x="2156" y="90"/>
                  <a:pt x="2187" y="100"/>
                </a:cubicBezTo>
                <a:cubicBezTo>
                  <a:pt x="2279" y="163"/>
                  <a:pt x="2137" y="71"/>
                  <a:pt x="2245" y="125"/>
                </a:cubicBezTo>
                <a:cubicBezTo>
                  <a:pt x="2285" y="145"/>
                  <a:pt x="2313" y="166"/>
                  <a:pt x="2354" y="184"/>
                </a:cubicBezTo>
                <a:cubicBezTo>
                  <a:pt x="2375" y="193"/>
                  <a:pt x="2410" y="202"/>
                  <a:pt x="2429" y="217"/>
                </a:cubicBezTo>
                <a:cubicBezTo>
                  <a:pt x="2441" y="226"/>
                  <a:pt x="2450" y="240"/>
                  <a:pt x="2462" y="250"/>
                </a:cubicBezTo>
                <a:cubicBezTo>
                  <a:pt x="2481" y="265"/>
                  <a:pt x="2610" y="325"/>
                  <a:pt x="2638" y="334"/>
                </a:cubicBezTo>
                <a:cubicBezTo>
                  <a:pt x="2700" y="354"/>
                  <a:pt x="2750" y="382"/>
                  <a:pt x="2805" y="417"/>
                </a:cubicBezTo>
                <a:cubicBezTo>
                  <a:pt x="2822" y="428"/>
                  <a:pt x="2855" y="451"/>
                  <a:pt x="2855" y="451"/>
                </a:cubicBezTo>
              </a:path>
            </a:pathLst>
          </a:cu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1509" name="Rectangle 2057"/>
          <p:cNvSpPr>
            <a:spLocks noChangeArrowheads="1"/>
          </p:cNvSpPr>
          <p:nvPr/>
        </p:nvSpPr>
        <p:spPr bwMode="auto">
          <a:xfrm>
            <a:off x="4267200" y="2971800"/>
            <a:ext cx="1828800" cy="990600"/>
          </a:xfrm>
          <a:prstGeom prst="rect">
            <a:avLst/>
          </a:prstGeom>
          <a:noFill/>
          <a:ln w="28575" cap="rnd">
            <a:solidFill>
              <a:srgbClr val="3333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1510" name="Text Box 2058"/>
          <p:cNvSpPr txBox="1">
            <a:spLocks noChangeArrowheads="1"/>
          </p:cNvSpPr>
          <p:nvPr/>
        </p:nvSpPr>
        <p:spPr bwMode="auto">
          <a:xfrm>
            <a:off x="6019800" y="2209800"/>
            <a:ext cx="178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 i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</p:txBody>
      </p:sp>
      <p:sp>
        <p:nvSpPr>
          <p:cNvPr id="21511" name="Text Box 2059"/>
          <p:cNvSpPr txBox="1">
            <a:spLocks noChangeArrowheads="1"/>
          </p:cNvSpPr>
          <p:nvPr/>
        </p:nvSpPr>
        <p:spPr bwMode="auto">
          <a:xfrm>
            <a:off x="6248400" y="2895600"/>
            <a:ext cx="145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 i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</p:txBody>
      </p:sp>
      <p:sp>
        <p:nvSpPr>
          <p:cNvPr id="21512" name="Text Box 2060"/>
          <p:cNvSpPr txBox="1">
            <a:spLocks noChangeArrowheads="1"/>
          </p:cNvSpPr>
          <p:nvPr/>
        </p:nvSpPr>
        <p:spPr bwMode="auto">
          <a:xfrm>
            <a:off x="6248400" y="3733800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 i="1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data</a:t>
            </a:r>
          </a:p>
        </p:txBody>
      </p:sp>
      <p:sp>
        <p:nvSpPr>
          <p:cNvPr id="21513" name="Line 2061"/>
          <p:cNvSpPr>
            <a:spLocks noChangeShapeType="1"/>
          </p:cNvSpPr>
          <p:nvPr/>
        </p:nvSpPr>
        <p:spPr bwMode="auto">
          <a:xfrm>
            <a:off x="1524000" y="45720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4" name="Line 2062"/>
          <p:cNvSpPr>
            <a:spLocks noChangeShapeType="1"/>
          </p:cNvSpPr>
          <p:nvPr/>
        </p:nvSpPr>
        <p:spPr bwMode="auto">
          <a:xfrm flipV="1">
            <a:off x="1524000" y="1676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5" name="Text Box 2063"/>
          <p:cNvSpPr txBox="1">
            <a:spLocks noChangeArrowheads="1"/>
          </p:cNvSpPr>
          <p:nvPr/>
        </p:nvSpPr>
        <p:spPr bwMode="auto">
          <a:xfrm>
            <a:off x="5257800" y="464820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i="1">
                <a:solidFill>
                  <a:srgbClr val="66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the tree (number of nodes)</a:t>
            </a:r>
          </a:p>
        </p:txBody>
      </p:sp>
      <p:sp>
        <p:nvSpPr>
          <p:cNvPr id="21516" name="Text Box 2064"/>
          <p:cNvSpPr txBox="1">
            <a:spLocks noChangeArrowheads="1"/>
          </p:cNvSpPr>
          <p:nvPr/>
        </p:nvSpPr>
        <p:spPr bwMode="auto">
          <a:xfrm>
            <a:off x="1219200" y="1828800"/>
            <a:ext cx="304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id-ID" i="1">
                <a:solidFill>
                  <a:srgbClr val="6666FF"/>
                </a:solidFill>
                <a:latin typeface="Times New Roman" panose="02020603050405020304" pitchFamily="18" charset="0"/>
              </a:rPr>
              <a:t>Accuracy </a:t>
            </a:r>
          </a:p>
        </p:txBody>
      </p:sp>
      <p:sp>
        <p:nvSpPr>
          <p:cNvPr id="21517" name="Line 2065"/>
          <p:cNvSpPr>
            <a:spLocks noChangeShapeType="1"/>
          </p:cNvSpPr>
          <p:nvPr/>
        </p:nvSpPr>
        <p:spPr bwMode="auto">
          <a:xfrm>
            <a:off x="3352800" y="3200400"/>
            <a:ext cx="0" cy="137160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1518" name="Text Box 2066"/>
          <p:cNvSpPr txBox="1">
            <a:spLocks noChangeArrowheads="1"/>
          </p:cNvSpPr>
          <p:nvPr/>
        </p:nvSpPr>
        <p:spPr bwMode="auto">
          <a:xfrm>
            <a:off x="2438400" y="4648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id-ID" i="1">
                <a:solidFill>
                  <a:srgbClr val="009900"/>
                </a:solidFill>
                <a:latin typeface="Times New Roman" panose="02020603050405020304" pitchFamily="18" charset="0"/>
              </a:rPr>
              <a:t>Optimal tree size</a:t>
            </a:r>
          </a:p>
        </p:txBody>
      </p:sp>
      <p:sp>
        <p:nvSpPr>
          <p:cNvPr id="21519" name="Line 2068"/>
          <p:cNvSpPr>
            <a:spLocks noChangeShapeType="1"/>
          </p:cNvSpPr>
          <p:nvPr/>
        </p:nvSpPr>
        <p:spPr bwMode="auto">
          <a:xfrm flipH="1">
            <a:off x="1524000" y="3200400"/>
            <a:ext cx="1828800" cy="0"/>
          </a:xfrm>
          <a:prstGeom prst="line">
            <a:avLst/>
          </a:prstGeom>
          <a:noFill/>
          <a:ln w="9525">
            <a:solidFill>
              <a:srgbClr val="009900"/>
            </a:solidFill>
            <a:prstDash val="lgDash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990600" y="1981200"/>
            <a:ext cx="76962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  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Decision tree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termasuk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klasifier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nonlinier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  <a:endParaRPr lang="en-GB" sz="2400" dirty="0"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236538" indent="-236538">
              <a:spcBef>
                <a:spcPct val="20000"/>
              </a:spcBef>
              <a:buFontTx/>
              <a:buChar char="-"/>
              <a:defRPr/>
            </a:pP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Pembelajaran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decision tree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merupakan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metode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pembelajaran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induktif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dan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dengan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supervisi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</a:t>
            </a:r>
          </a:p>
          <a:p>
            <a:pPr marL="236538" indent="-236538">
              <a:spcBef>
                <a:spcPct val="20000"/>
              </a:spcBef>
              <a:buFontTx/>
              <a:buChar char="-"/>
              <a:defRPr/>
            </a:pP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Algoritma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membentuk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pohon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dengan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memilih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atribut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yang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efektif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pada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tiap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titik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cabang</a:t>
            </a:r>
            <a:endParaRPr lang="en-GB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236538" indent="-236538">
              <a:spcBef>
                <a:spcPct val="20000"/>
              </a:spcBef>
              <a:buFontTx/>
              <a:buChar char="-"/>
              <a:defRPr/>
            </a:pP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Didefinisikan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fungsi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biaya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yang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diukur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untuk</a:t>
            </a: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GB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perbandingan</a:t>
            </a:r>
            <a:endParaRPr lang="en-GB" sz="2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 TREES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EC0FC0-12AA-475E-BEDF-4E0221E3A2FC}" type="slidenum">
              <a:rPr lang="en-US" altLang="id-ID"/>
              <a:pPr eaLnBrk="1" hangingPunct="1"/>
              <a:t>20</a:t>
            </a:fld>
            <a:endParaRPr lang="en-US" altLang="id-ID"/>
          </a:p>
        </p:txBody>
      </p:sp>
      <p:sp>
        <p:nvSpPr>
          <p:cNvPr id="22531" name="Text Box 31"/>
          <p:cNvSpPr txBox="1">
            <a:spLocks noChangeArrowheads="1"/>
          </p:cNvSpPr>
          <p:nvPr/>
        </p:nvSpPr>
        <p:spPr bwMode="auto">
          <a:xfrm>
            <a:off x="660400" y="898525"/>
            <a:ext cx="848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 b="1">
                <a:solidFill>
                  <a:srgbClr val="000066"/>
                </a:solidFill>
              </a:rPr>
              <a:t>  Outlook = Sunny,Temp = Hot,Humidity = Normal,Wind = Strong</a:t>
            </a:r>
            <a:r>
              <a:rPr lang="en-US" altLang="id-ID" sz="2000" b="1">
                <a:solidFill>
                  <a:srgbClr val="0000FF"/>
                </a:solidFill>
              </a:rPr>
              <a:t>,  </a:t>
            </a:r>
            <a:r>
              <a:rPr lang="en-US" altLang="id-ID" sz="2000" b="1">
                <a:solidFill>
                  <a:srgbClr val="A50021"/>
                </a:solidFill>
              </a:rPr>
              <a:t>NO</a:t>
            </a:r>
          </a:p>
        </p:txBody>
      </p:sp>
      <p:grpSp>
        <p:nvGrpSpPr>
          <p:cNvPr id="22532" name="Group 39"/>
          <p:cNvGrpSpPr>
            <a:grpSpLocks/>
          </p:cNvGrpSpPr>
          <p:nvPr/>
        </p:nvGrpSpPr>
        <p:grpSpPr bwMode="auto">
          <a:xfrm>
            <a:off x="2144713" y="1371600"/>
            <a:ext cx="5062537" cy="4984750"/>
            <a:chOff x="1351" y="864"/>
            <a:chExt cx="3189" cy="3140"/>
          </a:xfrm>
        </p:grpSpPr>
        <p:sp>
          <p:nvSpPr>
            <p:cNvPr id="22534" name="Text Box 3"/>
            <p:cNvSpPr txBox="1">
              <a:spLocks noChangeArrowheads="1"/>
            </p:cNvSpPr>
            <p:nvPr/>
          </p:nvSpPr>
          <p:spPr bwMode="auto">
            <a:xfrm>
              <a:off x="2529" y="864"/>
              <a:ext cx="7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FF"/>
                  </a:solidFill>
                </a:rPr>
                <a:t>Outlook </a:t>
              </a:r>
            </a:p>
          </p:txBody>
        </p:sp>
        <p:sp>
          <p:nvSpPr>
            <p:cNvPr id="22535" name="Text Box 4"/>
            <p:cNvSpPr txBox="1">
              <a:spLocks noChangeArrowheads="1"/>
            </p:cNvSpPr>
            <p:nvPr/>
          </p:nvSpPr>
          <p:spPr bwMode="auto">
            <a:xfrm>
              <a:off x="2519" y="1653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66"/>
                  </a:solidFill>
                </a:rPr>
                <a:t>Overcast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3616" y="1622"/>
              <a:ext cx="4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66"/>
                  </a:solidFill>
                </a:rPr>
                <a:t>Rain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cxnSp>
          <p:nvCxnSpPr>
            <p:cNvPr id="22537" name="AutoShape 6"/>
            <p:cNvCxnSpPr>
              <a:cxnSpLocks noChangeShapeType="1"/>
              <a:stCxn id="22534" idx="2"/>
              <a:endCxn id="22536" idx="0"/>
            </p:cNvCxnSpPr>
            <p:nvPr/>
          </p:nvCxnSpPr>
          <p:spPr bwMode="auto">
            <a:xfrm>
              <a:off x="2911" y="1114"/>
              <a:ext cx="937" cy="5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8" name="AutoShape 7"/>
            <p:cNvCxnSpPr>
              <a:cxnSpLocks noChangeShapeType="1"/>
              <a:stCxn id="22534" idx="2"/>
              <a:endCxn id="22535" idx="0"/>
            </p:cNvCxnSpPr>
            <p:nvPr/>
          </p:nvCxnSpPr>
          <p:spPr bwMode="auto">
            <a:xfrm>
              <a:off x="2911" y="1114"/>
              <a:ext cx="8" cy="5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9" name="Text Box 8"/>
            <p:cNvSpPr txBox="1">
              <a:spLocks noChangeArrowheads="1"/>
            </p:cNvSpPr>
            <p:nvPr/>
          </p:nvSpPr>
          <p:spPr bwMode="auto">
            <a:xfrm>
              <a:off x="2480" y="1903"/>
              <a:ext cx="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A50021"/>
                  </a:solidFill>
                </a:rPr>
                <a:t>3,7,12,13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40" name="Text Box 9"/>
            <p:cNvSpPr txBox="1">
              <a:spLocks noChangeArrowheads="1"/>
            </p:cNvSpPr>
            <p:nvPr/>
          </p:nvSpPr>
          <p:spPr bwMode="auto">
            <a:xfrm>
              <a:off x="3406" y="1904"/>
              <a:ext cx="9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A50021"/>
                  </a:solidFill>
                </a:rPr>
                <a:t>4,5,6,10,14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41" name="Text Box 10"/>
            <p:cNvSpPr txBox="1">
              <a:spLocks noChangeArrowheads="1"/>
            </p:cNvSpPr>
            <p:nvPr/>
          </p:nvSpPr>
          <p:spPr bwMode="auto">
            <a:xfrm>
              <a:off x="3566" y="2133"/>
              <a:ext cx="4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A50021"/>
                  </a:solidFill>
                </a:rPr>
                <a:t>3+,2-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42" name="Text Box 11"/>
            <p:cNvSpPr txBox="1">
              <a:spLocks noChangeArrowheads="1"/>
            </p:cNvSpPr>
            <p:nvPr/>
          </p:nvSpPr>
          <p:spPr bwMode="auto">
            <a:xfrm>
              <a:off x="1704" y="1653"/>
              <a:ext cx="6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66"/>
                  </a:solidFill>
                </a:rPr>
                <a:t>Sunny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43" name="Text Box 12"/>
            <p:cNvSpPr txBox="1">
              <a:spLocks noChangeArrowheads="1"/>
            </p:cNvSpPr>
            <p:nvPr/>
          </p:nvSpPr>
          <p:spPr bwMode="auto">
            <a:xfrm>
              <a:off x="1576" y="1903"/>
              <a:ext cx="8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A50021"/>
                  </a:solidFill>
                </a:rPr>
                <a:t>1,2,8,9,11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cxnSp>
          <p:nvCxnSpPr>
            <p:cNvPr id="22544" name="AutoShape 13"/>
            <p:cNvCxnSpPr>
              <a:cxnSpLocks noChangeShapeType="1"/>
              <a:stCxn id="22534" idx="2"/>
              <a:endCxn id="22542" idx="0"/>
            </p:cNvCxnSpPr>
            <p:nvPr/>
          </p:nvCxnSpPr>
          <p:spPr bwMode="auto">
            <a:xfrm flipH="1">
              <a:off x="2007" y="1114"/>
              <a:ext cx="904" cy="5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5" name="Text Box 14"/>
            <p:cNvSpPr txBox="1">
              <a:spLocks noChangeArrowheads="1"/>
            </p:cNvSpPr>
            <p:nvPr/>
          </p:nvSpPr>
          <p:spPr bwMode="auto">
            <a:xfrm>
              <a:off x="2586" y="2133"/>
              <a:ext cx="4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A50021"/>
                  </a:solidFill>
                </a:rPr>
                <a:t>4+,0-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46" name="Text Box 15"/>
            <p:cNvSpPr txBox="1">
              <a:spLocks noChangeArrowheads="1"/>
            </p:cNvSpPr>
            <p:nvPr/>
          </p:nvSpPr>
          <p:spPr bwMode="auto">
            <a:xfrm>
              <a:off x="1699" y="2133"/>
              <a:ext cx="4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A50021"/>
                  </a:solidFill>
                </a:rPr>
                <a:t>2+,3-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47" name="Text Box 16"/>
            <p:cNvSpPr txBox="1">
              <a:spLocks noChangeArrowheads="1"/>
            </p:cNvSpPr>
            <p:nvPr/>
          </p:nvSpPr>
          <p:spPr bwMode="auto">
            <a:xfrm>
              <a:off x="2658" y="2373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22548" name="Text Box 17"/>
            <p:cNvSpPr txBox="1">
              <a:spLocks noChangeArrowheads="1"/>
            </p:cNvSpPr>
            <p:nvPr/>
          </p:nvSpPr>
          <p:spPr bwMode="auto">
            <a:xfrm>
              <a:off x="1635" y="2373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FF"/>
                  </a:solidFill>
                </a:rPr>
                <a:t>Humidity</a:t>
              </a:r>
            </a:p>
          </p:txBody>
        </p:sp>
        <p:sp>
          <p:nvSpPr>
            <p:cNvPr id="22549" name="Text Box 18"/>
            <p:cNvSpPr txBox="1">
              <a:spLocks noChangeArrowheads="1"/>
            </p:cNvSpPr>
            <p:nvPr/>
          </p:nvSpPr>
          <p:spPr bwMode="auto">
            <a:xfrm>
              <a:off x="3681" y="2373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FF"/>
                  </a:solidFill>
                </a:rPr>
                <a:t>Wind</a:t>
              </a:r>
            </a:p>
          </p:txBody>
        </p:sp>
        <p:sp>
          <p:nvSpPr>
            <p:cNvPr id="22550" name="Text Box 19"/>
            <p:cNvSpPr txBox="1">
              <a:spLocks noChangeArrowheads="1"/>
            </p:cNvSpPr>
            <p:nvPr/>
          </p:nvSpPr>
          <p:spPr bwMode="auto">
            <a:xfrm>
              <a:off x="2045" y="2937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66"/>
                  </a:solidFill>
                </a:rPr>
                <a:t>Normal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51" name="Text Box 20"/>
            <p:cNvSpPr txBox="1">
              <a:spLocks noChangeArrowheads="1"/>
            </p:cNvSpPr>
            <p:nvPr/>
          </p:nvSpPr>
          <p:spPr bwMode="auto">
            <a:xfrm>
              <a:off x="1351" y="2937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66"/>
                  </a:solidFill>
                </a:rPr>
                <a:t>High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cxnSp>
          <p:nvCxnSpPr>
            <p:cNvPr id="22552" name="AutoShape 21"/>
            <p:cNvCxnSpPr>
              <a:cxnSpLocks noChangeShapeType="1"/>
              <a:stCxn id="22550" idx="0"/>
              <a:endCxn id="22548" idx="2"/>
            </p:cNvCxnSpPr>
            <p:nvPr/>
          </p:nvCxnSpPr>
          <p:spPr bwMode="auto">
            <a:xfrm flipH="1" flipV="1">
              <a:off x="2035" y="2623"/>
              <a:ext cx="344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AutoShape 22"/>
            <p:cNvCxnSpPr>
              <a:cxnSpLocks noChangeShapeType="1"/>
              <a:stCxn id="22551" idx="0"/>
              <a:endCxn id="22548" idx="2"/>
            </p:cNvCxnSpPr>
            <p:nvPr/>
          </p:nvCxnSpPr>
          <p:spPr bwMode="auto">
            <a:xfrm flipV="1">
              <a:off x="1587" y="2623"/>
              <a:ext cx="448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4" name="Text Box 23"/>
            <p:cNvSpPr txBox="1">
              <a:spLocks noChangeArrowheads="1"/>
            </p:cNvSpPr>
            <p:nvPr/>
          </p:nvSpPr>
          <p:spPr bwMode="auto">
            <a:xfrm>
              <a:off x="1398" y="3144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 u="sng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22555" name="Text Box 25"/>
            <p:cNvSpPr txBox="1">
              <a:spLocks noChangeArrowheads="1"/>
            </p:cNvSpPr>
            <p:nvPr/>
          </p:nvSpPr>
          <p:spPr bwMode="auto">
            <a:xfrm>
              <a:off x="4006" y="2913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66"/>
                  </a:solidFill>
                </a:rPr>
                <a:t>Weak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56" name="Text Box 26"/>
            <p:cNvSpPr txBox="1">
              <a:spLocks noChangeArrowheads="1"/>
            </p:cNvSpPr>
            <p:nvPr/>
          </p:nvSpPr>
          <p:spPr bwMode="auto">
            <a:xfrm>
              <a:off x="3312" y="2913"/>
              <a:ext cx="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66"/>
                  </a:solidFill>
                </a:rPr>
                <a:t>Strong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57" name="Text Box 27"/>
            <p:cNvSpPr txBox="1">
              <a:spLocks noChangeArrowheads="1"/>
            </p:cNvSpPr>
            <p:nvPr/>
          </p:nvSpPr>
          <p:spPr bwMode="auto">
            <a:xfrm>
              <a:off x="3359" y="3110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 u="sng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22558" name="Text Box 28"/>
            <p:cNvSpPr txBox="1">
              <a:spLocks noChangeArrowheads="1"/>
            </p:cNvSpPr>
            <p:nvPr/>
          </p:nvSpPr>
          <p:spPr bwMode="auto">
            <a:xfrm>
              <a:off x="4103" y="3100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cxnSp>
          <p:nvCxnSpPr>
            <p:cNvPr id="22559" name="AutoShape 29"/>
            <p:cNvCxnSpPr>
              <a:cxnSpLocks noChangeShapeType="1"/>
              <a:stCxn id="22549" idx="2"/>
              <a:endCxn id="22555" idx="0"/>
            </p:cNvCxnSpPr>
            <p:nvPr/>
          </p:nvCxnSpPr>
          <p:spPr bwMode="auto">
            <a:xfrm>
              <a:off x="3935" y="2623"/>
              <a:ext cx="338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0" name="AutoShape 30"/>
            <p:cNvCxnSpPr>
              <a:cxnSpLocks noChangeShapeType="1"/>
              <a:stCxn id="22556" idx="0"/>
              <a:endCxn id="22549" idx="2"/>
            </p:cNvCxnSpPr>
            <p:nvPr/>
          </p:nvCxnSpPr>
          <p:spPr bwMode="auto">
            <a:xfrm flipV="1">
              <a:off x="3628" y="2623"/>
              <a:ext cx="307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1" name="Text Box 32"/>
            <p:cNvSpPr txBox="1">
              <a:spLocks noChangeArrowheads="1"/>
            </p:cNvSpPr>
            <p:nvPr/>
          </p:nvSpPr>
          <p:spPr bwMode="auto">
            <a:xfrm>
              <a:off x="2422" y="3623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66"/>
                  </a:solidFill>
                </a:rPr>
                <a:t>Weak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sp>
          <p:nvSpPr>
            <p:cNvPr id="22562" name="Text Box 33"/>
            <p:cNvSpPr txBox="1">
              <a:spLocks noChangeArrowheads="1"/>
            </p:cNvSpPr>
            <p:nvPr/>
          </p:nvSpPr>
          <p:spPr bwMode="auto">
            <a:xfrm>
              <a:off x="1632" y="3623"/>
              <a:ext cx="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66"/>
                  </a:solidFill>
                </a:rPr>
                <a:t>Strong</a:t>
              </a:r>
              <a:endParaRPr lang="en-US" altLang="id-ID" sz="2000" b="1">
                <a:solidFill>
                  <a:srgbClr val="0000FF"/>
                </a:solidFill>
              </a:endParaRPr>
            </a:p>
          </p:txBody>
        </p:sp>
        <p:cxnSp>
          <p:nvCxnSpPr>
            <p:cNvPr id="22563" name="AutoShape 34"/>
            <p:cNvCxnSpPr>
              <a:cxnSpLocks noChangeShapeType="1"/>
              <a:stCxn id="22561" idx="0"/>
            </p:cNvCxnSpPr>
            <p:nvPr/>
          </p:nvCxnSpPr>
          <p:spPr bwMode="auto">
            <a:xfrm flipH="1" flipV="1">
              <a:off x="2319" y="3333"/>
              <a:ext cx="370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4" name="AutoShape 35"/>
            <p:cNvCxnSpPr>
              <a:cxnSpLocks noChangeShapeType="1"/>
              <a:stCxn id="22562" idx="0"/>
            </p:cNvCxnSpPr>
            <p:nvPr/>
          </p:nvCxnSpPr>
          <p:spPr bwMode="auto">
            <a:xfrm flipV="1">
              <a:off x="1948" y="3333"/>
              <a:ext cx="394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5" name="Text Box 36"/>
            <p:cNvSpPr txBox="1">
              <a:spLocks noChangeArrowheads="1"/>
            </p:cNvSpPr>
            <p:nvPr/>
          </p:nvSpPr>
          <p:spPr bwMode="auto">
            <a:xfrm>
              <a:off x="1775" y="3754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 u="sng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22566" name="Text Box 37"/>
            <p:cNvSpPr txBox="1">
              <a:spLocks noChangeArrowheads="1"/>
            </p:cNvSpPr>
            <p:nvPr/>
          </p:nvSpPr>
          <p:spPr bwMode="auto">
            <a:xfrm>
              <a:off x="2519" y="3744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22567" name="Text Box 38"/>
            <p:cNvSpPr txBox="1">
              <a:spLocks noChangeArrowheads="1"/>
            </p:cNvSpPr>
            <p:nvPr/>
          </p:nvSpPr>
          <p:spPr bwMode="auto">
            <a:xfrm>
              <a:off x="2112" y="3110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 b="1">
                  <a:solidFill>
                    <a:srgbClr val="0000FF"/>
                  </a:solidFill>
                </a:rPr>
                <a:t>Wind</a:t>
              </a:r>
            </a:p>
          </p:txBody>
        </p:sp>
      </p:grp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2527300" y="119063"/>
            <a:ext cx="4391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Contoh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Overfitting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23567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3568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23559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23565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3566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23564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23560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23561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DECISION TREES</a:t>
            </a:r>
            <a:b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NODES &amp;LEAVES</a:t>
            </a:r>
            <a:endParaRPr lang="en-US" dirty="0"/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71913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MULTIVARIATE TREES</a:t>
            </a:r>
            <a:endParaRPr lang="en-US" dirty="0"/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68450"/>
            <a:ext cx="81534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PENGAMATAN</a:t>
            </a:r>
            <a:endParaRPr lang="en-US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670050"/>
            <a:ext cx="7856537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DECISION TREES</a:t>
            </a:r>
            <a:endParaRPr lang="en-US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828800"/>
            <a:ext cx="696753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014538"/>
            <a:ext cx="658812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DENGAN DECISION TREE</a:t>
            </a:r>
            <a:endParaRPr lang="en-US" dirty="0"/>
          </a:p>
        </p:txBody>
      </p:sp>
      <p:pic>
        <p:nvPicPr>
          <p:cNvPr id="1331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173413"/>
            <a:ext cx="3738563" cy="3071812"/>
          </a:xfrm>
          <a:noFill/>
        </p:spPr>
      </p:pic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417638"/>
            <a:ext cx="4438650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9"/>
          <p:cNvSpPr txBox="1">
            <a:spLocks noChangeArrowheads="1"/>
          </p:cNvSpPr>
          <p:nvPr/>
        </p:nvSpPr>
        <p:spPr bwMode="auto">
          <a:xfrm>
            <a:off x="6858000" y="4308475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b="1"/>
              <a:t>R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6172200" cy="914400"/>
          </a:xfrm>
        </p:spPr>
        <p:txBody>
          <a:bodyPr/>
          <a:lstStyle/>
          <a:p>
            <a:pPr eaLnBrk="1" hangingPunct="1"/>
            <a:r>
              <a:rPr lang="en-GB" altLang="id-ID" b="1" smtClean="0">
                <a:solidFill>
                  <a:srgbClr val="C00000"/>
                </a:solidFill>
              </a:rPr>
              <a:t>Entropy: </a:t>
            </a:r>
            <a:br>
              <a:rPr lang="en-GB" altLang="id-ID" b="1" smtClean="0">
                <a:solidFill>
                  <a:srgbClr val="C00000"/>
                </a:solidFill>
              </a:rPr>
            </a:br>
            <a:r>
              <a:rPr lang="en-GB" altLang="id-ID" b="1" smtClean="0">
                <a:solidFill>
                  <a:srgbClr val="C00000"/>
                </a:solidFill>
              </a:rPr>
              <a:t>Klasifikasi Boolean</a:t>
            </a: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289560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1066800" y="2986088"/>
          <a:ext cx="7292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2412720" imgH="228600" progId="Equation.DSMT4">
                  <p:embed/>
                </p:oleObj>
              </mc:Choice>
              <mc:Fallback>
                <p:oleObj name="Equation" r:id="rId4" imgW="241272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86088"/>
                        <a:ext cx="7292975" cy="609600"/>
                      </a:xfrm>
                      <a:prstGeom prst="rect">
                        <a:avLst/>
                      </a:prstGeom>
                      <a:noFill/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066800" y="4305300"/>
            <a:ext cx="8077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id-ID" sz="2400"/>
              <a:t>Dimana  koleksi S terdiri dari contoh2 positif dan negatif .           adalah proporsi dari contoh2 positif dalam S dan        adalah proporsi negatif dalam 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id-ID" sz="2400"/>
              <a:t>Entropy dengan semua kategori sama = 0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id-ID" sz="2400"/>
              <a:t>Entropy yang kategorinya terbagi rata =1</a:t>
            </a: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4424363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027" name="Object 1"/>
          <p:cNvGraphicFramePr>
            <a:graphicFrameLocks noChangeAspect="1"/>
          </p:cNvGraphicFramePr>
          <p:nvPr/>
        </p:nvGraphicFramePr>
        <p:xfrm>
          <a:off x="1066800" y="4567238"/>
          <a:ext cx="533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215640" imgH="228600" progId="Equation.DSMT4">
                  <p:embed/>
                </p:oleObj>
              </mc:Choice>
              <mc:Fallback>
                <p:oleObj name="Equation" r:id="rId6" imgW="21564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67238"/>
                        <a:ext cx="5334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4424363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028" name="Object 2"/>
          <p:cNvGraphicFramePr>
            <a:graphicFrameLocks noChangeAspect="1"/>
          </p:cNvGraphicFramePr>
          <p:nvPr/>
        </p:nvGraphicFramePr>
        <p:xfrm>
          <a:off x="1066800" y="4951413"/>
          <a:ext cx="5334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8" imgW="215640" imgH="228600" progId="Equation.DSMT4">
                  <p:embed/>
                </p:oleObj>
              </mc:Choice>
              <mc:Fallback>
                <p:oleObj name="Equation" r:id="rId8" imgW="2156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1413"/>
                        <a:ext cx="5334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30053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035" name="Text Box 14"/>
          <p:cNvSpPr txBox="1">
            <a:spLocks noChangeArrowheads="1"/>
          </p:cNvSpPr>
          <p:nvPr/>
        </p:nvSpPr>
        <p:spPr bwMode="auto">
          <a:xfrm>
            <a:off x="1066800" y="1828800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id-ID" sz="2400"/>
              <a:t>Koleksi S terdiri dari contoh2 positif dan negatif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6417</TotalTime>
  <Words>869</Words>
  <Application>Microsoft Office PowerPoint</Application>
  <PresentationFormat>On-screen Show (4:3)</PresentationFormat>
  <Paragraphs>266</Paragraphs>
  <Slides>21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Garamond</vt:lpstr>
      <vt:lpstr>Times New Roman</vt:lpstr>
      <vt:lpstr>Arial Black</vt:lpstr>
      <vt:lpstr>Wingdings</vt:lpstr>
      <vt:lpstr>Default Design</vt:lpstr>
      <vt:lpstr>MathType 4.0 Equation</vt:lpstr>
      <vt:lpstr>PowerPoint Presentation</vt:lpstr>
      <vt:lpstr>DECISION TREES</vt:lpstr>
      <vt:lpstr>DECISION TREES NODES &amp;LEAVES</vt:lpstr>
      <vt:lpstr>MULTIVARIATE TREES</vt:lpstr>
      <vt:lpstr>CONTOH PENGAMATAN</vt:lpstr>
      <vt:lpstr>CONTOH DECISION TREES</vt:lpstr>
      <vt:lpstr>CONTOH</vt:lpstr>
      <vt:lpstr>DENGAN DECISION TREE</vt:lpstr>
      <vt:lpstr>Entropy:  Klasifikasi Boolean</vt:lpstr>
      <vt:lpstr>Information Gain</vt:lpstr>
      <vt:lpstr>PowerPoint Presentation</vt:lpstr>
      <vt:lpstr> Contoh dari [Quinlan]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Overfitting: Dapat menyebabkan degradasi </vt:lpstr>
      <vt:lpstr>PowerPoint Presentation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292</cp:revision>
  <cp:lastPrinted>1999-06-26T22:27:42Z</cp:lastPrinted>
  <dcterms:created xsi:type="dcterms:W3CDTF">1999-03-02T15:51:16Z</dcterms:created>
  <dcterms:modified xsi:type="dcterms:W3CDTF">2017-01-14T03:46:20Z</dcterms:modified>
</cp:coreProperties>
</file>