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</p:sldMasterIdLst>
  <p:notesMasterIdLst>
    <p:notesMasterId r:id="rId26"/>
  </p:notesMasterIdLst>
  <p:handoutMasterIdLst>
    <p:handoutMasterId r:id="rId27"/>
  </p:handoutMasterIdLst>
  <p:sldIdLst>
    <p:sldId id="401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26" r:id="rId11"/>
    <p:sldId id="427" r:id="rId12"/>
    <p:sldId id="428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369" r:id="rId25"/>
  </p:sldIdLst>
  <p:sldSz cx="9144000" cy="6858000" type="screen4x3"/>
  <p:notesSz cx="9223375" cy="7004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7D89"/>
    <a:srgbClr val="333399"/>
    <a:srgbClr val="CC3300"/>
    <a:srgbClr val="CCECFF"/>
    <a:srgbClr val="99FF33"/>
    <a:srgbClr val="FFCC00"/>
    <a:srgbClr val="4DFDC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850" autoAdjust="0"/>
  </p:normalViewPr>
  <p:slideViewPr>
    <p:cSldViewPr snapToObjects="1">
      <p:cViewPr varScale="1">
        <p:scale>
          <a:sx n="66" d="100"/>
          <a:sy n="66" d="100"/>
        </p:scale>
        <p:origin x="1422" y="60"/>
      </p:cViewPr>
      <p:guideLst>
        <p:guide orient="horz" pos="1152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 snapToObjects="1">
      <p:cViewPr varScale="1">
        <p:scale>
          <a:sx n="62" d="100"/>
          <a:sy n="62" d="100"/>
        </p:scale>
        <p:origin x="-84" y="-78"/>
      </p:cViewPr>
      <p:guideLst>
        <p:guide orient="horz" pos="2229"/>
        <p:guide pos="29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8113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Handayani Tjandrasa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8113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defRPr>
            </a:lvl1pPr>
          </a:lstStyle>
          <a:p>
            <a:fld id="{46DC2D76-F7C2-41C3-B7FB-C5A9C7CE3238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58738"/>
            <a:ext cx="3506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algn="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      Semester Gasal 2007/2008</a:t>
            </a:r>
          </a:p>
        </p:txBody>
      </p:sp>
      <p:sp>
        <p:nvSpPr>
          <p:cNvPr id="26627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0088" y="463550"/>
            <a:ext cx="2852737" cy="2139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4613" y="6670675"/>
            <a:ext cx="83089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3588" y="6670675"/>
            <a:ext cx="8397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ct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n-US" altLang="id-ID"/>
              <a:t>          </a:t>
            </a:r>
            <a:fld id="{C36726FF-9142-4D5F-89DF-CCF656713F5F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57150"/>
            <a:ext cx="47069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Pengolahan Citra Digital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52400" y="6827838"/>
            <a:ext cx="89169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>
            <a:off x="401638" y="288925"/>
            <a:ext cx="82280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b="1" u="sng" kern="1200">
        <a:solidFill>
          <a:schemeClr val="tx1"/>
        </a:solidFill>
        <a:effectLst>
          <a:outerShdw blurRad="38100" dist="38100" dir="2700000" algn="tl">
            <a:srgbClr val="C0C0C0"/>
          </a:outerShdw>
        </a:effectLst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2765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 Semester Gasal 2007/2008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Handayani Tjandrasa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E330B62A-3BEE-46FF-A32E-A468A3C1C3BF}" type="slidenum">
              <a:rPr lang="en-US" altLang="id-ID">
                <a:latin typeface="Arial Narrow" panose="020B0606020202030204" pitchFamily="34" charset="0"/>
              </a:rPr>
              <a:pPr/>
              <a:t>3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Pengolahan Citra Digital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Handayani Tjandrasa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B0A4EA5C-44F0-4760-84A7-A52C425B9501}" type="slidenum">
              <a:rPr lang="en-US" altLang="id-ID">
                <a:latin typeface="Arial Narrow" panose="020B0606020202030204" pitchFamily="34" charset="0"/>
              </a:rPr>
              <a:pPr/>
              <a:t>12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Semester Gasal 2007/2008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A8D5510B-0778-4A07-8752-B1772BDDDF3F}" type="slidenum">
              <a:rPr lang="en-US" altLang="id-ID">
                <a:latin typeface="Arial Narrow" panose="020B0606020202030204" pitchFamily="34" charset="0"/>
              </a:rPr>
              <a:pPr/>
              <a:t>24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Pengolahan Citra Digital</a:t>
            </a:r>
          </a:p>
        </p:txBody>
      </p:sp>
      <p:sp>
        <p:nvSpPr>
          <p:cNvPr id="307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3A787-CBB7-4F5A-A947-BA4DC9A4268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92241869"/>
      </p:ext>
    </p:extLst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AD6EB-FCFB-4123-B621-625C7C2E014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23348108"/>
      </p:ext>
    </p:extLst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96625-5234-440D-ABC1-D2E7DC95E3E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719472251"/>
      </p:ext>
    </p:extLst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960BD-5660-470C-B65A-06A19DE4EC0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33675292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F194C9-E111-4808-AF70-9251F411A9C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45324392"/>
      </p:ext>
    </p:extLst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0D0C2-196A-4A91-A6BE-15DC3791904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78064598"/>
      </p:ext>
    </p:extLst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37C95-A448-4485-A3AA-31B8E9C17B2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194413947"/>
      </p:ext>
    </p:extLst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1465F-B81A-4436-B06D-8E241FBBBCC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851387236"/>
      </p:ext>
    </p:extLst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19B51-F708-4245-8C2A-15FEF2EB8D1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81179348"/>
      </p:ext>
    </p:extLst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5DEE4-AAEE-4A48-B928-C831EAEA1825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19403037"/>
      </p:ext>
    </p:extLst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C433A-9E90-47F6-A163-F53399DF288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69171768"/>
      </p:ext>
    </p:extLst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8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E7394F-E097-4C55-8268-EE41FC430559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68327" name="Rectangle 7"/>
          <p:cNvSpPr>
            <a:spLocks noChangeArrowheads="1"/>
          </p:cNvSpPr>
          <p:nvPr userDrawn="1"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8328" name="Line 8"/>
          <p:cNvSpPr>
            <a:spLocks noChangeShapeType="1"/>
          </p:cNvSpPr>
          <p:nvPr userDrawn="1"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>
    <p:split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0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990600" y="792163"/>
            <a:ext cx="815340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ARTIFICIAL INTELLIGENCE </a:t>
            </a: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11</a:t>
            </a:r>
          </a:p>
          <a:p>
            <a:pPr algn="ctr" eaLnBrk="0" hangingPunct="0"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K-means Clustering, </a:t>
            </a:r>
            <a:r>
              <a:rPr lang="tr-T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Hierarchical Clustering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, Nearest Neighbor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endParaRPr lang="en-US" sz="40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40386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Handayani Tjandrasa</a:t>
            </a:r>
            <a:endParaRPr lang="en-US" sz="2400" b="1" dirty="0">
              <a:solidFill>
                <a:srgbClr val="C00000"/>
              </a:solidFill>
              <a:latin typeface="Arial" charset="0"/>
            </a:endParaRPr>
          </a:p>
          <a:p>
            <a:pPr algn="ctr" eaLnBrk="0" hangingPunct="0">
              <a:defRPr/>
            </a:pPr>
            <a:endParaRPr lang="en-US" sz="2400" b="1" dirty="0">
              <a:solidFill>
                <a:srgbClr val="CC33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0CF74F2-70DC-4DF8-BDB4-F90A4429C3C8}" type="slidenum">
              <a:rPr lang="tr-TR" altLang="id-ID"/>
              <a:pPr algn="ctr" eaLnBrk="1" hangingPunct="1"/>
              <a:t>10</a:t>
            </a:fld>
            <a:endParaRPr lang="tr-TR" altLang="id-ID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 Clustering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9263"/>
            <a:ext cx="8229600" cy="4525962"/>
          </a:xfrm>
        </p:spPr>
        <p:txBody>
          <a:bodyPr/>
          <a:lstStyle/>
          <a:p>
            <a:r>
              <a:rPr lang="en-US" altLang="id-ID" sz="2800" smtClean="0"/>
              <a:t>Kluster berdasarkan kesamaan/jarak</a:t>
            </a:r>
            <a:endParaRPr lang="tr-TR" altLang="id-ID" sz="2800" smtClean="0"/>
          </a:p>
          <a:p>
            <a:r>
              <a:rPr lang="en-US" altLang="id-ID" sz="2800" smtClean="0"/>
              <a:t>Jarak diukur antara</a:t>
            </a:r>
            <a:r>
              <a:rPr lang="tr-TR" altLang="id-ID" sz="2800" smtClean="0"/>
              <a:t> </a:t>
            </a:r>
            <a:r>
              <a:rPr lang="tr-TR" altLang="id-ID" sz="2800" b="1" i="1" smtClean="0"/>
              <a:t>x</a:t>
            </a:r>
            <a:r>
              <a:rPr lang="tr-TR" altLang="id-ID" sz="2800" i="1" baseline="30000" smtClean="0"/>
              <a:t>r</a:t>
            </a:r>
            <a:r>
              <a:rPr lang="tr-TR" altLang="id-ID" sz="2800" smtClean="0"/>
              <a:t> </a:t>
            </a:r>
            <a:r>
              <a:rPr lang="en-US" altLang="id-ID" sz="2800" smtClean="0"/>
              <a:t>dan</a:t>
            </a:r>
            <a:r>
              <a:rPr lang="tr-TR" altLang="id-ID" sz="2800" smtClean="0"/>
              <a:t> </a:t>
            </a:r>
            <a:r>
              <a:rPr lang="tr-TR" altLang="id-ID" sz="2800" b="1" i="1" smtClean="0"/>
              <a:t>x</a:t>
            </a:r>
            <a:r>
              <a:rPr lang="tr-TR" altLang="id-ID" sz="2800" i="1" baseline="30000" smtClean="0"/>
              <a:t>s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id-ID" sz="2800" smtClean="0"/>
              <a:t>	</a:t>
            </a:r>
            <a:r>
              <a:rPr lang="en-US" altLang="id-ID" sz="2800" smtClean="0"/>
              <a:t>dengan </a:t>
            </a:r>
            <a:r>
              <a:rPr lang="tr-TR" altLang="id-ID" sz="2800" smtClean="0"/>
              <a:t>Minkowski (</a:t>
            </a:r>
            <a:r>
              <a:rPr lang="tr-TR" altLang="id-ID" sz="2800" i="1" smtClean="0"/>
              <a:t>L</a:t>
            </a:r>
            <a:r>
              <a:rPr lang="tr-TR" altLang="id-ID" sz="2800" i="1" baseline="-25000" smtClean="0"/>
              <a:t>p</a:t>
            </a:r>
            <a:r>
              <a:rPr lang="tr-TR" altLang="id-ID" sz="2800" smtClean="0"/>
              <a:t>) </a:t>
            </a:r>
            <a:endParaRPr lang="en-US" altLang="id-ID" sz="28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800" smtClean="0"/>
              <a:t>    </a:t>
            </a:r>
            <a:r>
              <a:rPr lang="tr-TR" altLang="id-ID" sz="2800" smtClean="0"/>
              <a:t>(Euclidean</a:t>
            </a:r>
            <a:r>
              <a:rPr lang="en-US" altLang="id-ID" sz="2800" smtClean="0"/>
              <a:t>: </a:t>
            </a:r>
            <a:r>
              <a:rPr lang="tr-TR" altLang="id-ID" sz="2800" i="1" smtClean="0"/>
              <a:t>p </a:t>
            </a:r>
            <a:r>
              <a:rPr lang="tr-TR" altLang="id-ID" sz="2800" smtClean="0"/>
              <a:t>= 2)</a:t>
            </a:r>
          </a:p>
          <a:p>
            <a:pPr>
              <a:buFont typeface="Wingdings" panose="05000000000000000000" pitchFamily="2" charset="2"/>
              <a:buNone/>
            </a:pPr>
            <a:endParaRPr lang="tr-TR" altLang="id-ID" smtClean="0"/>
          </a:p>
          <a:p>
            <a:pPr>
              <a:buFont typeface="Wingdings" panose="05000000000000000000" pitchFamily="2" charset="2"/>
              <a:buNone/>
            </a:pPr>
            <a:endParaRPr lang="tr-TR" altLang="id-ID" smtClean="0"/>
          </a:p>
          <a:p>
            <a:pPr>
              <a:buFont typeface="Wingdings" panose="05000000000000000000" pitchFamily="2" charset="2"/>
              <a:buNone/>
            </a:pPr>
            <a:r>
              <a:rPr lang="tr-TR" altLang="id-ID" smtClean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id-ID" smtClean="0"/>
              <a:t>	</a:t>
            </a:r>
            <a:r>
              <a:rPr lang="en-US" altLang="id-ID" sz="2800" smtClean="0"/>
              <a:t>  (</a:t>
            </a:r>
            <a:r>
              <a:rPr lang="tr-TR" altLang="id-ID" sz="2800" smtClean="0"/>
              <a:t>City-block distance</a:t>
            </a:r>
            <a:r>
              <a:rPr lang="en-US" altLang="id-ID" sz="2800" smtClean="0"/>
              <a:t>)</a:t>
            </a:r>
            <a:endParaRPr lang="tr-TR" altLang="id-ID" sz="280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209800" y="3810000"/>
          <a:ext cx="47529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057400" imgH="342720" progId="Equation.3">
                  <p:embed/>
                </p:oleObj>
              </mc:Choice>
              <mc:Fallback>
                <p:oleObj name="Equation" r:id="rId3" imgW="205740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10000"/>
                        <a:ext cx="47529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209800" y="4819650"/>
          <a:ext cx="39592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1714320" imgH="304560" progId="Equation.3">
                  <p:embed/>
                </p:oleObj>
              </mc:Choice>
              <mc:Fallback>
                <p:oleObj name="Equation" r:id="rId5" imgW="171432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19650"/>
                        <a:ext cx="39592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6425" y="485775"/>
            <a:ext cx="7707313" cy="828675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Hierarchical Clustering</a:t>
            </a:r>
            <a:endParaRPr lang="en-US" altLang="zh-CN" sz="5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447800"/>
            <a:ext cx="8305800" cy="4876800"/>
          </a:xfrm>
          <a:noFill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endParaRPr lang="en-US" altLang="zh-CN" sz="2400" smtClean="0">
              <a:ea typeface="宋体" panose="02010600030101010101" pitchFamily="2" charset="-122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273175" y="2552700"/>
            <a:ext cx="6956425" cy="3641725"/>
            <a:chOff x="1200" y="1776"/>
            <a:chExt cx="4382" cy="2294"/>
          </a:xfrm>
        </p:grpSpPr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13318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13370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3371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anose="02010600030101010101" pitchFamily="2" charset="-122"/>
                  </a:rPr>
                  <a:t>Step 0</a:t>
                </a:r>
                <a:endParaRPr lang="en-US" altLang="zh-CN" sz="24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319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13368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3369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anose="02010600030101010101" pitchFamily="2" charset="-122"/>
                  </a:rPr>
                  <a:t>Step 1</a:t>
                </a:r>
                <a:endParaRPr lang="en-US" altLang="zh-CN" sz="24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320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13366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3367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anose="02010600030101010101" pitchFamily="2" charset="-122"/>
                  </a:rPr>
                  <a:t>Step 2</a:t>
                </a:r>
                <a:endParaRPr lang="en-US" altLang="zh-CN" sz="24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321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13364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3365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anose="02010600030101010101" pitchFamily="2" charset="-122"/>
                  </a:rPr>
                  <a:t>Step 3</a:t>
                </a:r>
                <a:endParaRPr lang="en-US" altLang="zh-CN" sz="24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322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13362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3363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anose="02010600030101010101" pitchFamily="2" charset="-122"/>
                  </a:rPr>
                  <a:t>Step 4</a:t>
                </a:r>
                <a:endParaRPr lang="en-US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323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3324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3325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3326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3327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28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329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330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331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332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333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panose="02010600030101010101" pitchFamily="2" charset="-122"/>
                </a:rPr>
                <a:t>a b</a:t>
              </a:r>
            </a:p>
          </p:txBody>
        </p:sp>
        <p:sp>
          <p:nvSpPr>
            <p:cNvPr id="13334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335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panose="02010600030101010101" pitchFamily="2" charset="-122"/>
                </a:rPr>
                <a:t>d e</a:t>
              </a:r>
            </a:p>
          </p:txBody>
        </p:sp>
        <p:sp>
          <p:nvSpPr>
            <p:cNvPr id="13336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337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panose="02010600030101010101" pitchFamily="2" charset="-122"/>
                </a:rPr>
                <a:t>c d e</a:t>
              </a:r>
            </a:p>
          </p:txBody>
        </p:sp>
        <p:sp>
          <p:nvSpPr>
            <p:cNvPr id="13338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339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ea typeface="宋体" panose="02010600030101010101" pitchFamily="2" charset="-122"/>
                </a:rPr>
                <a:t>a b c d e</a:t>
              </a:r>
            </a:p>
          </p:txBody>
        </p:sp>
        <p:sp>
          <p:nvSpPr>
            <p:cNvPr id="13340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341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42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43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Step 4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44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45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Step 3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46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47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Step 2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48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49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Step 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50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51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Step 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52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53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54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55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56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57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58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59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60" name="Text Box 58"/>
            <p:cNvSpPr txBox="1">
              <a:spLocks noChangeArrowheads="1"/>
            </p:cNvSpPr>
            <p:nvPr/>
          </p:nvSpPr>
          <p:spPr bwMode="auto">
            <a:xfrm>
              <a:off x="4305" y="1824"/>
              <a:ext cx="12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ea typeface="宋体" panose="02010600030101010101" pitchFamily="2" charset="-122"/>
                </a:rPr>
                <a:t>agglomerative</a:t>
              </a:r>
            </a:p>
            <a:p>
              <a:pPr algn="ctr" eaLnBrk="1" hangingPunct="1"/>
              <a:r>
                <a:rPr lang="en-US" altLang="zh-CN" sz="2400" b="1">
                  <a:ea typeface="宋体" panose="02010600030101010101" pitchFamily="2" charset="-122"/>
                </a:rPr>
                <a:t>(AGNES)</a:t>
              </a:r>
            </a:p>
          </p:txBody>
        </p:sp>
        <p:sp>
          <p:nvSpPr>
            <p:cNvPr id="13361" name="Text Box 59"/>
            <p:cNvSpPr txBox="1">
              <a:spLocks noChangeArrowheads="1"/>
            </p:cNvSpPr>
            <p:nvPr/>
          </p:nvSpPr>
          <p:spPr bwMode="auto">
            <a:xfrm>
              <a:off x="4401" y="3552"/>
              <a:ext cx="87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ea typeface="宋体" panose="02010600030101010101" pitchFamily="2" charset="-122"/>
                </a:rPr>
                <a:t>divisive</a:t>
              </a:r>
            </a:p>
            <a:p>
              <a:pPr algn="ctr" eaLnBrk="1" hangingPunct="1"/>
              <a:r>
                <a:rPr lang="en-US" altLang="zh-CN" sz="2400" b="1">
                  <a:ea typeface="宋体" panose="02010600030101010101" pitchFamily="2" charset="-122"/>
                </a:rPr>
                <a:t>(DIANA)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A09D975-2295-4C7B-ACD6-C98313CB073D}" type="slidenum">
              <a:rPr lang="tr-TR" altLang="id-ID"/>
              <a:pPr algn="ctr" eaLnBrk="1" hangingPunct="1"/>
              <a:t>12</a:t>
            </a:fld>
            <a:endParaRPr lang="tr-TR" altLang="id-ID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Agglomerative Clustering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467600" cy="4876800"/>
          </a:xfrm>
        </p:spPr>
        <p:txBody>
          <a:bodyPr/>
          <a:lstStyle/>
          <a:p>
            <a:r>
              <a:rPr lang="en-US" altLang="id-ID" sz="2400" smtClean="0"/>
              <a:t>Mulai dengan N grup dengan 1 objek dan gabungkan 2 grup yang terdekat pada tiap iterasi sampai menjadi 1 cluster dengan N objek.</a:t>
            </a:r>
            <a:endParaRPr lang="tr-TR" altLang="id-ID" sz="2400" smtClean="0"/>
          </a:p>
          <a:p>
            <a:r>
              <a:rPr lang="en-US" altLang="id-ID" sz="2400" smtClean="0"/>
              <a:t>Jarak antara 2 grup</a:t>
            </a:r>
            <a:r>
              <a:rPr lang="tr-TR" altLang="id-ID" sz="2400" smtClean="0"/>
              <a:t> </a:t>
            </a:r>
            <a:r>
              <a:rPr lang="tr-TR" altLang="id-ID" sz="2400" smtClean="0">
                <a:latin typeface="Lucida Calligraphy" panose="03010101010101010101" pitchFamily="66" charset="0"/>
              </a:rPr>
              <a:t>G</a:t>
            </a:r>
            <a:r>
              <a:rPr lang="tr-TR" altLang="id-ID" sz="2400" i="1" baseline="-25000" smtClean="0"/>
              <a:t>i</a:t>
            </a:r>
            <a:r>
              <a:rPr lang="tr-TR" altLang="id-ID" sz="2400" smtClean="0"/>
              <a:t> </a:t>
            </a:r>
            <a:r>
              <a:rPr lang="en-US" altLang="id-ID" sz="2400" smtClean="0"/>
              <a:t>dan</a:t>
            </a:r>
            <a:r>
              <a:rPr lang="tr-TR" altLang="id-ID" sz="2400" smtClean="0"/>
              <a:t> </a:t>
            </a:r>
            <a:r>
              <a:rPr lang="tr-TR" altLang="id-ID" sz="2400" smtClean="0">
                <a:latin typeface="Lucida Calligraphy" panose="03010101010101010101" pitchFamily="66" charset="0"/>
              </a:rPr>
              <a:t>G</a:t>
            </a:r>
            <a:r>
              <a:rPr lang="tr-TR" altLang="id-ID" sz="2400" i="1" baseline="-25000" smtClean="0"/>
              <a:t>j</a:t>
            </a:r>
            <a:r>
              <a:rPr lang="tr-TR" altLang="id-ID" sz="2400" smtClean="0"/>
              <a:t>:</a:t>
            </a:r>
          </a:p>
          <a:p>
            <a:pPr lvl="1"/>
            <a:r>
              <a:rPr lang="tr-TR" altLang="id-ID" sz="2400" smtClean="0"/>
              <a:t>Single-link</a:t>
            </a:r>
            <a:r>
              <a:rPr lang="en-US" altLang="id-ID" sz="2400" smtClean="0"/>
              <a:t>age clustering (jarak terpendek)</a:t>
            </a:r>
            <a:r>
              <a:rPr lang="tr-TR" altLang="id-ID" sz="2400" smtClean="0"/>
              <a:t>: </a:t>
            </a:r>
          </a:p>
          <a:p>
            <a:pPr lvl="1">
              <a:buFont typeface="Wingdings" panose="05000000000000000000" pitchFamily="2" charset="2"/>
              <a:buNone/>
            </a:pPr>
            <a:endParaRPr lang="tr-TR" altLang="id-ID" smtClean="0"/>
          </a:p>
          <a:p>
            <a:pPr lvl="1"/>
            <a:endParaRPr lang="en-US" altLang="id-ID" sz="2400" smtClean="0"/>
          </a:p>
          <a:p>
            <a:pPr lvl="1"/>
            <a:r>
              <a:rPr lang="en-US" altLang="id-ID" sz="2400" smtClean="0"/>
              <a:t>Complete-linkage clustering (jarak terbesar)</a:t>
            </a:r>
          </a:p>
          <a:p>
            <a:pPr lvl="1"/>
            <a:r>
              <a:rPr lang="en-US" altLang="id-ID" sz="2400" smtClean="0"/>
              <a:t>Average-linkage clustering:</a:t>
            </a:r>
          </a:p>
          <a:p>
            <a:pPr lvl="2"/>
            <a:r>
              <a:rPr lang="en-US" altLang="id-ID" smtClean="0"/>
              <a:t>Jarak rata-rata</a:t>
            </a:r>
          </a:p>
          <a:p>
            <a:pPr lvl="2"/>
            <a:r>
              <a:rPr lang="en-US" altLang="id-ID" smtClean="0"/>
              <a:t>Variasinya: Jarak median</a:t>
            </a:r>
            <a:endParaRPr lang="tr-TR" altLang="id-ID" smtClean="0"/>
          </a:p>
          <a:p>
            <a:pPr>
              <a:buFontTx/>
              <a:buNone/>
            </a:pPr>
            <a:r>
              <a:rPr lang="en-US" altLang="id-ID" smtClean="0"/>
              <a:t>	</a:t>
            </a:r>
            <a:endParaRPr lang="tr-TR" altLang="id-ID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597150" y="3856038"/>
          <a:ext cx="34226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866600" imgH="330120" progId="Equation.3">
                  <p:embed/>
                </p:oleObj>
              </mc:Choice>
              <mc:Fallback>
                <p:oleObj name="Equation" r:id="rId4" imgW="1866600" imgH="330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3856038"/>
                        <a:ext cx="34226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E71C87C-624E-4F22-82C1-D96A091F9A28}" type="slidenum">
              <a:rPr lang="tr-TR" altLang="id-ID"/>
              <a:pPr algn="ctr" eaLnBrk="1" hangingPunct="1"/>
              <a:t>13</a:t>
            </a:fld>
            <a:endParaRPr lang="tr-TR" altLang="id-ID"/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63725"/>
            <a:ext cx="80772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5632450" y="5259388"/>
            <a:ext cx="175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id-ID" sz="2400" i="1"/>
              <a:t>Dendrogram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tr-TR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Single-Link Clustering</a:t>
            </a:r>
          </a:p>
        </p:txBody>
      </p:sp>
      <p:sp>
        <p:nvSpPr>
          <p:cNvPr id="14342" name="Oval 8"/>
          <p:cNvSpPr>
            <a:spLocks noChangeArrowheads="1"/>
          </p:cNvSpPr>
          <p:nvPr/>
        </p:nvSpPr>
        <p:spPr bwMode="auto">
          <a:xfrm>
            <a:off x="762000" y="2276475"/>
            <a:ext cx="1001713" cy="19431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43" name="Oval 9"/>
          <p:cNvSpPr>
            <a:spLocks noChangeArrowheads="1"/>
          </p:cNvSpPr>
          <p:nvPr/>
        </p:nvSpPr>
        <p:spPr bwMode="auto">
          <a:xfrm>
            <a:off x="3924300" y="3573463"/>
            <a:ext cx="360363" cy="3603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44" name="Oval 10"/>
          <p:cNvSpPr>
            <a:spLocks noChangeArrowheads="1"/>
          </p:cNvSpPr>
          <p:nvPr/>
        </p:nvSpPr>
        <p:spPr bwMode="auto">
          <a:xfrm>
            <a:off x="2627313" y="3429000"/>
            <a:ext cx="720725" cy="11525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Hierarchical Clustering </a:t>
            </a:r>
          </a:p>
        </p:txBody>
      </p:sp>
      <p:pic>
        <p:nvPicPr>
          <p:cNvPr id="15363" name="Content Placeholder 3" descr="mhtml:file://C:\Computational%20Intell&amp;MachineL\Clustering\Clustering%20-%20Hierarchical.mht!http://home.dei.polimi.it/matteucc/Clustering/tutorial_html/images/italia01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76938" y="1417638"/>
            <a:ext cx="3167062" cy="3306762"/>
          </a:xfr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397000"/>
          <a:ext cx="4910138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14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0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BA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FI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MI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NA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TO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BA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662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877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255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996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FI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662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295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468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268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400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MI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877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295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754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564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138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NA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255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468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754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219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869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268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564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219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669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TO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996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400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138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869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669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altLang="id-ID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5257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MI/TO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RM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662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877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255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412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662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295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468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268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MI/TO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877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295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754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564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255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468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754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219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RM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412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268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564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219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438" name="Picture 4" descr="mhtml:file://C:\Computational%20Intell&amp;MachineL\Clustering\Clustering%20-%20Hierarchical.mht!http://home.dei.polimi.it/matteucc/Clustering/tutorial_html/images/italia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971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altLang="id-ID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600200"/>
          <a:ext cx="47244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MI/TO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NA/RM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662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877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255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662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295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268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MI/TO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877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295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564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NA/RM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255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268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564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449" name="Picture 4" descr="mhtml:file://C:\Computational%20Intell&amp;MachineL\Clustering\Clustering%20-%20Hierarchical.mht!http://home.dei.polimi.it/matteucc/Clustering/tutorial_html/images/italia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0200"/>
            <a:ext cx="34464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altLang="id-ID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600200"/>
          <a:ext cx="4800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BA/NA/RM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FI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MI/TO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BA/NA/RM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268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564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FI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268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295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MI/TO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564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295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62" name="Picture 4" descr="mhtml:file://C:\Computational%20Intell&amp;MachineL\Clustering\Clustering%20-%20Hierarchical.mht!http://home.dei.polimi.it/matteucc/Clustering/tutorial_html/images/italia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0200"/>
            <a:ext cx="3352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altLang="id-ID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133600"/>
          <a:ext cx="39624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9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BA/FI/NA/RM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MI/TO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BA/FI/NA/RM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295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MI/TO</a:t>
                      </a:r>
                      <a:endParaRPr lang="en-US" sz="11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295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477" name="Picture 4" descr="mhtml:file://C:\Computational%20Intell&amp;MachineL\Clustering\Clustering%20-%20Hierarchical.mht!http://home.dei.polimi.it/matteucc/Clustering/tutorial_html/images/italia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39963"/>
            <a:ext cx="3810000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altLang="id-ID" smtClean="0"/>
          </a:p>
        </p:txBody>
      </p:sp>
      <p:pic>
        <p:nvPicPr>
          <p:cNvPr id="20483" name="Picture 3" descr="mhtml:file://C:\Computational%20Intell&amp;MachineL\Clustering\Clustering%20-%20Hierarchical.mht!http://home.dei.polimi.it/matteucc/Clustering/tutorial_html/images/image05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78088"/>
            <a:ext cx="426720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8001000" cy="4525963"/>
          </a:xfrm>
        </p:spPr>
        <p:txBody>
          <a:bodyPr/>
          <a:lstStyle/>
          <a:p>
            <a:r>
              <a:rPr lang="en-US" altLang="id-ID" smtClean="0"/>
              <a:t>Pembelajaran tidak tersupervisi </a:t>
            </a:r>
            <a:r>
              <a:rPr lang="en-US" altLang="id-ID" i="1" smtClean="0"/>
              <a:t>(unsupervised learning) </a:t>
            </a:r>
            <a:r>
              <a:rPr lang="en-US" altLang="id-ID" smtClean="0"/>
              <a:t>yang penting</a:t>
            </a:r>
          </a:p>
          <a:p>
            <a:r>
              <a:rPr lang="en-US" altLang="id-ID" smtClean="0"/>
              <a:t>Dapat berbasis pada:</a:t>
            </a:r>
          </a:p>
          <a:p>
            <a:pPr>
              <a:buFontTx/>
              <a:buNone/>
            </a:pPr>
            <a:r>
              <a:rPr lang="en-US" altLang="id-ID" smtClean="0"/>
              <a:t>	- jarak (</a:t>
            </a:r>
            <a:r>
              <a:rPr lang="en-US" altLang="id-ID" i="1" smtClean="0"/>
              <a:t>distance-based clustering)</a:t>
            </a:r>
          </a:p>
          <a:p>
            <a:pPr>
              <a:buFontTx/>
              <a:buNone/>
            </a:pPr>
            <a:r>
              <a:rPr lang="en-US" altLang="id-ID" i="1" smtClean="0"/>
              <a:t>	- </a:t>
            </a:r>
            <a:r>
              <a:rPr lang="en-US" altLang="id-ID" smtClean="0"/>
              <a:t>konsep (</a:t>
            </a:r>
            <a:r>
              <a:rPr lang="en-US" altLang="id-ID" i="1" smtClean="0"/>
              <a:t>conceptual clustering)</a:t>
            </a:r>
            <a:endParaRPr lang="en-US" altLang="id-ID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NEAREST NEIGHBOR</a:t>
            </a:r>
            <a:endParaRPr 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B0A906-FBE5-4E03-8E86-E529ACF0F236}" type="slidenum">
              <a:rPr lang="en-US" altLang="id-ID"/>
              <a:pPr eaLnBrk="1" hangingPunct="1"/>
              <a:t>20</a:t>
            </a:fld>
            <a:endParaRPr lang="en-US" altLang="id-ID"/>
          </a:p>
        </p:txBody>
      </p:sp>
      <p:pic>
        <p:nvPicPr>
          <p:cNvPr id="2150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5257800"/>
            <a:ext cx="3505200" cy="900113"/>
          </a:xfrm>
          <a:noFill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2728913"/>
            <a:ext cx="5634037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</a:t>
            </a:r>
            <a:endParaRPr lang="en-US" dirty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3AF94B-CA14-45F8-B13A-509A62829A69}" type="slidenum">
              <a:rPr lang="en-US" altLang="id-ID"/>
              <a:pPr eaLnBrk="1" hangingPunct="1"/>
              <a:t>21</a:t>
            </a:fld>
            <a:endParaRPr lang="en-US" altLang="id-ID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2014538"/>
            <a:ext cx="6588125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 NEAREST NEIGHBOR</a:t>
            </a:r>
            <a:endParaRPr lang="en-US" sz="4000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7BBB00-E6A7-476D-A4BB-4985F7F9EF50}" type="slidenum">
              <a:rPr lang="en-US" altLang="id-ID"/>
              <a:pPr eaLnBrk="1" hangingPunct="1"/>
              <a:t>22</a:t>
            </a:fld>
            <a:endParaRPr lang="en-US" altLang="id-ID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057400"/>
            <a:ext cx="4416425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2514600"/>
            <a:ext cx="32893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K-NEAREST NEIGHBOR</a:t>
            </a:r>
            <a:endParaRPr lang="en-US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4A802E-E125-4446-A35F-F3C95153E374}" type="slidenum">
              <a:rPr lang="en-US" altLang="id-ID"/>
              <a:pPr eaLnBrk="1" hangingPunct="1"/>
              <a:t>23</a:t>
            </a:fld>
            <a:endParaRPr lang="en-US" altLang="id-ID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90750"/>
            <a:ext cx="3757613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1100" y="2190750"/>
            <a:ext cx="3748088" cy="2868613"/>
          </a:xfr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 flipV="1">
            <a:off x="990600" y="5791200"/>
            <a:ext cx="815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rot="10800000"/>
          <a:lstStyle/>
          <a:p>
            <a:pPr eaLnBrk="0" hangingPunct="0">
              <a:buFontTx/>
              <a:buChar char="•"/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 flipV="1">
            <a:off x="990600" y="647700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5605" name="Oval 6"/>
          <p:cNvSpPr>
            <a:spLocks noChangeArrowheads="1"/>
          </p:cNvSpPr>
          <p:nvPr/>
        </p:nvSpPr>
        <p:spPr bwMode="auto">
          <a:xfrm>
            <a:off x="2998788" y="0"/>
            <a:ext cx="3490912" cy="3806825"/>
          </a:xfrm>
          <a:prstGeom prst="ellipse">
            <a:avLst/>
          </a:prstGeom>
          <a:gradFill rotWithShape="0">
            <a:gsLst>
              <a:gs pos="0">
                <a:srgbClr val="008000"/>
              </a:gs>
              <a:gs pos="100000">
                <a:srgbClr val="0048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id-ID" sz="2400">
              <a:latin typeface="Times New Roman" panose="02020603050405020304" pitchFamily="18" charset="0"/>
            </a:endParaRPr>
          </a:p>
        </p:txBody>
      </p:sp>
      <p:grpSp>
        <p:nvGrpSpPr>
          <p:cNvPr id="25606" name="Group 7"/>
          <p:cNvGrpSpPr>
            <a:grpSpLocks/>
          </p:cNvGrpSpPr>
          <p:nvPr/>
        </p:nvGrpSpPr>
        <p:grpSpPr bwMode="auto">
          <a:xfrm>
            <a:off x="3898900" y="2374900"/>
            <a:ext cx="3873500" cy="3644900"/>
            <a:chOff x="2456" y="2151"/>
            <a:chExt cx="2200" cy="2013"/>
          </a:xfrm>
        </p:grpSpPr>
        <p:sp>
          <p:nvSpPr>
            <p:cNvPr id="25615" name="Oval 8"/>
            <p:cNvSpPr>
              <a:spLocks noChangeArrowheads="1"/>
            </p:cNvSpPr>
            <p:nvPr/>
          </p:nvSpPr>
          <p:spPr bwMode="auto">
            <a:xfrm>
              <a:off x="2456" y="2165"/>
              <a:ext cx="2200" cy="199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5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5616" name="Freeform 9"/>
            <p:cNvSpPr>
              <a:spLocks/>
            </p:cNvSpPr>
            <p:nvPr/>
          </p:nvSpPr>
          <p:spPr bwMode="auto">
            <a:xfrm>
              <a:off x="2996" y="2151"/>
              <a:ext cx="1067" cy="794"/>
            </a:xfrm>
            <a:custGeom>
              <a:avLst/>
              <a:gdLst>
                <a:gd name="T0" fmla="*/ 1067 w 1067"/>
                <a:gd name="T1" fmla="*/ 123 h 794"/>
                <a:gd name="T2" fmla="*/ 996 w 1067"/>
                <a:gd name="T3" fmla="*/ 83 h 794"/>
                <a:gd name="T4" fmla="*/ 911 w 1067"/>
                <a:gd name="T5" fmla="*/ 54 h 794"/>
                <a:gd name="T6" fmla="*/ 822 w 1067"/>
                <a:gd name="T7" fmla="*/ 28 h 794"/>
                <a:gd name="T8" fmla="*/ 732 w 1067"/>
                <a:gd name="T9" fmla="*/ 14 h 794"/>
                <a:gd name="T10" fmla="*/ 652 w 1067"/>
                <a:gd name="T11" fmla="*/ 5 h 794"/>
                <a:gd name="T12" fmla="*/ 558 w 1067"/>
                <a:gd name="T13" fmla="*/ 0 h 794"/>
                <a:gd name="T14" fmla="*/ 461 w 1067"/>
                <a:gd name="T15" fmla="*/ 5 h 794"/>
                <a:gd name="T16" fmla="*/ 363 w 1067"/>
                <a:gd name="T17" fmla="*/ 15 h 794"/>
                <a:gd name="T18" fmla="*/ 276 w 1067"/>
                <a:gd name="T19" fmla="*/ 33 h 794"/>
                <a:gd name="T20" fmla="*/ 186 w 1067"/>
                <a:gd name="T21" fmla="*/ 59 h 794"/>
                <a:gd name="T22" fmla="*/ 89 w 1067"/>
                <a:gd name="T23" fmla="*/ 95 h 794"/>
                <a:gd name="T24" fmla="*/ 17 w 1067"/>
                <a:gd name="T25" fmla="*/ 129 h 794"/>
                <a:gd name="T26" fmla="*/ 23 w 1067"/>
                <a:gd name="T27" fmla="*/ 157 h 794"/>
                <a:gd name="T28" fmla="*/ 67 w 1067"/>
                <a:gd name="T29" fmla="*/ 185 h 794"/>
                <a:gd name="T30" fmla="*/ 108 w 1067"/>
                <a:gd name="T31" fmla="*/ 215 h 794"/>
                <a:gd name="T32" fmla="*/ 168 w 1067"/>
                <a:gd name="T33" fmla="*/ 262 h 794"/>
                <a:gd name="T34" fmla="*/ 228 w 1067"/>
                <a:gd name="T35" fmla="*/ 313 h 794"/>
                <a:gd name="T36" fmla="*/ 276 w 1067"/>
                <a:gd name="T37" fmla="*/ 362 h 794"/>
                <a:gd name="T38" fmla="*/ 320 w 1067"/>
                <a:gd name="T39" fmla="*/ 413 h 794"/>
                <a:gd name="T40" fmla="*/ 369 w 1067"/>
                <a:gd name="T41" fmla="*/ 481 h 794"/>
                <a:gd name="T42" fmla="*/ 415 w 1067"/>
                <a:gd name="T43" fmla="*/ 554 h 794"/>
                <a:gd name="T44" fmla="*/ 455 w 1067"/>
                <a:gd name="T45" fmla="*/ 628 h 794"/>
                <a:gd name="T46" fmla="*/ 486 w 1067"/>
                <a:gd name="T47" fmla="*/ 707 h 794"/>
                <a:gd name="T48" fmla="*/ 502 w 1067"/>
                <a:gd name="T49" fmla="*/ 775 h 794"/>
                <a:gd name="T50" fmla="*/ 538 w 1067"/>
                <a:gd name="T51" fmla="*/ 778 h 794"/>
                <a:gd name="T52" fmla="*/ 606 w 1067"/>
                <a:gd name="T53" fmla="*/ 741 h 794"/>
                <a:gd name="T54" fmla="*/ 670 w 1067"/>
                <a:gd name="T55" fmla="*/ 701 h 794"/>
                <a:gd name="T56" fmla="*/ 762 w 1067"/>
                <a:gd name="T57" fmla="*/ 630 h 794"/>
                <a:gd name="T58" fmla="*/ 824 w 1067"/>
                <a:gd name="T59" fmla="*/ 572 h 794"/>
                <a:gd name="T60" fmla="*/ 881 w 1067"/>
                <a:gd name="T61" fmla="*/ 505 h 794"/>
                <a:gd name="T62" fmla="*/ 934 w 1067"/>
                <a:gd name="T63" fmla="*/ 436 h 794"/>
                <a:gd name="T64" fmla="*/ 983 w 1067"/>
                <a:gd name="T65" fmla="*/ 356 h 794"/>
                <a:gd name="T66" fmla="*/ 1024 w 1067"/>
                <a:gd name="T67" fmla="*/ 279 h 794"/>
                <a:gd name="T68" fmla="*/ 1052 w 1067"/>
                <a:gd name="T69" fmla="*/ 191 h 794"/>
                <a:gd name="T70" fmla="*/ 1067 w 1067"/>
                <a:gd name="T71" fmla="*/ 138 h 79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7"/>
                <a:gd name="T109" fmla="*/ 0 h 794"/>
                <a:gd name="T110" fmla="*/ 1067 w 1067"/>
                <a:gd name="T111" fmla="*/ 794 h 79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7" h="794">
                  <a:moveTo>
                    <a:pt x="1067" y="138"/>
                  </a:moveTo>
                  <a:lnTo>
                    <a:pt x="1067" y="123"/>
                  </a:lnTo>
                  <a:lnTo>
                    <a:pt x="1032" y="102"/>
                  </a:lnTo>
                  <a:lnTo>
                    <a:pt x="996" y="83"/>
                  </a:lnTo>
                  <a:lnTo>
                    <a:pt x="955" y="67"/>
                  </a:lnTo>
                  <a:lnTo>
                    <a:pt x="911" y="54"/>
                  </a:lnTo>
                  <a:lnTo>
                    <a:pt x="867" y="40"/>
                  </a:lnTo>
                  <a:lnTo>
                    <a:pt x="822" y="28"/>
                  </a:lnTo>
                  <a:lnTo>
                    <a:pt x="775" y="19"/>
                  </a:lnTo>
                  <a:lnTo>
                    <a:pt x="732" y="14"/>
                  </a:lnTo>
                  <a:lnTo>
                    <a:pt x="691" y="8"/>
                  </a:lnTo>
                  <a:lnTo>
                    <a:pt x="652" y="5"/>
                  </a:lnTo>
                  <a:lnTo>
                    <a:pt x="609" y="3"/>
                  </a:lnTo>
                  <a:lnTo>
                    <a:pt x="558" y="0"/>
                  </a:lnTo>
                  <a:lnTo>
                    <a:pt x="511" y="3"/>
                  </a:lnTo>
                  <a:lnTo>
                    <a:pt x="461" y="5"/>
                  </a:lnTo>
                  <a:lnTo>
                    <a:pt x="417" y="8"/>
                  </a:lnTo>
                  <a:lnTo>
                    <a:pt x="363" y="15"/>
                  </a:lnTo>
                  <a:lnTo>
                    <a:pt x="320" y="24"/>
                  </a:lnTo>
                  <a:lnTo>
                    <a:pt x="276" y="33"/>
                  </a:lnTo>
                  <a:lnTo>
                    <a:pt x="232" y="45"/>
                  </a:lnTo>
                  <a:lnTo>
                    <a:pt x="186" y="59"/>
                  </a:lnTo>
                  <a:lnTo>
                    <a:pt x="136" y="76"/>
                  </a:lnTo>
                  <a:lnTo>
                    <a:pt x="89" y="95"/>
                  </a:lnTo>
                  <a:lnTo>
                    <a:pt x="54" y="110"/>
                  </a:lnTo>
                  <a:lnTo>
                    <a:pt x="17" y="129"/>
                  </a:lnTo>
                  <a:lnTo>
                    <a:pt x="0" y="144"/>
                  </a:lnTo>
                  <a:lnTo>
                    <a:pt x="23" y="157"/>
                  </a:lnTo>
                  <a:lnTo>
                    <a:pt x="46" y="172"/>
                  </a:lnTo>
                  <a:lnTo>
                    <a:pt x="67" y="185"/>
                  </a:lnTo>
                  <a:lnTo>
                    <a:pt x="89" y="200"/>
                  </a:lnTo>
                  <a:lnTo>
                    <a:pt x="108" y="215"/>
                  </a:lnTo>
                  <a:lnTo>
                    <a:pt x="145" y="242"/>
                  </a:lnTo>
                  <a:lnTo>
                    <a:pt x="168" y="262"/>
                  </a:lnTo>
                  <a:lnTo>
                    <a:pt x="197" y="285"/>
                  </a:lnTo>
                  <a:lnTo>
                    <a:pt x="228" y="313"/>
                  </a:lnTo>
                  <a:lnTo>
                    <a:pt x="253" y="335"/>
                  </a:lnTo>
                  <a:lnTo>
                    <a:pt x="276" y="362"/>
                  </a:lnTo>
                  <a:lnTo>
                    <a:pt x="300" y="388"/>
                  </a:lnTo>
                  <a:lnTo>
                    <a:pt x="320" y="413"/>
                  </a:lnTo>
                  <a:lnTo>
                    <a:pt x="343" y="444"/>
                  </a:lnTo>
                  <a:lnTo>
                    <a:pt x="369" y="481"/>
                  </a:lnTo>
                  <a:lnTo>
                    <a:pt x="396" y="523"/>
                  </a:lnTo>
                  <a:lnTo>
                    <a:pt x="415" y="554"/>
                  </a:lnTo>
                  <a:lnTo>
                    <a:pt x="433" y="588"/>
                  </a:lnTo>
                  <a:lnTo>
                    <a:pt x="455" y="628"/>
                  </a:lnTo>
                  <a:lnTo>
                    <a:pt x="471" y="670"/>
                  </a:lnTo>
                  <a:lnTo>
                    <a:pt x="486" y="707"/>
                  </a:lnTo>
                  <a:lnTo>
                    <a:pt x="499" y="744"/>
                  </a:lnTo>
                  <a:lnTo>
                    <a:pt x="502" y="775"/>
                  </a:lnTo>
                  <a:lnTo>
                    <a:pt x="504" y="794"/>
                  </a:lnTo>
                  <a:lnTo>
                    <a:pt x="538" y="778"/>
                  </a:lnTo>
                  <a:lnTo>
                    <a:pt x="576" y="757"/>
                  </a:lnTo>
                  <a:lnTo>
                    <a:pt x="606" y="741"/>
                  </a:lnTo>
                  <a:lnTo>
                    <a:pt x="639" y="718"/>
                  </a:lnTo>
                  <a:lnTo>
                    <a:pt x="670" y="701"/>
                  </a:lnTo>
                  <a:lnTo>
                    <a:pt x="716" y="668"/>
                  </a:lnTo>
                  <a:lnTo>
                    <a:pt x="762" y="630"/>
                  </a:lnTo>
                  <a:lnTo>
                    <a:pt x="798" y="600"/>
                  </a:lnTo>
                  <a:lnTo>
                    <a:pt x="824" y="572"/>
                  </a:lnTo>
                  <a:lnTo>
                    <a:pt x="854" y="539"/>
                  </a:lnTo>
                  <a:lnTo>
                    <a:pt x="881" y="505"/>
                  </a:lnTo>
                  <a:lnTo>
                    <a:pt x="909" y="471"/>
                  </a:lnTo>
                  <a:lnTo>
                    <a:pt x="934" y="436"/>
                  </a:lnTo>
                  <a:lnTo>
                    <a:pt x="960" y="396"/>
                  </a:lnTo>
                  <a:lnTo>
                    <a:pt x="983" y="356"/>
                  </a:lnTo>
                  <a:lnTo>
                    <a:pt x="1006" y="314"/>
                  </a:lnTo>
                  <a:lnTo>
                    <a:pt x="1024" y="279"/>
                  </a:lnTo>
                  <a:lnTo>
                    <a:pt x="1039" y="236"/>
                  </a:lnTo>
                  <a:lnTo>
                    <a:pt x="1052" y="191"/>
                  </a:lnTo>
                  <a:lnTo>
                    <a:pt x="1067" y="136"/>
                  </a:lnTo>
                  <a:lnTo>
                    <a:pt x="1067" y="13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25607" name="Group 10"/>
          <p:cNvGrpSpPr>
            <a:grpSpLocks/>
          </p:cNvGrpSpPr>
          <p:nvPr/>
        </p:nvGrpSpPr>
        <p:grpSpPr bwMode="auto">
          <a:xfrm>
            <a:off x="1676400" y="2373313"/>
            <a:ext cx="3921125" cy="3646487"/>
            <a:chOff x="1326" y="2258"/>
            <a:chExt cx="2200" cy="2000"/>
          </a:xfrm>
        </p:grpSpPr>
        <p:grpSp>
          <p:nvGrpSpPr>
            <p:cNvPr id="25611" name="Group 11"/>
            <p:cNvGrpSpPr>
              <a:grpSpLocks/>
            </p:cNvGrpSpPr>
            <p:nvPr/>
          </p:nvGrpSpPr>
          <p:grpSpPr bwMode="auto">
            <a:xfrm>
              <a:off x="1326" y="2258"/>
              <a:ext cx="2199" cy="2000"/>
              <a:chOff x="1326" y="2258"/>
              <a:chExt cx="2199" cy="2000"/>
            </a:xfrm>
          </p:grpSpPr>
          <p:sp>
            <p:nvSpPr>
              <p:cNvPr id="25613" name="Oval 12"/>
              <p:cNvSpPr>
                <a:spLocks noChangeArrowheads="1"/>
              </p:cNvSpPr>
              <p:nvPr/>
            </p:nvSpPr>
            <p:spPr bwMode="auto">
              <a:xfrm>
                <a:off x="1326" y="2259"/>
                <a:ext cx="2199" cy="1999"/>
              </a:xfrm>
              <a:prstGeom prst="ellipse">
                <a:avLst/>
              </a:prstGeom>
              <a:gradFill rotWithShape="0">
                <a:gsLst>
                  <a:gs pos="0">
                    <a:srgbClr val="0000CC"/>
                  </a:gs>
                  <a:gs pos="100000">
                    <a:srgbClr val="00007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5614" name="Freeform 13"/>
              <p:cNvSpPr>
                <a:spLocks/>
              </p:cNvSpPr>
              <p:nvPr/>
            </p:nvSpPr>
            <p:spPr bwMode="auto">
              <a:xfrm>
                <a:off x="1913" y="2258"/>
                <a:ext cx="1090" cy="792"/>
              </a:xfrm>
              <a:custGeom>
                <a:avLst/>
                <a:gdLst>
                  <a:gd name="T0" fmla="*/ 24 w 1090"/>
                  <a:gd name="T1" fmla="*/ 103 h 792"/>
                  <a:gd name="T2" fmla="*/ 115 w 1090"/>
                  <a:gd name="T3" fmla="*/ 68 h 792"/>
                  <a:gd name="T4" fmla="*/ 192 w 1090"/>
                  <a:gd name="T5" fmla="*/ 41 h 792"/>
                  <a:gd name="T6" fmla="*/ 289 w 1090"/>
                  <a:gd name="T7" fmla="*/ 20 h 792"/>
                  <a:gd name="T8" fmla="*/ 377 w 1090"/>
                  <a:gd name="T9" fmla="*/ 7 h 792"/>
                  <a:gd name="T10" fmla="*/ 464 w 1090"/>
                  <a:gd name="T11" fmla="*/ 0 h 792"/>
                  <a:gd name="T12" fmla="*/ 558 w 1090"/>
                  <a:gd name="T13" fmla="*/ 0 h 792"/>
                  <a:gd name="T14" fmla="*/ 663 w 1090"/>
                  <a:gd name="T15" fmla="*/ 9 h 792"/>
                  <a:gd name="T16" fmla="*/ 747 w 1090"/>
                  <a:gd name="T17" fmla="*/ 22 h 792"/>
                  <a:gd name="T18" fmla="*/ 837 w 1090"/>
                  <a:gd name="T19" fmla="*/ 43 h 792"/>
                  <a:gd name="T20" fmla="*/ 924 w 1090"/>
                  <a:gd name="T21" fmla="*/ 74 h 792"/>
                  <a:gd name="T22" fmla="*/ 1014 w 1090"/>
                  <a:gd name="T23" fmla="*/ 108 h 792"/>
                  <a:gd name="T24" fmla="*/ 1090 w 1090"/>
                  <a:gd name="T25" fmla="*/ 143 h 792"/>
                  <a:gd name="T26" fmla="*/ 1031 w 1090"/>
                  <a:gd name="T27" fmla="*/ 176 h 792"/>
                  <a:gd name="T28" fmla="*/ 975 w 1090"/>
                  <a:gd name="T29" fmla="*/ 213 h 792"/>
                  <a:gd name="T30" fmla="*/ 926 w 1090"/>
                  <a:gd name="T31" fmla="*/ 251 h 792"/>
                  <a:gd name="T32" fmla="*/ 875 w 1090"/>
                  <a:gd name="T33" fmla="*/ 294 h 792"/>
                  <a:gd name="T34" fmla="*/ 816 w 1090"/>
                  <a:gd name="T35" fmla="*/ 348 h 792"/>
                  <a:gd name="T36" fmla="*/ 775 w 1090"/>
                  <a:gd name="T37" fmla="*/ 391 h 792"/>
                  <a:gd name="T38" fmla="*/ 727 w 1090"/>
                  <a:gd name="T39" fmla="*/ 448 h 792"/>
                  <a:gd name="T40" fmla="*/ 674 w 1090"/>
                  <a:gd name="T41" fmla="*/ 524 h 792"/>
                  <a:gd name="T42" fmla="*/ 635 w 1090"/>
                  <a:gd name="T43" fmla="*/ 589 h 792"/>
                  <a:gd name="T44" fmla="*/ 597 w 1090"/>
                  <a:gd name="T45" fmla="*/ 678 h 792"/>
                  <a:gd name="T46" fmla="*/ 576 w 1090"/>
                  <a:gd name="T47" fmla="*/ 737 h 792"/>
                  <a:gd name="T48" fmla="*/ 564 w 1090"/>
                  <a:gd name="T49" fmla="*/ 792 h 792"/>
                  <a:gd name="T50" fmla="*/ 497 w 1090"/>
                  <a:gd name="T51" fmla="*/ 758 h 792"/>
                  <a:gd name="T52" fmla="*/ 435 w 1090"/>
                  <a:gd name="T53" fmla="*/ 719 h 792"/>
                  <a:gd name="T54" fmla="*/ 358 w 1090"/>
                  <a:gd name="T55" fmla="*/ 669 h 792"/>
                  <a:gd name="T56" fmla="*/ 276 w 1090"/>
                  <a:gd name="T57" fmla="*/ 601 h 792"/>
                  <a:gd name="T58" fmla="*/ 218 w 1090"/>
                  <a:gd name="T59" fmla="*/ 540 h 792"/>
                  <a:gd name="T60" fmla="*/ 162 w 1090"/>
                  <a:gd name="T61" fmla="*/ 472 h 792"/>
                  <a:gd name="T62" fmla="*/ 111 w 1090"/>
                  <a:gd name="T63" fmla="*/ 397 h 792"/>
                  <a:gd name="T64" fmla="*/ 66 w 1090"/>
                  <a:gd name="T65" fmla="*/ 314 h 792"/>
                  <a:gd name="T66" fmla="*/ 33 w 1090"/>
                  <a:gd name="T67" fmla="*/ 237 h 792"/>
                  <a:gd name="T68" fmla="*/ 10 w 1090"/>
                  <a:gd name="T69" fmla="*/ 169 h 792"/>
                  <a:gd name="T70" fmla="*/ 0 w 1090"/>
                  <a:gd name="T71" fmla="*/ 111 h 7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90"/>
                  <a:gd name="T109" fmla="*/ 0 h 792"/>
                  <a:gd name="T110" fmla="*/ 1090 w 1090"/>
                  <a:gd name="T111" fmla="*/ 792 h 79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90" h="792">
                    <a:moveTo>
                      <a:pt x="3" y="114"/>
                    </a:moveTo>
                    <a:lnTo>
                      <a:pt x="24" y="103"/>
                    </a:lnTo>
                    <a:lnTo>
                      <a:pt x="69" y="83"/>
                    </a:lnTo>
                    <a:lnTo>
                      <a:pt x="115" y="68"/>
                    </a:lnTo>
                    <a:lnTo>
                      <a:pt x="148" y="55"/>
                    </a:lnTo>
                    <a:lnTo>
                      <a:pt x="192" y="41"/>
                    </a:lnTo>
                    <a:lnTo>
                      <a:pt x="243" y="29"/>
                    </a:lnTo>
                    <a:lnTo>
                      <a:pt x="289" y="20"/>
                    </a:lnTo>
                    <a:lnTo>
                      <a:pt x="335" y="13"/>
                    </a:lnTo>
                    <a:lnTo>
                      <a:pt x="377" y="7"/>
                    </a:lnTo>
                    <a:lnTo>
                      <a:pt x="420" y="4"/>
                    </a:lnTo>
                    <a:lnTo>
                      <a:pt x="464" y="0"/>
                    </a:lnTo>
                    <a:lnTo>
                      <a:pt x="512" y="0"/>
                    </a:lnTo>
                    <a:lnTo>
                      <a:pt x="558" y="0"/>
                    </a:lnTo>
                    <a:lnTo>
                      <a:pt x="609" y="4"/>
                    </a:lnTo>
                    <a:lnTo>
                      <a:pt x="663" y="9"/>
                    </a:lnTo>
                    <a:lnTo>
                      <a:pt x="704" y="15"/>
                    </a:lnTo>
                    <a:lnTo>
                      <a:pt x="747" y="22"/>
                    </a:lnTo>
                    <a:lnTo>
                      <a:pt x="793" y="32"/>
                    </a:lnTo>
                    <a:lnTo>
                      <a:pt x="837" y="43"/>
                    </a:lnTo>
                    <a:lnTo>
                      <a:pt x="878" y="56"/>
                    </a:lnTo>
                    <a:lnTo>
                      <a:pt x="924" y="74"/>
                    </a:lnTo>
                    <a:lnTo>
                      <a:pt x="968" y="89"/>
                    </a:lnTo>
                    <a:lnTo>
                      <a:pt x="1014" y="108"/>
                    </a:lnTo>
                    <a:lnTo>
                      <a:pt x="1050" y="123"/>
                    </a:lnTo>
                    <a:lnTo>
                      <a:pt x="1090" y="143"/>
                    </a:lnTo>
                    <a:lnTo>
                      <a:pt x="1062" y="157"/>
                    </a:lnTo>
                    <a:lnTo>
                      <a:pt x="1031" y="176"/>
                    </a:lnTo>
                    <a:lnTo>
                      <a:pt x="1004" y="197"/>
                    </a:lnTo>
                    <a:lnTo>
                      <a:pt x="975" y="213"/>
                    </a:lnTo>
                    <a:lnTo>
                      <a:pt x="955" y="226"/>
                    </a:lnTo>
                    <a:lnTo>
                      <a:pt x="926" y="251"/>
                    </a:lnTo>
                    <a:lnTo>
                      <a:pt x="899" y="274"/>
                    </a:lnTo>
                    <a:lnTo>
                      <a:pt x="875" y="294"/>
                    </a:lnTo>
                    <a:lnTo>
                      <a:pt x="847" y="320"/>
                    </a:lnTo>
                    <a:lnTo>
                      <a:pt x="816" y="348"/>
                    </a:lnTo>
                    <a:lnTo>
                      <a:pt x="794" y="370"/>
                    </a:lnTo>
                    <a:lnTo>
                      <a:pt x="775" y="391"/>
                    </a:lnTo>
                    <a:lnTo>
                      <a:pt x="752" y="417"/>
                    </a:lnTo>
                    <a:lnTo>
                      <a:pt x="727" y="448"/>
                    </a:lnTo>
                    <a:lnTo>
                      <a:pt x="701" y="482"/>
                    </a:lnTo>
                    <a:lnTo>
                      <a:pt x="674" y="524"/>
                    </a:lnTo>
                    <a:lnTo>
                      <a:pt x="655" y="555"/>
                    </a:lnTo>
                    <a:lnTo>
                      <a:pt x="635" y="589"/>
                    </a:lnTo>
                    <a:lnTo>
                      <a:pt x="617" y="629"/>
                    </a:lnTo>
                    <a:lnTo>
                      <a:pt x="597" y="678"/>
                    </a:lnTo>
                    <a:lnTo>
                      <a:pt x="586" y="712"/>
                    </a:lnTo>
                    <a:lnTo>
                      <a:pt x="576" y="737"/>
                    </a:lnTo>
                    <a:lnTo>
                      <a:pt x="568" y="768"/>
                    </a:lnTo>
                    <a:lnTo>
                      <a:pt x="564" y="792"/>
                    </a:lnTo>
                    <a:lnTo>
                      <a:pt x="535" y="779"/>
                    </a:lnTo>
                    <a:lnTo>
                      <a:pt x="497" y="758"/>
                    </a:lnTo>
                    <a:lnTo>
                      <a:pt x="468" y="742"/>
                    </a:lnTo>
                    <a:lnTo>
                      <a:pt x="435" y="719"/>
                    </a:lnTo>
                    <a:lnTo>
                      <a:pt x="404" y="702"/>
                    </a:lnTo>
                    <a:lnTo>
                      <a:pt x="358" y="669"/>
                    </a:lnTo>
                    <a:lnTo>
                      <a:pt x="312" y="631"/>
                    </a:lnTo>
                    <a:lnTo>
                      <a:pt x="276" y="601"/>
                    </a:lnTo>
                    <a:lnTo>
                      <a:pt x="248" y="574"/>
                    </a:lnTo>
                    <a:lnTo>
                      <a:pt x="218" y="540"/>
                    </a:lnTo>
                    <a:lnTo>
                      <a:pt x="189" y="506"/>
                    </a:lnTo>
                    <a:lnTo>
                      <a:pt x="162" y="472"/>
                    </a:lnTo>
                    <a:lnTo>
                      <a:pt x="138" y="437"/>
                    </a:lnTo>
                    <a:lnTo>
                      <a:pt x="111" y="397"/>
                    </a:lnTo>
                    <a:lnTo>
                      <a:pt x="88" y="357"/>
                    </a:lnTo>
                    <a:lnTo>
                      <a:pt x="66" y="314"/>
                    </a:lnTo>
                    <a:lnTo>
                      <a:pt x="47" y="277"/>
                    </a:lnTo>
                    <a:lnTo>
                      <a:pt x="33" y="237"/>
                    </a:lnTo>
                    <a:lnTo>
                      <a:pt x="20" y="200"/>
                    </a:lnTo>
                    <a:lnTo>
                      <a:pt x="10" y="169"/>
                    </a:lnTo>
                    <a:lnTo>
                      <a:pt x="3" y="143"/>
                    </a:lnTo>
                    <a:lnTo>
                      <a:pt x="0" y="111"/>
                    </a:lnTo>
                    <a:lnTo>
                      <a:pt x="3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0000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25612" name="Freeform 14"/>
            <p:cNvSpPr>
              <a:spLocks/>
            </p:cNvSpPr>
            <p:nvPr/>
          </p:nvSpPr>
          <p:spPr bwMode="auto">
            <a:xfrm>
              <a:off x="2453" y="3048"/>
              <a:ext cx="1073" cy="1078"/>
            </a:xfrm>
            <a:custGeom>
              <a:avLst/>
              <a:gdLst>
                <a:gd name="T0" fmla="*/ 54 w 1073"/>
                <a:gd name="T1" fmla="*/ 20 h 1078"/>
                <a:gd name="T2" fmla="*/ 116 w 1073"/>
                <a:gd name="T3" fmla="*/ 43 h 1078"/>
                <a:gd name="T4" fmla="*/ 202 w 1073"/>
                <a:gd name="T5" fmla="*/ 70 h 1078"/>
                <a:gd name="T6" fmla="*/ 290 w 1073"/>
                <a:gd name="T7" fmla="*/ 91 h 1078"/>
                <a:gd name="T8" fmla="*/ 386 w 1073"/>
                <a:gd name="T9" fmla="*/ 109 h 1078"/>
                <a:gd name="T10" fmla="*/ 499 w 1073"/>
                <a:gd name="T11" fmla="*/ 119 h 1078"/>
                <a:gd name="T12" fmla="*/ 612 w 1073"/>
                <a:gd name="T13" fmla="*/ 119 h 1078"/>
                <a:gd name="T14" fmla="*/ 733 w 1073"/>
                <a:gd name="T15" fmla="*/ 103 h 1078"/>
                <a:gd name="T16" fmla="*/ 819 w 1073"/>
                <a:gd name="T17" fmla="*/ 85 h 1078"/>
                <a:gd name="T18" fmla="*/ 893 w 1073"/>
                <a:gd name="T19" fmla="*/ 63 h 1078"/>
                <a:gd name="T20" fmla="*/ 970 w 1073"/>
                <a:gd name="T21" fmla="*/ 35 h 1078"/>
                <a:gd name="T22" fmla="*/ 1027 w 1073"/>
                <a:gd name="T23" fmla="*/ 12 h 1078"/>
                <a:gd name="T24" fmla="*/ 1055 w 1073"/>
                <a:gd name="T25" fmla="*/ 30 h 1078"/>
                <a:gd name="T26" fmla="*/ 1062 w 1073"/>
                <a:gd name="T27" fmla="*/ 85 h 1078"/>
                <a:gd name="T28" fmla="*/ 1070 w 1073"/>
                <a:gd name="T29" fmla="*/ 166 h 1078"/>
                <a:gd name="T30" fmla="*/ 1073 w 1073"/>
                <a:gd name="T31" fmla="*/ 227 h 1078"/>
                <a:gd name="T32" fmla="*/ 1067 w 1073"/>
                <a:gd name="T33" fmla="*/ 307 h 1078"/>
                <a:gd name="T34" fmla="*/ 1054 w 1073"/>
                <a:gd name="T35" fmla="*/ 393 h 1078"/>
                <a:gd name="T36" fmla="*/ 1031 w 1073"/>
                <a:gd name="T37" fmla="*/ 488 h 1078"/>
                <a:gd name="T38" fmla="*/ 998 w 1073"/>
                <a:gd name="T39" fmla="*/ 574 h 1078"/>
                <a:gd name="T40" fmla="*/ 958 w 1073"/>
                <a:gd name="T41" fmla="*/ 655 h 1078"/>
                <a:gd name="T42" fmla="*/ 912 w 1073"/>
                <a:gd name="T43" fmla="*/ 730 h 1078"/>
                <a:gd name="T44" fmla="*/ 855 w 1073"/>
                <a:gd name="T45" fmla="*/ 809 h 1078"/>
                <a:gd name="T46" fmla="*/ 784 w 1073"/>
                <a:gd name="T47" fmla="*/ 887 h 1078"/>
                <a:gd name="T48" fmla="*/ 704 w 1073"/>
                <a:gd name="T49" fmla="*/ 959 h 1078"/>
                <a:gd name="T50" fmla="*/ 627 w 1073"/>
                <a:gd name="T51" fmla="*/ 1016 h 1078"/>
                <a:gd name="T52" fmla="*/ 558 w 1073"/>
                <a:gd name="T53" fmla="*/ 1059 h 1078"/>
                <a:gd name="T54" fmla="*/ 497 w 1073"/>
                <a:gd name="T55" fmla="*/ 1061 h 1078"/>
                <a:gd name="T56" fmla="*/ 430 w 1073"/>
                <a:gd name="T57" fmla="*/ 1018 h 1078"/>
                <a:gd name="T58" fmla="*/ 366 w 1073"/>
                <a:gd name="T59" fmla="*/ 970 h 1078"/>
                <a:gd name="T60" fmla="*/ 300 w 1073"/>
                <a:gd name="T61" fmla="*/ 914 h 1078"/>
                <a:gd name="T62" fmla="*/ 223 w 1073"/>
                <a:gd name="T63" fmla="*/ 827 h 1078"/>
                <a:gd name="T64" fmla="*/ 166 w 1073"/>
                <a:gd name="T65" fmla="*/ 754 h 1078"/>
                <a:gd name="T66" fmla="*/ 116 w 1073"/>
                <a:gd name="T67" fmla="*/ 674 h 1078"/>
                <a:gd name="T68" fmla="*/ 74 w 1073"/>
                <a:gd name="T69" fmla="*/ 587 h 1078"/>
                <a:gd name="T70" fmla="*/ 41 w 1073"/>
                <a:gd name="T71" fmla="*/ 497 h 1078"/>
                <a:gd name="T72" fmla="*/ 16 w 1073"/>
                <a:gd name="T73" fmla="*/ 406 h 1078"/>
                <a:gd name="T74" fmla="*/ 1 w 1073"/>
                <a:gd name="T75" fmla="*/ 307 h 1078"/>
                <a:gd name="T76" fmla="*/ 0 w 1073"/>
                <a:gd name="T77" fmla="*/ 208 h 1078"/>
                <a:gd name="T78" fmla="*/ 5 w 1073"/>
                <a:gd name="T79" fmla="*/ 110 h 1078"/>
                <a:gd name="T80" fmla="*/ 18 w 1073"/>
                <a:gd name="T81" fmla="*/ 29 h 10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73"/>
                <a:gd name="T124" fmla="*/ 0 h 1078"/>
                <a:gd name="T125" fmla="*/ 1073 w 1073"/>
                <a:gd name="T126" fmla="*/ 1078 h 10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73" h="1078">
                  <a:moveTo>
                    <a:pt x="24" y="2"/>
                  </a:moveTo>
                  <a:lnTo>
                    <a:pt x="54" y="20"/>
                  </a:lnTo>
                  <a:lnTo>
                    <a:pt x="87" y="33"/>
                  </a:lnTo>
                  <a:lnTo>
                    <a:pt x="116" y="43"/>
                  </a:lnTo>
                  <a:lnTo>
                    <a:pt x="162" y="60"/>
                  </a:lnTo>
                  <a:lnTo>
                    <a:pt x="202" y="70"/>
                  </a:lnTo>
                  <a:lnTo>
                    <a:pt x="244" y="82"/>
                  </a:lnTo>
                  <a:lnTo>
                    <a:pt x="290" y="91"/>
                  </a:lnTo>
                  <a:lnTo>
                    <a:pt x="336" y="101"/>
                  </a:lnTo>
                  <a:lnTo>
                    <a:pt x="386" y="109"/>
                  </a:lnTo>
                  <a:lnTo>
                    <a:pt x="443" y="114"/>
                  </a:lnTo>
                  <a:lnTo>
                    <a:pt x="499" y="119"/>
                  </a:lnTo>
                  <a:lnTo>
                    <a:pt x="550" y="119"/>
                  </a:lnTo>
                  <a:lnTo>
                    <a:pt x="612" y="119"/>
                  </a:lnTo>
                  <a:lnTo>
                    <a:pt x="681" y="109"/>
                  </a:lnTo>
                  <a:lnTo>
                    <a:pt x="733" y="103"/>
                  </a:lnTo>
                  <a:lnTo>
                    <a:pt x="771" y="95"/>
                  </a:lnTo>
                  <a:lnTo>
                    <a:pt x="819" y="85"/>
                  </a:lnTo>
                  <a:lnTo>
                    <a:pt x="857" y="75"/>
                  </a:lnTo>
                  <a:lnTo>
                    <a:pt x="893" y="63"/>
                  </a:lnTo>
                  <a:lnTo>
                    <a:pt x="937" y="46"/>
                  </a:lnTo>
                  <a:lnTo>
                    <a:pt x="970" y="35"/>
                  </a:lnTo>
                  <a:lnTo>
                    <a:pt x="1001" y="21"/>
                  </a:lnTo>
                  <a:lnTo>
                    <a:pt x="1027" y="12"/>
                  </a:lnTo>
                  <a:lnTo>
                    <a:pt x="1047" y="0"/>
                  </a:lnTo>
                  <a:lnTo>
                    <a:pt x="1055" y="30"/>
                  </a:lnTo>
                  <a:lnTo>
                    <a:pt x="1060" y="60"/>
                  </a:lnTo>
                  <a:lnTo>
                    <a:pt x="1062" y="85"/>
                  </a:lnTo>
                  <a:lnTo>
                    <a:pt x="1068" y="132"/>
                  </a:lnTo>
                  <a:lnTo>
                    <a:pt x="1070" y="166"/>
                  </a:lnTo>
                  <a:lnTo>
                    <a:pt x="1073" y="199"/>
                  </a:lnTo>
                  <a:lnTo>
                    <a:pt x="1073" y="227"/>
                  </a:lnTo>
                  <a:lnTo>
                    <a:pt x="1068" y="273"/>
                  </a:lnTo>
                  <a:lnTo>
                    <a:pt x="1067" y="307"/>
                  </a:lnTo>
                  <a:lnTo>
                    <a:pt x="1062" y="347"/>
                  </a:lnTo>
                  <a:lnTo>
                    <a:pt x="1054" y="393"/>
                  </a:lnTo>
                  <a:lnTo>
                    <a:pt x="1047" y="431"/>
                  </a:lnTo>
                  <a:lnTo>
                    <a:pt x="1031" y="488"/>
                  </a:lnTo>
                  <a:lnTo>
                    <a:pt x="1016" y="532"/>
                  </a:lnTo>
                  <a:lnTo>
                    <a:pt x="998" y="574"/>
                  </a:lnTo>
                  <a:lnTo>
                    <a:pt x="981" y="611"/>
                  </a:lnTo>
                  <a:lnTo>
                    <a:pt x="958" y="655"/>
                  </a:lnTo>
                  <a:lnTo>
                    <a:pt x="935" y="696"/>
                  </a:lnTo>
                  <a:lnTo>
                    <a:pt x="912" y="730"/>
                  </a:lnTo>
                  <a:lnTo>
                    <a:pt x="886" y="766"/>
                  </a:lnTo>
                  <a:lnTo>
                    <a:pt x="855" y="809"/>
                  </a:lnTo>
                  <a:lnTo>
                    <a:pt x="819" y="853"/>
                  </a:lnTo>
                  <a:lnTo>
                    <a:pt x="784" y="887"/>
                  </a:lnTo>
                  <a:lnTo>
                    <a:pt x="747" y="924"/>
                  </a:lnTo>
                  <a:lnTo>
                    <a:pt x="704" y="959"/>
                  </a:lnTo>
                  <a:lnTo>
                    <a:pt x="660" y="991"/>
                  </a:lnTo>
                  <a:lnTo>
                    <a:pt x="627" y="1016"/>
                  </a:lnTo>
                  <a:lnTo>
                    <a:pt x="596" y="1038"/>
                  </a:lnTo>
                  <a:lnTo>
                    <a:pt x="558" y="1059"/>
                  </a:lnTo>
                  <a:lnTo>
                    <a:pt x="528" y="1078"/>
                  </a:lnTo>
                  <a:lnTo>
                    <a:pt x="497" y="1061"/>
                  </a:lnTo>
                  <a:lnTo>
                    <a:pt x="469" y="1044"/>
                  </a:lnTo>
                  <a:lnTo>
                    <a:pt x="430" y="1018"/>
                  </a:lnTo>
                  <a:lnTo>
                    <a:pt x="399" y="996"/>
                  </a:lnTo>
                  <a:lnTo>
                    <a:pt x="366" y="970"/>
                  </a:lnTo>
                  <a:lnTo>
                    <a:pt x="336" y="945"/>
                  </a:lnTo>
                  <a:lnTo>
                    <a:pt x="300" y="914"/>
                  </a:lnTo>
                  <a:lnTo>
                    <a:pt x="267" y="877"/>
                  </a:lnTo>
                  <a:lnTo>
                    <a:pt x="223" y="827"/>
                  </a:lnTo>
                  <a:lnTo>
                    <a:pt x="192" y="788"/>
                  </a:lnTo>
                  <a:lnTo>
                    <a:pt x="166" y="754"/>
                  </a:lnTo>
                  <a:lnTo>
                    <a:pt x="138" y="710"/>
                  </a:lnTo>
                  <a:lnTo>
                    <a:pt x="116" y="674"/>
                  </a:lnTo>
                  <a:lnTo>
                    <a:pt x="93" y="628"/>
                  </a:lnTo>
                  <a:lnTo>
                    <a:pt x="74" y="587"/>
                  </a:lnTo>
                  <a:lnTo>
                    <a:pt x="59" y="551"/>
                  </a:lnTo>
                  <a:lnTo>
                    <a:pt x="41" y="497"/>
                  </a:lnTo>
                  <a:lnTo>
                    <a:pt x="28" y="458"/>
                  </a:lnTo>
                  <a:lnTo>
                    <a:pt x="16" y="406"/>
                  </a:lnTo>
                  <a:lnTo>
                    <a:pt x="10" y="368"/>
                  </a:lnTo>
                  <a:lnTo>
                    <a:pt x="1" y="307"/>
                  </a:lnTo>
                  <a:lnTo>
                    <a:pt x="0" y="261"/>
                  </a:lnTo>
                  <a:lnTo>
                    <a:pt x="0" y="208"/>
                  </a:lnTo>
                  <a:lnTo>
                    <a:pt x="1" y="153"/>
                  </a:lnTo>
                  <a:lnTo>
                    <a:pt x="5" y="110"/>
                  </a:lnTo>
                  <a:lnTo>
                    <a:pt x="11" y="64"/>
                  </a:lnTo>
                  <a:lnTo>
                    <a:pt x="18" y="29"/>
                  </a:lnTo>
                  <a:lnTo>
                    <a:pt x="24" y="2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CC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25608" name="Group 15"/>
          <p:cNvGrpSpPr>
            <a:grpSpLocks/>
          </p:cNvGrpSpPr>
          <p:nvPr/>
        </p:nvGrpSpPr>
        <p:grpSpPr bwMode="auto">
          <a:xfrm>
            <a:off x="2998788" y="2035175"/>
            <a:ext cx="4119562" cy="2308225"/>
            <a:chOff x="2644" y="2503"/>
            <a:chExt cx="724" cy="672"/>
          </a:xfrm>
        </p:grpSpPr>
        <p:sp>
          <p:nvSpPr>
            <p:cNvPr id="25609" name="Oval 16"/>
            <p:cNvSpPr>
              <a:spLocks noChangeArrowheads="1"/>
            </p:cNvSpPr>
            <p:nvPr/>
          </p:nvSpPr>
          <p:spPr bwMode="auto">
            <a:xfrm>
              <a:off x="2644" y="2503"/>
              <a:ext cx="720" cy="672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65585" name="Text Box 17"/>
            <p:cNvSpPr txBox="1">
              <a:spLocks noChangeArrowheads="1"/>
            </p:cNvSpPr>
            <p:nvPr/>
          </p:nvSpPr>
          <p:spPr bwMode="auto">
            <a:xfrm>
              <a:off x="2644" y="2623"/>
              <a:ext cx="72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endPara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endParaRPr>
            </a:p>
            <a:p>
              <a:pPr algn="ctr" eaLnBrk="0" hangingPunct="0">
                <a:defRPr/>
              </a:pPr>
              <a:r>
                <a:rPr lang="en-US" sz="36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TERIMA KASIH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</a:t>
            </a:r>
            <a:endParaRPr lang="en-US" dirty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E96B81-C5D7-4902-B572-93BE621BB05C}" type="slidenum">
              <a:rPr lang="en-US" altLang="id-ID"/>
              <a:pPr eaLnBrk="1" hangingPunct="1"/>
              <a:t>3</a:t>
            </a:fld>
            <a:endParaRPr lang="en-US" altLang="id-ID"/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1524000" y="1417638"/>
            <a:ext cx="617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/>
              <a:t>Minimisasi fungsi objektif:</a:t>
            </a:r>
          </a:p>
        </p:txBody>
      </p:sp>
      <p:pic>
        <p:nvPicPr>
          <p:cNvPr id="6149" name="Picture 5" descr="mhtml:file://C:\Computational%20Intell&amp;MachineL\Clustering\Clustering%20-%20K-means.mht!http://home.dei.polimi.it/matteucc/Clustering/tutorial_html/images/image00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429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mhtml:file://C:\Computational%20Intell&amp;MachineL\Clustering\Clustering%20-%20K-means.mht!http://home.dei.polimi.it/matteucc/Clustering/tutorial_html/images/image01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5105400"/>
            <a:ext cx="126206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8" descr="mhtml:file://C:\Computational%20Intell&amp;MachineL\Clustering\Clustering%20-%20K-means.mht!http://home.dei.polimi.it/matteucc/Clustering/tutorial_html/images/image01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299075"/>
            <a:ext cx="6096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TextBox 9"/>
          <p:cNvSpPr txBox="1">
            <a:spLocks noChangeArrowheads="1"/>
          </p:cNvSpPr>
          <p:nvPr/>
        </p:nvSpPr>
        <p:spPr bwMode="auto">
          <a:xfrm>
            <a:off x="838200" y="5299075"/>
            <a:ext cx="762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/>
              <a:t>      dimana                          dipilih jarak antara titik data            </a:t>
            </a:r>
          </a:p>
          <a:p>
            <a:pPr eaLnBrk="1" hangingPunct="1"/>
            <a:endParaRPr lang="en-US" altLang="id-ID" sz="2000"/>
          </a:p>
          <a:p>
            <a:pPr eaLnBrk="1" hangingPunct="1"/>
            <a:r>
              <a:rPr lang="en-US" altLang="id-ID" sz="2000"/>
              <a:t>      dan pusat kluster  </a:t>
            </a:r>
          </a:p>
        </p:txBody>
      </p:sp>
      <p:pic>
        <p:nvPicPr>
          <p:cNvPr id="6153" name="Picture 10" descr="mhtml:file://C:\Computational%20Intell&amp;MachineL\Clustering\Clustering%20-%20K-means.mht!http://home.dei.polimi.it/matteucc/Clustering/tutorial_html/images/image01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5830888"/>
            <a:ext cx="28098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2800" smtClean="0"/>
              <a:t>Algoritma terdiri dari langkah2 berikut:</a:t>
            </a: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600200" y="2057400"/>
            <a:ext cx="62484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id-ID" sz="2400"/>
              <a:t>Inisialisasi K titik sebagai titik2 pusat (centroids) awal dari grup</a:t>
            </a:r>
          </a:p>
          <a:p>
            <a:pPr eaLnBrk="1" hangingPunct="1">
              <a:buFontTx/>
              <a:buAutoNum type="arabicPeriod"/>
            </a:pPr>
            <a:r>
              <a:rPr lang="en-US" altLang="id-ID" sz="2400"/>
              <a:t>Masukkan tiap objek dalam grup yang mempunyai titik pusat terdekat</a:t>
            </a:r>
          </a:p>
          <a:p>
            <a:pPr eaLnBrk="1" hangingPunct="1">
              <a:buFontTx/>
              <a:buAutoNum type="arabicPeriod"/>
            </a:pPr>
            <a:r>
              <a:rPr lang="en-US" altLang="id-ID" sz="2400"/>
              <a:t>Setelah selesai untuk semua objek, hitung kembali posisi K titik2 pusat yang baru</a:t>
            </a:r>
          </a:p>
          <a:p>
            <a:pPr eaLnBrk="1" hangingPunct="1">
              <a:buFontTx/>
              <a:buAutoNum type="arabicPeriod"/>
            </a:pPr>
            <a:r>
              <a:rPr lang="en-US" altLang="id-ID" sz="2400"/>
              <a:t>Ulangi langkah 2 dan 3 sampai titik2 pusat tidak berubah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 K-MEANS CLUSTERING</a:t>
            </a:r>
            <a:endParaRPr lang="en-US" dirty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3D8EFD-7A20-4B37-ABFE-4FC37DB62957}" type="slidenum">
              <a:rPr lang="en-US" altLang="id-ID"/>
              <a:pPr eaLnBrk="1" hangingPunct="1"/>
              <a:t>5</a:t>
            </a:fld>
            <a:endParaRPr lang="en-US" altLang="id-ID"/>
          </a:p>
        </p:txBody>
      </p:sp>
      <p:pic>
        <p:nvPicPr>
          <p:cNvPr id="819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4138613"/>
            <a:ext cx="5643563" cy="2746375"/>
          </a:xfrm>
          <a:noFill/>
        </p:spPr>
      </p:pic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417638"/>
            <a:ext cx="51816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B67C68-7CFF-40E6-97BC-7216D5D83DAE}" type="slidenum">
              <a:rPr lang="en-US" altLang="id-ID"/>
              <a:pPr eaLnBrk="1" hangingPunct="1"/>
              <a:t>6</a:t>
            </a:fld>
            <a:endParaRPr lang="en-US" altLang="id-ID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143000"/>
            <a:ext cx="57102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4057650"/>
            <a:ext cx="5472112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97DC40-D1B2-485B-9A21-2808A551F325}" type="slidenum">
              <a:rPr lang="en-US" altLang="id-ID"/>
              <a:pPr eaLnBrk="1" hangingPunct="1"/>
              <a:t>7</a:t>
            </a:fld>
            <a:endParaRPr lang="en-US" altLang="id-ID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965200"/>
            <a:ext cx="5778500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3886200"/>
            <a:ext cx="55816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4A7B46-6554-4133-84AA-91A6ECFFBB6A}" type="slidenum">
              <a:rPr lang="en-US" altLang="id-ID"/>
              <a:pPr eaLnBrk="1" hangingPunct="1"/>
              <a:t>8</a:t>
            </a:fld>
            <a:endParaRPr lang="en-US" altLang="id-ID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33800"/>
            <a:ext cx="5329238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84250"/>
            <a:ext cx="5329238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46C368-2E73-4170-A181-28ED8DF94287}" type="slidenum">
              <a:rPr lang="en-US" altLang="id-ID"/>
              <a:pPr eaLnBrk="1" hangingPunct="1"/>
              <a:t>9</a:t>
            </a:fld>
            <a:endParaRPr lang="en-US" altLang="id-ID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59658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51816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6145</TotalTime>
  <Words>412</Words>
  <Application>Microsoft Office PowerPoint</Application>
  <PresentationFormat>On-screen Show (4:3)</PresentationFormat>
  <Paragraphs>230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Narrow</vt:lpstr>
      <vt:lpstr>Garamond</vt:lpstr>
      <vt:lpstr>Wingdings</vt:lpstr>
      <vt:lpstr>宋体</vt:lpstr>
      <vt:lpstr>Lucida Calligraphy</vt:lpstr>
      <vt:lpstr>Calibri</vt:lpstr>
      <vt:lpstr>Times New Roman</vt:lpstr>
      <vt:lpstr>Arial Black</vt:lpstr>
      <vt:lpstr>Default Design</vt:lpstr>
      <vt:lpstr>Microsoft Equation 3.0</vt:lpstr>
      <vt:lpstr>PowerPoint Presentation</vt:lpstr>
      <vt:lpstr>CLUSTERING</vt:lpstr>
      <vt:lpstr>K-MEANS CLUSTERING</vt:lpstr>
      <vt:lpstr>Algoritma terdiri dari langkah2 berikut:</vt:lpstr>
      <vt:lpstr>CONTOH K-MEANS CLUSTERING</vt:lpstr>
      <vt:lpstr>PowerPoint Presentation</vt:lpstr>
      <vt:lpstr>PowerPoint Presentation</vt:lpstr>
      <vt:lpstr>PowerPoint Presentation</vt:lpstr>
      <vt:lpstr>PowerPoint Presentation</vt:lpstr>
      <vt:lpstr>Hierarchical Clustering</vt:lpstr>
      <vt:lpstr>Hierarchical Clustering</vt:lpstr>
      <vt:lpstr>Agglomerative Clustering</vt:lpstr>
      <vt:lpstr>Contoh: Single-Link Clustering</vt:lpstr>
      <vt:lpstr>Contoh: Hierarchical Clustering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NEAREST NEIGHBOR</vt:lpstr>
      <vt:lpstr>CONTOH</vt:lpstr>
      <vt:lpstr>CONTOH NEAREST NEIGHBOR</vt:lpstr>
      <vt:lpstr>K-NEAREST NEIGHBOR</vt:lpstr>
      <vt:lpstr>PowerPoint Presentation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Puslit</dc:title>
  <dc:creator>Handayani T.</dc:creator>
  <cp:lastModifiedBy>Khoirul Umam</cp:lastModifiedBy>
  <cp:revision>238</cp:revision>
  <cp:lastPrinted>1999-06-26T22:27:42Z</cp:lastPrinted>
  <dcterms:created xsi:type="dcterms:W3CDTF">1999-03-02T15:51:16Z</dcterms:created>
  <dcterms:modified xsi:type="dcterms:W3CDTF">2017-01-14T03:46:35Z</dcterms:modified>
</cp:coreProperties>
</file>