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42"/>
  </p:notesMasterIdLst>
  <p:handoutMasterIdLst>
    <p:handoutMasterId r:id="rId43"/>
  </p:handoutMasterIdLst>
  <p:sldIdLst>
    <p:sldId id="311" r:id="rId2"/>
    <p:sldId id="515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35" r:id="rId21"/>
    <p:sldId id="536" r:id="rId22"/>
    <p:sldId id="538" r:id="rId23"/>
    <p:sldId id="502" r:id="rId24"/>
    <p:sldId id="503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6" r:id="rId37"/>
    <p:sldId id="517" r:id="rId38"/>
    <p:sldId id="518" r:id="rId39"/>
    <p:sldId id="519" r:id="rId40"/>
    <p:sldId id="369" r:id="rId41"/>
  </p:sldIdLst>
  <p:sldSz cx="9144000" cy="6858000" type="screen4x3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FFCC99"/>
    <a:srgbClr val="CCECFF"/>
    <a:srgbClr val="333399"/>
    <a:srgbClr val="000066"/>
    <a:srgbClr val="FFFFCC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1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115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4"/>
    </p:cViewPr>
  </p:sorterViewPr>
  <p:notesViewPr>
    <p:cSldViewPr snapToObjects="1">
      <p:cViewPr varScale="1">
        <p:scale>
          <a:sx n="64" d="100"/>
          <a:sy n="64" d="100"/>
        </p:scale>
        <p:origin x="-756" y="-96"/>
      </p:cViewPr>
      <p:guideLst>
        <p:guide orient="horz" pos="2229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0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8113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Handayani Tjandrasa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8113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defRPr>
            </a:lvl1pPr>
          </a:lstStyle>
          <a:p>
            <a:fld id="{3D26A4C8-61F8-4D13-AB66-0EEF90F1523A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58738"/>
            <a:ext cx="3506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algn="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463550"/>
            <a:ext cx="2852737" cy="213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613" y="6670675"/>
            <a:ext cx="8308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588" y="6670675"/>
            <a:ext cx="8397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ct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n-US" altLang="id-ID"/>
              <a:t>          </a:t>
            </a:r>
            <a:fld id="{B41DC94E-3B5B-4255-B474-DABBFA4CF962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57150"/>
            <a:ext cx="47069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2400" y="6827838"/>
            <a:ext cx="89169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401638" y="288925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/>
  <p:notesStyle>
    <a:lvl1pPr algn="l" rtl="0" eaLnBrk="0" fontAlgn="base" hangingPunct="0">
      <a:spcBef>
        <a:spcPct val="30000"/>
      </a:spcBef>
      <a:spcAft>
        <a:spcPct val="0"/>
      </a:spcAft>
      <a:defRPr sz="1200" b="1" u="sng" kern="1200">
        <a:solidFill>
          <a:schemeClr val="tx1"/>
        </a:solidFill>
        <a:effectLst>
          <a:outerShdw blurRad="38100" dist="38100" dir="2700000" algn="tl">
            <a:srgbClr val="C0C0C0"/>
          </a:outerShdw>
        </a:effectLst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4608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 Semester Gasal 2007/2008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7ED92C64-9ACB-4913-9F37-EDD63E4EBDCC}" type="slidenum">
              <a:rPr lang="en-US" altLang="id-ID">
                <a:latin typeface="Arial Narrow" panose="020B0606020202030204" pitchFamily="34" charset="0"/>
              </a:rPr>
              <a:pPr/>
              <a:t>37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Pengolahan Citra Digital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4813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63A5BD-D7B3-4DB2-BA9D-35FD994A825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038178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4362C0-E86C-41D5-9D1F-C462CE5C630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11347924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AFB8-9852-46CC-85B3-0A49CB4DA3B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42825102"/>
      </p:ext>
    </p:extLst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0088B-03FC-495B-BC2E-9B2B748CB0A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75743764"/>
      </p:ext>
    </p:extLst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4222F-6A01-40FA-8DC9-45E1CD79757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93387128"/>
      </p:ext>
    </p:extLst>
  </p:cSld>
  <p:clrMapOvr>
    <a:masterClrMapping/>
  </p:clrMapOvr>
  <p:transition>
    <p:spli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90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76969-D11A-4B78-B95C-7A272C8DF7C6}" type="slidenum">
              <a:rPr lang="en-GB" altLang="id-ID"/>
              <a:pPr/>
              <a:t>‹#›</a:t>
            </a:fld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891976478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90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68668-B4FC-454B-83D5-D6CAAD0D2495}" type="slidenum">
              <a:rPr lang="en-GB" altLang="id-ID"/>
              <a:pPr/>
              <a:t>‹#›</a:t>
            </a:fld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161775273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6897D-8989-420D-AEF3-CEED8049B80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99996298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B6B7F8-B55F-4483-B88D-ADE6BFAC0B3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49950160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B4BCF-37D9-452C-812A-C20404989BB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26930307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2D817-EDA3-48D6-8588-A6726A939E9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4395559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FE12-420A-4292-9DB9-CA7218AE298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63934865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FCE06-3B99-41CB-BE50-B389214E87D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39892417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823D2-660A-4A63-8FB9-744B7F719BD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84827494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CD2C8-7C33-43C5-AE17-4DF2325A589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43265181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0833A6-7FCE-4833-9F34-F17CF540DB80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5808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5808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</p:sldLayoutIdLst>
  <p:transition>
    <p:split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792163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ARTIFICIAL INTELLIGENCE 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12</a:t>
            </a:r>
          </a:p>
          <a:p>
            <a:pPr algn="ctr" eaLnBrk="0" hangingPunct="0">
              <a:defRPr/>
            </a:pP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Bayes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’ Rule &amp;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Bayes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Net</a:t>
            </a:r>
            <a:endParaRPr lang="en-US" sz="40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4038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Handayani Tjandrasa</a:t>
            </a:r>
            <a:endParaRPr lang="en-US" sz="2400" b="1" dirty="0">
              <a:solidFill>
                <a:srgbClr val="C00000"/>
              </a:solidFill>
              <a:latin typeface="Arial" charset="0"/>
            </a:endParaRPr>
          </a:p>
          <a:p>
            <a:pPr algn="ctr" eaLnBrk="0" hangingPunct="0">
              <a:defRPr/>
            </a:pPr>
            <a:endParaRPr lang="en-US" sz="2400" b="1" dirty="0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8153400" cy="590550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Minimizing classification error probability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524000" y="1828800"/>
          <a:ext cx="6438900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2971800" imgH="1422360" progId="Equation.DSMT4">
                  <p:embed/>
                </p:oleObj>
              </mc:Choice>
              <mc:Fallback>
                <p:oleObj name="Equation" r:id="rId3" imgW="2971800" imgH="1422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6438900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285875" y="1752600"/>
          <a:ext cx="7192963" cy="274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3060360" imgH="1168200" progId="Equation.DSMT4">
                  <p:embed/>
                </p:oleObj>
              </mc:Choice>
              <mc:Fallback>
                <p:oleObj name="Equation" r:id="rId3" imgW="3060360" imgH="1168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752600"/>
                        <a:ext cx="7192963" cy="274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8153400" cy="590550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Minimizing classification error probability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33375"/>
            <a:ext cx="8351838" cy="5688013"/>
          </a:xfrm>
        </p:spPr>
        <p:txBody>
          <a:bodyPr/>
          <a:lstStyle/>
          <a:p>
            <a:pPr eaLnBrk="1" hangingPunct="1"/>
            <a:endParaRPr lang="en-US" altLang="id-ID" sz="2400" smtClean="0"/>
          </a:p>
          <a:p>
            <a:pPr eaLnBrk="1" hangingPunct="1"/>
            <a:r>
              <a:rPr lang="en-US" altLang="id-ID" sz="2400" smtClean="0"/>
              <a:t>The Bayes classification rule (M&gt;2) </a:t>
            </a:r>
          </a:p>
          <a:p>
            <a:pPr lvl="1" eaLnBrk="1" hangingPunct="1">
              <a:buFontTx/>
              <a:buNone/>
            </a:pPr>
            <a:endParaRPr lang="en-US" altLang="id-ID" sz="2200" smtClean="0"/>
          </a:p>
          <a:p>
            <a:pPr lvl="1" eaLnBrk="1" hangingPunct="1">
              <a:buFontTx/>
              <a:buNone/>
            </a:pPr>
            <a:endParaRPr lang="en-US" altLang="id-ID" sz="2200" smtClean="0"/>
          </a:p>
          <a:p>
            <a:pPr lvl="1" eaLnBrk="1" hangingPunct="1"/>
            <a:endParaRPr lang="en-US" altLang="id-ID" sz="220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id-ID" sz="2400" smtClean="0"/>
          </a:p>
          <a:p>
            <a:pPr eaLnBrk="1" hangingPunct="1"/>
            <a:r>
              <a:rPr lang="en-US" altLang="id-ID" sz="2400" smtClean="0"/>
              <a:t>Minimisasi resiko rata-rata:</a:t>
            </a:r>
          </a:p>
          <a:p>
            <a:pPr eaLnBrk="1" hangingPunct="1">
              <a:buFontTx/>
              <a:buNone/>
            </a:pPr>
            <a:r>
              <a:rPr lang="en-US" altLang="id-ID" sz="2400" smtClean="0"/>
              <a:t>	Untuk setiap keputusan yang salah, diberikan </a:t>
            </a:r>
            <a:r>
              <a:rPr lang="en-US" altLang="id-ID" sz="2400" i="1" smtClean="0"/>
              <a:t>penalty term </a:t>
            </a:r>
            <a:r>
              <a:rPr lang="en-US" altLang="id-ID" sz="2400" smtClean="0"/>
              <a:t>yang tergantung sensitivitas keputusan.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l-GR" altLang="id-ID" sz="2200" smtClean="0"/>
          </a:p>
        </p:txBody>
      </p:sp>
      <p:graphicFrame>
        <p:nvGraphicFramePr>
          <p:cNvPr id="40141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46338" y="1484313"/>
          <a:ext cx="43227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536480" imgH="279360" progId="Equation.3">
                  <p:embed/>
                </p:oleObj>
              </mc:Choice>
              <mc:Fallback>
                <p:oleObj name="Equation" r:id="rId3" imgW="153648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1484313"/>
                        <a:ext cx="4322762" cy="785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Nets</a:t>
            </a:r>
            <a:b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tx1"/>
                </a:solidFill>
              </a:rPr>
              <a:t>(source: Andrew </a:t>
            </a:r>
            <a:r>
              <a:rPr lang="en-US" sz="2400" dirty="0" err="1" smtClean="0">
                <a:solidFill>
                  <a:schemeClr val="tx1"/>
                </a:solidFill>
              </a:rPr>
              <a:t>Moore,Carnegie</a:t>
            </a:r>
            <a:r>
              <a:rPr lang="en-US" sz="2400" dirty="0" smtClean="0">
                <a:solidFill>
                  <a:schemeClr val="tx1"/>
                </a:solidFill>
              </a:rPr>
              <a:t> Mellon University)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193112-3A93-4B1D-9B7A-F8D7556BE486}" type="slidenum">
              <a:rPr lang="en-US" altLang="id-ID"/>
              <a:pPr eaLnBrk="1" hangingPunct="1"/>
              <a:t>13</a:t>
            </a:fld>
            <a:endParaRPr lang="en-US" altLang="id-ID"/>
          </a:p>
        </p:txBody>
      </p:sp>
    </p:spTree>
  </p:cSld>
  <p:clrMapOvr>
    <a:masterClrMapping/>
  </p:clrMapOvr>
  <p:transition>
    <p:spli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C434C4-2400-4BB1-942D-AAF3C0B71145}" type="slidenum">
              <a:rPr lang="en-US" altLang="id-ID"/>
              <a:pPr eaLnBrk="1" hangingPunct="1"/>
              <a:t>14</a:t>
            </a:fld>
            <a:endParaRPr lang="en-US" altLang="id-ID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889000"/>
            <a:ext cx="68707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F2CB23-35CD-4D63-AF47-8BF9B53718AA}" type="slidenum">
              <a:rPr lang="en-US" altLang="id-ID"/>
              <a:pPr eaLnBrk="1" hangingPunct="1"/>
              <a:t>15</a:t>
            </a:fld>
            <a:endParaRPr lang="en-US" altLang="id-ID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12863"/>
            <a:ext cx="2819400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75050"/>
            <a:ext cx="3048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1566863" y="4572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Definisi probabilitas kondisional:</a:t>
            </a: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1566863" y="305752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Aturan berantai:</a:t>
            </a:r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4876800"/>
            <a:ext cx="3875087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Box 7"/>
          <p:cNvSpPr txBox="1">
            <a:spLocks noChangeArrowheads="1"/>
          </p:cNvSpPr>
          <p:nvPr/>
        </p:nvSpPr>
        <p:spPr bwMode="auto">
          <a:xfrm>
            <a:off x="1566863" y="4414838"/>
            <a:ext cx="2667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Aturan Bayes:</a:t>
            </a:r>
          </a:p>
        </p:txBody>
      </p:sp>
    </p:spTree>
  </p:cSld>
  <p:clrMapOvr>
    <a:masterClrMapping/>
  </p:clrMapOvr>
  <p:transition>
    <p:spli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1D51C3-6DCA-4673-AF0E-2E8ABFCEF518}" type="slidenum">
              <a:rPr lang="en-US" altLang="id-ID"/>
              <a:pPr eaLnBrk="1" hangingPunct="1"/>
              <a:t>16</a:t>
            </a:fld>
            <a:endParaRPr lang="en-US" altLang="id-ID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916238"/>
            <a:ext cx="4933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2105025" y="2667000"/>
            <a:ext cx="559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Bentuk umum aturan Bayes: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914400" y="390525"/>
            <a:ext cx="7038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Misal  A adalah variabel  acak dengan </a:t>
            </a:r>
            <a:r>
              <a:rPr lang="en-US" altLang="id-ID" sz="2400" i="1"/>
              <a:t>arity k dari </a:t>
            </a: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81013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852488"/>
            <a:ext cx="42418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1855788"/>
            <a:ext cx="193357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5397500"/>
            <a:ext cx="43338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F8DA1F-50D5-48D5-8341-BBBAB7A5C6C3}" type="slidenum">
              <a:rPr lang="en-US" altLang="id-ID"/>
              <a:pPr eaLnBrk="1" hangingPunct="1"/>
              <a:t>17</a:t>
            </a:fld>
            <a:endParaRPr lang="en-US" altLang="id-ID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38925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2133600" y="762000"/>
            <a:ext cx="412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800"/>
              <a:t>Buktikan fakta berikut:</a:t>
            </a:r>
          </a:p>
        </p:txBody>
      </p:sp>
    </p:spTree>
  </p:cSld>
  <p:clrMapOvr>
    <a:masterClrMapping/>
  </p:clrMapOvr>
  <p:transition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C78923-A7C9-4EFD-A7F7-D7EDFB0CC1EC}" type="slidenum">
              <a:rPr lang="en-US" altLang="id-ID"/>
              <a:pPr eaLnBrk="1" hangingPunct="1"/>
              <a:t>18</a:t>
            </a:fld>
            <a:endParaRPr lang="en-US" altLang="id-ID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777875"/>
            <a:ext cx="4760913" cy="608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1600200" y="254000"/>
            <a:ext cx="495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800"/>
              <a:t>Joint Distribution:</a:t>
            </a:r>
          </a:p>
        </p:txBody>
      </p:sp>
    </p:spTree>
  </p:cSld>
  <p:clrMapOvr>
    <a:masterClrMapping/>
  </p:clrMapOvr>
  <p:transition>
    <p:spli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48092C-D675-4A16-929F-08D561B93B61}" type="slidenum">
              <a:rPr lang="en-US" altLang="id-ID"/>
              <a:pPr eaLnBrk="1" hangingPunct="1"/>
              <a:t>19</a:t>
            </a:fld>
            <a:endParaRPr lang="en-US" altLang="id-ID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914400"/>
            <a:ext cx="7870825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Bayes’s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Rule</a:t>
            </a:r>
            <a:b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solidFill>
                  <a:schemeClr val="tx1"/>
                </a:solidFill>
              </a:rPr>
              <a:t>(source: </a:t>
            </a:r>
            <a:r>
              <a:rPr lang="en-US" sz="2000" dirty="0" err="1" smtClean="0">
                <a:solidFill>
                  <a:schemeClr val="tx1"/>
                </a:solidFill>
              </a:rPr>
              <a:t>R.O.Duda,P.E.Hart,D.G.Stork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Pattern Classification)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BACAE3-F72C-4637-B4AB-87E09B3C3D96}" type="slidenum">
              <a:rPr lang="en-US" altLang="id-ID"/>
              <a:pPr eaLnBrk="1" hangingPunct="1"/>
              <a:t>2</a:t>
            </a:fld>
            <a:endParaRPr lang="en-US" altLang="id-ID"/>
          </a:p>
        </p:txBody>
      </p:sp>
    </p:spTree>
  </p:cSld>
  <p:clrMapOvr>
    <a:masterClrMapping/>
  </p:clrMapOvr>
  <p:transition>
    <p:spli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networks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229600" cy="2514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d-ID" altLang="id-ID" sz="2400" smtClean="0"/>
              <a:t>Spesifikasi kompak dari </a:t>
            </a:r>
            <a:r>
              <a:rPr lang="id-ID" altLang="id-ID" sz="2400" i="1" smtClean="0"/>
              <a:t>joint distribution </a:t>
            </a:r>
            <a:r>
              <a:rPr lang="id-ID" altLang="id-ID" sz="2400" smtClean="0"/>
              <a:t>dalam bentuk notasi graf yang sederhana</a:t>
            </a:r>
          </a:p>
          <a:p>
            <a:pPr>
              <a:lnSpc>
                <a:spcPct val="80000"/>
              </a:lnSpc>
            </a:pPr>
            <a:r>
              <a:rPr lang="id-ID" altLang="id-ID" sz="2400" smtClean="0"/>
              <a:t>Dalam kasus sederhana distribusi kondisional dinyatakan sebagai tabel probabilitas kondisional yang memberikan distribusi pada </a:t>
            </a:r>
            <a:r>
              <a:rPr lang="en-US" altLang="id-ID" sz="2400" i="1" smtClean="0"/>
              <a:t>X</a:t>
            </a:r>
            <a:r>
              <a:rPr lang="en-US" altLang="id-ID" sz="2400" i="1" baseline="-25000" smtClean="0"/>
              <a:t>i</a:t>
            </a:r>
            <a:r>
              <a:rPr lang="id-ID" altLang="id-ID" sz="2400" smtClean="0"/>
              <a:t> untuk tiap kombinasi dari nilai </a:t>
            </a:r>
            <a:r>
              <a:rPr lang="id-ID" altLang="id-ID" sz="2400" i="1" smtClean="0"/>
              <a:t>parent</a:t>
            </a:r>
            <a:endParaRPr lang="en-US" altLang="id-ID" sz="2400" i="1" smtClean="0"/>
          </a:p>
          <a:p>
            <a:pPr>
              <a:lnSpc>
                <a:spcPct val="80000"/>
              </a:lnSpc>
            </a:pPr>
            <a:endParaRPr lang="en-US" altLang="id-ID" sz="24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id-ID" sz="24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id-ID" sz="24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id-ID" sz="24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id-ID" sz="24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id-ID" sz="24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id-ID" sz="2400" smtClean="0"/>
          </a:p>
          <a:p>
            <a:pPr>
              <a:lnSpc>
                <a:spcPct val="90000"/>
              </a:lnSpc>
            </a:pPr>
            <a:r>
              <a:rPr lang="en-US" altLang="id-ID" sz="2400" i="1" smtClean="0"/>
              <a:t>Weather</a:t>
            </a:r>
            <a:r>
              <a:rPr lang="en-US" altLang="id-ID" sz="2400" smtClean="0"/>
              <a:t> </a:t>
            </a:r>
            <a:r>
              <a:rPr lang="id-ID" altLang="id-ID" sz="2400" smtClean="0"/>
              <a:t>adalah independen dari variabel lain</a:t>
            </a:r>
            <a:endParaRPr lang="en-US" altLang="id-ID" sz="2400" smtClean="0"/>
          </a:p>
          <a:p>
            <a:pPr>
              <a:lnSpc>
                <a:spcPct val="90000"/>
              </a:lnSpc>
            </a:pPr>
            <a:r>
              <a:rPr lang="en-US" altLang="id-ID" sz="2400" i="1" smtClean="0"/>
              <a:t>Toothache</a:t>
            </a:r>
            <a:r>
              <a:rPr lang="en-US" altLang="id-ID" sz="2400" smtClean="0"/>
              <a:t> </a:t>
            </a:r>
            <a:r>
              <a:rPr lang="id-ID" altLang="id-ID" sz="2400" smtClean="0"/>
              <a:t>dan</a:t>
            </a:r>
            <a:r>
              <a:rPr lang="en-US" altLang="id-ID" sz="2400" smtClean="0"/>
              <a:t> </a:t>
            </a:r>
            <a:r>
              <a:rPr lang="en-US" altLang="id-ID" sz="2400" i="1" smtClean="0"/>
              <a:t>Catch</a:t>
            </a:r>
            <a:r>
              <a:rPr lang="en-US" altLang="id-ID" sz="2400" smtClean="0"/>
              <a:t> </a:t>
            </a:r>
            <a:r>
              <a:rPr lang="id-ID" altLang="id-ID" sz="2400" smtClean="0"/>
              <a:t>adalah independen kondisional terhadap</a:t>
            </a:r>
            <a:r>
              <a:rPr lang="en-US" altLang="id-ID" sz="2400" smtClean="0"/>
              <a:t> </a:t>
            </a:r>
            <a:r>
              <a:rPr lang="en-US" altLang="id-ID" sz="2400" i="1" smtClean="0"/>
              <a:t>Cavity</a:t>
            </a:r>
            <a:endParaRPr lang="en-US" altLang="id-ID" sz="2400" smtClean="0"/>
          </a:p>
        </p:txBody>
      </p:sp>
      <p:pic>
        <p:nvPicPr>
          <p:cNvPr id="26628" name="Picture 4" descr="dentist-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4419600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651" name="Picture 4" descr="burglary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17638"/>
            <a:ext cx="7772400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016B6F-279E-4404-84C5-9248A6F62EF7}" type="slidenum">
              <a:rPr lang="en-US" altLang="id-ID"/>
              <a:pPr eaLnBrk="1" hangingPunct="1"/>
              <a:t>23</a:t>
            </a:fld>
            <a:endParaRPr lang="en-US" altLang="id-ID"/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46325"/>
            <a:ext cx="243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281363"/>
            <a:ext cx="7115175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1030288" y="2346325"/>
            <a:ext cx="41513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M dan S adalah independen:</a:t>
            </a:r>
          </a:p>
          <a:p>
            <a:pPr eaLnBrk="1" hangingPunct="1"/>
            <a:r>
              <a:rPr lang="en-US" altLang="id-ID" sz="2400"/>
              <a:t>Maka diperoleh implikasi:  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447800"/>
            <a:ext cx="81137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Box 8"/>
          <p:cNvSpPr txBox="1">
            <a:spLocks noChangeArrowheads="1"/>
          </p:cNvSpPr>
          <p:nvPr/>
        </p:nvSpPr>
        <p:spPr bwMode="auto">
          <a:xfrm>
            <a:off x="1371600" y="885825"/>
            <a:ext cx="426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800"/>
              <a:t>Misal ada 2 kejadian:</a:t>
            </a:r>
          </a:p>
        </p:txBody>
      </p:sp>
      <p:sp>
        <p:nvSpPr>
          <p:cNvPr id="28680" name="TextBox 7"/>
          <p:cNvSpPr txBox="1">
            <a:spLocks noChangeArrowheads="1"/>
          </p:cNvSpPr>
          <p:nvPr/>
        </p:nvSpPr>
        <p:spPr bwMode="auto">
          <a:xfrm>
            <a:off x="3505200" y="457200"/>
            <a:ext cx="30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9" name="TextBox 8"/>
          <p:cNvSpPr txBox="1"/>
          <p:nvPr/>
        </p:nvSpPr>
        <p:spPr>
          <a:xfrm>
            <a:off x="3429000" y="103188"/>
            <a:ext cx="3505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d-ID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Contoh lain</a:t>
            </a:r>
          </a:p>
        </p:txBody>
      </p:sp>
    </p:spTree>
  </p:cSld>
  <p:clrMapOvr>
    <a:masterClrMapping/>
  </p:clrMapOvr>
  <p:transition>
    <p:spli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372846-63FB-406E-8039-CFE3A82F3144}" type="slidenum">
              <a:rPr lang="en-US" altLang="id-ID"/>
              <a:pPr eaLnBrk="1" hangingPunct="1"/>
              <a:t>24</a:t>
            </a:fld>
            <a:endParaRPr lang="en-US" altLang="id-ID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676400"/>
            <a:ext cx="804068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1371600" y="381000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800"/>
              <a:t>Bila ditambahkan fakta lain:</a:t>
            </a:r>
          </a:p>
        </p:txBody>
      </p:sp>
    </p:spTree>
  </p:cSld>
  <p:clrMapOvr>
    <a:masterClrMapping/>
  </p:clrMapOvr>
  <p:transition>
    <p:spli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D841FE-A786-4DC2-91C1-1C5E5A58126F}" type="slidenum">
              <a:rPr lang="en-US" altLang="id-ID"/>
              <a:pPr eaLnBrk="1" hangingPunct="1"/>
              <a:t>25</a:t>
            </a:fld>
            <a:endParaRPr lang="en-US" altLang="id-ID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914400"/>
            <a:ext cx="762476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F89043-DEEC-4323-9287-2EE58823FEB1}" type="slidenum">
              <a:rPr lang="en-US" altLang="id-ID"/>
              <a:pPr eaLnBrk="1" hangingPunct="1"/>
              <a:t>26</a:t>
            </a:fld>
            <a:endParaRPr lang="en-US" altLang="id-ID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066800"/>
            <a:ext cx="523875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33625"/>
            <a:ext cx="66468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886200"/>
            <a:ext cx="4216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1600200" y="273050"/>
            <a:ext cx="6353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800"/>
              <a:t>Bila 3 kejadian diberikan oleh:</a:t>
            </a:r>
          </a:p>
        </p:txBody>
      </p:sp>
      <p:pic>
        <p:nvPicPr>
          <p:cNvPr id="3175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0000"/>
            <a:ext cx="26670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228975"/>
            <a:ext cx="51720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3B2ACB-17D6-4F3C-B0BA-17A0960F41E4}" type="slidenum">
              <a:rPr lang="en-US" altLang="id-ID"/>
              <a:pPr eaLnBrk="1" hangingPunct="1"/>
              <a:t>27</a:t>
            </a:fld>
            <a:endParaRPr lang="en-US" altLang="id-ID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81075"/>
            <a:ext cx="60960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76898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6D396B-49FA-4633-BC0B-31480AD132AD}" type="slidenum">
              <a:rPr lang="en-US" altLang="id-ID"/>
              <a:pPr eaLnBrk="1" hangingPunct="1"/>
              <a:t>28</a:t>
            </a:fld>
            <a:endParaRPr lang="en-US" altLang="id-ID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70389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4B8245-D71E-4876-80C1-94BC27ED83A5}" type="slidenum">
              <a:rPr lang="en-US" altLang="id-ID"/>
              <a:pPr eaLnBrk="1" hangingPunct="1"/>
              <a:t>29</a:t>
            </a:fld>
            <a:endParaRPr lang="en-US" altLang="id-ID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6327775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1600200" y="381000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Misal dengan 5 variabel:</a:t>
            </a:r>
          </a:p>
        </p:txBody>
      </p:sp>
    </p:spTree>
  </p:cSld>
  <p:clrMapOvr>
    <a:masterClrMapping/>
  </p:clrMapOvr>
  <p:transition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6863"/>
            <a:ext cx="7772400" cy="5905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 DECISION THEORY</a:t>
            </a:r>
            <a:endParaRPr lang="en-GB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5588"/>
            <a:ext cx="8229600" cy="4527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2400" smtClean="0"/>
              <a:t>Vektor fitur statistik:</a:t>
            </a:r>
          </a:p>
          <a:p>
            <a:pPr eaLnBrk="1" hangingPunct="1">
              <a:lnSpc>
                <a:spcPct val="90000"/>
              </a:lnSpc>
            </a:pPr>
            <a:endParaRPr lang="en-US" altLang="id-ID" sz="2400" smtClean="0"/>
          </a:p>
          <a:p>
            <a:pPr eaLnBrk="1" hangingPunct="1">
              <a:lnSpc>
                <a:spcPct val="90000"/>
              </a:lnSpc>
            </a:pPr>
            <a:endParaRPr lang="en-US" altLang="id-ID" sz="1600" smtClean="0"/>
          </a:p>
          <a:p>
            <a:pPr eaLnBrk="1" hangingPunct="1">
              <a:lnSpc>
                <a:spcPct val="90000"/>
              </a:lnSpc>
            </a:pPr>
            <a:r>
              <a:rPr lang="en-US" altLang="id-ID" sz="2400" smtClean="0"/>
              <a:t>Pola yang dinyatakan oleh vektor fitur     untuk kelas yang paling dimungkinkan:</a:t>
            </a:r>
            <a:br>
              <a:rPr lang="en-US" altLang="id-ID" sz="2400" smtClean="0"/>
            </a:br>
            <a:r>
              <a:rPr lang="en-US" altLang="id-ID" sz="2400" smtClean="0"/>
              <a:t/>
            </a:r>
            <a:br>
              <a:rPr lang="en-US" altLang="id-ID" sz="2400" smtClean="0"/>
            </a:br>
            <a:r>
              <a:rPr lang="en-US" altLang="id-ID" sz="2400" smtClean="0"/>
              <a:t/>
            </a:r>
            <a:br>
              <a:rPr lang="en-US" altLang="id-ID" sz="2400" smtClean="0"/>
            </a:br>
            <a:r>
              <a:rPr lang="en-US" altLang="id-ID" sz="2400" smtClean="0"/>
              <a:t/>
            </a:r>
            <a:br>
              <a:rPr lang="en-US" altLang="id-ID" sz="2400" smtClean="0"/>
            </a:br>
            <a:r>
              <a:rPr lang="en-US" altLang="id-ID" sz="2400" smtClean="0"/>
              <a:t>	adalah</a:t>
            </a:r>
            <a:br>
              <a:rPr lang="en-US" altLang="id-ID" sz="2400" smtClean="0"/>
            </a:br>
            <a:r>
              <a:rPr lang="en-US" altLang="id-ID" sz="2400" smtClean="0"/>
              <a:t>			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d-ID" sz="2400" smtClean="0"/>
              <a:t>					     maksimum</a:t>
            </a:r>
          </a:p>
          <a:p>
            <a:pPr eaLnBrk="1" hangingPunct="1">
              <a:lnSpc>
                <a:spcPct val="90000"/>
              </a:lnSpc>
            </a:pPr>
            <a:endParaRPr lang="en-US" altLang="id-ID" sz="2400" smtClean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203575" y="1844675"/>
          <a:ext cx="27368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054080" imgH="253800" progId="Equation.3">
                  <p:embed/>
                </p:oleObj>
              </mc:Choice>
              <mc:Fallback>
                <p:oleObj name="Equation" r:id="rId3" imgW="10540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844675"/>
                        <a:ext cx="273685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454775" y="2468563"/>
          <a:ext cx="4032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26720" imgH="215640" progId="Equation.3">
                  <p:embed/>
                </p:oleObj>
              </mc:Choice>
              <mc:Fallback>
                <p:oleObj name="Equation" r:id="rId5" imgW="1267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468563"/>
                        <a:ext cx="4032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627313" y="3497263"/>
          <a:ext cx="30241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812520" imgH="215640" progId="Equation.3">
                  <p:embed/>
                </p:oleObj>
              </mc:Choice>
              <mc:Fallback>
                <p:oleObj name="Equation" r:id="rId7" imgW="8125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497263"/>
                        <a:ext cx="30241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3017838" y="4267200"/>
          <a:ext cx="38401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9" imgW="1015920" imgH="253800" progId="Equation.3">
                  <p:embed/>
                </p:oleObj>
              </mc:Choice>
              <mc:Fallback>
                <p:oleObj name="Equation" r:id="rId9" imgW="101592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4267200"/>
                        <a:ext cx="384016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054984-1048-479B-955E-3C40BA2712A8}" type="slidenum">
              <a:rPr lang="en-US" altLang="id-ID"/>
              <a:pPr eaLnBrk="1" hangingPunct="1"/>
              <a:t>30</a:t>
            </a:fld>
            <a:endParaRPr lang="en-US" altLang="id-ID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44838"/>
            <a:ext cx="6140450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1238" y="195263"/>
            <a:ext cx="58054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Membuat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Bayes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Net</a:t>
            </a: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1447800" y="1363663"/>
            <a:ext cx="7239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Langkah 1:</a:t>
            </a:r>
          </a:p>
          <a:p>
            <a:pPr eaLnBrk="1" hangingPunct="1"/>
            <a:r>
              <a:rPr lang="en-US" altLang="id-ID" sz="2400"/>
              <a:t>Pilih variabel yang akan dimasukkan dalam jaringan</a:t>
            </a:r>
          </a:p>
        </p:txBody>
      </p:sp>
    </p:spTree>
  </p:cSld>
  <p:clrMapOvr>
    <a:masterClrMapping/>
  </p:clrMapOvr>
  <p:transition>
    <p:spli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39523B-0D31-4FC9-9C2B-58A5FFAF6E14}" type="slidenum">
              <a:rPr lang="en-US" altLang="id-ID"/>
              <a:pPr eaLnBrk="1" hangingPunct="1"/>
              <a:t>31</a:t>
            </a:fld>
            <a:endParaRPr lang="en-US" altLang="id-ID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3505200"/>
            <a:ext cx="6186487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949325"/>
            <a:ext cx="7239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Arial" charset="0"/>
              </a:rPr>
              <a:t>Langkah</a:t>
            </a:r>
            <a:r>
              <a:rPr lang="en-US" sz="2400" dirty="0">
                <a:latin typeface="Arial" charset="0"/>
              </a:rPr>
              <a:t> 2:</a:t>
            </a:r>
          </a:p>
          <a:p>
            <a:pPr marL="173038" indent="-173038">
              <a:defRPr/>
            </a:pPr>
            <a:r>
              <a:rPr lang="en-US" sz="2400" dirty="0">
                <a:latin typeface="Arial" charset="0"/>
              </a:rPr>
              <a:t>- </a:t>
            </a:r>
            <a:r>
              <a:rPr lang="en-US" sz="2400" dirty="0" err="1">
                <a:latin typeface="Arial" charset="0"/>
              </a:rPr>
              <a:t>Tambahkan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penghubung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struktur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graf</a:t>
            </a:r>
            <a:r>
              <a:rPr lang="en-US" sz="2400" dirty="0">
                <a:latin typeface="Arial" charset="0"/>
              </a:rPr>
              <a:t> acyclic </a:t>
            </a:r>
            <a:r>
              <a:rPr lang="en-US" sz="2400" dirty="0" err="1">
                <a:latin typeface="Arial" charset="0"/>
              </a:rPr>
              <a:t>dimasukkan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dalam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jaringan</a:t>
            </a:r>
            <a:endParaRPr lang="en-US" sz="2400" dirty="0">
              <a:latin typeface="Arial" charset="0"/>
            </a:endParaRPr>
          </a:p>
          <a:p>
            <a:pPr marL="173038" indent="-173038">
              <a:defRPr/>
            </a:pPr>
            <a:r>
              <a:rPr lang="en-US" sz="2400" dirty="0">
                <a:latin typeface="Arial" charset="0"/>
              </a:rPr>
              <a:t>- </a:t>
            </a:r>
            <a:r>
              <a:rPr lang="en-US" sz="2400" dirty="0" err="1">
                <a:latin typeface="Arial" charset="0"/>
              </a:rPr>
              <a:t>Bila</a:t>
            </a:r>
            <a:r>
              <a:rPr lang="en-US" sz="2400" dirty="0">
                <a:latin typeface="Arial" charset="0"/>
              </a:rPr>
              <a:t> node X </a:t>
            </a:r>
            <a:r>
              <a:rPr lang="en-US" sz="2400" dirty="0" err="1">
                <a:latin typeface="Arial" charset="0"/>
              </a:rPr>
              <a:t>dengan</a:t>
            </a:r>
            <a:r>
              <a:rPr lang="en-US" sz="2400" dirty="0">
                <a:latin typeface="Arial" charset="0"/>
              </a:rPr>
              <a:t> parent Q1,Q2,….</a:t>
            </a:r>
            <a:r>
              <a:rPr lang="en-US" sz="2400" dirty="0" err="1">
                <a:latin typeface="Arial" charset="0"/>
              </a:rPr>
              <a:t>Qn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maka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variabel</a:t>
            </a:r>
            <a:r>
              <a:rPr lang="en-US" sz="2400" dirty="0">
                <a:latin typeface="Arial" charset="0"/>
              </a:rPr>
              <a:t> yang </a:t>
            </a:r>
            <a:r>
              <a:rPr lang="en-US" sz="2400" dirty="0" err="1">
                <a:latin typeface="Arial" charset="0"/>
              </a:rPr>
              <a:t>bukan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turunan</a:t>
            </a:r>
            <a:r>
              <a:rPr lang="en-US" sz="2400" dirty="0">
                <a:latin typeface="Arial" charset="0"/>
              </a:rPr>
              <a:t> X </a:t>
            </a:r>
            <a:r>
              <a:rPr lang="en-US" sz="2400" dirty="0" err="1">
                <a:latin typeface="Arial" charset="0"/>
              </a:rPr>
              <a:t>adalah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independen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kondisional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dari</a:t>
            </a:r>
            <a:r>
              <a:rPr lang="en-US" sz="2400" dirty="0">
                <a:latin typeface="Arial" charset="0"/>
              </a:rPr>
              <a:t> X </a:t>
            </a:r>
            <a:r>
              <a:rPr lang="en-US" sz="2400" dirty="0" err="1">
                <a:latin typeface="Arial" charset="0"/>
              </a:rPr>
              <a:t>diberikan</a:t>
            </a:r>
            <a:r>
              <a:rPr lang="en-US" sz="2400" dirty="0">
                <a:latin typeface="Arial" charset="0"/>
              </a:rPr>
              <a:t> {Q1,Q2,…</a:t>
            </a:r>
            <a:r>
              <a:rPr lang="en-US" sz="2400" dirty="0" err="1">
                <a:latin typeface="Arial" charset="0"/>
              </a:rPr>
              <a:t>Qn</a:t>
            </a:r>
            <a:r>
              <a:rPr lang="en-US" sz="2400" dirty="0">
                <a:latin typeface="Arial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4513" y="195263"/>
            <a:ext cx="58054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Membuat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Bayes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Net</a:t>
            </a:r>
          </a:p>
        </p:txBody>
      </p:sp>
    </p:spTree>
  </p:cSld>
  <p:clrMapOvr>
    <a:masterClrMapping/>
  </p:clrMapOvr>
  <p:transition>
    <p:spli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8A3957-CD34-4D3D-8507-1CD79AC6B7F5}" type="slidenum">
              <a:rPr lang="en-US" altLang="id-ID"/>
              <a:pPr eaLnBrk="1" hangingPunct="1"/>
              <a:t>32</a:t>
            </a:fld>
            <a:endParaRPr lang="en-US" altLang="id-ID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2667000"/>
            <a:ext cx="7808912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877888" y="533400"/>
            <a:ext cx="78089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Langkah 3:</a:t>
            </a:r>
          </a:p>
          <a:p>
            <a:pPr eaLnBrk="1" hangingPunct="1"/>
            <a:r>
              <a:rPr lang="en-US" altLang="id-ID" sz="2400"/>
              <a:t>Tambahkan tabel probabilitas untuk tiap node X dalam P(XIParent Values)</a:t>
            </a:r>
          </a:p>
        </p:txBody>
      </p:sp>
    </p:spTree>
  </p:cSld>
  <p:clrMapOvr>
    <a:masterClrMapping/>
  </p:clrMapOvr>
  <p:transition>
    <p:spli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36DDFC-9FE9-41A2-A874-7D7C856D1BC2}" type="slidenum">
              <a:rPr lang="en-US" altLang="id-ID"/>
              <a:pPr eaLnBrk="1" hangingPunct="1"/>
              <a:t>33</a:t>
            </a:fld>
            <a:endParaRPr lang="en-US" altLang="id-ID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685800"/>
            <a:ext cx="72501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9A88B9-B370-46D8-A808-B356650B12C0}" type="slidenum">
              <a:rPr lang="en-US" altLang="id-ID"/>
              <a:pPr eaLnBrk="1" hangingPunct="1"/>
              <a:t>34</a:t>
            </a:fld>
            <a:endParaRPr lang="en-US" altLang="id-ID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08063"/>
            <a:ext cx="754380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1600200" y="230188"/>
            <a:ext cx="411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Contoh komputasi:</a:t>
            </a:r>
          </a:p>
        </p:txBody>
      </p:sp>
    </p:spTree>
  </p:cSld>
  <p:clrMapOvr>
    <a:masterClrMapping/>
  </p:clrMapOvr>
  <p:transition>
    <p:spli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9DDDE2-5CB4-49F5-BDEF-79374171C9CB}" type="slidenum">
              <a:rPr lang="en-US" altLang="id-ID"/>
              <a:pPr eaLnBrk="1" hangingPunct="1"/>
              <a:t>35</a:t>
            </a:fld>
            <a:endParaRPr lang="en-US" altLang="id-ID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219200"/>
            <a:ext cx="8110537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1447800" y="457200"/>
            <a:ext cx="434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800"/>
              <a:t>Formula umum</a:t>
            </a:r>
          </a:p>
        </p:txBody>
      </p:sp>
    </p:spTree>
  </p:cSld>
  <p:clrMapOvr>
    <a:masterClrMapping/>
  </p:clrMapOvr>
  <p:transition>
    <p:spli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CAUSAL INFERENCE &amp; DIAGNOSTIC INFERENCE</a:t>
            </a:r>
            <a:endParaRPr lang="en-US" sz="4000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508E45-0180-45E0-9C17-4FE8867825DF}" type="slidenum">
              <a:rPr lang="en-US" altLang="id-ID"/>
              <a:pPr eaLnBrk="1" hangingPunct="1"/>
              <a:t>36</a:t>
            </a:fld>
            <a:endParaRPr lang="en-US" altLang="id-ID"/>
          </a:p>
        </p:txBody>
      </p:sp>
      <p:pic>
        <p:nvPicPr>
          <p:cNvPr id="10245" name="Picture 18" descr="Bnf1-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295275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14"/>
          <p:cNvSpPr>
            <a:spLocks noChangeShapeType="1"/>
          </p:cNvSpPr>
          <p:nvPr/>
        </p:nvSpPr>
        <p:spPr bwMode="auto">
          <a:xfrm flipV="1">
            <a:off x="3200400" y="2563813"/>
            <a:ext cx="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47" name="Text Box 15"/>
          <p:cNvSpPr txBox="1">
            <a:spLocks noChangeArrowheads="1"/>
          </p:cNvSpPr>
          <p:nvPr/>
        </p:nvSpPr>
        <p:spPr bwMode="auto">
          <a:xfrm>
            <a:off x="3376613" y="2671763"/>
            <a:ext cx="1419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id-ID" sz="2000" i="1">
                <a:solidFill>
                  <a:schemeClr val="bg2"/>
                </a:solidFill>
                <a:latin typeface="Lucida Bright" panose="02040602050505020304" pitchFamily="18" charset="0"/>
              </a:rPr>
              <a:t>diagnostic</a:t>
            </a:r>
            <a:endParaRPr lang="en-GB" altLang="id-ID" sz="2000" i="1">
              <a:solidFill>
                <a:schemeClr val="bg2"/>
              </a:solidFill>
              <a:latin typeface="Lucida Bright" panose="02040602050505020304" pitchFamily="18" charset="0"/>
            </a:endParaRPr>
          </a:p>
        </p:txBody>
      </p:sp>
      <p:sp>
        <p:nvSpPr>
          <p:cNvPr id="10248" name="Text Box 13"/>
          <p:cNvSpPr txBox="1">
            <a:spLocks noChangeArrowheads="1"/>
          </p:cNvSpPr>
          <p:nvPr/>
        </p:nvSpPr>
        <p:spPr bwMode="auto">
          <a:xfrm>
            <a:off x="936625" y="2870200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id-ID" sz="2000" i="1">
                <a:solidFill>
                  <a:schemeClr val="bg2"/>
                </a:solidFill>
                <a:latin typeface="Lucida Bright" panose="02040602050505020304" pitchFamily="18" charset="0"/>
              </a:rPr>
              <a:t>causal</a:t>
            </a:r>
            <a:endParaRPr lang="en-GB" altLang="id-ID" sz="2000" i="1">
              <a:solidFill>
                <a:schemeClr val="bg2"/>
              </a:solidFill>
              <a:latin typeface="Lucida Bright" panose="02040602050505020304" pitchFamily="18" charset="0"/>
            </a:endParaRPr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>
            <a:off x="1981200" y="2638425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5318125" y="2911475"/>
            <a:ext cx="33686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id-ID" sz="2000" i="1">
                <a:latin typeface="Lucida Bright" panose="02040602050505020304" pitchFamily="18" charset="0"/>
              </a:rPr>
              <a:t>Diagnostic inference:</a:t>
            </a:r>
            <a:r>
              <a:rPr lang="en-US" altLang="id-ID" sz="2000" i="1">
                <a:latin typeface="Lucida Bright" panose="02040602050505020304" pitchFamily="18" charset="0"/>
              </a:rPr>
              <a:t> </a:t>
            </a:r>
          </a:p>
          <a:p>
            <a:pPr eaLnBrk="1" hangingPunct="1"/>
            <a:r>
              <a:rPr lang="en-US" altLang="id-ID" sz="2000">
                <a:latin typeface="Lucida Bright" panose="02040602050505020304" pitchFamily="18" charset="0"/>
              </a:rPr>
              <a:t>Diketahui rumput basah, </a:t>
            </a:r>
          </a:p>
          <a:p>
            <a:pPr eaLnBrk="1" hangingPunct="1"/>
            <a:r>
              <a:rPr lang="en-US" altLang="id-ID" sz="2000">
                <a:latin typeface="Lucida Bright" panose="02040602050505020304" pitchFamily="18" charset="0"/>
              </a:rPr>
              <a:t>tentukan probabilitas </a:t>
            </a:r>
          </a:p>
          <a:p>
            <a:pPr eaLnBrk="1" hangingPunct="1"/>
            <a:r>
              <a:rPr lang="en-US" altLang="id-ID" sz="2000">
                <a:latin typeface="Lucida Bright" panose="02040602050505020304" pitchFamily="18" charset="0"/>
              </a:rPr>
              <a:t>hujan penyebabnya</a:t>
            </a:r>
            <a:endParaRPr lang="tr-TR" altLang="id-ID" sz="2000">
              <a:latin typeface="Lucida Bright" panose="02040602050505020304" pitchFamily="18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200400" y="4537075"/>
          <a:ext cx="500380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4" imgW="2946240" imgH="1282680" progId="Equation.3">
                  <p:embed/>
                </p:oleObj>
              </mc:Choice>
              <mc:Fallback>
                <p:oleObj name="Equation" r:id="rId4" imgW="2946240" imgH="1282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37075"/>
                        <a:ext cx="5003800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CAUSAL INFERENCE &amp; DIAGNOSTIC INFERENCE</a:t>
            </a:r>
            <a:endParaRPr lang="en-US" dirty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CE28D8-2D8A-4705-AA1E-C3A73ED45FA4}" type="slidenum">
              <a:rPr lang="en-US" altLang="id-ID"/>
              <a:pPr eaLnBrk="1" hangingPunct="1"/>
              <a:t>37</a:t>
            </a:fld>
            <a:endParaRPr lang="en-US" altLang="id-ID"/>
          </a:p>
        </p:txBody>
      </p:sp>
      <p:pic>
        <p:nvPicPr>
          <p:cNvPr id="41988" name="Picture 11" descr="Bnf2-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7638"/>
            <a:ext cx="4176713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9"/>
          <p:cNvSpPr txBox="1">
            <a:spLocks noChangeArrowheads="1"/>
          </p:cNvSpPr>
          <p:nvPr/>
        </p:nvSpPr>
        <p:spPr bwMode="auto">
          <a:xfrm>
            <a:off x="5257800" y="1717675"/>
            <a:ext cx="397033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id-ID" sz="2000" i="1">
                <a:solidFill>
                  <a:srgbClr val="FF0000"/>
                </a:solidFill>
                <a:latin typeface="Lucida Bright" panose="02040602050505020304" pitchFamily="18" charset="0"/>
              </a:rPr>
              <a:t>Causal inference</a:t>
            </a:r>
            <a:r>
              <a:rPr lang="tr-TR" altLang="id-ID" sz="2000" i="1">
                <a:solidFill>
                  <a:schemeClr val="bg2"/>
                </a:solidFill>
                <a:latin typeface="Lucida Bright" panose="02040602050505020304" pitchFamily="18" charset="0"/>
              </a:rPr>
              <a:t>:</a:t>
            </a:r>
            <a:r>
              <a:rPr lang="tr-TR" altLang="id-ID" sz="2000">
                <a:latin typeface="Lucida Bright" panose="02040602050505020304" pitchFamily="18" charset="0"/>
              </a:rPr>
              <a:t> </a:t>
            </a:r>
            <a:endParaRPr lang="en-US" altLang="id-ID" sz="2000">
              <a:latin typeface="Lucida Bright" panose="02040602050505020304" pitchFamily="18" charset="0"/>
            </a:endParaRPr>
          </a:p>
          <a:p>
            <a:pPr eaLnBrk="1" hangingPunct="1"/>
            <a:r>
              <a:rPr lang="en-US" altLang="id-ID" sz="2000">
                <a:latin typeface="Lucida Bright" panose="02040602050505020304" pitchFamily="18" charset="0"/>
              </a:rPr>
              <a:t>bila penyemprot nyala</a:t>
            </a:r>
            <a:r>
              <a:rPr lang="tr-TR" altLang="id-ID" sz="2000">
                <a:latin typeface="Lucida Bright" panose="02040602050505020304" pitchFamily="18" charset="0"/>
              </a:rPr>
              <a:t>, </a:t>
            </a:r>
            <a:r>
              <a:rPr lang="en-US" altLang="id-ID" sz="2000">
                <a:latin typeface="Lucida Bright" panose="02040602050505020304" pitchFamily="18" charset="0"/>
              </a:rPr>
              <a:t>apa </a:t>
            </a:r>
          </a:p>
          <a:p>
            <a:pPr eaLnBrk="1" hangingPunct="1"/>
            <a:r>
              <a:rPr lang="en-US" altLang="id-ID" sz="2000">
                <a:latin typeface="Lucida Bright" panose="02040602050505020304" pitchFamily="18" charset="0"/>
              </a:rPr>
              <a:t>probabilitas</a:t>
            </a:r>
            <a:r>
              <a:rPr lang="tr-TR" altLang="id-ID" sz="2000">
                <a:latin typeface="Lucida Bright" panose="02040602050505020304" pitchFamily="18" charset="0"/>
              </a:rPr>
              <a:t> </a:t>
            </a:r>
            <a:r>
              <a:rPr lang="en-US" altLang="id-ID" sz="2000">
                <a:latin typeface="Lucida Bright" panose="02040602050505020304" pitchFamily="18" charset="0"/>
              </a:rPr>
              <a:t> rumput basah?</a:t>
            </a:r>
            <a:endParaRPr lang="tr-TR" altLang="id-ID" sz="2000">
              <a:latin typeface="Lucida Bright" panose="02040602050505020304" pitchFamily="18" charset="0"/>
            </a:endParaRPr>
          </a:p>
          <a:p>
            <a:pPr eaLnBrk="1" hangingPunct="1"/>
            <a:endParaRPr lang="tr-TR" altLang="id-ID" sz="2000" i="1">
              <a:latin typeface="Lucida Bright" panose="02040602050505020304" pitchFamily="18" charset="0"/>
            </a:endParaRPr>
          </a:p>
          <a:p>
            <a:pPr eaLnBrk="1" hangingPunct="1"/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W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) =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W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)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) + </a:t>
            </a:r>
          </a:p>
          <a:p>
            <a:pPr eaLnBrk="1" hangingPunct="1"/>
            <a:r>
              <a:rPr lang="tr-TR" altLang="id-ID" sz="2000">
                <a:latin typeface="Lucida Bright" panose="02040602050505020304" pitchFamily="18" charset="0"/>
              </a:rPr>
              <a:t>	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W</a:t>
            </a:r>
            <a:r>
              <a:rPr lang="tr-TR" altLang="id-ID" sz="2000">
                <a:latin typeface="Lucida Bright" panose="02040602050505020304" pitchFamily="18" charset="0"/>
              </a:rPr>
              <a:t>|~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)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(~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)</a:t>
            </a:r>
          </a:p>
          <a:p>
            <a:pPr eaLnBrk="1" hangingPunct="1"/>
            <a:r>
              <a:rPr lang="tr-TR" altLang="id-ID" sz="2000">
                <a:latin typeface="Lucida Bright" panose="02040602050505020304" pitchFamily="18" charset="0"/>
              </a:rPr>
              <a:t> =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W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)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) + </a:t>
            </a:r>
          </a:p>
          <a:p>
            <a:pPr eaLnBrk="1" hangingPunct="1"/>
            <a:r>
              <a:rPr lang="tr-TR" altLang="id-ID" sz="2000">
                <a:latin typeface="Lucida Bright" panose="02040602050505020304" pitchFamily="18" charset="0"/>
              </a:rPr>
              <a:t>	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W</a:t>
            </a:r>
            <a:r>
              <a:rPr lang="tr-TR" altLang="id-ID" sz="2000">
                <a:latin typeface="Lucida Bright" panose="02040602050505020304" pitchFamily="18" charset="0"/>
              </a:rPr>
              <a:t>|~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)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(~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)</a:t>
            </a:r>
          </a:p>
          <a:p>
            <a:pPr eaLnBrk="1" hangingPunct="1"/>
            <a:r>
              <a:rPr lang="tr-TR" altLang="id-ID" sz="2000">
                <a:latin typeface="Lucida Bright" panose="02040602050505020304" pitchFamily="18" charset="0"/>
              </a:rPr>
              <a:t> = 0.95 0.4 + 0.9 0.6 = 0.92</a:t>
            </a:r>
            <a:r>
              <a:rPr lang="tr-TR" altLang="id-ID" sz="2400">
                <a:latin typeface="Lucida Bright" panose="02040602050505020304" pitchFamily="18" charset="0"/>
              </a:rPr>
              <a:t>	</a:t>
            </a:r>
          </a:p>
          <a:p>
            <a:pPr eaLnBrk="1" hangingPunct="1"/>
            <a:endParaRPr lang="en-GB" altLang="id-ID" sz="2400">
              <a:latin typeface="Lucida Bright" panose="02040602050505020304" pitchFamily="18" charset="0"/>
            </a:endParaRPr>
          </a:p>
        </p:txBody>
      </p:sp>
      <p:sp>
        <p:nvSpPr>
          <p:cNvPr id="41990" name="Text Box 10"/>
          <p:cNvSpPr txBox="1">
            <a:spLocks noChangeArrowheads="1"/>
          </p:cNvSpPr>
          <p:nvPr/>
        </p:nvSpPr>
        <p:spPr bwMode="auto">
          <a:xfrm>
            <a:off x="914400" y="4768850"/>
            <a:ext cx="7848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id-ID" sz="2000" i="1">
                <a:solidFill>
                  <a:srgbClr val="FF0000"/>
                </a:solidFill>
                <a:latin typeface="Lucida Bright" panose="02040602050505020304" pitchFamily="18" charset="0"/>
              </a:rPr>
              <a:t>Diagnostic inference: </a:t>
            </a:r>
            <a:endParaRPr lang="en-US" altLang="id-ID" sz="2000" i="1">
              <a:solidFill>
                <a:srgbClr val="FF0000"/>
              </a:solidFill>
              <a:latin typeface="Lucida Bright" panose="02040602050505020304" pitchFamily="18" charset="0"/>
            </a:endParaRPr>
          </a:p>
          <a:p>
            <a:pPr eaLnBrk="1" hangingPunct="1"/>
            <a:r>
              <a:rPr lang="en-US" altLang="id-ID" sz="2000">
                <a:latin typeface="Lucida Bright" panose="02040602050505020304" pitchFamily="18" charset="0"/>
              </a:rPr>
              <a:t>Bila rumput basah apa  probabilitas penyemprot nyala</a:t>
            </a:r>
            <a:r>
              <a:rPr lang="tr-TR" altLang="id-ID" sz="2000">
                <a:latin typeface="Lucida Bright" panose="02040602050505020304" pitchFamily="18" charset="0"/>
              </a:rPr>
              <a:t>?  </a:t>
            </a:r>
            <a:endParaRPr lang="en-US" altLang="id-ID" sz="2000">
              <a:latin typeface="Lucida Bright" panose="02040602050505020304" pitchFamily="18" charset="0"/>
            </a:endParaRPr>
          </a:p>
          <a:p>
            <a:pPr eaLnBrk="1" hangingPunct="1"/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W</a:t>
            </a:r>
            <a:r>
              <a:rPr lang="tr-TR" altLang="id-ID" sz="2000">
                <a:latin typeface="Lucida Bright" panose="02040602050505020304" pitchFamily="18" charset="0"/>
              </a:rPr>
              <a:t>) = 0.35 &gt; 0.2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)</a:t>
            </a:r>
          </a:p>
          <a:p>
            <a:pPr eaLnBrk="1" hangingPunct="1"/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</a:t>
            </a:r>
            <a:r>
              <a:rPr lang="tr-TR" altLang="id-ID" sz="2000" i="1">
                <a:latin typeface="Lucida Bright" panose="02040602050505020304" pitchFamily="18" charset="0"/>
              </a:rPr>
              <a:t>W</a:t>
            </a:r>
            <a:r>
              <a:rPr lang="tr-TR" altLang="id-ID" sz="2000">
                <a:latin typeface="Lucida Bright" panose="02040602050505020304" pitchFamily="18" charset="0"/>
              </a:rPr>
              <a:t>) = 0.21	</a:t>
            </a:r>
            <a:r>
              <a:rPr lang="en-US" altLang="id-ID" sz="2000">
                <a:latin typeface="Lucida Bright" panose="02040602050505020304" pitchFamily="18" charset="0"/>
              </a:rPr>
              <a:t>. </a:t>
            </a:r>
          </a:p>
          <a:p>
            <a:pPr eaLnBrk="1" hangingPunct="1"/>
            <a:r>
              <a:rPr lang="en-US" altLang="id-ID" sz="2000">
                <a:latin typeface="Lucida Bright" panose="02040602050505020304" pitchFamily="18" charset="0"/>
              </a:rPr>
              <a:t>Kejadian hujan menurunkan kemungkinan penyemprot nyala</a:t>
            </a:r>
            <a:endParaRPr lang="en-GB" altLang="id-ID" sz="2000" i="1">
              <a:latin typeface="Lucida Bright" panose="02040602050505020304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BAYESIAN NETWORK: </a:t>
            </a:r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F7C015-C0C3-432E-85FE-482EF525F4A1}" type="slidenum">
              <a:rPr lang="en-US" altLang="id-ID"/>
              <a:pPr eaLnBrk="1" hangingPunct="1"/>
              <a:t>38</a:t>
            </a:fld>
            <a:endParaRPr lang="en-US" altLang="id-ID"/>
          </a:p>
        </p:txBody>
      </p:sp>
      <p:pic>
        <p:nvPicPr>
          <p:cNvPr id="43012" name="Picture 6" descr="Bnf3-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2875"/>
            <a:ext cx="4792663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148263" y="1844675"/>
            <a:ext cx="38036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id-ID" sz="2000" i="1">
                <a:latin typeface="Lucida Bright" panose="02040602050505020304" pitchFamily="18" charset="0"/>
              </a:rPr>
              <a:t>Causal inference:</a:t>
            </a:r>
          </a:p>
          <a:p>
            <a:pPr eaLnBrk="1" hangingPunct="1"/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W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C</a:t>
            </a:r>
            <a:r>
              <a:rPr lang="tr-TR" altLang="id-ID" sz="2000">
                <a:latin typeface="Lucida Bright" panose="02040602050505020304" pitchFamily="18" charset="0"/>
              </a:rPr>
              <a:t>) =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W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)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C</a:t>
            </a:r>
            <a:r>
              <a:rPr lang="tr-TR" altLang="id-ID" sz="2000">
                <a:latin typeface="Lucida Bright" panose="02040602050505020304" pitchFamily="18" charset="0"/>
              </a:rPr>
              <a:t>) +</a:t>
            </a:r>
          </a:p>
          <a:p>
            <a:pPr eaLnBrk="1" hangingPunct="1"/>
            <a:r>
              <a:rPr lang="tr-TR" altLang="id-ID" sz="2000" i="1">
                <a:latin typeface="Lucida Bright" panose="02040602050505020304" pitchFamily="18" charset="0"/>
              </a:rPr>
              <a:t>	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W</a:t>
            </a:r>
            <a:r>
              <a:rPr lang="tr-TR" altLang="id-ID" sz="2000">
                <a:latin typeface="Lucida Bright" panose="02040602050505020304" pitchFamily="18" charset="0"/>
              </a:rPr>
              <a:t>|~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)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(~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C</a:t>
            </a:r>
            <a:r>
              <a:rPr lang="tr-TR" altLang="id-ID" sz="2000">
                <a:latin typeface="Lucida Bright" panose="02040602050505020304" pitchFamily="18" charset="0"/>
              </a:rPr>
              <a:t>) + </a:t>
            </a:r>
          </a:p>
          <a:p>
            <a:pPr eaLnBrk="1" hangingPunct="1"/>
            <a:r>
              <a:rPr lang="tr-TR" altLang="id-ID" sz="2000" i="1">
                <a:latin typeface="Lucida Bright" panose="02040602050505020304" pitchFamily="18" charset="0"/>
              </a:rPr>
              <a:t>	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W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,~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)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,~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C</a:t>
            </a:r>
            <a:r>
              <a:rPr lang="tr-TR" altLang="id-ID" sz="2000">
                <a:latin typeface="Lucida Bright" panose="02040602050505020304" pitchFamily="18" charset="0"/>
              </a:rPr>
              <a:t>) + </a:t>
            </a:r>
          </a:p>
          <a:p>
            <a:pPr eaLnBrk="1" hangingPunct="1"/>
            <a:r>
              <a:rPr lang="tr-TR" altLang="id-ID" sz="2000">
                <a:latin typeface="Lucida Bright" panose="02040602050505020304" pitchFamily="18" charset="0"/>
              </a:rPr>
              <a:t>	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W</a:t>
            </a:r>
            <a:r>
              <a:rPr lang="tr-TR" altLang="id-ID" sz="2000">
                <a:latin typeface="Lucida Bright" panose="02040602050505020304" pitchFamily="18" charset="0"/>
              </a:rPr>
              <a:t>|~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,~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)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(~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,~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C</a:t>
            </a:r>
            <a:r>
              <a:rPr lang="tr-TR" altLang="id-ID" sz="2000">
                <a:latin typeface="Lucida Bright" panose="02040602050505020304" pitchFamily="18" charset="0"/>
              </a:rPr>
              <a:t>)</a:t>
            </a:r>
          </a:p>
          <a:p>
            <a:pPr eaLnBrk="1" hangingPunct="1"/>
            <a:endParaRPr lang="tr-TR" altLang="id-ID" sz="2000" i="1">
              <a:latin typeface="Lucida Bright" panose="02040602050505020304" pitchFamily="18" charset="0"/>
            </a:endParaRPr>
          </a:p>
          <a:p>
            <a:pPr eaLnBrk="1" hangingPunct="1"/>
            <a:r>
              <a:rPr lang="en-US" altLang="id-ID" sz="2000">
                <a:latin typeface="Lucida Bright" panose="02040602050505020304" pitchFamily="18" charset="0"/>
              </a:rPr>
              <a:t>Gunakan fakta</a:t>
            </a:r>
            <a:endParaRPr lang="tr-TR" altLang="id-ID" sz="2000">
              <a:latin typeface="Lucida Bright" panose="02040602050505020304" pitchFamily="18" charset="0"/>
            </a:endParaRPr>
          </a:p>
          <a:p>
            <a:pPr eaLnBrk="1" hangingPunct="1"/>
            <a:r>
              <a:rPr lang="tr-TR" altLang="id-ID" sz="2000" i="1">
                <a:latin typeface="Lucida Bright" panose="02040602050505020304" pitchFamily="18" charset="0"/>
              </a:rPr>
              <a:t>  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,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C</a:t>
            </a:r>
            <a:r>
              <a:rPr lang="tr-TR" altLang="id-ID" sz="2000">
                <a:latin typeface="Lucida Bright" panose="02040602050505020304" pitchFamily="18" charset="0"/>
              </a:rPr>
              <a:t>) =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R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C</a:t>
            </a:r>
            <a:r>
              <a:rPr lang="tr-TR" altLang="id-ID" sz="2000">
                <a:latin typeface="Lucida Bright" panose="02040602050505020304" pitchFamily="18" charset="0"/>
              </a:rPr>
              <a:t>) </a:t>
            </a:r>
            <a:r>
              <a:rPr lang="tr-TR" altLang="id-ID" sz="2000" i="1">
                <a:latin typeface="Lucida Bright" panose="02040602050505020304" pitchFamily="18" charset="0"/>
              </a:rPr>
              <a:t>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S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C</a:t>
            </a:r>
            <a:r>
              <a:rPr lang="tr-TR" altLang="id-ID" sz="2000">
                <a:latin typeface="Lucida Bright" panose="02040602050505020304" pitchFamily="18" charset="0"/>
              </a:rPr>
              <a:t>)</a:t>
            </a:r>
          </a:p>
          <a:p>
            <a:pPr eaLnBrk="1" hangingPunct="1"/>
            <a:endParaRPr lang="tr-TR" altLang="id-ID" sz="2000">
              <a:latin typeface="Lucida Bright" panose="02040602050505020304" pitchFamily="18" charset="0"/>
            </a:endParaRPr>
          </a:p>
          <a:p>
            <a:pPr eaLnBrk="1" hangingPunct="1"/>
            <a:r>
              <a:rPr lang="tr-TR" altLang="id-ID" sz="2000">
                <a:latin typeface="Lucida Bright" panose="02040602050505020304" pitchFamily="18" charset="0"/>
              </a:rPr>
              <a:t>	</a:t>
            </a:r>
            <a:r>
              <a:rPr lang="tr-TR" altLang="id-ID" sz="2000" i="1">
                <a:latin typeface="Lucida Bright" panose="02040602050505020304" pitchFamily="18" charset="0"/>
              </a:rPr>
              <a:t>Diagnostic: P</a:t>
            </a:r>
            <a:r>
              <a:rPr lang="tr-TR" altLang="id-ID" sz="2000">
                <a:latin typeface="Lucida Bright" panose="02040602050505020304" pitchFamily="18" charset="0"/>
              </a:rPr>
              <a:t>(</a:t>
            </a:r>
            <a:r>
              <a:rPr lang="tr-TR" altLang="id-ID" sz="2000" i="1">
                <a:latin typeface="Lucida Bright" panose="02040602050505020304" pitchFamily="18" charset="0"/>
              </a:rPr>
              <a:t>C</a:t>
            </a:r>
            <a:r>
              <a:rPr lang="tr-TR" altLang="id-ID" sz="2000">
                <a:latin typeface="Lucida Bright" panose="02040602050505020304" pitchFamily="18" charset="0"/>
              </a:rPr>
              <a:t>|</a:t>
            </a:r>
            <a:r>
              <a:rPr lang="tr-TR" altLang="id-ID" sz="2000" i="1">
                <a:latin typeface="Lucida Bright" panose="02040602050505020304" pitchFamily="18" charset="0"/>
              </a:rPr>
              <a:t>W </a:t>
            </a:r>
            <a:r>
              <a:rPr lang="tr-TR" altLang="id-ID" sz="2000">
                <a:latin typeface="Lucida Bright" panose="02040602050505020304" pitchFamily="18" charset="0"/>
              </a:rPr>
              <a:t>) = ?</a:t>
            </a:r>
            <a:endParaRPr lang="en-GB" altLang="id-ID" sz="2000" i="1">
              <a:latin typeface="Lucida Bright" panose="02040602050505020304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BAYESIAN NETWORK: KLASIFIKASI</a:t>
            </a: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359497-838B-4889-827D-FAFF007A2917}" type="slidenum">
              <a:rPr lang="en-US" altLang="id-ID"/>
              <a:pPr eaLnBrk="1" hangingPunct="1"/>
              <a:t>39</a:t>
            </a:fld>
            <a:endParaRPr lang="en-US" altLang="id-ID"/>
          </a:p>
        </p:txBody>
      </p:sp>
      <p:pic>
        <p:nvPicPr>
          <p:cNvPr id="11269" name="Picture 23" descr="Bnconc-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057400"/>
            <a:ext cx="2017712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968875" y="3570288"/>
          <a:ext cx="31686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4" imgW="1549080" imgH="419040" progId="Equation.3">
                  <p:embed/>
                </p:oleObj>
              </mc:Choice>
              <mc:Fallback>
                <p:oleObj name="Equation" r:id="rId4" imgW="15490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3570288"/>
                        <a:ext cx="31686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4513263" y="2492375"/>
            <a:ext cx="3509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Lucida Bright" panose="02040602050505020304" pitchFamily="18" charset="0"/>
              </a:rPr>
              <a:t>Aturan Bayes </a:t>
            </a:r>
          </a:p>
          <a:p>
            <a:pPr eaLnBrk="1" hangingPunct="1"/>
            <a:r>
              <a:rPr lang="en-US" altLang="id-ID" sz="2400">
                <a:latin typeface="Lucida Bright" panose="02040602050505020304" pitchFamily="18" charset="0"/>
              </a:rPr>
              <a:t>membalik arah panah</a:t>
            </a:r>
            <a:r>
              <a:rPr lang="tr-TR" altLang="id-ID" sz="2400">
                <a:latin typeface="Lucida Bright" panose="02040602050505020304" pitchFamily="18" charset="0"/>
              </a:rPr>
              <a:t>:</a:t>
            </a:r>
            <a:endParaRPr lang="en-GB" altLang="id-ID" sz="2400">
              <a:latin typeface="Lucida Bright" panose="02040602050505020304" pitchFamily="18" charset="0"/>
            </a:endParaRPr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838200" y="2781300"/>
            <a:ext cx="1671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id-ID" sz="2400" i="1">
                <a:solidFill>
                  <a:srgbClr val="FF0000"/>
                </a:solidFill>
                <a:latin typeface="Lucida Bright" panose="02040602050505020304" pitchFamily="18" charset="0"/>
              </a:rPr>
              <a:t>diagnostic</a:t>
            </a:r>
          </a:p>
          <a:p>
            <a:pPr eaLnBrk="1" hangingPunct="1"/>
            <a:endParaRPr lang="tr-TR" altLang="id-ID" sz="2400">
              <a:solidFill>
                <a:srgbClr val="FF0000"/>
              </a:solidFill>
              <a:latin typeface="Lucida Bright" panose="02040602050505020304" pitchFamily="18" charset="0"/>
            </a:endParaRPr>
          </a:p>
          <a:p>
            <a:pPr eaLnBrk="1" hangingPunct="1"/>
            <a:r>
              <a:rPr lang="tr-TR" altLang="id-ID" sz="2400" i="1">
                <a:solidFill>
                  <a:srgbClr val="FF0000"/>
                </a:solidFill>
                <a:latin typeface="Lucida Bright" panose="02040602050505020304" pitchFamily="18" charset="0"/>
              </a:rPr>
              <a:t>P </a:t>
            </a:r>
            <a:r>
              <a:rPr lang="tr-TR" altLang="id-ID" sz="2400">
                <a:solidFill>
                  <a:srgbClr val="FF0000"/>
                </a:solidFill>
                <a:latin typeface="Lucida Bright" panose="02040602050505020304" pitchFamily="18" charset="0"/>
              </a:rPr>
              <a:t>(</a:t>
            </a:r>
            <a:r>
              <a:rPr lang="tr-TR" altLang="id-ID" sz="2400" i="1">
                <a:solidFill>
                  <a:srgbClr val="FF0000"/>
                </a:solidFill>
                <a:latin typeface="Lucida Bright" panose="02040602050505020304" pitchFamily="18" charset="0"/>
              </a:rPr>
              <a:t>C </a:t>
            </a:r>
            <a:r>
              <a:rPr lang="tr-TR" altLang="id-ID" sz="2400">
                <a:solidFill>
                  <a:srgbClr val="FF0000"/>
                </a:solidFill>
                <a:latin typeface="Lucida Bright" panose="02040602050505020304" pitchFamily="18" charset="0"/>
              </a:rPr>
              <a:t>| </a:t>
            </a:r>
            <a:r>
              <a:rPr lang="tr-TR" altLang="id-ID" sz="2400" i="1">
                <a:solidFill>
                  <a:srgbClr val="FF0000"/>
                </a:solidFill>
                <a:latin typeface="Lucida Bright" panose="02040602050505020304" pitchFamily="18" charset="0"/>
              </a:rPr>
              <a:t>x </a:t>
            </a:r>
            <a:r>
              <a:rPr lang="tr-TR" altLang="id-ID" sz="2400">
                <a:solidFill>
                  <a:srgbClr val="FF0000"/>
                </a:solidFill>
                <a:latin typeface="Lucida Bright" panose="02040602050505020304" pitchFamily="18" charset="0"/>
              </a:rPr>
              <a:t>)</a:t>
            </a:r>
            <a:endParaRPr lang="en-GB" altLang="id-ID" sz="2400" i="1">
              <a:solidFill>
                <a:srgbClr val="FF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11272" name="Freeform 11"/>
          <p:cNvSpPr>
            <a:spLocks/>
          </p:cNvSpPr>
          <p:nvPr/>
        </p:nvSpPr>
        <p:spPr bwMode="auto">
          <a:xfrm flipH="1">
            <a:off x="2363788" y="2994025"/>
            <a:ext cx="290512" cy="1433513"/>
          </a:xfrm>
          <a:custGeom>
            <a:avLst/>
            <a:gdLst>
              <a:gd name="T0" fmla="*/ 2147483647 w 492"/>
              <a:gd name="T1" fmla="*/ 2147483647 h 846"/>
              <a:gd name="T2" fmla="*/ 2147483647 w 492"/>
              <a:gd name="T3" fmla="*/ 2147483647 h 846"/>
              <a:gd name="T4" fmla="*/ 2147483647 w 492"/>
              <a:gd name="T5" fmla="*/ 2147483647 h 846"/>
              <a:gd name="T6" fmla="*/ 2147483647 w 492"/>
              <a:gd name="T7" fmla="*/ 2147483647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492"/>
              <a:gd name="T13" fmla="*/ 0 h 846"/>
              <a:gd name="T14" fmla="*/ 492 w 492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2" h="846">
                <a:moveTo>
                  <a:pt x="31" y="846"/>
                </a:moveTo>
                <a:cubicBezTo>
                  <a:pt x="254" y="728"/>
                  <a:pt x="478" y="611"/>
                  <a:pt x="485" y="483"/>
                </a:cubicBezTo>
                <a:cubicBezTo>
                  <a:pt x="492" y="355"/>
                  <a:pt x="152" y="150"/>
                  <a:pt x="76" y="75"/>
                </a:cubicBezTo>
                <a:cubicBezTo>
                  <a:pt x="0" y="0"/>
                  <a:pt x="15" y="15"/>
                  <a:pt x="31" y="3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9788" y="1371600"/>
            <a:ext cx="7847012" cy="4724400"/>
          </a:xfrm>
        </p:spPr>
        <p:txBody>
          <a:bodyPr/>
          <a:lstStyle/>
          <a:p>
            <a:pPr eaLnBrk="1" hangingPunct="1"/>
            <a:r>
              <a:rPr lang="en-US" altLang="id-ID" sz="2400" smtClean="0"/>
              <a:t>Komputasi dari </a:t>
            </a:r>
            <a:r>
              <a:rPr lang="en-US" altLang="id-ID" sz="2400" i="1" smtClean="0"/>
              <a:t>a-posteriori probabilities</a:t>
            </a:r>
          </a:p>
          <a:p>
            <a:pPr lvl="1" eaLnBrk="1" hangingPunct="1">
              <a:buFontTx/>
              <a:buNone/>
            </a:pPr>
            <a:r>
              <a:rPr lang="en-US" altLang="id-ID" sz="2200" smtClean="0"/>
              <a:t>Bila diketahui:</a:t>
            </a:r>
          </a:p>
          <a:p>
            <a:pPr lvl="2" eaLnBrk="1" hangingPunct="1"/>
            <a:r>
              <a:rPr lang="en-US" altLang="id-ID" sz="2200" i="1" smtClean="0"/>
              <a:t>a-priori probabilities</a:t>
            </a:r>
          </a:p>
          <a:p>
            <a:pPr lvl="2" eaLnBrk="1" hangingPunct="1"/>
            <a:endParaRPr lang="en-US" altLang="id-ID" sz="2200" smtClean="0">
              <a:solidFill>
                <a:srgbClr val="FF0000"/>
              </a:solidFill>
            </a:endParaRPr>
          </a:p>
          <a:p>
            <a:pPr lvl="2" eaLnBrk="1" hangingPunct="1"/>
            <a:endParaRPr lang="en-US" altLang="id-ID" sz="220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id-ID" sz="2200" smtClean="0"/>
              <a:t> </a:t>
            </a:r>
          </a:p>
          <a:p>
            <a:pPr lvl="2" eaLnBrk="1" hangingPunct="1">
              <a:buFontTx/>
              <a:buNone/>
            </a:pPr>
            <a:r>
              <a:rPr lang="en-US" altLang="id-ID" sz="2000" smtClean="0"/>
              <a:t> </a:t>
            </a:r>
          </a:p>
          <a:p>
            <a:pPr lvl="2" eaLnBrk="1" hangingPunct="1">
              <a:buFontTx/>
              <a:buNone/>
            </a:pPr>
            <a:r>
              <a:rPr lang="en-US" altLang="id-ID" sz="2200" smtClean="0"/>
              <a:t>Disebut  </a:t>
            </a:r>
            <a:r>
              <a:rPr lang="en-US" altLang="id-ID" sz="2200" i="1" smtClean="0"/>
              <a:t>likelihood</a:t>
            </a:r>
            <a:r>
              <a:rPr lang="en-US" altLang="id-ID" sz="2200" smtClean="0"/>
              <a:t> dari </a:t>
            </a:r>
            <a:endParaRPr lang="el-GR" altLang="id-ID" sz="2200" smtClean="0"/>
          </a:p>
        </p:txBody>
      </p:sp>
      <p:graphicFrame>
        <p:nvGraphicFramePr>
          <p:cNvPr id="393222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2051050" y="2760663"/>
          <a:ext cx="30241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612800" imgH="241200" progId="Equation.3">
                  <p:embed/>
                </p:oleObj>
              </mc:Choice>
              <mc:Fallback>
                <p:oleObj name="Equation" r:id="rId3" imgW="16128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60663"/>
                        <a:ext cx="302418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2189163" y="3392488"/>
          <a:ext cx="24606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168200" imgH="253800" progId="Equation.3">
                  <p:embed/>
                </p:oleObj>
              </mc:Choice>
              <mc:Fallback>
                <p:oleObj name="Equation" r:id="rId5" imgW="116820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392488"/>
                        <a:ext cx="24606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6" name="Object 10"/>
          <p:cNvGraphicFramePr>
            <a:graphicFrameLocks noChangeAspect="1"/>
          </p:cNvGraphicFramePr>
          <p:nvPr/>
        </p:nvGraphicFramePr>
        <p:xfrm>
          <a:off x="2028825" y="4586288"/>
          <a:ext cx="23145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7" imgW="977760" imgH="228600" progId="Equation.3">
                  <p:embed/>
                </p:oleObj>
              </mc:Choice>
              <mc:Fallback>
                <p:oleObj name="Equation" r:id="rId7" imgW="9777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4586288"/>
                        <a:ext cx="23145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 flipV="1">
            <a:off x="990600" y="579120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rot="10800000"/>
          <a:lstStyle/>
          <a:p>
            <a:pPr eaLnBrk="0" hangingPunct="0">
              <a:buFontTx/>
              <a:buChar char="•"/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 flipV="1">
            <a:off x="990600" y="64770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4037" name="Oval 6"/>
          <p:cNvSpPr>
            <a:spLocks noChangeArrowheads="1"/>
          </p:cNvSpPr>
          <p:nvPr/>
        </p:nvSpPr>
        <p:spPr bwMode="auto">
          <a:xfrm>
            <a:off x="2998788" y="0"/>
            <a:ext cx="3490912" cy="3806825"/>
          </a:xfrm>
          <a:prstGeom prst="ellipse">
            <a:avLst/>
          </a:prstGeom>
          <a:gradFill rotWithShape="0">
            <a:gsLst>
              <a:gs pos="0">
                <a:srgbClr val="008000"/>
              </a:gs>
              <a:gs pos="100000">
                <a:srgbClr val="004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d-ID" sz="2400">
              <a:latin typeface="Times New Roman" panose="02020603050405020304" pitchFamily="18" charset="0"/>
            </a:endParaRPr>
          </a:p>
        </p:txBody>
      </p:sp>
      <p:grpSp>
        <p:nvGrpSpPr>
          <p:cNvPr id="44038" name="Group 7"/>
          <p:cNvGrpSpPr>
            <a:grpSpLocks/>
          </p:cNvGrpSpPr>
          <p:nvPr/>
        </p:nvGrpSpPr>
        <p:grpSpPr bwMode="auto">
          <a:xfrm>
            <a:off x="3898900" y="2374900"/>
            <a:ext cx="3873500" cy="3644900"/>
            <a:chOff x="2456" y="2151"/>
            <a:chExt cx="2200" cy="2013"/>
          </a:xfrm>
        </p:grpSpPr>
        <p:sp>
          <p:nvSpPr>
            <p:cNvPr id="44047" name="Oval 8"/>
            <p:cNvSpPr>
              <a:spLocks noChangeArrowheads="1"/>
            </p:cNvSpPr>
            <p:nvPr/>
          </p:nvSpPr>
          <p:spPr bwMode="auto">
            <a:xfrm>
              <a:off x="2456" y="2165"/>
              <a:ext cx="2200" cy="199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5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4048" name="Freeform 9"/>
            <p:cNvSpPr>
              <a:spLocks/>
            </p:cNvSpPr>
            <p:nvPr/>
          </p:nvSpPr>
          <p:spPr bwMode="auto">
            <a:xfrm>
              <a:off x="2996" y="2151"/>
              <a:ext cx="1067" cy="794"/>
            </a:xfrm>
            <a:custGeom>
              <a:avLst/>
              <a:gdLst>
                <a:gd name="T0" fmla="*/ 1067 w 1067"/>
                <a:gd name="T1" fmla="*/ 123 h 794"/>
                <a:gd name="T2" fmla="*/ 996 w 1067"/>
                <a:gd name="T3" fmla="*/ 83 h 794"/>
                <a:gd name="T4" fmla="*/ 911 w 1067"/>
                <a:gd name="T5" fmla="*/ 54 h 794"/>
                <a:gd name="T6" fmla="*/ 822 w 1067"/>
                <a:gd name="T7" fmla="*/ 28 h 794"/>
                <a:gd name="T8" fmla="*/ 732 w 1067"/>
                <a:gd name="T9" fmla="*/ 14 h 794"/>
                <a:gd name="T10" fmla="*/ 652 w 1067"/>
                <a:gd name="T11" fmla="*/ 5 h 794"/>
                <a:gd name="T12" fmla="*/ 558 w 1067"/>
                <a:gd name="T13" fmla="*/ 0 h 794"/>
                <a:gd name="T14" fmla="*/ 461 w 1067"/>
                <a:gd name="T15" fmla="*/ 5 h 794"/>
                <a:gd name="T16" fmla="*/ 363 w 1067"/>
                <a:gd name="T17" fmla="*/ 15 h 794"/>
                <a:gd name="T18" fmla="*/ 276 w 1067"/>
                <a:gd name="T19" fmla="*/ 33 h 794"/>
                <a:gd name="T20" fmla="*/ 186 w 1067"/>
                <a:gd name="T21" fmla="*/ 59 h 794"/>
                <a:gd name="T22" fmla="*/ 89 w 1067"/>
                <a:gd name="T23" fmla="*/ 95 h 794"/>
                <a:gd name="T24" fmla="*/ 17 w 1067"/>
                <a:gd name="T25" fmla="*/ 129 h 794"/>
                <a:gd name="T26" fmla="*/ 23 w 1067"/>
                <a:gd name="T27" fmla="*/ 157 h 794"/>
                <a:gd name="T28" fmla="*/ 67 w 1067"/>
                <a:gd name="T29" fmla="*/ 185 h 794"/>
                <a:gd name="T30" fmla="*/ 108 w 1067"/>
                <a:gd name="T31" fmla="*/ 215 h 794"/>
                <a:gd name="T32" fmla="*/ 168 w 1067"/>
                <a:gd name="T33" fmla="*/ 262 h 794"/>
                <a:gd name="T34" fmla="*/ 228 w 1067"/>
                <a:gd name="T35" fmla="*/ 313 h 794"/>
                <a:gd name="T36" fmla="*/ 276 w 1067"/>
                <a:gd name="T37" fmla="*/ 362 h 794"/>
                <a:gd name="T38" fmla="*/ 320 w 1067"/>
                <a:gd name="T39" fmla="*/ 413 h 794"/>
                <a:gd name="T40" fmla="*/ 369 w 1067"/>
                <a:gd name="T41" fmla="*/ 481 h 794"/>
                <a:gd name="T42" fmla="*/ 415 w 1067"/>
                <a:gd name="T43" fmla="*/ 554 h 794"/>
                <a:gd name="T44" fmla="*/ 455 w 1067"/>
                <a:gd name="T45" fmla="*/ 628 h 794"/>
                <a:gd name="T46" fmla="*/ 486 w 1067"/>
                <a:gd name="T47" fmla="*/ 707 h 794"/>
                <a:gd name="T48" fmla="*/ 502 w 1067"/>
                <a:gd name="T49" fmla="*/ 775 h 794"/>
                <a:gd name="T50" fmla="*/ 538 w 1067"/>
                <a:gd name="T51" fmla="*/ 778 h 794"/>
                <a:gd name="T52" fmla="*/ 606 w 1067"/>
                <a:gd name="T53" fmla="*/ 741 h 794"/>
                <a:gd name="T54" fmla="*/ 670 w 1067"/>
                <a:gd name="T55" fmla="*/ 701 h 794"/>
                <a:gd name="T56" fmla="*/ 762 w 1067"/>
                <a:gd name="T57" fmla="*/ 630 h 794"/>
                <a:gd name="T58" fmla="*/ 824 w 1067"/>
                <a:gd name="T59" fmla="*/ 572 h 794"/>
                <a:gd name="T60" fmla="*/ 881 w 1067"/>
                <a:gd name="T61" fmla="*/ 505 h 794"/>
                <a:gd name="T62" fmla="*/ 934 w 1067"/>
                <a:gd name="T63" fmla="*/ 436 h 794"/>
                <a:gd name="T64" fmla="*/ 983 w 1067"/>
                <a:gd name="T65" fmla="*/ 356 h 794"/>
                <a:gd name="T66" fmla="*/ 1024 w 1067"/>
                <a:gd name="T67" fmla="*/ 279 h 794"/>
                <a:gd name="T68" fmla="*/ 1052 w 1067"/>
                <a:gd name="T69" fmla="*/ 191 h 794"/>
                <a:gd name="T70" fmla="*/ 1067 w 1067"/>
                <a:gd name="T71" fmla="*/ 138 h 7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7"/>
                <a:gd name="T109" fmla="*/ 0 h 794"/>
                <a:gd name="T110" fmla="*/ 1067 w 1067"/>
                <a:gd name="T111" fmla="*/ 794 h 79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7" h="794">
                  <a:moveTo>
                    <a:pt x="1067" y="138"/>
                  </a:moveTo>
                  <a:lnTo>
                    <a:pt x="1067" y="123"/>
                  </a:lnTo>
                  <a:lnTo>
                    <a:pt x="1032" y="102"/>
                  </a:lnTo>
                  <a:lnTo>
                    <a:pt x="996" y="83"/>
                  </a:lnTo>
                  <a:lnTo>
                    <a:pt x="955" y="67"/>
                  </a:lnTo>
                  <a:lnTo>
                    <a:pt x="911" y="54"/>
                  </a:lnTo>
                  <a:lnTo>
                    <a:pt x="867" y="40"/>
                  </a:lnTo>
                  <a:lnTo>
                    <a:pt x="822" y="28"/>
                  </a:lnTo>
                  <a:lnTo>
                    <a:pt x="775" y="19"/>
                  </a:lnTo>
                  <a:lnTo>
                    <a:pt x="732" y="14"/>
                  </a:lnTo>
                  <a:lnTo>
                    <a:pt x="691" y="8"/>
                  </a:lnTo>
                  <a:lnTo>
                    <a:pt x="652" y="5"/>
                  </a:lnTo>
                  <a:lnTo>
                    <a:pt x="609" y="3"/>
                  </a:lnTo>
                  <a:lnTo>
                    <a:pt x="558" y="0"/>
                  </a:lnTo>
                  <a:lnTo>
                    <a:pt x="511" y="3"/>
                  </a:lnTo>
                  <a:lnTo>
                    <a:pt x="461" y="5"/>
                  </a:lnTo>
                  <a:lnTo>
                    <a:pt x="417" y="8"/>
                  </a:lnTo>
                  <a:lnTo>
                    <a:pt x="363" y="15"/>
                  </a:lnTo>
                  <a:lnTo>
                    <a:pt x="320" y="24"/>
                  </a:lnTo>
                  <a:lnTo>
                    <a:pt x="276" y="33"/>
                  </a:lnTo>
                  <a:lnTo>
                    <a:pt x="232" y="45"/>
                  </a:lnTo>
                  <a:lnTo>
                    <a:pt x="186" y="59"/>
                  </a:lnTo>
                  <a:lnTo>
                    <a:pt x="136" y="76"/>
                  </a:lnTo>
                  <a:lnTo>
                    <a:pt x="89" y="95"/>
                  </a:lnTo>
                  <a:lnTo>
                    <a:pt x="54" y="110"/>
                  </a:lnTo>
                  <a:lnTo>
                    <a:pt x="17" y="129"/>
                  </a:lnTo>
                  <a:lnTo>
                    <a:pt x="0" y="144"/>
                  </a:lnTo>
                  <a:lnTo>
                    <a:pt x="23" y="157"/>
                  </a:lnTo>
                  <a:lnTo>
                    <a:pt x="46" y="172"/>
                  </a:lnTo>
                  <a:lnTo>
                    <a:pt x="67" y="185"/>
                  </a:lnTo>
                  <a:lnTo>
                    <a:pt x="89" y="200"/>
                  </a:lnTo>
                  <a:lnTo>
                    <a:pt x="108" y="215"/>
                  </a:lnTo>
                  <a:lnTo>
                    <a:pt x="145" y="242"/>
                  </a:lnTo>
                  <a:lnTo>
                    <a:pt x="168" y="262"/>
                  </a:lnTo>
                  <a:lnTo>
                    <a:pt x="197" y="285"/>
                  </a:lnTo>
                  <a:lnTo>
                    <a:pt x="228" y="313"/>
                  </a:lnTo>
                  <a:lnTo>
                    <a:pt x="253" y="335"/>
                  </a:lnTo>
                  <a:lnTo>
                    <a:pt x="276" y="362"/>
                  </a:lnTo>
                  <a:lnTo>
                    <a:pt x="300" y="388"/>
                  </a:lnTo>
                  <a:lnTo>
                    <a:pt x="320" y="413"/>
                  </a:lnTo>
                  <a:lnTo>
                    <a:pt x="343" y="444"/>
                  </a:lnTo>
                  <a:lnTo>
                    <a:pt x="369" y="481"/>
                  </a:lnTo>
                  <a:lnTo>
                    <a:pt x="396" y="523"/>
                  </a:lnTo>
                  <a:lnTo>
                    <a:pt x="415" y="554"/>
                  </a:lnTo>
                  <a:lnTo>
                    <a:pt x="433" y="588"/>
                  </a:lnTo>
                  <a:lnTo>
                    <a:pt x="455" y="628"/>
                  </a:lnTo>
                  <a:lnTo>
                    <a:pt x="471" y="670"/>
                  </a:lnTo>
                  <a:lnTo>
                    <a:pt x="486" y="707"/>
                  </a:lnTo>
                  <a:lnTo>
                    <a:pt x="499" y="744"/>
                  </a:lnTo>
                  <a:lnTo>
                    <a:pt x="502" y="775"/>
                  </a:lnTo>
                  <a:lnTo>
                    <a:pt x="504" y="794"/>
                  </a:lnTo>
                  <a:lnTo>
                    <a:pt x="538" y="778"/>
                  </a:lnTo>
                  <a:lnTo>
                    <a:pt x="576" y="757"/>
                  </a:lnTo>
                  <a:lnTo>
                    <a:pt x="606" y="741"/>
                  </a:lnTo>
                  <a:lnTo>
                    <a:pt x="639" y="718"/>
                  </a:lnTo>
                  <a:lnTo>
                    <a:pt x="670" y="701"/>
                  </a:lnTo>
                  <a:lnTo>
                    <a:pt x="716" y="668"/>
                  </a:lnTo>
                  <a:lnTo>
                    <a:pt x="762" y="630"/>
                  </a:lnTo>
                  <a:lnTo>
                    <a:pt x="798" y="600"/>
                  </a:lnTo>
                  <a:lnTo>
                    <a:pt x="824" y="572"/>
                  </a:lnTo>
                  <a:lnTo>
                    <a:pt x="854" y="539"/>
                  </a:lnTo>
                  <a:lnTo>
                    <a:pt x="881" y="505"/>
                  </a:lnTo>
                  <a:lnTo>
                    <a:pt x="909" y="471"/>
                  </a:lnTo>
                  <a:lnTo>
                    <a:pt x="934" y="436"/>
                  </a:lnTo>
                  <a:lnTo>
                    <a:pt x="960" y="396"/>
                  </a:lnTo>
                  <a:lnTo>
                    <a:pt x="983" y="356"/>
                  </a:lnTo>
                  <a:lnTo>
                    <a:pt x="1006" y="314"/>
                  </a:lnTo>
                  <a:lnTo>
                    <a:pt x="1024" y="279"/>
                  </a:lnTo>
                  <a:lnTo>
                    <a:pt x="1039" y="236"/>
                  </a:lnTo>
                  <a:lnTo>
                    <a:pt x="1052" y="191"/>
                  </a:lnTo>
                  <a:lnTo>
                    <a:pt x="1067" y="136"/>
                  </a:lnTo>
                  <a:lnTo>
                    <a:pt x="1067" y="13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4039" name="Group 10"/>
          <p:cNvGrpSpPr>
            <a:grpSpLocks/>
          </p:cNvGrpSpPr>
          <p:nvPr/>
        </p:nvGrpSpPr>
        <p:grpSpPr bwMode="auto">
          <a:xfrm>
            <a:off x="1676400" y="2373313"/>
            <a:ext cx="3921125" cy="3646487"/>
            <a:chOff x="1326" y="2258"/>
            <a:chExt cx="2200" cy="2000"/>
          </a:xfrm>
        </p:grpSpPr>
        <p:grpSp>
          <p:nvGrpSpPr>
            <p:cNvPr id="44043" name="Group 11"/>
            <p:cNvGrpSpPr>
              <a:grpSpLocks/>
            </p:cNvGrpSpPr>
            <p:nvPr/>
          </p:nvGrpSpPr>
          <p:grpSpPr bwMode="auto">
            <a:xfrm>
              <a:off x="1326" y="2258"/>
              <a:ext cx="2199" cy="2000"/>
              <a:chOff x="1326" y="2258"/>
              <a:chExt cx="2199" cy="2000"/>
            </a:xfrm>
          </p:grpSpPr>
          <p:sp>
            <p:nvSpPr>
              <p:cNvPr id="44045" name="Oval 12"/>
              <p:cNvSpPr>
                <a:spLocks noChangeArrowheads="1"/>
              </p:cNvSpPr>
              <p:nvPr/>
            </p:nvSpPr>
            <p:spPr bwMode="auto">
              <a:xfrm>
                <a:off x="1326" y="2259"/>
                <a:ext cx="2199" cy="1999"/>
              </a:xfrm>
              <a:prstGeom prst="ellipse">
                <a:avLst/>
              </a:prstGeom>
              <a:gradFill rotWithShape="0">
                <a:gsLst>
                  <a:gs pos="0">
                    <a:srgbClr val="0000CC"/>
                  </a:gs>
                  <a:gs pos="100000">
                    <a:srgbClr val="00007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4046" name="Freeform 13"/>
              <p:cNvSpPr>
                <a:spLocks/>
              </p:cNvSpPr>
              <p:nvPr/>
            </p:nvSpPr>
            <p:spPr bwMode="auto">
              <a:xfrm>
                <a:off x="1913" y="2258"/>
                <a:ext cx="1090" cy="792"/>
              </a:xfrm>
              <a:custGeom>
                <a:avLst/>
                <a:gdLst>
                  <a:gd name="T0" fmla="*/ 24 w 1090"/>
                  <a:gd name="T1" fmla="*/ 103 h 792"/>
                  <a:gd name="T2" fmla="*/ 115 w 1090"/>
                  <a:gd name="T3" fmla="*/ 68 h 792"/>
                  <a:gd name="T4" fmla="*/ 192 w 1090"/>
                  <a:gd name="T5" fmla="*/ 41 h 792"/>
                  <a:gd name="T6" fmla="*/ 289 w 1090"/>
                  <a:gd name="T7" fmla="*/ 20 h 792"/>
                  <a:gd name="T8" fmla="*/ 377 w 1090"/>
                  <a:gd name="T9" fmla="*/ 7 h 792"/>
                  <a:gd name="T10" fmla="*/ 464 w 1090"/>
                  <a:gd name="T11" fmla="*/ 0 h 792"/>
                  <a:gd name="T12" fmla="*/ 558 w 1090"/>
                  <a:gd name="T13" fmla="*/ 0 h 792"/>
                  <a:gd name="T14" fmla="*/ 663 w 1090"/>
                  <a:gd name="T15" fmla="*/ 9 h 792"/>
                  <a:gd name="T16" fmla="*/ 747 w 1090"/>
                  <a:gd name="T17" fmla="*/ 22 h 792"/>
                  <a:gd name="T18" fmla="*/ 837 w 1090"/>
                  <a:gd name="T19" fmla="*/ 43 h 792"/>
                  <a:gd name="T20" fmla="*/ 924 w 1090"/>
                  <a:gd name="T21" fmla="*/ 74 h 792"/>
                  <a:gd name="T22" fmla="*/ 1014 w 1090"/>
                  <a:gd name="T23" fmla="*/ 108 h 792"/>
                  <a:gd name="T24" fmla="*/ 1090 w 1090"/>
                  <a:gd name="T25" fmla="*/ 143 h 792"/>
                  <a:gd name="T26" fmla="*/ 1031 w 1090"/>
                  <a:gd name="T27" fmla="*/ 176 h 792"/>
                  <a:gd name="T28" fmla="*/ 975 w 1090"/>
                  <a:gd name="T29" fmla="*/ 213 h 792"/>
                  <a:gd name="T30" fmla="*/ 926 w 1090"/>
                  <a:gd name="T31" fmla="*/ 251 h 792"/>
                  <a:gd name="T32" fmla="*/ 875 w 1090"/>
                  <a:gd name="T33" fmla="*/ 294 h 792"/>
                  <a:gd name="T34" fmla="*/ 816 w 1090"/>
                  <a:gd name="T35" fmla="*/ 348 h 792"/>
                  <a:gd name="T36" fmla="*/ 775 w 1090"/>
                  <a:gd name="T37" fmla="*/ 391 h 792"/>
                  <a:gd name="T38" fmla="*/ 727 w 1090"/>
                  <a:gd name="T39" fmla="*/ 448 h 792"/>
                  <a:gd name="T40" fmla="*/ 674 w 1090"/>
                  <a:gd name="T41" fmla="*/ 524 h 792"/>
                  <a:gd name="T42" fmla="*/ 635 w 1090"/>
                  <a:gd name="T43" fmla="*/ 589 h 792"/>
                  <a:gd name="T44" fmla="*/ 597 w 1090"/>
                  <a:gd name="T45" fmla="*/ 678 h 792"/>
                  <a:gd name="T46" fmla="*/ 576 w 1090"/>
                  <a:gd name="T47" fmla="*/ 737 h 792"/>
                  <a:gd name="T48" fmla="*/ 564 w 1090"/>
                  <a:gd name="T49" fmla="*/ 792 h 792"/>
                  <a:gd name="T50" fmla="*/ 497 w 1090"/>
                  <a:gd name="T51" fmla="*/ 758 h 792"/>
                  <a:gd name="T52" fmla="*/ 435 w 1090"/>
                  <a:gd name="T53" fmla="*/ 719 h 792"/>
                  <a:gd name="T54" fmla="*/ 358 w 1090"/>
                  <a:gd name="T55" fmla="*/ 669 h 792"/>
                  <a:gd name="T56" fmla="*/ 276 w 1090"/>
                  <a:gd name="T57" fmla="*/ 601 h 792"/>
                  <a:gd name="T58" fmla="*/ 218 w 1090"/>
                  <a:gd name="T59" fmla="*/ 540 h 792"/>
                  <a:gd name="T60" fmla="*/ 162 w 1090"/>
                  <a:gd name="T61" fmla="*/ 472 h 792"/>
                  <a:gd name="T62" fmla="*/ 111 w 1090"/>
                  <a:gd name="T63" fmla="*/ 397 h 792"/>
                  <a:gd name="T64" fmla="*/ 66 w 1090"/>
                  <a:gd name="T65" fmla="*/ 314 h 792"/>
                  <a:gd name="T66" fmla="*/ 33 w 1090"/>
                  <a:gd name="T67" fmla="*/ 237 h 792"/>
                  <a:gd name="T68" fmla="*/ 10 w 1090"/>
                  <a:gd name="T69" fmla="*/ 169 h 792"/>
                  <a:gd name="T70" fmla="*/ 0 w 1090"/>
                  <a:gd name="T71" fmla="*/ 111 h 7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90"/>
                  <a:gd name="T109" fmla="*/ 0 h 792"/>
                  <a:gd name="T110" fmla="*/ 1090 w 1090"/>
                  <a:gd name="T111" fmla="*/ 792 h 79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90" h="792">
                    <a:moveTo>
                      <a:pt x="3" y="114"/>
                    </a:moveTo>
                    <a:lnTo>
                      <a:pt x="24" y="103"/>
                    </a:lnTo>
                    <a:lnTo>
                      <a:pt x="69" y="83"/>
                    </a:lnTo>
                    <a:lnTo>
                      <a:pt x="115" y="68"/>
                    </a:lnTo>
                    <a:lnTo>
                      <a:pt x="148" y="55"/>
                    </a:lnTo>
                    <a:lnTo>
                      <a:pt x="192" y="41"/>
                    </a:lnTo>
                    <a:lnTo>
                      <a:pt x="243" y="29"/>
                    </a:lnTo>
                    <a:lnTo>
                      <a:pt x="289" y="20"/>
                    </a:lnTo>
                    <a:lnTo>
                      <a:pt x="335" y="13"/>
                    </a:lnTo>
                    <a:lnTo>
                      <a:pt x="377" y="7"/>
                    </a:lnTo>
                    <a:lnTo>
                      <a:pt x="420" y="4"/>
                    </a:lnTo>
                    <a:lnTo>
                      <a:pt x="464" y="0"/>
                    </a:lnTo>
                    <a:lnTo>
                      <a:pt x="512" y="0"/>
                    </a:lnTo>
                    <a:lnTo>
                      <a:pt x="558" y="0"/>
                    </a:lnTo>
                    <a:lnTo>
                      <a:pt x="609" y="4"/>
                    </a:lnTo>
                    <a:lnTo>
                      <a:pt x="663" y="9"/>
                    </a:lnTo>
                    <a:lnTo>
                      <a:pt x="704" y="15"/>
                    </a:lnTo>
                    <a:lnTo>
                      <a:pt x="747" y="22"/>
                    </a:lnTo>
                    <a:lnTo>
                      <a:pt x="793" y="32"/>
                    </a:lnTo>
                    <a:lnTo>
                      <a:pt x="837" y="43"/>
                    </a:lnTo>
                    <a:lnTo>
                      <a:pt x="878" y="56"/>
                    </a:lnTo>
                    <a:lnTo>
                      <a:pt x="924" y="74"/>
                    </a:lnTo>
                    <a:lnTo>
                      <a:pt x="968" y="89"/>
                    </a:lnTo>
                    <a:lnTo>
                      <a:pt x="1014" y="108"/>
                    </a:lnTo>
                    <a:lnTo>
                      <a:pt x="1050" y="123"/>
                    </a:lnTo>
                    <a:lnTo>
                      <a:pt x="1090" y="143"/>
                    </a:lnTo>
                    <a:lnTo>
                      <a:pt x="1062" y="157"/>
                    </a:lnTo>
                    <a:lnTo>
                      <a:pt x="1031" y="176"/>
                    </a:lnTo>
                    <a:lnTo>
                      <a:pt x="1004" y="197"/>
                    </a:lnTo>
                    <a:lnTo>
                      <a:pt x="975" y="213"/>
                    </a:lnTo>
                    <a:lnTo>
                      <a:pt x="955" y="226"/>
                    </a:lnTo>
                    <a:lnTo>
                      <a:pt x="926" y="251"/>
                    </a:lnTo>
                    <a:lnTo>
                      <a:pt x="899" y="274"/>
                    </a:lnTo>
                    <a:lnTo>
                      <a:pt x="875" y="294"/>
                    </a:lnTo>
                    <a:lnTo>
                      <a:pt x="847" y="320"/>
                    </a:lnTo>
                    <a:lnTo>
                      <a:pt x="816" y="348"/>
                    </a:lnTo>
                    <a:lnTo>
                      <a:pt x="794" y="370"/>
                    </a:lnTo>
                    <a:lnTo>
                      <a:pt x="775" y="391"/>
                    </a:lnTo>
                    <a:lnTo>
                      <a:pt x="752" y="417"/>
                    </a:lnTo>
                    <a:lnTo>
                      <a:pt x="727" y="448"/>
                    </a:lnTo>
                    <a:lnTo>
                      <a:pt x="701" y="482"/>
                    </a:lnTo>
                    <a:lnTo>
                      <a:pt x="674" y="524"/>
                    </a:lnTo>
                    <a:lnTo>
                      <a:pt x="655" y="555"/>
                    </a:lnTo>
                    <a:lnTo>
                      <a:pt x="635" y="589"/>
                    </a:lnTo>
                    <a:lnTo>
                      <a:pt x="617" y="629"/>
                    </a:lnTo>
                    <a:lnTo>
                      <a:pt x="597" y="678"/>
                    </a:lnTo>
                    <a:lnTo>
                      <a:pt x="586" y="712"/>
                    </a:lnTo>
                    <a:lnTo>
                      <a:pt x="576" y="737"/>
                    </a:lnTo>
                    <a:lnTo>
                      <a:pt x="568" y="768"/>
                    </a:lnTo>
                    <a:lnTo>
                      <a:pt x="564" y="792"/>
                    </a:lnTo>
                    <a:lnTo>
                      <a:pt x="535" y="779"/>
                    </a:lnTo>
                    <a:lnTo>
                      <a:pt x="497" y="758"/>
                    </a:lnTo>
                    <a:lnTo>
                      <a:pt x="468" y="742"/>
                    </a:lnTo>
                    <a:lnTo>
                      <a:pt x="435" y="719"/>
                    </a:lnTo>
                    <a:lnTo>
                      <a:pt x="404" y="702"/>
                    </a:lnTo>
                    <a:lnTo>
                      <a:pt x="358" y="669"/>
                    </a:lnTo>
                    <a:lnTo>
                      <a:pt x="312" y="631"/>
                    </a:lnTo>
                    <a:lnTo>
                      <a:pt x="276" y="601"/>
                    </a:lnTo>
                    <a:lnTo>
                      <a:pt x="248" y="574"/>
                    </a:lnTo>
                    <a:lnTo>
                      <a:pt x="218" y="540"/>
                    </a:lnTo>
                    <a:lnTo>
                      <a:pt x="189" y="506"/>
                    </a:lnTo>
                    <a:lnTo>
                      <a:pt x="162" y="472"/>
                    </a:lnTo>
                    <a:lnTo>
                      <a:pt x="138" y="437"/>
                    </a:lnTo>
                    <a:lnTo>
                      <a:pt x="111" y="397"/>
                    </a:lnTo>
                    <a:lnTo>
                      <a:pt x="88" y="357"/>
                    </a:lnTo>
                    <a:lnTo>
                      <a:pt x="66" y="314"/>
                    </a:lnTo>
                    <a:lnTo>
                      <a:pt x="47" y="277"/>
                    </a:lnTo>
                    <a:lnTo>
                      <a:pt x="33" y="237"/>
                    </a:lnTo>
                    <a:lnTo>
                      <a:pt x="20" y="200"/>
                    </a:lnTo>
                    <a:lnTo>
                      <a:pt x="10" y="169"/>
                    </a:lnTo>
                    <a:lnTo>
                      <a:pt x="3" y="143"/>
                    </a:lnTo>
                    <a:lnTo>
                      <a:pt x="0" y="111"/>
                    </a:lnTo>
                    <a:lnTo>
                      <a:pt x="3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00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4044" name="Freeform 14"/>
            <p:cNvSpPr>
              <a:spLocks/>
            </p:cNvSpPr>
            <p:nvPr/>
          </p:nvSpPr>
          <p:spPr bwMode="auto">
            <a:xfrm>
              <a:off x="2453" y="3048"/>
              <a:ext cx="1073" cy="1078"/>
            </a:xfrm>
            <a:custGeom>
              <a:avLst/>
              <a:gdLst>
                <a:gd name="T0" fmla="*/ 54 w 1073"/>
                <a:gd name="T1" fmla="*/ 20 h 1078"/>
                <a:gd name="T2" fmla="*/ 116 w 1073"/>
                <a:gd name="T3" fmla="*/ 43 h 1078"/>
                <a:gd name="T4" fmla="*/ 202 w 1073"/>
                <a:gd name="T5" fmla="*/ 70 h 1078"/>
                <a:gd name="T6" fmla="*/ 290 w 1073"/>
                <a:gd name="T7" fmla="*/ 91 h 1078"/>
                <a:gd name="T8" fmla="*/ 386 w 1073"/>
                <a:gd name="T9" fmla="*/ 109 h 1078"/>
                <a:gd name="T10" fmla="*/ 499 w 1073"/>
                <a:gd name="T11" fmla="*/ 119 h 1078"/>
                <a:gd name="T12" fmla="*/ 612 w 1073"/>
                <a:gd name="T13" fmla="*/ 119 h 1078"/>
                <a:gd name="T14" fmla="*/ 733 w 1073"/>
                <a:gd name="T15" fmla="*/ 103 h 1078"/>
                <a:gd name="T16" fmla="*/ 819 w 1073"/>
                <a:gd name="T17" fmla="*/ 85 h 1078"/>
                <a:gd name="T18" fmla="*/ 893 w 1073"/>
                <a:gd name="T19" fmla="*/ 63 h 1078"/>
                <a:gd name="T20" fmla="*/ 970 w 1073"/>
                <a:gd name="T21" fmla="*/ 35 h 1078"/>
                <a:gd name="T22" fmla="*/ 1027 w 1073"/>
                <a:gd name="T23" fmla="*/ 12 h 1078"/>
                <a:gd name="T24" fmla="*/ 1055 w 1073"/>
                <a:gd name="T25" fmla="*/ 30 h 1078"/>
                <a:gd name="T26" fmla="*/ 1062 w 1073"/>
                <a:gd name="T27" fmla="*/ 85 h 1078"/>
                <a:gd name="T28" fmla="*/ 1070 w 1073"/>
                <a:gd name="T29" fmla="*/ 166 h 1078"/>
                <a:gd name="T30" fmla="*/ 1073 w 1073"/>
                <a:gd name="T31" fmla="*/ 227 h 1078"/>
                <a:gd name="T32" fmla="*/ 1067 w 1073"/>
                <a:gd name="T33" fmla="*/ 307 h 1078"/>
                <a:gd name="T34" fmla="*/ 1054 w 1073"/>
                <a:gd name="T35" fmla="*/ 393 h 1078"/>
                <a:gd name="T36" fmla="*/ 1031 w 1073"/>
                <a:gd name="T37" fmla="*/ 488 h 1078"/>
                <a:gd name="T38" fmla="*/ 998 w 1073"/>
                <a:gd name="T39" fmla="*/ 574 h 1078"/>
                <a:gd name="T40" fmla="*/ 958 w 1073"/>
                <a:gd name="T41" fmla="*/ 655 h 1078"/>
                <a:gd name="T42" fmla="*/ 912 w 1073"/>
                <a:gd name="T43" fmla="*/ 730 h 1078"/>
                <a:gd name="T44" fmla="*/ 855 w 1073"/>
                <a:gd name="T45" fmla="*/ 809 h 1078"/>
                <a:gd name="T46" fmla="*/ 784 w 1073"/>
                <a:gd name="T47" fmla="*/ 887 h 1078"/>
                <a:gd name="T48" fmla="*/ 704 w 1073"/>
                <a:gd name="T49" fmla="*/ 959 h 1078"/>
                <a:gd name="T50" fmla="*/ 627 w 1073"/>
                <a:gd name="T51" fmla="*/ 1016 h 1078"/>
                <a:gd name="T52" fmla="*/ 558 w 1073"/>
                <a:gd name="T53" fmla="*/ 1059 h 1078"/>
                <a:gd name="T54" fmla="*/ 497 w 1073"/>
                <a:gd name="T55" fmla="*/ 1061 h 1078"/>
                <a:gd name="T56" fmla="*/ 430 w 1073"/>
                <a:gd name="T57" fmla="*/ 1018 h 1078"/>
                <a:gd name="T58" fmla="*/ 366 w 1073"/>
                <a:gd name="T59" fmla="*/ 970 h 1078"/>
                <a:gd name="T60" fmla="*/ 300 w 1073"/>
                <a:gd name="T61" fmla="*/ 914 h 1078"/>
                <a:gd name="T62" fmla="*/ 223 w 1073"/>
                <a:gd name="T63" fmla="*/ 827 h 1078"/>
                <a:gd name="T64" fmla="*/ 166 w 1073"/>
                <a:gd name="T65" fmla="*/ 754 h 1078"/>
                <a:gd name="T66" fmla="*/ 116 w 1073"/>
                <a:gd name="T67" fmla="*/ 674 h 1078"/>
                <a:gd name="T68" fmla="*/ 74 w 1073"/>
                <a:gd name="T69" fmla="*/ 587 h 1078"/>
                <a:gd name="T70" fmla="*/ 41 w 1073"/>
                <a:gd name="T71" fmla="*/ 497 h 1078"/>
                <a:gd name="T72" fmla="*/ 16 w 1073"/>
                <a:gd name="T73" fmla="*/ 406 h 1078"/>
                <a:gd name="T74" fmla="*/ 1 w 1073"/>
                <a:gd name="T75" fmla="*/ 307 h 1078"/>
                <a:gd name="T76" fmla="*/ 0 w 1073"/>
                <a:gd name="T77" fmla="*/ 208 h 1078"/>
                <a:gd name="T78" fmla="*/ 5 w 1073"/>
                <a:gd name="T79" fmla="*/ 110 h 1078"/>
                <a:gd name="T80" fmla="*/ 18 w 1073"/>
                <a:gd name="T81" fmla="*/ 29 h 10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73"/>
                <a:gd name="T124" fmla="*/ 0 h 1078"/>
                <a:gd name="T125" fmla="*/ 1073 w 1073"/>
                <a:gd name="T126" fmla="*/ 1078 h 10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73" h="1078">
                  <a:moveTo>
                    <a:pt x="24" y="2"/>
                  </a:moveTo>
                  <a:lnTo>
                    <a:pt x="54" y="20"/>
                  </a:lnTo>
                  <a:lnTo>
                    <a:pt x="87" y="33"/>
                  </a:lnTo>
                  <a:lnTo>
                    <a:pt x="116" y="43"/>
                  </a:lnTo>
                  <a:lnTo>
                    <a:pt x="162" y="60"/>
                  </a:lnTo>
                  <a:lnTo>
                    <a:pt x="202" y="70"/>
                  </a:lnTo>
                  <a:lnTo>
                    <a:pt x="244" y="82"/>
                  </a:lnTo>
                  <a:lnTo>
                    <a:pt x="290" y="91"/>
                  </a:lnTo>
                  <a:lnTo>
                    <a:pt x="336" y="101"/>
                  </a:lnTo>
                  <a:lnTo>
                    <a:pt x="386" y="109"/>
                  </a:lnTo>
                  <a:lnTo>
                    <a:pt x="443" y="114"/>
                  </a:lnTo>
                  <a:lnTo>
                    <a:pt x="499" y="119"/>
                  </a:lnTo>
                  <a:lnTo>
                    <a:pt x="550" y="119"/>
                  </a:lnTo>
                  <a:lnTo>
                    <a:pt x="612" y="119"/>
                  </a:lnTo>
                  <a:lnTo>
                    <a:pt x="681" y="109"/>
                  </a:lnTo>
                  <a:lnTo>
                    <a:pt x="733" y="103"/>
                  </a:lnTo>
                  <a:lnTo>
                    <a:pt x="771" y="95"/>
                  </a:lnTo>
                  <a:lnTo>
                    <a:pt x="819" y="85"/>
                  </a:lnTo>
                  <a:lnTo>
                    <a:pt x="857" y="75"/>
                  </a:lnTo>
                  <a:lnTo>
                    <a:pt x="893" y="63"/>
                  </a:lnTo>
                  <a:lnTo>
                    <a:pt x="937" y="46"/>
                  </a:lnTo>
                  <a:lnTo>
                    <a:pt x="970" y="35"/>
                  </a:lnTo>
                  <a:lnTo>
                    <a:pt x="1001" y="21"/>
                  </a:lnTo>
                  <a:lnTo>
                    <a:pt x="1027" y="12"/>
                  </a:lnTo>
                  <a:lnTo>
                    <a:pt x="1047" y="0"/>
                  </a:lnTo>
                  <a:lnTo>
                    <a:pt x="1055" y="30"/>
                  </a:lnTo>
                  <a:lnTo>
                    <a:pt x="1060" y="60"/>
                  </a:lnTo>
                  <a:lnTo>
                    <a:pt x="1062" y="85"/>
                  </a:lnTo>
                  <a:lnTo>
                    <a:pt x="1068" y="132"/>
                  </a:lnTo>
                  <a:lnTo>
                    <a:pt x="1070" y="166"/>
                  </a:lnTo>
                  <a:lnTo>
                    <a:pt x="1073" y="199"/>
                  </a:lnTo>
                  <a:lnTo>
                    <a:pt x="1073" y="227"/>
                  </a:lnTo>
                  <a:lnTo>
                    <a:pt x="1068" y="273"/>
                  </a:lnTo>
                  <a:lnTo>
                    <a:pt x="1067" y="307"/>
                  </a:lnTo>
                  <a:lnTo>
                    <a:pt x="1062" y="347"/>
                  </a:lnTo>
                  <a:lnTo>
                    <a:pt x="1054" y="393"/>
                  </a:lnTo>
                  <a:lnTo>
                    <a:pt x="1047" y="431"/>
                  </a:lnTo>
                  <a:lnTo>
                    <a:pt x="1031" y="488"/>
                  </a:lnTo>
                  <a:lnTo>
                    <a:pt x="1016" y="532"/>
                  </a:lnTo>
                  <a:lnTo>
                    <a:pt x="998" y="574"/>
                  </a:lnTo>
                  <a:lnTo>
                    <a:pt x="981" y="611"/>
                  </a:lnTo>
                  <a:lnTo>
                    <a:pt x="958" y="655"/>
                  </a:lnTo>
                  <a:lnTo>
                    <a:pt x="935" y="696"/>
                  </a:lnTo>
                  <a:lnTo>
                    <a:pt x="912" y="730"/>
                  </a:lnTo>
                  <a:lnTo>
                    <a:pt x="886" y="766"/>
                  </a:lnTo>
                  <a:lnTo>
                    <a:pt x="855" y="809"/>
                  </a:lnTo>
                  <a:lnTo>
                    <a:pt x="819" y="853"/>
                  </a:lnTo>
                  <a:lnTo>
                    <a:pt x="784" y="887"/>
                  </a:lnTo>
                  <a:lnTo>
                    <a:pt x="747" y="924"/>
                  </a:lnTo>
                  <a:lnTo>
                    <a:pt x="704" y="959"/>
                  </a:lnTo>
                  <a:lnTo>
                    <a:pt x="660" y="991"/>
                  </a:lnTo>
                  <a:lnTo>
                    <a:pt x="627" y="1016"/>
                  </a:lnTo>
                  <a:lnTo>
                    <a:pt x="596" y="1038"/>
                  </a:lnTo>
                  <a:lnTo>
                    <a:pt x="558" y="1059"/>
                  </a:lnTo>
                  <a:lnTo>
                    <a:pt x="528" y="1078"/>
                  </a:lnTo>
                  <a:lnTo>
                    <a:pt x="497" y="1061"/>
                  </a:lnTo>
                  <a:lnTo>
                    <a:pt x="469" y="1044"/>
                  </a:lnTo>
                  <a:lnTo>
                    <a:pt x="430" y="1018"/>
                  </a:lnTo>
                  <a:lnTo>
                    <a:pt x="399" y="996"/>
                  </a:lnTo>
                  <a:lnTo>
                    <a:pt x="366" y="970"/>
                  </a:lnTo>
                  <a:lnTo>
                    <a:pt x="336" y="945"/>
                  </a:lnTo>
                  <a:lnTo>
                    <a:pt x="300" y="914"/>
                  </a:lnTo>
                  <a:lnTo>
                    <a:pt x="267" y="877"/>
                  </a:lnTo>
                  <a:lnTo>
                    <a:pt x="223" y="827"/>
                  </a:lnTo>
                  <a:lnTo>
                    <a:pt x="192" y="788"/>
                  </a:lnTo>
                  <a:lnTo>
                    <a:pt x="166" y="754"/>
                  </a:lnTo>
                  <a:lnTo>
                    <a:pt x="138" y="710"/>
                  </a:lnTo>
                  <a:lnTo>
                    <a:pt x="116" y="674"/>
                  </a:lnTo>
                  <a:lnTo>
                    <a:pt x="93" y="628"/>
                  </a:lnTo>
                  <a:lnTo>
                    <a:pt x="74" y="587"/>
                  </a:lnTo>
                  <a:lnTo>
                    <a:pt x="59" y="551"/>
                  </a:lnTo>
                  <a:lnTo>
                    <a:pt x="41" y="497"/>
                  </a:lnTo>
                  <a:lnTo>
                    <a:pt x="28" y="458"/>
                  </a:lnTo>
                  <a:lnTo>
                    <a:pt x="16" y="406"/>
                  </a:lnTo>
                  <a:lnTo>
                    <a:pt x="10" y="368"/>
                  </a:lnTo>
                  <a:lnTo>
                    <a:pt x="1" y="307"/>
                  </a:lnTo>
                  <a:lnTo>
                    <a:pt x="0" y="261"/>
                  </a:lnTo>
                  <a:lnTo>
                    <a:pt x="0" y="208"/>
                  </a:lnTo>
                  <a:lnTo>
                    <a:pt x="1" y="153"/>
                  </a:lnTo>
                  <a:lnTo>
                    <a:pt x="5" y="110"/>
                  </a:lnTo>
                  <a:lnTo>
                    <a:pt x="11" y="64"/>
                  </a:lnTo>
                  <a:lnTo>
                    <a:pt x="18" y="29"/>
                  </a:lnTo>
                  <a:lnTo>
                    <a:pt x="24" y="2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CC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4040" name="Group 15"/>
          <p:cNvGrpSpPr>
            <a:grpSpLocks/>
          </p:cNvGrpSpPr>
          <p:nvPr/>
        </p:nvGrpSpPr>
        <p:grpSpPr bwMode="auto">
          <a:xfrm>
            <a:off x="2998788" y="2035175"/>
            <a:ext cx="4119562" cy="2308225"/>
            <a:chOff x="2644" y="2503"/>
            <a:chExt cx="724" cy="672"/>
          </a:xfrm>
        </p:grpSpPr>
        <p:sp>
          <p:nvSpPr>
            <p:cNvPr id="44041" name="Oval 16"/>
            <p:cNvSpPr>
              <a:spLocks noChangeArrowheads="1"/>
            </p:cNvSpPr>
            <p:nvPr/>
          </p:nvSpPr>
          <p:spPr bwMode="auto">
            <a:xfrm>
              <a:off x="2644" y="2503"/>
              <a:ext cx="720" cy="67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65585" name="Text Box 17"/>
            <p:cNvSpPr txBox="1">
              <a:spLocks noChangeArrowheads="1"/>
            </p:cNvSpPr>
            <p:nvPr/>
          </p:nvSpPr>
          <p:spPr bwMode="auto">
            <a:xfrm>
              <a:off x="2644" y="2623"/>
              <a:ext cx="72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endPara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  <a:p>
              <a:pPr algn="ctr" eaLnBrk="0" hangingPunct="0">
                <a:defRPr/>
              </a:pPr>
              <a:r>
                <a:rPr lang="en-US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TERIMA KASIH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665288" y="2230438"/>
          <a:ext cx="6100762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2819160" imgH="1396800" progId="Equation.DSMT4">
                  <p:embed/>
                </p:oleObj>
              </mc:Choice>
              <mc:Fallback>
                <p:oleObj name="Equation" r:id="rId3" imgW="2819160" imgH="139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230438"/>
                        <a:ext cx="6100762" cy="260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2339975" y="914400"/>
            <a:ext cx="5127625" cy="479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>
              <a:lnSpc>
                <a:spcPct val="90000"/>
              </a:lnSpc>
              <a:tabLst>
                <a:tab pos="114300" algn="l"/>
                <a:tab pos="228600" algn="l"/>
              </a:tabLst>
              <a:defRPr/>
            </a:pPr>
            <a:r>
              <a:rPr lang="en-US" sz="2800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Bayes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rule (</a:t>
            </a:r>
            <a:r>
              <a:rPr lang="el-GR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Μ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=2</a:t>
            </a:r>
            <a:r>
              <a:rPr lang="en-US" sz="2800" dirty="0">
                <a:latin typeface="Arial" charset="0"/>
              </a:rPr>
              <a:t>)</a:t>
            </a:r>
            <a:endParaRPr lang="en-GB" sz="2800" dirty="0"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914400" y="549275"/>
            <a:ext cx="77724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Bayes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classification rule (</a:t>
            </a:r>
            <a:r>
              <a:rPr lang="en-US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=2)</a:t>
            </a:r>
          </a:p>
          <a:p>
            <a:pPr marL="342900" indent="-342900" algn="ctr">
              <a:defRPr/>
            </a:pP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342900" indent="-342900" algn="ctr">
              <a:defRPr/>
            </a:pPr>
            <a:r>
              <a:rPr lang="en-US" sz="2200" dirty="0" err="1">
                <a:latin typeface="Arial" charset="0"/>
              </a:rPr>
              <a:t>Bila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diberikan</a:t>
            </a:r>
            <a:r>
              <a:rPr lang="en-US" sz="2200" dirty="0">
                <a:latin typeface="Arial" charset="0"/>
              </a:rPr>
              <a:t>    , </a:t>
            </a:r>
            <a:r>
              <a:rPr lang="en-US" sz="2200" dirty="0" err="1">
                <a:latin typeface="Arial" charset="0"/>
              </a:rPr>
              <a:t>tentukan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kelasnya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berdasarkan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aturan</a:t>
            </a:r>
            <a:r>
              <a:rPr lang="en-US" sz="2200" dirty="0">
                <a:latin typeface="Arial" charset="0"/>
              </a:rPr>
              <a:t>:</a:t>
            </a:r>
          </a:p>
          <a:p>
            <a:pPr marL="742950" lvl="1" indent="-285750">
              <a:buFont typeface="Wingdings" pitchFamily="2" charset="2"/>
              <a:buChar char="Ø"/>
              <a:defRPr/>
            </a:pPr>
            <a:endParaRPr lang="en-US" sz="2200" dirty="0">
              <a:latin typeface="Arial" charset="0"/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endParaRPr lang="en-US" sz="2200" dirty="0">
              <a:latin typeface="Arial" charset="0"/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endParaRPr lang="en-US" sz="2200" dirty="0">
              <a:latin typeface="Arial" charset="0"/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endParaRPr lang="en-US" sz="2200" dirty="0">
              <a:latin typeface="Arial" charset="0"/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endParaRPr lang="en-US" sz="2200" dirty="0">
              <a:latin typeface="Arial" charset="0"/>
            </a:endParaRPr>
          </a:p>
          <a:p>
            <a:pPr marL="742950" lvl="1" indent="-285750">
              <a:defRPr/>
            </a:pPr>
            <a:r>
              <a:rPr lang="en-US" sz="2200" dirty="0" err="1">
                <a:latin typeface="Arial" charset="0"/>
              </a:rPr>
              <a:t>Atau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menggunakan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aturan</a:t>
            </a:r>
            <a:r>
              <a:rPr lang="en-US" sz="2200" dirty="0">
                <a:latin typeface="Arial" charset="0"/>
              </a:rPr>
              <a:t>: </a:t>
            </a:r>
          </a:p>
          <a:p>
            <a:pPr marL="742950" lvl="1" indent="-285750">
              <a:buFont typeface="Wingdings" pitchFamily="2" charset="2"/>
              <a:buChar char="Ø"/>
              <a:defRPr/>
            </a:pPr>
            <a:endParaRPr lang="en-US" sz="2200" dirty="0">
              <a:latin typeface="Arial" charset="0"/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endParaRPr lang="en-US" sz="2200" dirty="0">
              <a:latin typeface="Arial" charset="0"/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endParaRPr lang="en-US" sz="2200" dirty="0">
              <a:latin typeface="Arial" charset="0"/>
            </a:endParaRPr>
          </a:p>
          <a:p>
            <a:pPr marL="742950" lvl="1" indent="-285750">
              <a:defRPr/>
            </a:pPr>
            <a:r>
              <a:rPr lang="en-US" sz="2200" dirty="0" err="1">
                <a:latin typeface="Arial" charset="0"/>
              </a:rPr>
              <a:t>Untuk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kelas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dengan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probabilitas</a:t>
            </a:r>
            <a:r>
              <a:rPr lang="en-US" sz="2200" dirty="0">
                <a:latin typeface="Arial" charset="0"/>
              </a:rPr>
              <a:t> yang </a:t>
            </a:r>
            <a:r>
              <a:rPr lang="en-US" sz="2200" dirty="0" err="1">
                <a:latin typeface="Arial" charset="0"/>
              </a:rPr>
              <a:t>sama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menjadi</a:t>
            </a:r>
            <a:r>
              <a:rPr lang="en-US" sz="2200" dirty="0">
                <a:latin typeface="Arial" charset="0"/>
              </a:rPr>
              <a:t>:</a:t>
            </a:r>
            <a:endParaRPr lang="en-GB" sz="2200" dirty="0">
              <a:latin typeface="Arial" charset="0"/>
            </a:endParaRPr>
          </a:p>
        </p:txBody>
      </p:sp>
      <p:graphicFrame>
        <p:nvGraphicFramePr>
          <p:cNvPr id="397317" name="Object 5"/>
          <p:cNvGraphicFramePr>
            <a:graphicFrameLocks noChangeAspect="1"/>
          </p:cNvGraphicFramePr>
          <p:nvPr/>
        </p:nvGraphicFramePr>
        <p:xfrm>
          <a:off x="2936875" y="1447800"/>
          <a:ext cx="3397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126720" imgH="215640" progId="Equation.3">
                  <p:embed/>
                </p:oleObj>
              </mc:Choice>
              <mc:Fallback>
                <p:oleObj name="Equation" r:id="rId3" imgW="1267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447800"/>
                        <a:ext cx="3397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Object 6"/>
          <p:cNvGraphicFramePr>
            <a:graphicFrameLocks noChangeAspect="1"/>
          </p:cNvGraphicFramePr>
          <p:nvPr/>
        </p:nvGraphicFramePr>
        <p:xfrm>
          <a:off x="1976438" y="2087563"/>
          <a:ext cx="45767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2057400" imgH="571320" progId="Equation.3">
                  <p:embed/>
                </p:oleObj>
              </mc:Choice>
              <mc:Fallback>
                <p:oleObj name="Equation" r:id="rId5" imgW="205740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2087563"/>
                        <a:ext cx="4576762" cy="12700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Object 8"/>
          <p:cNvGraphicFramePr>
            <a:graphicFrameLocks noChangeAspect="1"/>
          </p:cNvGraphicFramePr>
          <p:nvPr/>
        </p:nvGraphicFramePr>
        <p:xfrm>
          <a:off x="1692275" y="3954463"/>
          <a:ext cx="55435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7" imgW="2286000" imgH="266400" progId="Equation.3">
                  <p:embed/>
                </p:oleObj>
              </mc:Choice>
              <mc:Fallback>
                <p:oleObj name="Equation" r:id="rId7" imgW="228600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954463"/>
                        <a:ext cx="5543550" cy="627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2849563" y="5670550"/>
          <a:ext cx="33004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9" imgW="1257120" imgH="253800" progId="Equation.3">
                  <p:embed/>
                </p:oleObj>
              </mc:Choice>
              <mc:Fallback>
                <p:oleObj name="Equation" r:id="rId9" imgW="125712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5670550"/>
                        <a:ext cx="3300412" cy="574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3948113" y="3357563"/>
          <a:ext cx="311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11" imgW="139680" imgH="228600" progId="Equation.3">
                  <p:embed/>
                </p:oleObj>
              </mc:Choice>
              <mc:Fallback>
                <p:oleObj name="Equation" r:id="rId11" imgW="1396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3357563"/>
                        <a:ext cx="3111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50838"/>
            <a:ext cx="7246938" cy="6048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/>
            <a:endParaRPr lang="en-US" altLang="id-ID" sz="1600" smtClean="0"/>
          </a:p>
          <a:p>
            <a:pPr eaLnBrk="1" hangingPunct="1"/>
            <a:endParaRPr lang="en-US" altLang="id-ID" sz="1600" smtClean="0"/>
          </a:p>
          <a:p>
            <a:pPr eaLnBrk="1" hangingPunct="1"/>
            <a:endParaRPr lang="en-US" altLang="id-ID" sz="1600" smtClean="0"/>
          </a:p>
          <a:p>
            <a:pPr eaLnBrk="1" hangingPunct="1"/>
            <a:endParaRPr lang="en-US" altLang="id-ID" sz="1600" smtClean="0"/>
          </a:p>
          <a:p>
            <a:pPr eaLnBrk="1" hangingPunct="1"/>
            <a:endParaRPr lang="en-US" altLang="id-ID" sz="1600" smtClean="0"/>
          </a:p>
          <a:p>
            <a:pPr eaLnBrk="1" hangingPunct="1"/>
            <a:endParaRPr lang="en-US" altLang="id-ID" sz="1600" smtClean="0"/>
          </a:p>
          <a:p>
            <a:pPr eaLnBrk="1" hangingPunct="1"/>
            <a:endParaRPr lang="en-US" altLang="id-ID" sz="1600" smtClean="0"/>
          </a:p>
          <a:p>
            <a:pPr eaLnBrk="1" hangingPunct="1"/>
            <a:endParaRPr lang="en-US" altLang="id-ID" sz="1600" smtClean="0"/>
          </a:p>
          <a:p>
            <a:pPr eaLnBrk="1" hangingPunct="1"/>
            <a:endParaRPr lang="en-US" altLang="id-ID" sz="1600" smtClean="0"/>
          </a:p>
          <a:p>
            <a:pPr eaLnBrk="1" hangingPunct="1"/>
            <a:endParaRPr lang="en-US" altLang="id-ID" sz="1600" smtClean="0"/>
          </a:p>
          <a:p>
            <a:pPr eaLnBrk="1" hangingPunct="1"/>
            <a:endParaRPr lang="en-US" altLang="id-ID" sz="160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835150" y="5516563"/>
          <a:ext cx="53578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790640" imgH="241200" progId="Equation.3">
                  <p:embed/>
                </p:oleObj>
              </mc:Choice>
              <mc:Fallback>
                <p:oleObj name="Equation" r:id="rId3" imgW="1790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16563"/>
                        <a:ext cx="53578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8" descr="pp6"/>
          <p:cNvPicPr>
            <a:picLocks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5038" y="188913"/>
            <a:ext cx="8208962" cy="5040312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60350"/>
            <a:ext cx="7772400" cy="6597650"/>
          </a:xfrm>
        </p:spPr>
        <p:txBody>
          <a:bodyPr/>
          <a:lstStyle/>
          <a:p>
            <a:pPr eaLnBrk="1" hangingPunct="1"/>
            <a:r>
              <a:rPr lang="en-US" altLang="id-ID" sz="2400" smtClean="0"/>
              <a:t>Dengan membagi ruang dalam 2 daerah: </a:t>
            </a:r>
          </a:p>
          <a:p>
            <a:pPr eaLnBrk="1" hangingPunct="1"/>
            <a:endParaRPr lang="en-US" altLang="id-ID" sz="2400" smtClean="0"/>
          </a:p>
          <a:p>
            <a:pPr eaLnBrk="1" hangingPunct="1"/>
            <a:endParaRPr lang="en-US" altLang="id-ID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4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400" smtClean="0"/>
          </a:p>
          <a:p>
            <a:pPr eaLnBrk="1" hangingPunct="1"/>
            <a:r>
              <a:rPr lang="en-US" altLang="id-ID" sz="2400" smtClean="0"/>
              <a:t>Probabilitas kesalahan merupakan luasan yang diarsir:</a:t>
            </a:r>
            <a:endParaRPr lang="en-US" altLang="id-ID" sz="2200" smtClean="0"/>
          </a:p>
          <a:p>
            <a:pPr lvl="1" eaLnBrk="1" hangingPunct="1"/>
            <a:endParaRPr lang="en-US" altLang="id-ID" sz="2400" smtClean="0"/>
          </a:p>
          <a:p>
            <a:pPr lvl="1" eaLnBrk="1" hangingPunct="1">
              <a:buFontTx/>
              <a:buNone/>
            </a:pPr>
            <a:r>
              <a:rPr lang="en-US" altLang="id-ID" sz="2400" smtClean="0"/>
              <a:t>  </a:t>
            </a:r>
          </a:p>
          <a:p>
            <a:pPr lvl="1" eaLnBrk="1" hangingPunct="1"/>
            <a:endParaRPr lang="en-US" altLang="id-ID" sz="2400" smtClean="0"/>
          </a:p>
          <a:p>
            <a:pPr lvl="1" eaLnBrk="1" hangingPunct="1"/>
            <a:endParaRPr lang="en-US" altLang="id-ID" sz="2400" smtClean="0"/>
          </a:p>
          <a:p>
            <a:pPr eaLnBrk="1" hangingPunct="1">
              <a:buFontTx/>
              <a:buNone/>
            </a:pPr>
            <a:r>
              <a:rPr lang="en-US" altLang="id-ID" sz="2400" i="1" smtClean="0">
                <a:solidFill>
                  <a:srgbClr val="FF0000"/>
                </a:solidFill>
              </a:rPr>
              <a:t>    </a:t>
            </a:r>
            <a:r>
              <a:rPr lang="en-US" altLang="id-ID" sz="2400" i="1" smtClean="0"/>
              <a:t>Bayesian classifier </a:t>
            </a:r>
            <a:r>
              <a:rPr lang="en-US" altLang="id-ID" sz="2400" smtClean="0"/>
              <a:t>adalah optimal dengan meminimisasi probabilitas kesalahan klasifikasi</a:t>
            </a:r>
            <a:endParaRPr lang="en-GB" altLang="id-ID" sz="24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l-GR" altLang="id-ID" sz="2400" smtClean="0"/>
          </a:p>
        </p:txBody>
      </p:sp>
      <p:graphicFrame>
        <p:nvGraphicFramePr>
          <p:cNvPr id="400388" name="Object 4"/>
          <p:cNvGraphicFramePr>
            <a:graphicFrameLocks noChangeAspect="1"/>
          </p:cNvGraphicFramePr>
          <p:nvPr/>
        </p:nvGraphicFramePr>
        <p:xfrm>
          <a:off x="3435350" y="1196975"/>
          <a:ext cx="2921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1193760" imgH="457200" progId="Equation.3">
                  <p:embed/>
                </p:oleObj>
              </mc:Choice>
              <mc:Fallback>
                <p:oleObj name="Equation" r:id="rId3" imgW="11937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1196975"/>
                        <a:ext cx="2921000" cy="1079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9" name="Object 5"/>
          <p:cNvGraphicFramePr>
            <a:graphicFrameLocks noChangeAspect="1"/>
          </p:cNvGraphicFramePr>
          <p:nvPr/>
        </p:nvGraphicFramePr>
        <p:xfrm>
          <a:off x="1371600" y="3676650"/>
          <a:ext cx="606425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5" imgW="1981080" imgH="495000" progId="Equation.DSMT4">
                  <p:embed/>
                </p:oleObj>
              </mc:Choice>
              <mc:Fallback>
                <p:oleObj name="Equation" r:id="rId5" imgW="198108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76650"/>
                        <a:ext cx="6064250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58788"/>
            <a:ext cx="7726363" cy="5562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600" smtClean="0"/>
          </a:p>
          <a:p>
            <a:pPr lvl="1" eaLnBrk="1" hangingPunct="1">
              <a:buFontTx/>
              <a:buNone/>
            </a:pPr>
            <a:r>
              <a:rPr lang="en-US" altLang="id-ID" sz="2400" smtClean="0"/>
              <a:t> Dengan menggerakkan garis ambang maka terjadi kenaikan area abu-abu.</a:t>
            </a:r>
          </a:p>
          <a:p>
            <a:pPr lvl="1" eaLnBrk="1" hangingPunct="1"/>
            <a:endParaRPr lang="en-US" altLang="id-ID" sz="2400" smtClean="0"/>
          </a:p>
        </p:txBody>
      </p:sp>
      <p:pic>
        <p:nvPicPr>
          <p:cNvPr id="17411" name="Picture 8" descr="pp7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33375"/>
            <a:ext cx="8089900" cy="4967288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6487</TotalTime>
  <Words>456</Words>
  <Application>Microsoft Office PowerPoint</Application>
  <PresentationFormat>On-screen Show (4:3)</PresentationFormat>
  <Paragraphs>196</Paragraphs>
  <Slides>40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 Narrow</vt:lpstr>
      <vt:lpstr>Garamond</vt:lpstr>
      <vt:lpstr>Times New Roman</vt:lpstr>
      <vt:lpstr>Wingdings</vt:lpstr>
      <vt:lpstr>Lucida Bright</vt:lpstr>
      <vt:lpstr>Arial Black</vt:lpstr>
      <vt:lpstr>Default Design</vt:lpstr>
      <vt:lpstr>Microsoft Equation 3.0</vt:lpstr>
      <vt:lpstr>MathType 6.0 Equation</vt:lpstr>
      <vt:lpstr>PowerPoint Presentation</vt:lpstr>
      <vt:lpstr>Bayes’s Rule (source: R.O.Duda,P.E.Hart,D.G.Stork,  Pattern Classification)</vt:lpstr>
      <vt:lpstr>BAYES DECISION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Minimizing classification error probability</vt:lpstr>
      <vt:lpstr>Minimizing classification error probability</vt:lpstr>
      <vt:lpstr>PowerPoint Presentation</vt:lpstr>
      <vt:lpstr>Bayes Nets (source: Andrew Moore,Carnegie Mellon University)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Bayesian networks</vt:lpstr>
      <vt:lpstr>Contoh</vt:lpstr>
      <vt:lpstr>Contoh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CAUSAL INFERENCE &amp; DIAGNOSTIC INFERENCE</vt:lpstr>
      <vt:lpstr>CAUSAL INFERENCE &amp; DIAGNOSTIC INFERENCE</vt:lpstr>
      <vt:lpstr>BAYESIAN NETWORK: </vt:lpstr>
      <vt:lpstr>BAYESIAN NETWORK: KLASIFIKASI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Puslit</dc:title>
  <dc:creator>Handayani T.</dc:creator>
  <cp:lastModifiedBy>Khoirul Umam</cp:lastModifiedBy>
  <cp:revision>294</cp:revision>
  <cp:lastPrinted>1999-06-26T22:27:42Z</cp:lastPrinted>
  <dcterms:created xsi:type="dcterms:W3CDTF">1999-03-02T15:51:16Z</dcterms:created>
  <dcterms:modified xsi:type="dcterms:W3CDTF">2017-01-14T03:46:44Z</dcterms:modified>
</cp:coreProperties>
</file>