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27"/>
  </p:notesMasterIdLst>
  <p:handoutMasterIdLst>
    <p:handoutMasterId r:id="rId28"/>
  </p:handoutMasterIdLst>
  <p:sldIdLst>
    <p:sldId id="311" r:id="rId2"/>
    <p:sldId id="371" r:id="rId3"/>
    <p:sldId id="372" r:id="rId4"/>
    <p:sldId id="389" r:id="rId5"/>
    <p:sldId id="391" r:id="rId6"/>
    <p:sldId id="392" r:id="rId7"/>
    <p:sldId id="393" r:id="rId8"/>
    <p:sldId id="394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69" r:id="rId26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CC99"/>
    <a:srgbClr val="CCECFF"/>
    <a:srgbClr val="333399"/>
    <a:srgbClr val="000066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4C73CCAA-97D2-4B10-9DA6-26F5D4A90AA9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A227C841-FBFD-4B2E-A994-4E080E77297E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D7E83-45FE-4FDF-9E19-320E66E0085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81614678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5C2B7-4F52-42EF-98F6-747D86D6F7C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46211419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6FED7-C066-4309-8C53-B99DDA98133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78541183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60F85-4920-4D86-BA45-331FDD10A74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92070950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A6EA6-74E4-4D0A-95E2-2EDB690AC94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36180944"/>
      </p:ext>
    </p:extLst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EE49A8-56F9-441A-AE71-550386240A91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BEF694-0DED-410C-800F-37FE5A6053A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3A3C6-EEE5-4195-A569-E8C3C2E40ED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83279227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020D7-BFBC-4979-9B73-58B9CB04498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44847158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83E27-0F0C-4A80-B82C-77C77F450C7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40046041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713C8-B1F1-4909-ACC4-0DBB7BEF134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79696381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83E0D-D87B-4896-AD7C-A300ABF1BA1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85823600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8AB14-8376-425A-B823-A940E4AEAFB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33739710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1A084-9A0D-4F69-966B-CC16E8B00AF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36802612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54CC4-3907-49E2-8E60-E12A6472C97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59481120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265639-86D6-49D0-BE43-BB94F5E4FD58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transition>
    <p:spli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file:///E:\DISK1_VOL2%20(D)\Kuliah\Kuliah_TDSI\Hidden%20Markov%20Models_files\pi.gi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file:///E:\DISK1_VOL2%20(D)\Kuliah\Kuliah_TDSI\Generating%20Patterns_2_5_files\pi.gi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13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Hidden Markov Model</a:t>
            </a:r>
            <a:endParaRPr lang="en-US" sz="4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 dirty="0">
              <a:solidFill>
                <a:srgbClr val="C000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CONFUSION MATRIX</a:t>
            </a:r>
            <a:endParaRPr lang="en-US" dirty="0"/>
          </a:p>
        </p:txBody>
      </p:sp>
      <p:pic>
        <p:nvPicPr>
          <p:cNvPr id="13315" name="Picture 4" descr="weather-b-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2611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 descr="P 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62525"/>
            <a:ext cx="1384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A :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784850"/>
            <a:ext cx="1098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B :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6219825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 descr="Triple_A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5765800"/>
            <a:ext cx="15049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 descr="Triple_B_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6226175"/>
            <a:ext cx="1289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Box 9"/>
          <p:cNvSpPr txBox="1">
            <a:spLocks noChangeArrowheads="1"/>
          </p:cNvSpPr>
          <p:nvPr/>
        </p:nvSpPr>
        <p:spPr bwMode="auto">
          <a:xfrm>
            <a:off x="2768600" y="4030663"/>
            <a:ext cx="378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HMM adalah triple ( </a:t>
            </a:r>
          </a:p>
        </p:txBody>
      </p:sp>
      <p:pic>
        <p:nvPicPr>
          <p:cNvPr id="13322" name="Picture 11" descr="P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4200525"/>
            <a:ext cx="184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5807075" y="4030663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400">
                <a:cs typeface="Times New Roman" panose="02020603050405020304" pitchFamily="18" charset="0"/>
              </a:rPr>
              <a:t>,A,B). </a:t>
            </a:r>
            <a:endParaRPr lang="en-US" altLang="id-ID" sz="2400"/>
          </a:p>
        </p:txBody>
      </p:sp>
      <p:sp>
        <p:nvSpPr>
          <p:cNvPr id="13324" name="TextBox 14"/>
          <p:cNvSpPr txBox="1">
            <a:spLocks noChangeArrowheads="1"/>
          </p:cNvSpPr>
          <p:nvPr/>
        </p:nvSpPr>
        <p:spPr bwMode="auto">
          <a:xfrm>
            <a:off x="2768600" y="4800600"/>
            <a:ext cx="3429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i="1"/>
              <a:t>Initial state probabilities vector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id-ID" sz="2400" i="1"/>
              <a:t>State transition matrix</a:t>
            </a:r>
          </a:p>
          <a:p>
            <a:pPr eaLnBrk="1" hangingPunct="1"/>
            <a:r>
              <a:rPr lang="en-US" altLang="id-ID" sz="2400" i="1"/>
              <a:t>Output emission matrix</a:t>
            </a:r>
            <a:endParaRPr lang="en-US" altLang="id-ID" sz="240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9138"/>
            <a:ext cx="7543800" cy="1143000"/>
          </a:xfrm>
        </p:spPr>
        <p:txBody>
          <a:bodyPr/>
          <a:lstStyle/>
          <a:p>
            <a:pPr marL="346075" indent="-346075" algn="l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HMM: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1.Evaluasi :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probabilitas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observasi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HMM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2. Decoding: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hidden states 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observasi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dimungkinkan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 Learning: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HMM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observasi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505C1B-18F5-42EC-866F-339645D6DE81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</p:spTree>
  </p:cSld>
  <p:clrMapOvr>
    <a:masterClrMapping/>
  </p:clrMapOvr>
  <p:transition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Exhaustive Search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C215DA-35FA-4AE9-A41B-35FF1080D83A}" type="slidenum">
              <a:rPr lang="en-US" altLang="id-ID"/>
              <a:pPr eaLnBrk="1" hangingPunct="1"/>
              <a:t>12</a:t>
            </a:fld>
            <a:endParaRPr lang="en-US" altLang="id-ID"/>
          </a:p>
        </p:txBody>
      </p:sp>
      <p:pic>
        <p:nvPicPr>
          <p:cNvPr id="15364" name="Picture 2" descr="trel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99438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14400" y="846138"/>
            <a:ext cx="8229600" cy="1143000"/>
          </a:xfrm>
        </p:spPr>
        <p:txBody>
          <a:bodyPr/>
          <a:lstStyle/>
          <a:p>
            <a:pPr algn="l"/>
            <a:r>
              <a:rPr lang="en-US" altLang="id-ID" sz="3200" smtClean="0">
                <a:solidFill>
                  <a:srgbClr val="C00000"/>
                </a:solidFill>
              </a:rPr>
              <a:t>Ada 27 kemungkinan dan probabilitasnya adalah: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235F0A-48A4-4888-BC89-65366CB8994F}" type="slidenum">
              <a:rPr lang="en-US" altLang="id-ID"/>
              <a:pPr eaLnBrk="1" hangingPunct="1"/>
              <a:t>13</a:t>
            </a:fld>
            <a:endParaRPr lang="en-US" altLang="id-ID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14400" y="2514600"/>
            <a:ext cx="7772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Pr(dry,damp,soggy | HMM) = Pr(dry,damp,soggy | sunny,sunny,sunny) + Pr(dry,damp,soggy | sunny,sunny ,cloudy) + Pr(dry,damp,soggy | sunny,sunny ,rainy) + . . . . Pr(dry,damp,soggy | rainy,rainy ,rainy) </a:t>
            </a:r>
          </a:p>
        </p:txBody>
      </p:sp>
    </p:spTree>
  </p:cSld>
  <p:clrMapOvr>
    <a:masterClrMapping/>
  </p:clrMapOvr>
  <p:transition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3E68D7-4D2E-4417-96F5-8F7EB067F894}" type="slidenum">
              <a:rPr lang="en-US" altLang="id-ID"/>
              <a:pPr eaLnBrk="1" hangingPunct="1"/>
              <a:t>14</a:t>
            </a:fld>
            <a:endParaRPr lang="en-US" altLang="id-ID"/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1066800" y="282575"/>
            <a:ext cx="7848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>
                <a:solidFill>
                  <a:srgbClr val="C00000"/>
                </a:solidFill>
              </a:rPr>
              <a:t>Mengurangi kompleksitas menggunakan rekursif dan menghitung probabilitas parsial</a:t>
            </a:r>
          </a:p>
          <a:p>
            <a:pPr eaLnBrk="1" hangingPunct="1"/>
            <a:endParaRPr lang="en-US" altLang="id-ID" sz="2400"/>
          </a:p>
          <a:p>
            <a:pPr eaLnBrk="1" hangingPunct="1"/>
            <a:r>
              <a:rPr lang="en-US" altLang="id-ID" sz="2400"/>
              <a:t>Misal diagram dibawah menunjukkan transisi </a:t>
            </a:r>
            <a:r>
              <a:rPr lang="en-US" altLang="id-ID" sz="2400" i="1"/>
              <a:t>state </a:t>
            </a:r>
            <a:r>
              <a:rPr lang="en-US" altLang="id-ID" sz="2400"/>
              <a:t>orde pertama untuk observasi </a:t>
            </a:r>
            <a:r>
              <a:rPr lang="en-US" altLang="id-ID" sz="2400" i="1"/>
              <a:t>dry, damp, soggy</a:t>
            </a:r>
          </a:p>
        </p:txBody>
      </p:sp>
      <p:pic>
        <p:nvPicPr>
          <p:cNvPr id="17412" name="Picture 2" descr="trel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6532563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FORWARD ALGORITHM</a:t>
            </a:r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39D94B-C4C3-4335-997D-E6489E48EAA3}" type="slidenum">
              <a:rPr lang="en-US" altLang="id-ID"/>
              <a:pPr eaLnBrk="1" hangingPunct="1"/>
              <a:t>15</a:t>
            </a:fld>
            <a:endParaRPr lang="en-US" altLang="id-ID"/>
          </a:p>
        </p:txBody>
      </p:sp>
      <p:pic>
        <p:nvPicPr>
          <p:cNvPr id="18436" name="Picture 4" descr="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417638"/>
            <a:ext cx="5851525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1014413" y="5029200"/>
            <a:ext cx="825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ea typeface="Times New Roman" panose="02020603050405020304" pitchFamily="18" charset="0"/>
                <a:cs typeface="Arial" panose="020B0604020202020204" pitchFamily="34" charset="0"/>
              </a:rPr>
              <a:t>t ( j )= Pr( observation | hidden state is j ) x Pr(all paths to state j at time t) </a:t>
            </a:r>
            <a:endParaRPr lang="en-US" altLang="id-ID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855663" y="502920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α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1021EF-3064-42DD-A7A1-D4A6DB3381A2}" type="slidenum">
              <a:rPr lang="en-US" altLang="id-ID"/>
              <a:pPr eaLnBrk="1" hangingPunct="1"/>
              <a:t>16</a:t>
            </a:fld>
            <a:endParaRPr lang="en-US" altLang="id-ID"/>
          </a:p>
        </p:txBody>
      </p:sp>
      <p:pic>
        <p:nvPicPr>
          <p:cNvPr id="19459" name="Picture 1" descr="alp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77851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524000" y="838200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Penjumlahan dari  semua probabilitas parsial final adalah penjumlahan dari semua lintasan yang dimungkinkan</a:t>
            </a:r>
          </a:p>
        </p:txBody>
      </p:sp>
      <p:pic>
        <p:nvPicPr>
          <p:cNvPr id="19461" name="Picture 2" descr="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5588"/>
            <a:ext cx="3068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715EE4-A5C4-41FE-8830-26729516A06D}" type="slidenum">
              <a:rPr lang="en-US" altLang="id-ID"/>
              <a:pPr eaLnBrk="1" hangingPunct="1"/>
              <a:t>17</a:t>
            </a:fld>
            <a:endParaRPr lang="en-US" altLang="id-ID"/>
          </a:p>
        </p:txBody>
      </p:sp>
      <p:pic>
        <p:nvPicPr>
          <p:cNvPr id="20483" name="Picture 2" descr="all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52578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FORWARD ALGORITHM</a:t>
            </a: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1A027D-FE79-48B8-9CF8-1FB9347998C7}" type="slidenum">
              <a:rPr lang="en-US" altLang="id-ID"/>
              <a:pPr eaLnBrk="1" hangingPunct="1"/>
              <a:t>18</a:t>
            </a:fld>
            <a:endParaRPr lang="en-US" altLang="id-ID"/>
          </a:p>
        </p:txBody>
      </p:sp>
      <p:pic>
        <p:nvPicPr>
          <p:cNvPr id="21508" name="Picture 4" descr="alph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5293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[Formula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4565650"/>
            <a:ext cx="4438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[Formula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5403850"/>
            <a:ext cx="3363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[Formula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81425"/>
            <a:ext cx="365283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990600" y="3781425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/>
              <a:t>Dengan observasi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cuaca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perhitungan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pada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t=2:</a:t>
            </a:r>
            <a:endParaRPr lang="en-US" sz="2800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E7BA9E-7FB4-4AD6-8E16-573722BFA961}" type="slidenum">
              <a:rPr lang="en-US" altLang="id-ID"/>
              <a:pPr eaLnBrk="1" hangingPunct="1"/>
              <a:t>19</a:t>
            </a:fld>
            <a:endParaRPr lang="en-US" altLang="id-ID"/>
          </a:p>
        </p:txBody>
      </p:sp>
      <p:pic>
        <p:nvPicPr>
          <p:cNvPr id="22532" name="Picture 5" descr="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96975"/>
            <a:ext cx="57658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DETERMINISTIC PATTERN</a:t>
            </a:r>
            <a:endParaRPr lang="en-US" dirty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920999-B893-4034-B953-9FF7147DF12B}" type="slidenum">
              <a:rPr lang="en-US" altLang="id-ID"/>
              <a:pPr eaLnBrk="1" hangingPunct="1"/>
              <a:t>2</a:t>
            </a:fld>
            <a:endParaRPr lang="en-US" altLang="id-ID"/>
          </a:p>
        </p:txBody>
      </p:sp>
      <p:pic>
        <p:nvPicPr>
          <p:cNvPr id="5124" name="Picture 2" descr="traffic-lights_ani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831013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58C395-2070-4021-9443-6466F86433A1}" type="slidenum">
              <a:rPr lang="en-US" altLang="id-ID"/>
              <a:pPr eaLnBrk="1" hangingPunct="1"/>
              <a:t>20</a:t>
            </a:fld>
            <a:endParaRPr lang="en-US" altLang="id-ID"/>
          </a:p>
        </p:txBody>
      </p:sp>
      <p:pic>
        <p:nvPicPr>
          <p:cNvPr id="23555" name="Picture 2" descr="trel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3140075"/>
            <a:ext cx="764698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-4763"/>
            <a:ext cx="7467600" cy="16319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Decoding:</a:t>
            </a:r>
            <a:r>
              <a:rPr lang="en-US" sz="2800" dirty="0">
                <a:solidFill>
                  <a:srgbClr val="C00000"/>
                </a:solidFill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latin typeface="Arial" charset="0"/>
              </a:rPr>
              <a:t>menentukan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urutan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i="1" dirty="0">
                <a:latin typeface="Arial" charset="0"/>
              </a:rPr>
              <a:t>hidden state </a:t>
            </a:r>
            <a:r>
              <a:rPr lang="en-US" sz="2400" dirty="0">
                <a:latin typeface="Arial" charset="0"/>
              </a:rPr>
              <a:t>yang paling </a:t>
            </a:r>
            <a:r>
              <a:rPr lang="en-US" sz="2400" dirty="0" err="1">
                <a:latin typeface="Arial" charset="0"/>
              </a:rPr>
              <a:t>dimungkinkan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dapat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dengan</a:t>
            </a:r>
            <a:r>
              <a:rPr lang="en-US" sz="2400" dirty="0">
                <a:latin typeface="Arial" charset="0"/>
              </a:rPr>
              <a:t> exhaustive search yang </a:t>
            </a:r>
            <a:r>
              <a:rPr lang="en-US" sz="2400" dirty="0" err="1">
                <a:latin typeface="Arial" charset="0"/>
              </a:rPr>
              <a:t>mencari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maksimum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dari</a:t>
            </a:r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219200" y="1828800"/>
            <a:ext cx="746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/>
              <a:t>Pr(dry,damp,soggy | sunny,sunny,sunny), Pr(dry,damp,soggy | sunny,sunny,cloudy), Pr(dry,damp,soggy | sunny,sunny,rainy), . . . . Pr(dry,damp,soggy | rainy,rainy,rainy) </a:t>
            </a:r>
          </a:p>
        </p:txBody>
      </p:sp>
    </p:spTree>
  </p:cSld>
  <p:clrMapOvr>
    <a:masterClrMapping/>
  </p:clrMapOvr>
  <p:transition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9B6521-1556-45DD-9EDF-BAFF02560461}" type="slidenum">
              <a:rPr lang="en-US" altLang="id-ID"/>
              <a:pPr eaLnBrk="1" hangingPunct="1"/>
              <a:t>21</a:t>
            </a:fld>
            <a:endParaRPr lang="en-US" altLang="id-ID"/>
          </a:p>
        </p:txBody>
      </p:sp>
      <p:pic>
        <p:nvPicPr>
          <p:cNvPr id="24579" name="Picture 2" descr="[Pi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5643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990600" y="914400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solidFill>
                  <a:srgbClr val="C00000"/>
                </a:solidFill>
              </a:rPr>
              <a:t>Mereduksi kompleksitas dengan partial best paths</a:t>
            </a:r>
          </a:p>
        </p:txBody>
      </p:sp>
    </p:spTree>
  </p:cSld>
  <p:clrMapOvr>
    <a:masterClrMapping/>
  </p:clrMapOvr>
  <p:transition>
    <p:spli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VITERBI ALGORITHM</a:t>
            </a:r>
            <a:endParaRPr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4F03FC-6FB0-4834-833B-48C71DBDD15E}" type="slidenum">
              <a:rPr lang="en-US" altLang="id-ID"/>
              <a:pPr eaLnBrk="1" hangingPunct="1"/>
              <a:t>22</a:t>
            </a:fld>
            <a:endParaRPr lang="en-US" altLang="id-ID"/>
          </a:p>
        </p:txBody>
      </p:sp>
      <p:pic>
        <p:nvPicPr>
          <p:cNvPr id="25604" name="Picture 2" descr="[Pi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1824038"/>
            <a:ext cx="4478337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 descr="[Formula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12825"/>
            <a:ext cx="337185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1143000" y="4219575"/>
            <a:ext cx="748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 b="1">
                <a:ea typeface="Times New Roman" panose="02020603050405020304" pitchFamily="18" charset="0"/>
                <a:cs typeface="Arial" panose="020B0604020202020204" pitchFamily="34" charset="0"/>
              </a:rPr>
              <a:t>Pr (most probable path to A) . Pr (X | A) . Pr (observation | X)</a:t>
            </a:r>
            <a:endParaRPr lang="en-US" altLang="id-ID" sz="200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5607" name="Picture 5" descr="[Formula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4619625"/>
            <a:ext cx="437515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 descr="[Formula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6061075"/>
            <a:ext cx="424656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F86DB7-E8E3-4B7A-8805-E1C7D33BAA91}" type="slidenum">
              <a:rPr lang="en-US" altLang="id-ID"/>
              <a:pPr eaLnBrk="1" hangingPunct="1"/>
              <a:t>23</a:t>
            </a:fld>
            <a:endParaRPr lang="en-US" altLang="id-ID"/>
          </a:p>
        </p:txBody>
      </p:sp>
      <p:pic>
        <p:nvPicPr>
          <p:cNvPr id="26627" name="Picture 4" descr="[Formula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375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 descr="[Formula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633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381000"/>
            <a:ext cx="39814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Definisi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algoritma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:</a:t>
            </a:r>
          </a:p>
        </p:txBody>
      </p:sp>
    </p:spTree>
  </p:cSld>
  <p:clrMapOvr>
    <a:masterClrMapping/>
  </p:clrMapOvr>
  <p:transition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cuaca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t=2</a:t>
            </a:r>
            <a:endParaRPr lang="en-US" dirty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46BA0C-D9A5-46F2-9298-99B8C0305852}" type="slidenum">
              <a:rPr lang="en-US" altLang="id-ID"/>
              <a:pPr eaLnBrk="1" hangingPunct="1"/>
              <a:t>24</a:t>
            </a:fld>
            <a:endParaRPr lang="en-US" altLang="id-ID"/>
          </a:p>
        </p:txBody>
      </p:sp>
      <p:pic>
        <p:nvPicPr>
          <p:cNvPr id="27652" name="Picture 1" descr="[Pi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44650"/>
            <a:ext cx="54800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28687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8688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8679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28683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28685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8686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8684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28681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0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NON-DETERMINISTIC PATTERN (MARKOV PROCESS ORDE 1)</a:t>
            </a:r>
            <a:endParaRPr lang="en-US" sz="3200" dirty="0"/>
          </a:p>
        </p:txBody>
      </p:sp>
      <p:pic>
        <p:nvPicPr>
          <p:cNvPr id="6147" name="Picture 2" descr="weather-example-ani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89038"/>
            <a:ext cx="6243638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weather-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5303838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pi-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4648200"/>
            <a:ext cx="2762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460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pic>
        <p:nvPicPr>
          <p:cNvPr id="6151" name="Picture 6" descr="P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325938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962775" y="417353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cs typeface="Times New Roman" panose="02020603050405020304" pitchFamily="18" charset="0"/>
              </a:rPr>
              <a:t>vector</a:t>
            </a:r>
            <a:r>
              <a:rPr lang="en-US" altLang="id-ID" sz="1400"/>
              <a:t> </a:t>
            </a:r>
            <a:endParaRPr lang="en-US" altLang="id-ID" sz="240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Markov Model (HMM)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altLang="id-ID" sz="2000" smtClean="0"/>
              <a:t>Metode </a:t>
            </a:r>
            <a:r>
              <a:rPr lang="id-ID" altLang="id-ID" sz="2000" i="1" smtClean="0"/>
              <a:t>machine learning</a:t>
            </a:r>
            <a:r>
              <a:rPr lang="id-ID" altLang="id-ID" sz="2000" smtClean="0"/>
              <a:t>, menggunakan </a:t>
            </a:r>
            <a:r>
              <a:rPr lang="id-ID" altLang="id-ID" sz="2000" i="1" smtClean="0"/>
              <a:t>state machine</a:t>
            </a:r>
            <a:r>
              <a:rPr lang="id-ID" altLang="id-ID" sz="2000" smtClean="0"/>
              <a:t> dengan model probabilitas</a:t>
            </a:r>
          </a:p>
          <a:p>
            <a:pPr>
              <a:lnSpc>
                <a:spcPct val="90000"/>
              </a:lnSpc>
            </a:pPr>
            <a:r>
              <a:rPr lang="id-ID" altLang="id-ID" sz="2000" smtClean="0"/>
              <a:t>Untuk masalah dengan langkah sekuensial</a:t>
            </a:r>
          </a:p>
          <a:p>
            <a:pPr>
              <a:lnSpc>
                <a:spcPct val="90000"/>
              </a:lnSpc>
            </a:pPr>
            <a:r>
              <a:rPr lang="id-ID" altLang="id-ID" sz="2000" smtClean="0"/>
              <a:t>Hanya dapat mengamati output dari </a:t>
            </a:r>
            <a:r>
              <a:rPr lang="id-ID" altLang="id-ID" sz="2000" i="1" smtClean="0"/>
              <a:t>state</a:t>
            </a:r>
            <a:r>
              <a:rPr lang="id-ID" altLang="id-ID" sz="2000" smtClean="0"/>
              <a:t>, bukan </a:t>
            </a:r>
            <a:r>
              <a:rPr lang="id-ID" altLang="id-ID" sz="2000" i="1" smtClean="0"/>
              <a:t>state</a:t>
            </a:r>
            <a:r>
              <a:rPr lang="id-ID" altLang="id-ID" sz="2000" smtClean="0"/>
              <a:t> itu sendiri</a:t>
            </a:r>
            <a:endParaRPr lang="en-US" altLang="id-ID" sz="2000" smtClean="0"/>
          </a:p>
          <a:p>
            <a:pPr>
              <a:lnSpc>
                <a:spcPct val="80000"/>
              </a:lnSpc>
            </a:pPr>
            <a:r>
              <a:rPr lang="id-ID" altLang="id-ID" sz="2000" smtClean="0"/>
              <a:t>Aplikasi a.l.:</a:t>
            </a:r>
            <a:endParaRPr lang="en-US" altLang="id-ID" sz="2000" smtClean="0"/>
          </a:p>
          <a:p>
            <a:pPr lvl="1">
              <a:lnSpc>
                <a:spcPct val="80000"/>
              </a:lnSpc>
            </a:pPr>
            <a:r>
              <a:rPr lang="en-US" altLang="id-ID" sz="2000" smtClean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id-ID" sz="2000" smtClean="0"/>
              <a:t>Text processing</a:t>
            </a:r>
          </a:p>
          <a:p>
            <a:pPr lvl="1">
              <a:lnSpc>
                <a:spcPct val="80000"/>
              </a:lnSpc>
            </a:pPr>
            <a:r>
              <a:rPr lang="en-US" altLang="id-ID" sz="2000" smtClean="0"/>
              <a:t>Bioinformatics</a:t>
            </a:r>
          </a:p>
          <a:p>
            <a:pPr lvl="1">
              <a:lnSpc>
                <a:spcPct val="80000"/>
              </a:lnSpc>
            </a:pPr>
            <a:r>
              <a:rPr lang="en-US" altLang="id-ID" sz="2000" smtClean="0"/>
              <a:t>Financial</a:t>
            </a:r>
            <a:endParaRPr lang="id-ID" altLang="id-ID" sz="20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id-ID" altLang="id-ID" sz="2000" smtClean="0"/>
              <a:t>       Contoh:</a:t>
            </a:r>
            <a:endParaRPr lang="en-US" altLang="id-ID" sz="200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id-ID" sz="240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84663"/>
            <a:ext cx="38100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 Markov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 pertama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endParaRPr lang="id-ID" altLang="id-ID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HMM 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17638"/>
            <a:ext cx="45720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id-ID" sz="2000" smtClean="0"/>
          </a:p>
          <a:p>
            <a:pPr>
              <a:lnSpc>
                <a:spcPct val="80000"/>
              </a:lnSpc>
            </a:pPr>
            <a:r>
              <a:rPr lang="id-ID" altLang="id-ID" sz="2000" i="1" smtClean="0"/>
              <a:t>S</a:t>
            </a:r>
            <a:r>
              <a:rPr lang="en-US" altLang="id-ID" sz="2000" i="1" smtClean="0"/>
              <a:t>et of states (x’s)</a:t>
            </a:r>
            <a:endParaRPr lang="en-US" altLang="id-ID" sz="2000" baseline="-25000" smtClean="0"/>
          </a:p>
          <a:p>
            <a:pPr>
              <a:lnSpc>
                <a:spcPct val="80000"/>
              </a:lnSpc>
            </a:pPr>
            <a:r>
              <a:rPr lang="id-ID" altLang="id-ID" sz="2000" i="1" smtClean="0"/>
              <a:t>S</a:t>
            </a:r>
            <a:r>
              <a:rPr lang="en-US" altLang="id-ID" sz="2000" i="1" smtClean="0"/>
              <a:t>et of possible output symbols (y’s)</a:t>
            </a:r>
            <a:endParaRPr lang="en-US" altLang="id-ID" sz="2000" baseline="-25000" smtClean="0"/>
          </a:p>
          <a:p>
            <a:pPr>
              <a:lnSpc>
                <a:spcPct val="80000"/>
              </a:lnSpc>
            </a:pPr>
            <a:r>
              <a:rPr lang="id-ID" altLang="id-ID" sz="2000" i="1" smtClean="0"/>
              <a:t>S</a:t>
            </a:r>
            <a:r>
              <a:rPr lang="en-US" altLang="id-ID" sz="2000" i="1" smtClean="0"/>
              <a:t>tate transition matrix (a’s)</a:t>
            </a:r>
            <a:endParaRPr lang="en-US" altLang="id-ID" sz="1800" baseline="-25000" smtClean="0"/>
          </a:p>
          <a:p>
            <a:pPr>
              <a:lnSpc>
                <a:spcPct val="80000"/>
              </a:lnSpc>
            </a:pPr>
            <a:r>
              <a:rPr lang="en-US" altLang="id-ID" sz="2000" i="1" smtClean="0"/>
              <a:t>Output emission matrix (b’s)</a:t>
            </a:r>
            <a:endParaRPr lang="en-US" altLang="id-ID" sz="1800" smtClean="0"/>
          </a:p>
          <a:p>
            <a:pPr>
              <a:lnSpc>
                <a:spcPct val="80000"/>
              </a:lnSpc>
            </a:pPr>
            <a:r>
              <a:rPr lang="en-US" altLang="id-ID" sz="2000" i="1" smtClean="0"/>
              <a:t>Initial probability vector</a:t>
            </a:r>
          </a:p>
          <a:p>
            <a:pPr>
              <a:lnSpc>
                <a:spcPct val="80000"/>
              </a:lnSpc>
            </a:pPr>
            <a:endParaRPr lang="en-US" altLang="id-ID" sz="2000" smtClean="0"/>
          </a:p>
          <a:p>
            <a:pPr lvl="2">
              <a:lnSpc>
                <a:spcPct val="80000"/>
              </a:lnSpc>
            </a:pPr>
            <a:endParaRPr lang="en-US" altLang="id-ID" sz="1600" smtClean="0"/>
          </a:p>
          <a:p>
            <a:pPr lvl="2">
              <a:lnSpc>
                <a:spcPct val="80000"/>
              </a:lnSpc>
            </a:pPr>
            <a:endParaRPr lang="en-US" altLang="id-ID" sz="1600" smtClean="0"/>
          </a:p>
          <a:p>
            <a:pPr lvl="2">
              <a:lnSpc>
                <a:spcPct val="80000"/>
              </a:lnSpc>
            </a:pPr>
            <a:endParaRPr lang="en-US" altLang="id-ID" sz="1600" smtClean="0"/>
          </a:p>
        </p:txBody>
      </p:sp>
      <p:pic>
        <p:nvPicPr>
          <p:cNvPr id="9220" name="Picture 10" descr="MarkovModel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3810000"/>
            <a:ext cx="3810000" cy="2871788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HMM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3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17638"/>
            <a:ext cx="8153400" cy="4572000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HMM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417638"/>
            <a:ext cx="5646738" cy="4525962"/>
          </a:xfrm>
        </p:spPr>
        <p:txBody>
          <a:bodyPr/>
          <a:lstStyle/>
          <a:p>
            <a:r>
              <a:rPr lang="en-US" altLang="id-ID" sz="2800" smtClean="0"/>
              <a:t>Ergodic (</a:t>
            </a:r>
            <a:r>
              <a:rPr lang="en-US" altLang="id-ID" sz="2800" i="1" smtClean="0"/>
              <a:t>fully connected</a:t>
            </a:r>
            <a:r>
              <a:rPr lang="en-US" altLang="id-ID" sz="2800" smtClean="0"/>
              <a:t>):</a:t>
            </a:r>
            <a:endParaRPr lang="id-ID" altLang="id-ID" sz="2800" smtClean="0"/>
          </a:p>
          <a:p>
            <a:endParaRPr lang="id-ID" altLang="id-ID" sz="2800" smtClean="0"/>
          </a:p>
          <a:p>
            <a:endParaRPr lang="id-ID" altLang="id-ID" sz="2800" smtClean="0"/>
          </a:p>
          <a:p>
            <a:endParaRPr lang="id-ID" altLang="id-ID" sz="2800" smtClean="0"/>
          </a:p>
          <a:p>
            <a:endParaRPr lang="en-US" altLang="id-ID" sz="2800" smtClean="0"/>
          </a:p>
          <a:p>
            <a:r>
              <a:rPr lang="en-US" altLang="id-ID" sz="2800" smtClean="0"/>
              <a:t>Bakis (</a:t>
            </a:r>
            <a:r>
              <a:rPr lang="en-US" altLang="id-ID" sz="2800" i="1" smtClean="0"/>
              <a:t>left-right</a:t>
            </a:r>
            <a:r>
              <a:rPr lang="en-US" altLang="id-ID" sz="2800" smtClean="0"/>
              <a:t>):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2700" y="2209800"/>
            <a:ext cx="2362200" cy="1689100"/>
          </a:xfrm>
          <a:noFill/>
        </p:spPr>
      </p:pic>
      <p:pic>
        <p:nvPicPr>
          <p:cNvPr id="11269" name="Picture 8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4953000"/>
            <a:ext cx="5638800" cy="1447800"/>
          </a:xfr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d-ID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HM</a:t>
            </a:r>
            <a:r>
              <a:rPr lang="id-ID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endParaRPr lang="en-US" dirty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2EBE2F-A64A-4C25-9754-E3152713E6A1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  <p:pic>
        <p:nvPicPr>
          <p:cNvPr id="12292" name="Picture 4" descr="hidden-weather-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44638"/>
            <a:ext cx="6608763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274763" y="5891213"/>
            <a:ext cx="670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1400" b="1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id-ID" sz="2400" b="1" i="1"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lang="en-US" altLang="id-ID" sz="2400" b="1">
                <a:ea typeface="Times New Roman" panose="02020603050405020304" pitchFamily="18" charset="0"/>
                <a:cs typeface="Arial" panose="020B0604020202020204" pitchFamily="34" charset="0"/>
              </a:rPr>
              <a:t>(Obs|Sun)+</a:t>
            </a:r>
            <a:r>
              <a:rPr lang="en-US" altLang="id-ID" sz="2400" b="1" i="1"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lang="en-US" altLang="id-ID" sz="2400" b="1">
                <a:ea typeface="Times New Roman" panose="02020603050405020304" pitchFamily="18" charset="0"/>
                <a:cs typeface="Arial" panose="020B0604020202020204" pitchFamily="34" charset="0"/>
              </a:rPr>
              <a:t>(Obs|Cloud)+</a:t>
            </a:r>
            <a:r>
              <a:rPr lang="en-US" altLang="id-ID" sz="2400" b="1" i="1"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lang="en-US" altLang="id-ID" sz="2400" b="1">
                <a:ea typeface="Times New Roman" panose="02020603050405020304" pitchFamily="18" charset="0"/>
                <a:cs typeface="Arial" panose="020B0604020202020204" pitchFamily="34" charset="0"/>
              </a:rPr>
              <a:t>(Obs|Rain)</a:t>
            </a:r>
            <a:endParaRPr lang="en-US" altLang="id-ID" sz="240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371</Words>
  <Application>Microsoft Office PowerPoint</Application>
  <PresentationFormat>On-screen Show (4:3)</PresentationFormat>
  <Paragraphs>87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Garamond</vt:lpstr>
      <vt:lpstr>Times New Roman</vt:lpstr>
      <vt:lpstr>Arial Black</vt:lpstr>
      <vt:lpstr>Default Design</vt:lpstr>
      <vt:lpstr>PowerPoint Presentation</vt:lpstr>
      <vt:lpstr>DETERMINISTIC PATTERN</vt:lpstr>
      <vt:lpstr>CONTOH NON-DETERMINISTIC PATTERN (MARKOV PROCESS ORDE 1)</vt:lpstr>
      <vt:lpstr>Hidden Markov Model (HMM)</vt:lpstr>
      <vt:lpstr>Observable Markov Model  orde pertama</vt:lpstr>
      <vt:lpstr>Komponen HMM </vt:lpstr>
      <vt:lpstr>Komponen HMM</vt:lpstr>
      <vt:lpstr>Tipe  HMM</vt:lpstr>
      <vt:lpstr> Contoh HMM</vt:lpstr>
      <vt:lpstr>CONFUSION MATRIX</vt:lpstr>
      <vt:lpstr> Penggunaan HMM:  1.Evaluasi : mencari probabilitas dari urutan observasi dengan HMM yang diberikan. 2. Decoding: mencari urutan dari hidden states   dengan observasi yang paling dimungkinkan 3. Learning: mencari HMM untuk urutan observasi yang diberikan  </vt:lpstr>
      <vt:lpstr>Evaluasi: Exhaustive Search</vt:lpstr>
      <vt:lpstr>Ada 27 kemungkinan dan probabilitasnya adalah:</vt:lpstr>
      <vt:lpstr>PowerPoint Presentation</vt:lpstr>
      <vt:lpstr>FORWARD ALGORITHM</vt:lpstr>
      <vt:lpstr>PowerPoint Presentation</vt:lpstr>
      <vt:lpstr>PowerPoint Presentation</vt:lpstr>
      <vt:lpstr>FORWARD ALGORITHM</vt:lpstr>
      <vt:lpstr>Dengan contoh cuaca, perhitungan pada t=2:</vt:lpstr>
      <vt:lpstr>PowerPoint Presentation</vt:lpstr>
      <vt:lpstr>PowerPoint Presentation</vt:lpstr>
      <vt:lpstr>VITERBI ALGORITHM</vt:lpstr>
      <vt:lpstr>PowerPoint Presentation</vt:lpstr>
      <vt:lpstr>Contoh cuaca dengan t=2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290</cp:revision>
  <cp:lastPrinted>1999-06-26T22:27:42Z</cp:lastPrinted>
  <dcterms:created xsi:type="dcterms:W3CDTF">1999-03-02T15:51:16Z</dcterms:created>
  <dcterms:modified xsi:type="dcterms:W3CDTF">2017-01-14T03:46:53Z</dcterms:modified>
</cp:coreProperties>
</file>