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34"/>
  </p:notesMasterIdLst>
  <p:handoutMasterIdLst>
    <p:handoutMasterId r:id="rId35"/>
  </p:handoutMasterIdLst>
  <p:sldIdLst>
    <p:sldId id="311" r:id="rId2"/>
    <p:sldId id="376" r:id="rId3"/>
    <p:sldId id="382" r:id="rId4"/>
    <p:sldId id="381" r:id="rId5"/>
    <p:sldId id="378" r:id="rId6"/>
    <p:sldId id="379" r:id="rId7"/>
    <p:sldId id="380" r:id="rId8"/>
    <p:sldId id="377" r:id="rId9"/>
    <p:sldId id="388" r:id="rId10"/>
    <p:sldId id="387" r:id="rId11"/>
    <p:sldId id="386" r:id="rId12"/>
    <p:sldId id="385" r:id="rId13"/>
    <p:sldId id="384" r:id="rId14"/>
    <p:sldId id="400" r:id="rId15"/>
    <p:sldId id="398" r:id="rId16"/>
    <p:sldId id="402" r:id="rId17"/>
    <p:sldId id="408" r:id="rId18"/>
    <p:sldId id="409" r:id="rId19"/>
    <p:sldId id="410" r:id="rId20"/>
    <p:sldId id="401" r:id="rId21"/>
    <p:sldId id="405" r:id="rId22"/>
    <p:sldId id="406" r:id="rId23"/>
    <p:sldId id="407" r:id="rId24"/>
    <p:sldId id="397" r:id="rId25"/>
    <p:sldId id="389" r:id="rId26"/>
    <p:sldId id="395" r:id="rId27"/>
    <p:sldId id="394" r:id="rId28"/>
    <p:sldId id="393" r:id="rId29"/>
    <p:sldId id="392" r:id="rId30"/>
    <p:sldId id="396" r:id="rId31"/>
    <p:sldId id="391" r:id="rId32"/>
    <p:sldId id="369" r:id="rId33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ECFF"/>
    <a:srgbClr val="333399"/>
    <a:srgbClr val="000066"/>
    <a:srgbClr val="FFFFCC"/>
    <a:srgbClr val="F8F8F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882" y="-90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B571D279-ED00-44A3-94E0-FEAF694B2BFF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D66F1546-8BC1-44AD-8312-0ABE723D23C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98C5DC84-74EA-4540-982B-6E9AE225A2B2}" type="slidenum">
              <a:rPr lang="en-US" altLang="id-ID">
                <a:latin typeface="Arial Narrow" panose="020B0606020202030204" pitchFamily="34" charset="0"/>
              </a:rPr>
              <a:pPr/>
              <a:t>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5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BF3A408F-BEDE-41C4-A1FE-653345255F40}" type="slidenum">
              <a:rPr lang="en-US" altLang="id-ID">
                <a:latin typeface="Arial Narrow" panose="020B0606020202030204" pitchFamily="34" charset="0"/>
              </a:rPr>
              <a:pPr/>
              <a:t>2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138F52E4-0CFB-4089-A794-60AAAA92724C}" type="slidenum">
              <a:rPr lang="en-US" altLang="id-ID">
                <a:latin typeface="Arial Narrow" panose="020B0606020202030204" pitchFamily="34" charset="0"/>
              </a:rPr>
              <a:pPr/>
              <a:t>29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Handayani Tjandrasa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E2B3C296-4CEF-440A-99E2-EC848CB83DDF}" type="slidenum">
              <a:rPr lang="en-US" altLang="id-ID">
                <a:latin typeface="Arial Narrow" panose="020B0606020202030204" pitchFamily="34" charset="0"/>
              </a:rPr>
              <a:pPr/>
              <a:t>30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252172B4-7C79-4424-993D-7EFF7EA18FA7}" type="slidenum">
              <a:rPr lang="en-US" altLang="id-ID">
                <a:latin typeface="Arial Narrow" panose="020B0606020202030204" pitchFamily="34" charset="0"/>
              </a:rPr>
              <a:pPr/>
              <a:t>32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399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72AB4-4608-4E1C-98F7-BAC790C7089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56289733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48C85-111F-4E04-9C96-3EF58D30C96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2276527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78BB-DD5F-4038-81BB-4445B2DF8AC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26777387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A508A-1EC6-4B63-9DAF-E408849FEA5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19360667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C4C3F-8FD9-4851-86A5-17FC31C4213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2565852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4493-E218-46B5-9930-2279D87BC1F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92704275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8D240-9E27-4A65-A676-4C7511852A9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56967420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C2E65-2577-479C-8B08-ABAB3AF4212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9101824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9E4CF-9BEA-42F7-BFA0-1CB1A4ED241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02054005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D07F3-E74D-47D6-ACD5-FF3B5D34EBA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96889164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1ACC0-9A15-4892-BF9D-36B25D5B2CD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82876654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9411B-9C86-4C66-9370-D9BFBE10E16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7324107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0954E-0F8E-4901-BCD1-C21C0DA51A4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95377609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E93C4D-2000-4AD5-AA32-B695B7B369B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spli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</a:t>
            </a:r>
            <a:r>
              <a:rPr 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INTELLIGENCE</a:t>
            </a:r>
            <a:endParaRPr lang="en-US" sz="4000" b="1" dirty="0">
              <a:solidFill>
                <a:srgbClr val="CC3300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C3300"/>
                </a:solidFill>
                <a:latin typeface="Arial" charset="0"/>
              </a:rPr>
              <a:t>Agent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History of AI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144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1943     	McCulloch &amp; Pitts: Boolean circuit model of brain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1950     	Turing's "Computing Machinery and Intelligence"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solidFill>
                  <a:srgbClr val="FF0000"/>
                </a:solidFill>
                <a:latin typeface="+mn-lt"/>
              </a:rPr>
              <a:t>1956		</a:t>
            </a:r>
            <a:r>
              <a:rPr lang="en-US" sz="2000" kern="0" dirty="0">
                <a:latin typeface="+mn-lt"/>
              </a:rPr>
              <a:t>Dartmouth meeting: "Artificial Intelligence" adopted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1952—69	Look, Ma, no hands!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1950s	Early AI programs, including Samuel's checkers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program, Newell &amp; Simon's Logic Theorist,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Gelernter's Geometry Engine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1965		Robinson's complete algorithm for logical reasoning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1966—73	AI discovers computational complexity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Neural network research almost disappears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1969—79	Early development of knowledge-based systems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1980-- 	AI becomes an industry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1986-- 	Neural networks return to popularity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1987--	AI becomes a science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1995--	The emergence of intelligent agents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Agent and environments</a:t>
            </a:r>
            <a:endParaRPr lang="en-US" dirty="0" smtClean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029200" y="1069975"/>
            <a:ext cx="40386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Agents include human, robots, </a:t>
            </a:r>
            <a:r>
              <a:rPr lang="en-US" sz="2200" kern="0" dirty="0" err="1">
                <a:latin typeface="+mn-lt"/>
              </a:rPr>
              <a:t>softbots</a:t>
            </a:r>
            <a:r>
              <a:rPr lang="en-US" sz="2200" kern="0" dirty="0">
                <a:latin typeface="+mn-lt"/>
              </a:rPr>
              <a:t>, thermostats, etc.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The </a:t>
            </a:r>
            <a:r>
              <a:rPr lang="en-US" sz="2200" i="1" kern="0" dirty="0">
                <a:latin typeface="+mn-lt"/>
              </a:rPr>
              <a:t>agent function</a:t>
            </a:r>
            <a:r>
              <a:rPr lang="en-US" sz="2200" kern="0" dirty="0">
                <a:latin typeface="+mn-lt"/>
              </a:rPr>
              <a:t> maps percept sequence to actions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An agent can perceive its own actions, but not always it effects.</a:t>
            </a:r>
          </a:p>
        </p:txBody>
      </p:sp>
      <p:pic>
        <p:nvPicPr>
          <p:cNvPr id="2053" name="Picture 5" descr="agent-environment.jpg  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013075"/>
            <a:ext cx="4038600" cy="1822450"/>
          </a:xfrm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62600" y="3013075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711200" imgH="177800" progId="Equation.3">
                  <p:embed/>
                </p:oleObj>
              </mc:Choice>
              <mc:Fallback>
                <p:oleObj name="Equation" r:id="rId4" imgW="7112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13075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29200" y="4419600"/>
            <a:ext cx="4038600" cy="1641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The </a:t>
            </a:r>
            <a:r>
              <a:rPr lang="en-US" sz="2200" i="1" kern="0" dirty="0">
                <a:latin typeface="+mn-lt"/>
              </a:rPr>
              <a:t>agent function</a:t>
            </a:r>
            <a:r>
              <a:rPr lang="en-US" sz="2200" kern="0" dirty="0">
                <a:latin typeface="+mn-lt"/>
              </a:rPr>
              <a:t> will internally be represented by the </a:t>
            </a:r>
            <a:r>
              <a:rPr lang="en-US" sz="2200" i="1" kern="0" dirty="0">
                <a:latin typeface="+mn-lt"/>
              </a:rPr>
              <a:t>agent program</a:t>
            </a:r>
            <a:r>
              <a:rPr lang="en-US" sz="2200" kern="0" dirty="0">
                <a:latin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The agent program runs on the physical </a:t>
            </a:r>
            <a:r>
              <a:rPr lang="en-US" sz="2200" i="1" kern="0" dirty="0">
                <a:latin typeface="+mn-lt"/>
              </a:rPr>
              <a:t>architecture</a:t>
            </a:r>
            <a:r>
              <a:rPr lang="en-US" sz="2200" kern="0" dirty="0">
                <a:latin typeface="+mn-lt"/>
              </a:rPr>
              <a:t> to produce </a:t>
            </a:r>
            <a:r>
              <a:rPr lang="en-US" sz="2200" i="1" kern="0" dirty="0">
                <a:latin typeface="+mn-lt"/>
              </a:rPr>
              <a:t>f</a:t>
            </a:r>
            <a:r>
              <a:rPr lang="en-US" sz="2200" kern="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vacuum-cleaner world</a:t>
            </a:r>
            <a:endParaRPr lang="en-US" dirty="0" smtClean="0"/>
          </a:p>
        </p:txBody>
      </p:sp>
      <p:pic>
        <p:nvPicPr>
          <p:cNvPr id="13315" name="Picture 5" descr="vacuum2-environment.jpg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75" y="1981200"/>
            <a:ext cx="3649663" cy="1866900"/>
          </a:xfrm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14400" y="4648200"/>
            <a:ext cx="8229600" cy="18669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Environment: square A and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Percepts: [location and content] e.g. </a:t>
            </a:r>
            <a:r>
              <a:rPr lang="en-US" sz="2600" i="1" kern="0">
                <a:latin typeface="+mn-lt"/>
              </a:rPr>
              <a:t>[A, Dirty]</a:t>
            </a:r>
            <a:endParaRPr lang="en-US" sz="2600" kern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Actions: left, right, suck, and no-op</a:t>
            </a:r>
            <a:endParaRPr lang="en-US" sz="26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Vacuum-cleaner</a:t>
            </a:r>
            <a:endParaRPr lang="en-US" dirty="0" smtClean="0"/>
          </a:p>
        </p:txBody>
      </p:sp>
      <p:pic>
        <p:nvPicPr>
          <p:cNvPr id="14339" name="Picture 39" descr="vacuum2-environment.jpg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1752600"/>
            <a:ext cx="3119438" cy="1595438"/>
          </a:xfrm>
        </p:spPr>
      </p:pic>
      <p:graphicFrame>
        <p:nvGraphicFramePr>
          <p:cNvPr id="4" name="Group 85"/>
          <p:cNvGraphicFramePr>
            <a:graphicFrameLocks noGrp="1"/>
          </p:cNvGraphicFramePr>
          <p:nvPr/>
        </p:nvGraphicFramePr>
        <p:xfrm>
          <a:off x="1066800" y="3581400"/>
          <a:ext cx="6858000" cy="2682875"/>
        </p:xfrm>
        <a:graphic>
          <a:graphicData uri="http://schemas.openxmlformats.org/drawingml/2006/table">
            <a:tbl>
              <a:tblPr/>
              <a:tblGrid>
                <a:gridCol w="505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Percept sequence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[A,Clean]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[A, Dirty]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[B, Clean]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Left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[B, Dirty]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[A, Clean],[A, Clean]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Right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[A, Clean],[A, Dirty]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Rational agent</a:t>
            </a:r>
            <a:endParaRPr lang="en-US" dirty="0" smtClean="0"/>
          </a:p>
        </p:txBody>
      </p:sp>
      <p:sp>
        <p:nvSpPr>
          <p:cNvPr id="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6764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latin typeface="+mn-lt"/>
              </a:rPr>
              <a:t>What is rational depends on: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b="1" kern="0">
                <a:latin typeface="+mn-lt"/>
              </a:rPr>
              <a:t>P</a:t>
            </a:r>
            <a:r>
              <a:rPr lang="en-US" sz="2400" kern="0">
                <a:latin typeface="+mn-lt"/>
              </a:rPr>
              <a:t>erformance measure - The performance measure that defines the criterion of success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b="1" kern="0">
                <a:latin typeface="+mn-lt"/>
              </a:rPr>
              <a:t>E</a:t>
            </a:r>
            <a:r>
              <a:rPr lang="en-US" sz="2400" kern="0">
                <a:latin typeface="+mn-lt"/>
              </a:rPr>
              <a:t>nvironment - The agents prior knowledge of the environment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b="1" kern="0">
                <a:latin typeface="+mn-lt"/>
              </a:rPr>
              <a:t>A</a:t>
            </a:r>
            <a:r>
              <a:rPr lang="en-US" sz="2400" kern="0">
                <a:latin typeface="+mn-lt"/>
              </a:rPr>
              <a:t>ctuators - The actions that the agent can perform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b="1" kern="0">
                <a:latin typeface="+mn-lt"/>
              </a:rPr>
              <a:t>S</a:t>
            </a:r>
            <a:r>
              <a:rPr lang="en-US" sz="2400" kern="0">
                <a:latin typeface="+mn-lt"/>
              </a:rPr>
              <a:t>ensors - The agent’s percept sequence to date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latin typeface="+mn-lt"/>
              </a:rPr>
              <a:t>We’ll call all this the Task Environment (PEAS)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endParaRPr lang="en-US" sz="2400" kern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Vacuum Agent PEAS</a:t>
            </a:r>
            <a:endParaRPr lang="en-US" dirty="0" smtClean="0"/>
          </a:p>
        </p:txBody>
      </p:sp>
      <p:sp>
        <p:nvSpPr>
          <p:cNvPr id="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latin typeface="+mn-lt"/>
              </a:rPr>
              <a:t>Performance Measure</a:t>
            </a:r>
            <a:r>
              <a:rPr lang="en-US" sz="2800" kern="0" dirty="0">
                <a:latin typeface="+mn-lt"/>
              </a:rPr>
              <a:t>: minimize energy consumption, maximize dirt pick up.  Making this precise:  one point for each clean square over lifetime of 1000 steps. </a:t>
            </a:r>
          </a:p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latin typeface="+mn-lt"/>
              </a:rPr>
              <a:t>Environment</a:t>
            </a:r>
            <a:r>
              <a:rPr lang="en-US" sz="2800" kern="0" dirty="0">
                <a:latin typeface="+mn-lt"/>
              </a:rPr>
              <a:t>: two squares, dirt distribution unknown, assume actions are deterministic and environment is static (clean squares stay clean)</a:t>
            </a:r>
          </a:p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latin typeface="+mn-lt"/>
              </a:rPr>
              <a:t>Actuators</a:t>
            </a:r>
            <a:r>
              <a:rPr lang="en-US" sz="2800" kern="0" dirty="0">
                <a:latin typeface="+mn-lt"/>
              </a:rPr>
              <a:t>: Left, Right, Suck, </a:t>
            </a:r>
            <a:r>
              <a:rPr lang="en-US" sz="2800" kern="0" dirty="0" err="1">
                <a:latin typeface="+mn-lt"/>
              </a:rPr>
              <a:t>NoOp</a:t>
            </a:r>
            <a:endParaRPr lang="en-US" sz="2800" kern="0" dirty="0">
              <a:latin typeface="+mn-lt"/>
            </a:endParaRPr>
          </a:p>
          <a:p>
            <a:pPr marL="225425" indent="-225425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b="1" kern="0" dirty="0">
                <a:latin typeface="+mn-lt"/>
              </a:rPr>
              <a:t>Sensors</a:t>
            </a:r>
            <a:r>
              <a:rPr lang="en-US" sz="2800" kern="0" dirty="0">
                <a:latin typeface="+mn-lt"/>
              </a:rPr>
              <a:t>: agent can perceive its location and whether location is dirty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Automated taxi driving system</a:t>
            </a:r>
            <a:endParaRPr lang="en-US" dirty="0" smtClean="0"/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>
                <a:latin typeface="+mn-lt"/>
              </a:rPr>
              <a:t>Performance Measure</a:t>
            </a:r>
            <a:r>
              <a:rPr lang="en-US" sz="2400" kern="0">
                <a:latin typeface="+mn-lt"/>
              </a:rPr>
              <a:t>: Maintain safety, reach destination, maximize profits (fuel, tire wear), obey laws, provide passenger comfort, …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>
                <a:latin typeface="+mn-lt"/>
              </a:rPr>
              <a:t>Environment</a:t>
            </a:r>
            <a:r>
              <a:rPr lang="en-US" sz="2400" kern="0">
                <a:latin typeface="+mn-lt"/>
              </a:rPr>
              <a:t>: U.S. urban streets, freeways, traffic, pedestrians, weather, customers, …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>
                <a:latin typeface="+mn-lt"/>
              </a:rPr>
              <a:t>Actuators</a:t>
            </a:r>
            <a:r>
              <a:rPr lang="en-US" sz="2400" kern="0">
                <a:latin typeface="+mn-lt"/>
              </a:rPr>
              <a:t>: Steer, accelerate, brake, horn, speak/display, …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>
                <a:latin typeface="+mn-lt"/>
              </a:rPr>
              <a:t>Sensors</a:t>
            </a:r>
            <a:r>
              <a:rPr lang="en-US" sz="2400" kern="0">
                <a:latin typeface="+mn-lt"/>
              </a:rPr>
              <a:t>: Video, sonar, speedometer, odometer, engine sensors, keyboard input, microphone, GPS, …</a:t>
            </a:r>
            <a:endParaRPr lang="en-US" sz="24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diagnosis system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r>
              <a:rPr lang="en-US" altLang="id-ID" b="1" smtClean="0"/>
              <a:t>Performance measure</a:t>
            </a:r>
            <a:r>
              <a:rPr lang="en-US" altLang="id-ID" smtClean="0"/>
              <a:t>: Healthy patient, minimize costs, lawsuits</a:t>
            </a:r>
          </a:p>
          <a:p>
            <a:r>
              <a:rPr lang="en-US" altLang="id-ID" b="1" smtClean="0"/>
              <a:t>Environment</a:t>
            </a:r>
            <a:r>
              <a:rPr lang="en-US" altLang="id-ID" smtClean="0"/>
              <a:t>: Patient, hospital, staff</a:t>
            </a:r>
          </a:p>
          <a:p>
            <a:r>
              <a:rPr lang="en-US" altLang="id-ID" b="1" smtClean="0"/>
              <a:t>Actuators</a:t>
            </a:r>
            <a:r>
              <a:rPr lang="en-US" altLang="id-ID" smtClean="0"/>
              <a:t>: Screen display (questions, tests, diagnoses, treatments, referrals)
</a:t>
            </a:r>
            <a:r>
              <a:rPr lang="en-US" altLang="id-ID" b="1" smtClean="0"/>
              <a:t>Sensors</a:t>
            </a:r>
            <a:r>
              <a:rPr lang="en-US" altLang="id-ID" smtClean="0"/>
              <a:t>: Keyboard (entry of symptoms, findings, patient's answers)</a:t>
            </a:r>
          </a:p>
        </p:txBody>
      </p:sp>
    </p:spTree>
  </p:cSld>
  <p:clrMapOvr>
    <a:masterClrMapping/>
  </p:clrMapOvr>
  <p:transition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Part-picking robot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b="1" smtClean="0"/>
              <a:t>Performance measure</a:t>
            </a:r>
            <a:r>
              <a:rPr lang="en-US" altLang="id-ID" smtClean="0"/>
              <a:t>: Percentage of parts in correct bins</a:t>
            </a:r>
          </a:p>
          <a:p>
            <a:r>
              <a:rPr lang="en-US" altLang="id-ID" b="1" smtClean="0"/>
              <a:t>Environment</a:t>
            </a:r>
            <a:r>
              <a:rPr lang="en-US" altLang="id-ID" smtClean="0"/>
              <a:t>: Conveyor belt with parts, bins</a:t>
            </a:r>
          </a:p>
          <a:p>
            <a:r>
              <a:rPr lang="en-US" altLang="id-ID" b="1" smtClean="0"/>
              <a:t>Actuators</a:t>
            </a:r>
            <a:r>
              <a:rPr lang="en-US" altLang="id-ID" smtClean="0"/>
              <a:t>: Jointed arm and hand</a:t>
            </a:r>
          </a:p>
          <a:p>
            <a:r>
              <a:rPr lang="en-US" altLang="id-ID" b="1" smtClean="0"/>
              <a:t>Sensors</a:t>
            </a:r>
            <a:r>
              <a:rPr lang="en-US" altLang="id-ID" smtClean="0"/>
              <a:t>: Camera, joint angle sensors</a:t>
            </a:r>
          </a:p>
        </p:txBody>
      </p:sp>
    </p:spTree>
  </p:cSld>
  <p:clrMapOvr>
    <a:masterClrMapping/>
  </p:clrMapOvr>
  <p:transition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English tutor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b="1" smtClean="0"/>
              <a:t>Performance measure</a:t>
            </a:r>
            <a:r>
              <a:rPr lang="en-US" altLang="id-ID" smtClean="0"/>
              <a:t>: Maximize student's score on test</a:t>
            </a:r>
          </a:p>
          <a:p>
            <a:r>
              <a:rPr lang="en-US" altLang="id-ID" b="1" smtClean="0"/>
              <a:t>Environment</a:t>
            </a:r>
            <a:r>
              <a:rPr lang="en-US" altLang="id-ID" smtClean="0"/>
              <a:t>: Set of students</a:t>
            </a:r>
          </a:p>
          <a:p>
            <a:r>
              <a:rPr lang="en-US" altLang="id-ID" b="1" smtClean="0"/>
              <a:t>Actuators</a:t>
            </a:r>
            <a:r>
              <a:rPr lang="en-US" altLang="id-ID" smtClean="0"/>
              <a:t>: Screen display (exercises, suggestions, corrections)</a:t>
            </a:r>
          </a:p>
          <a:p>
            <a:r>
              <a:rPr lang="en-US" altLang="id-ID" b="1" smtClean="0"/>
              <a:t>Sensors</a:t>
            </a:r>
            <a:r>
              <a:rPr lang="en-US" altLang="id-ID" smtClean="0"/>
              <a:t>: Keyboard</a:t>
            </a:r>
          </a:p>
        </p:txBody>
      </p:sp>
    </p:spTree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study AI</a:t>
            </a:r>
            <a:endParaRPr lang="en-US" dirty="0" smtClean="0"/>
          </a:p>
        </p:txBody>
      </p:sp>
      <p:sp>
        <p:nvSpPr>
          <p:cNvPr id="10547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n-US" altLang="id-ID" sz="2400" b="1" u="sng" smtClean="0">
                <a:latin typeface="Times New Roman" panose="02020603050405020304" pitchFamily="18" charset="0"/>
              </a:rPr>
              <a:t>Cognitive Science</a:t>
            </a:r>
            <a:r>
              <a:rPr lang="en-US" altLang="id-ID" sz="2400" b="1" smtClean="0">
                <a:latin typeface="Times New Roman" panose="02020603050405020304" pitchFamily="18" charset="0"/>
              </a:rPr>
              <a:t>:</a:t>
            </a:r>
            <a:r>
              <a:rPr lang="en-US" altLang="id-ID" sz="2400" smtClean="0">
                <a:latin typeface="Times New Roman" panose="02020603050405020304" pitchFamily="18" charset="0"/>
              </a:rPr>
              <a:t> As a way to understand how natural minds and mental phenomena work</a:t>
            </a:r>
          </a:p>
          <a:p>
            <a:pPr lvl="1" eaLnBrk="1" hangingPunct="1"/>
            <a:r>
              <a:rPr lang="en-US" altLang="id-ID" sz="2400" smtClean="0">
                <a:latin typeface="Times New Roman" panose="02020603050405020304" pitchFamily="18" charset="0"/>
              </a:rPr>
              <a:t>e.g., visual perception, memory, learning, language, etc.</a:t>
            </a:r>
          </a:p>
          <a:p>
            <a:pPr eaLnBrk="1" hangingPunct="1"/>
            <a:r>
              <a:rPr lang="en-US" altLang="id-ID" sz="2400" b="1" u="sng" smtClean="0">
                <a:latin typeface="Times New Roman" panose="02020603050405020304" pitchFamily="18" charset="0"/>
              </a:rPr>
              <a:t>Philosophy</a:t>
            </a:r>
            <a:r>
              <a:rPr lang="en-US" altLang="id-ID" sz="2400" b="1" smtClean="0">
                <a:latin typeface="Times New Roman" panose="02020603050405020304" pitchFamily="18" charset="0"/>
              </a:rPr>
              <a:t>:</a:t>
            </a:r>
            <a:r>
              <a:rPr lang="en-US" altLang="id-ID" sz="2400" smtClean="0">
                <a:latin typeface="Times New Roman" panose="02020603050405020304" pitchFamily="18" charset="0"/>
              </a:rPr>
              <a:t> As a way to explore some basic and interesting (and important) philosophical questions</a:t>
            </a:r>
          </a:p>
          <a:p>
            <a:pPr lvl="1" eaLnBrk="1" hangingPunct="1"/>
            <a:r>
              <a:rPr lang="en-US" altLang="id-ID" sz="2400" smtClean="0">
                <a:latin typeface="Times New Roman" panose="02020603050405020304" pitchFamily="18" charset="0"/>
              </a:rPr>
              <a:t>e.g., the mind body problem, what is consciousness, etc.</a:t>
            </a:r>
          </a:p>
          <a:p>
            <a:pPr eaLnBrk="1" hangingPunct="1"/>
            <a:r>
              <a:rPr lang="en-US" altLang="id-ID" sz="2400" b="1" u="sng" smtClean="0">
                <a:latin typeface="Times New Roman" panose="02020603050405020304" pitchFamily="18" charset="0"/>
              </a:rPr>
              <a:t>Engineering</a:t>
            </a:r>
            <a:r>
              <a:rPr lang="en-US" altLang="id-ID" sz="2400" b="1" smtClean="0">
                <a:latin typeface="Times New Roman" panose="02020603050405020304" pitchFamily="18" charset="0"/>
              </a:rPr>
              <a:t>:</a:t>
            </a:r>
            <a:r>
              <a:rPr lang="en-US" altLang="id-ID" sz="2400" smtClean="0">
                <a:latin typeface="Times New Roman" panose="02020603050405020304" pitchFamily="18" charset="0"/>
              </a:rPr>
              <a:t> To get machines to do a wider variety of useful things</a:t>
            </a:r>
          </a:p>
          <a:p>
            <a:pPr lvl="1" eaLnBrk="1" hangingPunct="1"/>
            <a:r>
              <a:rPr lang="en-US" altLang="id-ID" sz="2400" smtClean="0">
                <a:latin typeface="Times New Roman" panose="02020603050405020304" pitchFamily="18" charset="0"/>
              </a:rPr>
              <a:t>e.g., understand spoken natural language, recognize individual people in visual scenes, find the best travel plan for your vacation, etc.</a:t>
            </a:r>
          </a:p>
          <a:p>
            <a:pPr lvl="1" eaLnBrk="1" hangingPunct="1"/>
            <a:endParaRPr lang="en-US" altLang="id-ID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Autonomy</a:t>
            </a:r>
            <a:endParaRPr lang="en-US" dirty="0" smtClean="0"/>
          </a:p>
        </p:txBody>
      </p:sp>
      <p:sp>
        <p:nvSpPr>
          <p:cNvPr id="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latin typeface="+mn-lt"/>
              </a:rPr>
              <a:t>A system is autonomous to the extent that its own behavior is determined by its own experience.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latin typeface="+mn-lt"/>
              </a:rPr>
              <a:t>Therefore, a system is not autonomous if it is guided by its designer according to a priori decisions.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>
                <a:latin typeface="+mn-lt"/>
              </a:rPr>
              <a:t>To survive, agents must have: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3200" kern="0">
                <a:latin typeface="+mn-lt"/>
              </a:rPr>
              <a:t>Enough built-in knowledge to survive.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3200" kern="0">
                <a:latin typeface="+mn-lt"/>
              </a:rPr>
              <a:t>The ability to </a:t>
            </a:r>
            <a:r>
              <a:rPr lang="en-US" sz="3200" b="1" kern="0">
                <a:latin typeface="+mn-lt"/>
              </a:rPr>
              <a:t>learn</a:t>
            </a:r>
            <a:r>
              <a:rPr lang="en-US" sz="3200" kern="0">
                <a:latin typeface="+mn-lt"/>
              </a:rPr>
              <a:t>.</a:t>
            </a:r>
            <a:r>
              <a:rPr lang="en-US" sz="2800" kern="0">
                <a:latin typeface="+mn-lt"/>
              </a:rPr>
              <a:t> </a:t>
            </a: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 of environments</a:t>
            </a:r>
            <a:endParaRPr lang="en-US" dirty="0" smtClean="0"/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066800" y="18288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>
                <a:latin typeface="+mn-lt"/>
              </a:rPr>
              <a:t>Fully Observable/Partially Observable</a:t>
            </a:r>
            <a:r>
              <a:rPr lang="en-US" sz="2000" kern="0">
                <a:latin typeface="+mn-lt"/>
              </a:rPr>
              <a:t>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If an agent’s sensors give it access to the complete state of the environment needed to choose an action, the environment is </a:t>
            </a:r>
            <a:r>
              <a:rPr lang="en-US" sz="2000" b="1" kern="0">
                <a:latin typeface="+mn-lt"/>
              </a:rPr>
              <a:t>fully observable</a:t>
            </a:r>
            <a:r>
              <a:rPr lang="en-US" sz="2000" kern="0">
                <a:latin typeface="+mn-lt"/>
              </a:rPr>
              <a:t>.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Such environments are convenient, since the agent is freed from the task of keeping track of the changes in the environment.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>
                <a:latin typeface="+mn-lt"/>
              </a:rPr>
              <a:t>Deterministic/Stochastic</a:t>
            </a:r>
            <a:r>
              <a:rPr lang="en-US" sz="2000" kern="0">
                <a:latin typeface="+mn-lt"/>
              </a:rPr>
              <a:t>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An environment is </a:t>
            </a:r>
            <a:r>
              <a:rPr lang="en-US" sz="2000" b="1" kern="0">
                <a:latin typeface="+mn-lt"/>
              </a:rPr>
              <a:t>deterministic</a:t>
            </a:r>
            <a:r>
              <a:rPr lang="en-US" sz="2000" kern="0">
                <a:latin typeface="+mn-lt"/>
              </a:rPr>
              <a:t> if the next state of the environment is completely determined by the current state of the environment and the action of the agent.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In a fully observable and deterministic environment, the agent need not deal with uncertainty. </a:t>
            </a: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 of environments</a:t>
            </a:r>
            <a:endParaRPr lang="en-US" dirty="0" smtClean="0"/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0600" y="17526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+mn-lt"/>
              </a:rPr>
              <a:t>Static/Dynamic.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A </a:t>
            </a:r>
            <a:r>
              <a:rPr lang="en-US" sz="2400" b="1" kern="0" dirty="0">
                <a:latin typeface="+mn-lt"/>
              </a:rPr>
              <a:t>static</a:t>
            </a:r>
            <a:r>
              <a:rPr lang="en-US" sz="2400" kern="0" dirty="0">
                <a:latin typeface="+mn-lt"/>
              </a:rPr>
              <a:t> environment does not change while the agent is thinking.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The passage of time as an agent deliberates is irrelevant.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The agent doesn’t need to observe the world during deliberation.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+mn-lt"/>
              </a:rPr>
              <a:t>Discrete/Continuous.</a:t>
            </a:r>
            <a:r>
              <a:rPr lang="en-US" sz="2400" kern="0" dirty="0">
                <a:latin typeface="+mn-lt"/>
              </a:rPr>
              <a:t>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If the number of distinct percepts and actions is limited, the environment is </a:t>
            </a:r>
            <a:r>
              <a:rPr lang="en-US" sz="2400" b="1" kern="0" dirty="0">
                <a:latin typeface="+mn-lt"/>
              </a:rPr>
              <a:t>discrete</a:t>
            </a:r>
            <a:r>
              <a:rPr lang="en-US" sz="2400" kern="0" dirty="0">
                <a:latin typeface="+mn-lt"/>
              </a:rPr>
              <a:t>, otherwise it is </a:t>
            </a:r>
            <a:r>
              <a:rPr lang="en-US" sz="2400" b="1" kern="0" dirty="0">
                <a:latin typeface="+mn-lt"/>
              </a:rPr>
              <a:t>continuous</a:t>
            </a:r>
            <a:r>
              <a:rPr lang="en-US" sz="2400" kern="0" dirty="0">
                <a:latin typeface="+mn-lt"/>
              </a:rPr>
              <a:t>.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</a:t>
            </a:r>
            <a:endParaRPr lang="en-US" dirty="0" smtClean="0"/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ph idx="1"/>
          </p:nvPr>
        </p:nvGraphicFramePr>
        <p:xfrm>
          <a:off x="1600200" y="1905000"/>
          <a:ext cx="6781800" cy="3683000"/>
        </p:xfrm>
        <a:graphic>
          <a:graphicData uri="http://schemas.openxmlformats.org/drawingml/2006/table">
            <a:tbl>
              <a:tblPr/>
              <a:tblGrid>
                <a:gridCol w="163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Fully Observable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Deterministic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Discrete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Solitaire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Backgammon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Taxi driving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Internet shopping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Medical diagnosis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Agents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14400" y="1417638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Four basic kind of agent programs will be discussed: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Simple reflex agents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Model-based reflex agents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Goal-based agents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</a:rPr>
              <a:t>Utility-based agents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All these can be turned into learning agents.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reflex</a:t>
            </a:r>
            <a:endParaRPr 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8768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Select action on the basis of </a:t>
            </a:r>
            <a:r>
              <a:rPr lang="en-US" sz="2600" i="1" kern="0" dirty="0">
                <a:latin typeface="+mn-lt"/>
              </a:rPr>
              <a:t>only the current</a:t>
            </a:r>
            <a:r>
              <a:rPr lang="en-US" sz="2600" kern="0" dirty="0">
                <a:latin typeface="+mn-lt"/>
              </a:rPr>
              <a:t> percept.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E.g. the vacuum-agent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Large reduction in possible percept/action situations(next page).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Implemented through </a:t>
            </a:r>
            <a:r>
              <a:rPr lang="en-US" sz="2600" i="1" kern="0" dirty="0">
                <a:latin typeface="+mn-lt"/>
              </a:rPr>
              <a:t>condition-action rules</a:t>
            </a:r>
            <a:endParaRPr lang="en-US" sz="2600" kern="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If dirty then suck</a:t>
            </a:r>
          </a:p>
        </p:txBody>
      </p:sp>
      <p:pic>
        <p:nvPicPr>
          <p:cNvPr id="26628" name="Picture 5" descr="simple-reflex-agent.jpg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638425"/>
            <a:ext cx="4038600" cy="2571750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Model-based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30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To tackle </a:t>
            </a:r>
            <a:r>
              <a:rPr lang="en-US" sz="2600" i="1" kern="0" dirty="0">
                <a:latin typeface="+mn-lt"/>
              </a:rPr>
              <a:t>partially observable</a:t>
            </a:r>
            <a:r>
              <a:rPr lang="en-US" sz="2600" kern="0" dirty="0">
                <a:latin typeface="+mn-lt"/>
              </a:rPr>
              <a:t> environments.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Maintain internal state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Over time update state using world knowledge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How does the world change.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How do actions affect world.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i="1" kern="0" dirty="0">
                <a:latin typeface="+mn-lt"/>
                <a:sym typeface="Symbol" pitchFamily="18" charset="2"/>
              </a:rPr>
              <a:t> </a:t>
            </a:r>
            <a:r>
              <a:rPr lang="en-US" i="1" kern="0" dirty="0">
                <a:latin typeface="+mn-lt"/>
              </a:rPr>
              <a:t>Model of World</a:t>
            </a:r>
            <a:endParaRPr lang="en-US" kern="0" dirty="0">
              <a:latin typeface="+mn-lt"/>
            </a:endParaRPr>
          </a:p>
        </p:txBody>
      </p:sp>
      <p:pic>
        <p:nvPicPr>
          <p:cNvPr id="27652" name="Picture 6" descr="reflex+state-agent.jpg 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638425"/>
            <a:ext cx="4038600" cy="2571750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Goal-based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05400" y="1981200"/>
            <a:ext cx="40386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The agent needs a goal to know which situations are </a:t>
            </a:r>
            <a:r>
              <a:rPr lang="en-US" sz="2000" i="1" kern="0">
                <a:latin typeface="+mn-lt"/>
              </a:rPr>
              <a:t>desirable</a:t>
            </a:r>
            <a:r>
              <a:rPr lang="en-US" sz="2000" kern="0">
                <a:latin typeface="+mn-lt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400" kern="0">
                <a:latin typeface="+mn-lt"/>
              </a:rPr>
              <a:t>Things become difficult when long sequences of actions are required to find the goal.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Typically investigated in </a:t>
            </a:r>
            <a:r>
              <a:rPr lang="en-US" sz="2000" b="1" kern="0">
                <a:latin typeface="+mn-lt"/>
              </a:rPr>
              <a:t>search</a:t>
            </a:r>
            <a:r>
              <a:rPr lang="en-US" sz="2000" kern="0">
                <a:latin typeface="+mn-lt"/>
              </a:rPr>
              <a:t> and </a:t>
            </a:r>
            <a:r>
              <a:rPr lang="en-US" sz="2000" b="1" kern="0">
                <a:latin typeface="+mn-lt"/>
              </a:rPr>
              <a:t>planning</a:t>
            </a:r>
            <a:r>
              <a:rPr lang="en-US" sz="2000" kern="0">
                <a:latin typeface="+mn-lt"/>
              </a:rPr>
              <a:t> research.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Major difference: future is taken into account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Is more flexible since knowledge is represented explicitly and can be manipulated.</a:t>
            </a:r>
            <a:endParaRPr lang="en-US" sz="2200" kern="0" dirty="0">
              <a:latin typeface="+mn-lt"/>
            </a:endParaRPr>
          </a:p>
        </p:txBody>
      </p:sp>
      <p:pic>
        <p:nvPicPr>
          <p:cNvPr id="28676" name="Picture 6" descr="goal-based-agent.jpg   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638425"/>
            <a:ext cx="4267200" cy="2717800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Utility-based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876800" y="1981200"/>
            <a:ext cx="42672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Certain goals can be reached in different ways.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Some are better, have a higher utility.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Utility function maps a (sequence of) state(s) onto a real number.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Improves on goals: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Selecting between conflicting 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Select appropriately between several goals based on likelihood of success.</a:t>
            </a:r>
          </a:p>
        </p:txBody>
      </p:sp>
      <p:pic>
        <p:nvPicPr>
          <p:cNvPr id="29700" name="Picture 6" descr="utility-based-agent.jpg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638425"/>
            <a:ext cx="4038600" cy="2571750"/>
          </a:xfr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Learning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05400" y="914400"/>
            <a:ext cx="4038600" cy="2667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All previous agent-programs describe methods for selecting actions.</a:t>
            </a:r>
          </a:p>
          <a:p>
            <a:pPr lvl="1" indent="-22066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400" kern="0" dirty="0">
                <a:latin typeface="+mn-lt"/>
              </a:rPr>
              <a:t>Yet it does not explain the origin of these programs. </a:t>
            </a:r>
          </a:p>
          <a:p>
            <a:pPr lvl="1" indent="-22066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400" kern="0" dirty="0">
                <a:latin typeface="+mn-lt"/>
              </a:rPr>
              <a:t>Learning mechanisms can be used to perform this task.</a:t>
            </a:r>
          </a:p>
          <a:p>
            <a:pPr lvl="1" indent="-22066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400" kern="0" dirty="0">
                <a:latin typeface="+mn-lt"/>
              </a:rPr>
              <a:t>Teach them instead of instructing them.</a:t>
            </a:r>
          </a:p>
          <a:p>
            <a:pPr lvl="1" indent="-22066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400" kern="0" dirty="0">
                <a:latin typeface="+mn-lt"/>
              </a:rPr>
              <a:t>Advantage is the robustness of the program toward initially unknown environments.</a:t>
            </a:r>
          </a:p>
        </p:txBody>
      </p:sp>
      <p:pic>
        <p:nvPicPr>
          <p:cNvPr id="30724" name="Picture 6" descr="learning-agent.jpg                                             00105F05IRIDIA                         BC96F375: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505075"/>
            <a:ext cx="4038600" cy="2836863"/>
          </a:xfr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05400" y="3398838"/>
            <a:ext cx="40386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Learning element: introduce improvements in performance element.</a:t>
            </a:r>
          </a:p>
          <a:p>
            <a:pPr lvl="1" indent="-22066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400" kern="0" dirty="0">
                <a:latin typeface="+mn-lt"/>
              </a:rPr>
              <a:t>Critic provides feedback on agents performance based on fixed performance standard.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Performance element: selecting actions based on percepts.  </a:t>
            </a:r>
          </a:p>
          <a:p>
            <a:pPr lvl="1" indent="-173038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400" kern="0" dirty="0">
                <a:latin typeface="+mn-lt"/>
              </a:rPr>
              <a:t>Corresponds to the previous agent programs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Problem generator: suggests actions that will lead to new and informative experiences.</a:t>
            </a:r>
          </a:p>
          <a:p>
            <a:pPr lvl="1" indent="-22066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500" kern="0" dirty="0">
                <a:latin typeface="+mn-lt"/>
              </a:rPr>
              <a:t>Exploration vs. exploitation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study AI</a:t>
            </a:r>
            <a:endParaRPr lang="en-US" dirty="0" smtClean="0"/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990600" y="1219200"/>
            <a:ext cx="769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>
                <a:latin typeface="Tahoma" panose="020B0604030504040204" pitchFamily="34" charset="0"/>
              </a:rPr>
              <a:t>The exciting new effort to make computers thinks … </a:t>
            </a:r>
            <a:r>
              <a:rPr lang="en-US" altLang="id-ID" i="1">
                <a:latin typeface="Tahoma" panose="020B0604030504040204" pitchFamily="34" charset="0"/>
              </a:rPr>
              <a:t>machine with minds,</a:t>
            </a:r>
            <a:r>
              <a:rPr lang="en-US" altLang="id-ID">
                <a:latin typeface="Tahoma" panose="020B0604030504040204" pitchFamily="34" charset="0"/>
              </a:rPr>
              <a:t> in the full and literal sense” </a:t>
            </a:r>
          </a:p>
          <a:p>
            <a:pPr eaLnBrk="1" hangingPunct="1"/>
            <a:r>
              <a:rPr lang="en-US" altLang="id-ID">
                <a:latin typeface="Tahoma" panose="020B0604030504040204" pitchFamily="34" charset="0"/>
              </a:rPr>
              <a:t>(Haugeland 1985)</a:t>
            </a: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990600" y="2143125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>
                <a:latin typeface="Tahoma" panose="020B0604030504040204" pitchFamily="34" charset="0"/>
              </a:rPr>
              <a:t>“The study of mental faculties through the use of computational models” </a:t>
            </a:r>
          </a:p>
          <a:p>
            <a:pPr eaLnBrk="1" hangingPunct="1"/>
            <a:r>
              <a:rPr lang="en-US" altLang="id-ID">
                <a:latin typeface="Tahoma" panose="020B0604030504040204" pitchFamily="34" charset="0"/>
              </a:rPr>
              <a:t>(Charniak et al. 1985)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990600" y="278923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>
                <a:latin typeface="Tahoma" panose="020B0604030504040204" pitchFamily="34" charset="0"/>
              </a:rPr>
              <a:t>“The art of creating machines that perform functions that require intelligence when performed by people” (Kurzweil, 1990)</a:t>
            </a: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990600" y="343535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>
                <a:latin typeface="Tahoma" panose="020B0604030504040204" pitchFamily="34" charset="0"/>
              </a:rPr>
              <a:t>A field of study that seeks to explain and emulate intelligent behavior in terms of computational processes” (Schalkol, 1990)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990600" y="4851400"/>
            <a:ext cx="37465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FF0000"/>
                </a:solidFill>
                <a:latin typeface="Tahoma" panose="020B0604030504040204" pitchFamily="34" charset="0"/>
              </a:rPr>
              <a:t>Systems that think like humans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990600" y="5486400"/>
            <a:ext cx="37465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FF0000"/>
                </a:solidFill>
                <a:latin typeface="Tahoma" panose="020B0604030504040204" pitchFamily="34" charset="0"/>
              </a:rPr>
              <a:t>Systems that act like humans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4941888" y="4851400"/>
            <a:ext cx="374491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FF0000"/>
                </a:solidFill>
                <a:latin typeface="Tahoma" panose="020B0604030504040204" pitchFamily="34" charset="0"/>
              </a:rPr>
              <a:t>Systems that think rationally</a:t>
            </a: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4941888" y="5486400"/>
            <a:ext cx="374491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FF0000"/>
                </a:solidFill>
                <a:latin typeface="Tahoma" panose="020B0604030504040204" pitchFamily="34" charset="0"/>
              </a:rPr>
              <a:t>Systems that act rationally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  <a:endParaRPr lang="en-US" dirty="0" smtClean="0"/>
          </a:p>
        </p:txBody>
      </p:sp>
      <p:sp>
        <p:nvSpPr>
          <p:cNvPr id="4" name="Rectangle 2051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8382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An </a:t>
            </a:r>
            <a:r>
              <a:rPr lang="en-US" sz="2000" b="1" kern="0" dirty="0">
                <a:latin typeface="+mn-lt"/>
              </a:rPr>
              <a:t>agent</a:t>
            </a:r>
            <a:r>
              <a:rPr lang="en-US" sz="2000" kern="0" dirty="0">
                <a:latin typeface="+mn-lt"/>
              </a:rPr>
              <a:t> perceives and acts in an environment, has an architecture, and is implemented by an agent program. 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Task environment – </a:t>
            </a:r>
            <a:r>
              <a:rPr lang="en-US" sz="2000" b="1" kern="0" dirty="0">
                <a:latin typeface="+mn-lt"/>
              </a:rPr>
              <a:t>PEAS (P</a:t>
            </a:r>
            <a:r>
              <a:rPr lang="en-US" sz="2000" kern="0" dirty="0">
                <a:latin typeface="+mn-lt"/>
              </a:rPr>
              <a:t>erformance</a:t>
            </a:r>
            <a:r>
              <a:rPr lang="en-US" sz="2000" b="1" kern="0" dirty="0">
                <a:latin typeface="+mn-lt"/>
              </a:rPr>
              <a:t>, E</a:t>
            </a:r>
            <a:r>
              <a:rPr lang="en-US" sz="2000" kern="0" dirty="0">
                <a:latin typeface="+mn-lt"/>
              </a:rPr>
              <a:t>nvironment,</a:t>
            </a:r>
            <a:r>
              <a:rPr lang="en-US" sz="2000" b="1" kern="0" dirty="0">
                <a:latin typeface="+mn-lt"/>
              </a:rPr>
              <a:t> A</a:t>
            </a:r>
            <a:r>
              <a:rPr lang="en-US" sz="2000" kern="0" dirty="0">
                <a:latin typeface="+mn-lt"/>
              </a:rPr>
              <a:t>ctuators,</a:t>
            </a:r>
            <a:r>
              <a:rPr lang="en-US" sz="2000" b="1" kern="0" dirty="0">
                <a:latin typeface="+mn-lt"/>
              </a:rPr>
              <a:t> S</a:t>
            </a:r>
            <a:r>
              <a:rPr lang="en-US" sz="2000" kern="0" dirty="0">
                <a:latin typeface="+mn-lt"/>
              </a:rPr>
              <a:t>ensors</a:t>
            </a:r>
            <a:r>
              <a:rPr lang="en-US" sz="2000" b="1" kern="0" dirty="0">
                <a:latin typeface="+mn-lt"/>
              </a:rPr>
              <a:t>)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An </a:t>
            </a:r>
            <a:r>
              <a:rPr lang="en-US" sz="2000" b="1" kern="0" dirty="0">
                <a:latin typeface="+mn-lt"/>
              </a:rPr>
              <a:t>ideal agent</a:t>
            </a:r>
            <a:r>
              <a:rPr lang="en-US" sz="2000" kern="0" dirty="0">
                <a:latin typeface="+mn-lt"/>
              </a:rPr>
              <a:t> always chooses the action which maximizes its expected performance, given its percept sequence so far.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An </a:t>
            </a:r>
            <a:r>
              <a:rPr lang="en-US" sz="2000" b="1" kern="0" dirty="0">
                <a:latin typeface="+mn-lt"/>
              </a:rPr>
              <a:t>autonomous learning agent</a:t>
            </a:r>
            <a:r>
              <a:rPr lang="en-US" sz="2000" kern="0" dirty="0">
                <a:latin typeface="+mn-lt"/>
              </a:rPr>
              <a:t> uses its own experience rather than built-in knowledge of the environment by the designer. 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An </a:t>
            </a:r>
            <a:r>
              <a:rPr lang="en-US" sz="2000" b="1" kern="0" dirty="0">
                <a:latin typeface="+mn-lt"/>
              </a:rPr>
              <a:t>agent program</a:t>
            </a:r>
            <a:r>
              <a:rPr lang="en-US" sz="2000" kern="0" dirty="0">
                <a:latin typeface="+mn-lt"/>
              </a:rPr>
              <a:t> maps from percept to action and updates internal state. </a:t>
            </a:r>
          </a:p>
          <a:p>
            <a:pPr marL="566738" lvl="1" indent="-227013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b="1" kern="0" dirty="0">
                <a:latin typeface="+mn-lt"/>
              </a:rPr>
              <a:t>Reflex agents</a:t>
            </a:r>
            <a:r>
              <a:rPr lang="en-US" kern="0" dirty="0">
                <a:latin typeface="+mn-lt"/>
              </a:rPr>
              <a:t> respond immediately to percepts. </a:t>
            </a:r>
          </a:p>
          <a:p>
            <a:pPr marL="566738" lvl="1" indent="-227013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b="1" kern="0" dirty="0">
                <a:latin typeface="+mn-lt"/>
              </a:rPr>
              <a:t>Goal-based agents</a:t>
            </a:r>
            <a:r>
              <a:rPr lang="en-US" kern="0" dirty="0">
                <a:latin typeface="+mn-lt"/>
              </a:rPr>
              <a:t> act in order to achieve their goal(s). </a:t>
            </a:r>
          </a:p>
          <a:p>
            <a:pPr marL="566738" lvl="1" indent="-227013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b="1" kern="0" dirty="0">
                <a:latin typeface="+mn-lt"/>
              </a:rPr>
              <a:t>Utility-based agents</a:t>
            </a:r>
            <a:r>
              <a:rPr lang="en-US" kern="0" dirty="0">
                <a:latin typeface="+mn-lt"/>
              </a:rPr>
              <a:t> maximize their own utility function. 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latin typeface="+mn-lt"/>
              </a:rPr>
              <a:t>Representing knowledge</a:t>
            </a:r>
            <a:r>
              <a:rPr lang="en-US" sz="2000" kern="0" dirty="0">
                <a:latin typeface="+mn-lt"/>
              </a:rPr>
              <a:t> is important for successful agent design. </a:t>
            </a:r>
          </a:p>
          <a:p>
            <a:pPr marL="225425" indent="-225425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The most challenging environments are not fully observable, nondeterministic, dynamic, and continuous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Reference</a:t>
            </a:r>
            <a:endParaRPr lang="en-US" dirty="0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667000" y="1905000"/>
            <a:ext cx="472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GB" alt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Russel, Stuart J., Peter Norvig, "Artificial Intelligence, a modern approach“, Second Edition, Prentice Hall, New Jersey, 2003.</a:t>
            </a:r>
            <a:endParaRPr lang="en-GB" altLang="id-ID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3797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33807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08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33805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06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33804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3800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33801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Systems that act like humans</a:t>
            </a: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8153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When does a system behave intelligently?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Turing (1950) </a:t>
            </a:r>
            <a:r>
              <a:rPr lang="en-US" i="1" kern="0" dirty="0">
                <a:latin typeface="+mn-lt"/>
              </a:rPr>
              <a:t>Computing Machinery and Intelligence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Operational test of intelligence: imitation game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Test still relevant now, yet might be the wrong question.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Requires the collaboration of major components of AI: knowledge, reasoning, language understanding, learning, …</a:t>
            </a:r>
          </a:p>
        </p:txBody>
      </p:sp>
      <p:pic>
        <p:nvPicPr>
          <p:cNvPr id="7172" name="Picture 4" descr="&#10;turing.pdf                                                     000C156FIRIDIA                         BC96F37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47244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Systems that think like humans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22098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How do humans think?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Requires scientific theories of internal brain activities (cognitive model):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Level of abstraction? (knowledge or circuitry?)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Validation?</a:t>
            </a: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Predicting and testing human behavior</a:t>
            </a: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Identification from neurological data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Cognitive Science vs. Cognitive neuroscience.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Both approaches are now distinct from AI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Share that the available theories do not explain anything resembling human intelligence.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Three fields share a principal direction.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Systems that think rationally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752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Capturing the laws of thought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>
                <a:latin typeface="+mn-lt"/>
              </a:rPr>
              <a:t>Aristotle: What are ‘correct’ argument and thought processes?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Correctness depends on irrefutability of reasoning processes.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>
                <a:latin typeface="+mn-lt"/>
              </a:rPr>
              <a:t>This study initiated the field of logic.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The logicist tradition in AI hopes to create intelligent systems using logic programming.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>
                <a:latin typeface="+mn-lt"/>
              </a:rPr>
              <a:t>Problems: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Not all intelligence is mediated by logic behavior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What is the purpose of thinking? What thought should one have?</a:t>
            </a: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 that act rationally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676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Rational behavior: “doing the right thing”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The “Right thing” is that what is expected to </a:t>
            </a:r>
            <a:r>
              <a:rPr lang="en-US" sz="2600" i="1" kern="0" dirty="0">
                <a:latin typeface="+mn-lt"/>
              </a:rPr>
              <a:t>maximize goal achievement given the available information</a:t>
            </a:r>
            <a:r>
              <a:rPr lang="en-US" sz="2600" kern="0" dirty="0">
                <a:latin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Can include thinking, yet in service of rational action.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Action without thinking: e.g. reflexes.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Two advantages over previous approaches: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More general than law of thoughts approach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More amenable to scientific development.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Yet rationality is only applicable in </a:t>
            </a:r>
            <a:r>
              <a:rPr lang="en-US" sz="2600" i="1" kern="0" dirty="0">
                <a:latin typeface="+mn-lt"/>
              </a:rPr>
              <a:t>ideal</a:t>
            </a:r>
            <a:r>
              <a:rPr lang="en-US" sz="2600" kern="0" dirty="0">
                <a:latin typeface="+mn-lt"/>
              </a:rPr>
              <a:t> environments.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Moreover rationality is not a very good model of reality.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Rational Agents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An agent is an entity that perceives and acts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This course is about designing rational agents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An agent is a function from percept histories to actions: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For any given class of environments and task we seek the agent (or class of agents) with the best performance.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kern="0" dirty="0">
                <a:latin typeface="+mn-lt"/>
              </a:rPr>
              <a:t>Problem: computational limitations make  perfect rationality unachievable.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71800" y="342900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711200" imgH="177800" progId="Equation.3">
                  <p:embed/>
                </p:oleObj>
              </mc:Choice>
              <mc:Fallback>
                <p:oleObj name="Equation" r:id="rId3" imgW="7112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 Prehistory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430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Philosophy		Logic, methods of reasoning, mind as physical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 	system foundations of learning, language,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	rationality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Mathematics		Formal representation and proof algorithms,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	computation, (un)decidability, (in)tractability,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	probability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Economics		utility, decision theory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Neuroscience	physical substrate for mental activity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Psychology 		phenomena of perception and motor control,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	experimental techniques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Computer 		building fast computers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engineering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Control theory	design systems that maximize an objective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			function over time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Linguistics		knowledge representation, grammar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5880</TotalTime>
  <Words>1792</Words>
  <Application>Microsoft Office PowerPoint</Application>
  <PresentationFormat>On-screen Show (4:3)</PresentationFormat>
  <Paragraphs>278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Garamond</vt:lpstr>
      <vt:lpstr>Times New Roman</vt:lpstr>
      <vt:lpstr>Tahoma</vt:lpstr>
      <vt:lpstr>Wingdings</vt:lpstr>
      <vt:lpstr>Symbol</vt:lpstr>
      <vt:lpstr>Arial Black</vt:lpstr>
      <vt:lpstr>Default Design</vt:lpstr>
      <vt:lpstr>Microsoft Equation 3.0</vt:lpstr>
      <vt:lpstr>PowerPoint Presentation</vt:lpstr>
      <vt:lpstr>Why study AI</vt:lpstr>
      <vt:lpstr>Why study AI</vt:lpstr>
      <vt:lpstr>Systems that act like humans</vt:lpstr>
      <vt:lpstr>Systems that think like humans</vt:lpstr>
      <vt:lpstr>Systems that think rationally</vt:lpstr>
      <vt:lpstr>System that act rationally</vt:lpstr>
      <vt:lpstr>Rational Agents</vt:lpstr>
      <vt:lpstr>AI Prehistory</vt:lpstr>
      <vt:lpstr>History of AI</vt:lpstr>
      <vt:lpstr>Agent and environments</vt:lpstr>
      <vt:lpstr>The vacuum-cleaner world</vt:lpstr>
      <vt:lpstr>Vacuum-cleaner</vt:lpstr>
      <vt:lpstr>Rational agent</vt:lpstr>
      <vt:lpstr>Vacuum Agent PEAS</vt:lpstr>
      <vt:lpstr>Automated taxi driving system</vt:lpstr>
      <vt:lpstr>Medical diagnosis system</vt:lpstr>
      <vt:lpstr>Part-picking robot</vt:lpstr>
      <vt:lpstr>Interactive English tutor</vt:lpstr>
      <vt:lpstr>Autonomy</vt:lpstr>
      <vt:lpstr>Properties of environments</vt:lpstr>
      <vt:lpstr>Properties of environments</vt:lpstr>
      <vt:lpstr>Examples</vt:lpstr>
      <vt:lpstr>Agents</vt:lpstr>
      <vt:lpstr>Simple reflex</vt:lpstr>
      <vt:lpstr>Model-based</vt:lpstr>
      <vt:lpstr>Goal-based</vt:lpstr>
      <vt:lpstr>Utility-based</vt:lpstr>
      <vt:lpstr>Learning</vt:lpstr>
      <vt:lpstr>Summary</vt:lpstr>
      <vt:lpstr>Reference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231</cp:revision>
  <cp:lastPrinted>1999-06-26T22:27:42Z</cp:lastPrinted>
  <dcterms:created xsi:type="dcterms:W3CDTF">1999-03-02T15:51:16Z</dcterms:created>
  <dcterms:modified xsi:type="dcterms:W3CDTF">2017-01-14T03:43:47Z</dcterms:modified>
</cp:coreProperties>
</file>