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1" r:id="rId1"/>
  </p:sldMasterIdLst>
  <p:notesMasterIdLst>
    <p:notesMasterId r:id="rId76"/>
  </p:notesMasterIdLst>
  <p:handoutMasterIdLst>
    <p:handoutMasterId r:id="rId77"/>
  </p:handoutMasterIdLst>
  <p:sldIdLst>
    <p:sldId id="311" r:id="rId2"/>
    <p:sldId id="380" r:id="rId3"/>
    <p:sldId id="381" r:id="rId4"/>
    <p:sldId id="382" r:id="rId5"/>
    <p:sldId id="383" r:id="rId6"/>
    <p:sldId id="384" r:id="rId7"/>
    <p:sldId id="385" r:id="rId8"/>
    <p:sldId id="386" r:id="rId9"/>
    <p:sldId id="387" r:id="rId10"/>
    <p:sldId id="388" r:id="rId11"/>
    <p:sldId id="389" r:id="rId12"/>
    <p:sldId id="390" r:id="rId13"/>
    <p:sldId id="391" r:id="rId14"/>
    <p:sldId id="452" r:id="rId15"/>
    <p:sldId id="453" r:id="rId16"/>
    <p:sldId id="394" r:id="rId17"/>
    <p:sldId id="395" r:id="rId18"/>
    <p:sldId id="396" r:id="rId19"/>
    <p:sldId id="397" r:id="rId20"/>
    <p:sldId id="398" r:id="rId21"/>
    <p:sldId id="399" r:id="rId22"/>
    <p:sldId id="400" r:id="rId23"/>
    <p:sldId id="401" r:id="rId24"/>
    <p:sldId id="402" r:id="rId25"/>
    <p:sldId id="403" r:id="rId26"/>
    <p:sldId id="404" r:id="rId27"/>
    <p:sldId id="405" r:id="rId28"/>
    <p:sldId id="406" r:id="rId29"/>
    <p:sldId id="407" r:id="rId30"/>
    <p:sldId id="408" r:id="rId31"/>
    <p:sldId id="409" r:id="rId32"/>
    <p:sldId id="410" r:id="rId33"/>
    <p:sldId id="411" r:id="rId34"/>
    <p:sldId id="412" r:id="rId35"/>
    <p:sldId id="413" r:id="rId36"/>
    <p:sldId id="414" r:id="rId37"/>
    <p:sldId id="415" r:id="rId38"/>
    <p:sldId id="416" r:id="rId39"/>
    <p:sldId id="417" r:id="rId40"/>
    <p:sldId id="418" r:id="rId41"/>
    <p:sldId id="419" r:id="rId42"/>
    <p:sldId id="420" r:id="rId43"/>
    <p:sldId id="421" r:id="rId44"/>
    <p:sldId id="469" r:id="rId45"/>
    <p:sldId id="470" r:id="rId46"/>
    <p:sldId id="471" r:id="rId47"/>
    <p:sldId id="472" r:id="rId48"/>
    <p:sldId id="426" r:id="rId49"/>
    <p:sldId id="427" r:id="rId50"/>
    <p:sldId id="428" r:id="rId51"/>
    <p:sldId id="429" r:id="rId52"/>
    <p:sldId id="454" r:id="rId53"/>
    <p:sldId id="455" r:id="rId54"/>
    <p:sldId id="456" r:id="rId55"/>
    <p:sldId id="457" r:id="rId56"/>
    <p:sldId id="458" r:id="rId57"/>
    <p:sldId id="459" r:id="rId58"/>
    <p:sldId id="460" r:id="rId59"/>
    <p:sldId id="461" r:id="rId60"/>
    <p:sldId id="462" r:id="rId61"/>
    <p:sldId id="463" r:id="rId62"/>
    <p:sldId id="464" r:id="rId63"/>
    <p:sldId id="441" r:id="rId64"/>
    <p:sldId id="442" r:id="rId65"/>
    <p:sldId id="443" r:id="rId66"/>
    <p:sldId id="444" r:id="rId67"/>
    <p:sldId id="445" r:id="rId68"/>
    <p:sldId id="446" r:id="rId69"/>
    <p:sldId id="447" r:id="rId70"/>
    <p:sldId id="448" r:id="rId71"/>
    <p:sldId id="449" r:id="rId72"/>
    <p:sldId id="450" r:id="rId73"/>
    <p:sldId id="451" r:id="rId74"/>
    <p:sldId id="369" r:id="rId75"/>
  </p:sldIdLst>
  <p:sldSz cx="9144000" cy="6858000" type="screen4x3"/>
  <p:notesSz cx="9223375" cy="700405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52">
          <p15:clr>
            <a:srgbClr val="A4A3A4"/>
          </p15:clr>
        </p15:guide>
        <p15:guide id="2" pos="144">
          <p15:clr>
            <a:srgbClr val="A4A3A4"/>
          </p15:clr>
        </p15:guide>
      </p15:sldGuideLst>
    </p:ext>
    <p:ext uri="{2D200454-40CA-4A62-9FC3-DE9A4176ACB9}">
      <p15:notesGuideLst xmlns:p15="http://schemas.microsoft.com/office/powerpoint/2012/main">
        <p15:guide id="1" orient="horz" pos="2229">
          <p15:clr>
            <a:srgbClr val="A4A3A4"/>
          </p15:clr>
        </p15:guide>
        <p15:guide id="2" pos="29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CCECFF"/>
    <a:srgbClr val="333399"/>
    <a:srgbClr val="000066"/>
    <a:srgbClr val="FFFFCC"/>
    <a:srgbClr val="F8F8F8"/>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4612" autoAdjust="0"/>
  </p:normalViewPr>
  <p:slideViewPr>
    <p:cSldViewPr snapToObjects="1">
      <p:cViewPr varScale="1">
        <p:scale>
          <a:sx n="66" d="100"/>
          <a:sy n="66" d="100"/>
        </p:scale>
        <p:origin x="1422" y="60"/>
      </p:cViewPr>
      <p:guideLst>
        <p:guide orient="horz" pos="1152"/>
        <p:guide pos="144"/>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4" d="100"/>
          <a:sy n="64" d="100"/>
        </p:scale>
        <p:origin x="-756" y="-96"/>
      </p:cViewPr>
      <p:guideLst>
        <p:guide orient="horz" pos="2229"/>
        <p:guide pos="29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bwMode="auto">
          <a:xfrm>
            <a:off x="0" y="115888"/>
            <a:ext cx="4013200" cy="347662"/>
          </a:xfrm>
          <a:prstGeom prst="rect">
            <a:avLst/>
          </a:prstGeom>
          <a:gradFill rotWithShape="0">
            <a:gsLst>
              <a:gs pos="0">
                <a:schemeClr val="tx1"/>
              </a:gs>
              <a:gs pos="50000">
                <a:schemeClr val="bg1"/>
              </a:gs>
              <a:gs pos="100000">
                <a:schemeClr val="tx1"/>
              </a:gs>
            </a:gsLst>
            <a:lin ang="5400000" scaled="1"/>
          </a:grad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100" b="1">
                <a:effectLst>
                  <a:outerShdw blurRad="38100" dist="38100" dir="2700000" algn="tl">
                    <a:srgbClr val="FFFFFF"/>
                  </a:outerShdw>
                </a:effectLst>
                <a:latin typeface="Garamond" pitchFamily="18" charset="0"/>
              </a:defRPr>
            </a:lvl1pPr>
          </a:lstStyle>
          <a:p>
            <a:pPr>
              <a:defRPr/>
            </a:pPr>
            <a:r>
              <a:rPr lang="en-US"/>
              <a:t>Kecerdasan Buatan</a:t>
            </a:r>
          </a:p>
        </p:txBody>
      </p:sp>
      <p:sp>
        <p:nvSpPr>
          <p:cNvPr id="194563" name="Rectangle 3"/>
          <p:cNvSpPr>
            <a:spLocks noGrp="1" noChangeArrowheads="1"/>
          </p:cNvSpPr>
          <p:nvPr>
            <p:ph type="dt" sz="quarter" idx="1"/>
          </p:nvPr>
        </p:nvSpPr>
        <p:spPr bwMode="auto">
          <a:xfrm>
            <a:off x="5218113" y="115888"/>
            <a:ext cx="4013200" cy="347662"/>
          </a:xfrm>
          <a:prstGeom prst="rect">
            <a:avLst/>
          </a:prstGeom>
          <a:gradFill rotWithShape="0">
            <a:gsLst>
              <a:gs pos="0">
                <a:schemeClr val="tx1"/>
              </a:gs>
              <a:gs pos="50000">
                <a:schemeClr val="bg1"/>
              </a:gs>
              <a:gs pos="100000">
                <a:schemeClr val="tx1"/>
              </a:gs>
            </a:gsLst>
            <a:lin ang="5400000" scaled="1"/>
          </a:grad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100" b="1">
                <a:effectLst>
                  <a:outerShdw blurRad="38100" dist="38100" dir="2700000" algn="tl">
                    <a:srgbClr val="FFFFFF"/>
                  </a:outerShdw>
                </a:effectLst>
                <a:latin typeface="Garamond" pitchFamily="18" charset="0"/>
              </a:defRPr>
            </a:lvl1pPr>
          </a:lstStyle>
          <a:p>
            <a:pPr>
              <a:defRPr/>
            </a:pPr>
            <a:endParaRPr lang="en-US"/>
          </a:p>
        </p:txBody>
      </p:sp>
      <p:sp>
        <p:nvSpPr>
          <p:cNvPr id="194564" name="Rectangle 4"/>
          <p:cNvSpPr>
            <a:spLocks noGrp="1" noChangeArrowheads="1"/>
          </p:cNvSpPr>
          <p:nvPr>
            <p:ph type="ftr" sz="quarter" idx="2"/>
          </p:nvPr>
        </p:nvSpPr>
        <p:spPr bwMode="auto">
          <a:xfrm>
            <a:off x="0" y="6654800"/>
            <a:ext cx="4013200" cy="346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100" b="1">
                <a:effectLst>
                  <a:outerShdw blurRad="38100" dist="38100" dir="2700000" algn="tl">
                    <a:srgbClr val="C0C0C0"/>
                  </a:outerShdw>
                </a:effectLst>
                <a:latin typeface="Garamond" pitchFamily="18" charset="0"/>
              </a:defRPr>
            </a:lvl1pPr>
          </a:lstStyle>
          <a:p>
            <a:pPr>
              <a:defRPr/>
            </a:pPr>
            <a:r>
              <a:rPr lang="en-US"/>
              <a:t>Handayani Tjandrasa</a:t>
            </a:r>
          </a:p>
        </p:txBody>
      </p:sp>
      <p:sp>
        <p:nvSpPr>
          <p:cNvPr id="194565" name="Rectangle 5"/>
          <p:cNvSpPr>
            <a:spLocks noGrp="1" noChangeArrowheads="1"/>
          </p:cNvSpPr>
          <p:nvPr>
            <p:ph type="sldNum" sz="quarter" idx="3"/>
          </p:nvPr>
        </p:nvSpPr>
        <p:spPr bwMode="auto">
          <a:xfrm>
            <a:off x="5218113" y="6654800"/>
            <a:ext cx="4013200" cy="346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100" b="1">
                <a:effectLst>
                  <a:outerShdw blurRad="38100" dist="38100" dir="2700000" algn="tl">
                    <a:srgbClr val="C0C0C0"/>
                  </a:outerShdw>
                </a:effectLst>
                <a:latin typeface="Garamond" panose="02020404030301010803" pitchFamily="18" charset="0"/>
              </a:defRPr>
            </a:lvl1pPr>
          </a:lstStyle>
          <a:p>
            <a:fld id="{E3150FBE-2DBD-4C44-931A-317F9717505D}" type="slidenum">
              <a:rPr lang="en-US" altLang="id-ID"/>
              <a:pPr/>
              <a:t>‹#›</a:t>
            </a:fld>
            <a:endParaRPr lang="en-US" altLang="id-ID"/>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1" name="Rectangle 3"/>
          <p:cNvSpPr>
            <a:spLocks noGrp="1" noChangeArrowheads="1"/>
          </p:cNvSpPr>
          <p:nvPr>
            <p:ph type="dt" idx="1"/>
          </p:nvPr>
        </p:nvSpPr>
        <p:spPr bwMode="auto">
          <a:xfrm>
            <a:off x="5222875" y="58738"/>
            <a:ext cx="3506788" cy="246062"/>
          </a:xfrm>
          <a:prstGeom prst="rect">
            <a:avLst/>
          </a:prstGeom>
          <a:noFill/>
          <a:ln w="9525">
            <a:noFill/>
            <a:miter lim="800000"/>
            <a:headEnd/>
            <a:tailEnd/>
          </a:ln>
          <a:effectLst/>
        </p:spPr>
        <p:txBody>
          <a:bodyPr vert="horz" wrap="square" lIns="92400" tIns="46200" rIns="92400" bIns="46200" numCol="1" anchor="t" anchorCtr="0" compatLnSpc="1">
            <a:prstTxWarp prst="textNoShape">
              <a:avLst/>
            </a:prstTxWarp>
            <a:flatTx/>
          </a:bodyPr>
          <a:lstStyle>
            <a:lvl1pPr algn="r" defTabSz="923925" eaLnBrk="0" hangingPunct="0">
              <a:defRPr sz="1100" b="1">
                <a:effectLst>
                  <a:outerShdw blurRad="38100" dist="38100" dir="2700000" algn="tl">
                    <a:srgbClr val="C0C0C0"/>
                  </a:outerShdw>
                </a:effectLst>
                <a:latin typeface="Arial Narrow" pitchFamily="34" charset="0"/>
              </a:defRPr>
            </a:lvl1pPr>
          </a:lstStyle>
          <a:p>
            <a:pPr>
              <a:defRPr/>
            </a:pPr>
            <a:endParaRPr lang="en-US"/>
          </a:p>
        </p:txBody>
      </p:sp>
      <p:sp>
        <p:nvSpPr>
          <p:cNvPr id="77827" name="Rectangle 4"/>
          <p:cNvSpPr>
            <a:spLocks noChangeArrowheads="1" noTextEdit="1"/>
          </p:cNvSpPr>
          <p:nvPr>
            <p:ph type="sldImg" idx="2"/>
          </p:nvPr>
        </p:nvSpPr>
        <p:spPr bwMode="auto">
          <a:xfrm>
            <a:off x="3240088" y="463550"/>
            <a:ext cx="2852737" cy="2139950"/>
          </a:xfrm>
          <a:prstGeom prst="rect">
            <a:avLst/>
          </a:prstGeom>
          <a:noFill/>
          <a:ln w="9525">
            <a:solidFill>
              <a:srgbClr val="000000"/>
            </a:solidFill>
            <a:miter lim="800000"/>
            <a:headEnd/>
            <a:tailEnd/>
          </a:ln>
          <a:scene3d>
            <a:camera prst="legacyPerspectiveBottomLeft"/>
            <a:lightRig rig="legacyFlat3" dir="t"/>
          </a:scene3d>
          <a:sp3d extrusionH="430200" prstMaterial="legacyMatte">
            <a:bevelT w="13500" h="13500" prst="angle"/>
            <a:bevelB w="13500" h="13500" prst="angle"/>
            <a:extrusionClr>
              <a:srgbClr val="000066"/>
            </a:extrusionClr>
            <a:contourClr>
              <a:srgbClr val="000000"/>
            </a:contourClr>
          </a:sp3d>
          <a:extLst>
            <a:ext uri="{909E8E84-426E-40DD-AFC4-6F175D3DCCD1}">
              <a14:hiddenFill xmlns:a14="http://schemas.microsoft.com/office/drawing/2010/main">
                <a:solidFill>
                  <a:srgbClr val="FFFFFF"/>
                </a:solidFill>
              </a14:hiddenFill>
            </a:ext>
          </a:extLst>
        </p:spPr>
      </p:sp>
      <p:sp>
        <p:nvSpPr>
          <p:cNvPr id="7174" name="Rectangle 6"/>
          <p:cNvSpPr>
            <a:spLocks noGrp="1" noChangeArrowheads="1"/>
          </p:cNvSpPr>
          <p:nvPr>
            <p:ph type="ftr" sz="quarter" idx="4"/>
          </p:nvPr>
        </p:nvSpPr>
        <p:spPr bwMode="auto">
          <a:xfrm>
            <a:off x="74613" y="6670675"/>
            <a:ext cx="8308975" cy="349250"/>
          </a:xfrm>
          <a:prstGeom prst="rect">
            <a:avLst/>
          </a:prstGeom>
          <a:noFill/>
          <a:ln w="9525">
            <a:noFill/>
            <a:miter lim="800000"/>
            <a:headEnd/>
            <a:tailEnd/>
          </a:ln>
          <a:effectLst/>
        </p:spPr>
        <p:txBody>
          <a:bodyPr vert="horz" wrap="square" lIns="92400" tIns="46200" rIns="92400" bIns="46200" numCol="1" anchor="b" anchorCtr="0" compatLnSpc="1">
            <a:prstTxWarp prst="textNoShape">
              <a:avLst/>
            </a:prstTxWarp>
          </a:bodyPr>
          <a:lstStyle>
            <a:lvl1pPr defTabSz="923925" eaLnBrk="0" hangingPunct="0">
              <a:defRPr sz="1100" b="1">
                <a:effectLst>
                  <a:outerShdw blurRad="38100" dist="38100" dir="2700000" algn="tl">
                    <a:srgbClr val="C0C0C0"/>
                  </a:outerShdw>
                </a:effectLst>
                <a:latin typeface="Arial Narrow" pitchFamily="34" charset="0"/>
              </a:defRPr>
            </a:lvl1pPr>
          </a:lstStyle>
          <a:p>
            <a:pPr>
              <a:defRPr/>
            </a:pPr>
            <a:r>
              <a:rPr lang="en-US"/>
              <a:t> Handayani Tjandrasa</a:t>
            </a:r>
          </a:p>
        </p:txBody>
      </p:sp>
      <p:sp>
        <p:nvSpPr>
          <p:cNvPr id="7175" name="Rectangle 7"/>
          <p:cNvSpPr>
            <a:spLocks noGrp="1" noChangeArrowheads="1"/>
          </p:cNvSpPr>
          <p:nvPr>
            <p:ph type="sldNum" sz="quarter" idx="5"/>
          </p:nvPr>
        </p:nvSpPr>
        <p:spPr bwMode="auto">
          <a:xfrm>
            <a:off x="8383588" y="6670675"/>
            <a:ext cx="839787" cy="333375"/>
          </a:xfrm>
          <a:prstGeom prst="rect">
            <a:avLst/>
          </a:prstGeom>
          <a:noFill/>
          <a:ln w="9525">
            <a:noFill/>
            <a:miter lim="800000"/>
            <a:headEnd/>
            <a:tailEnd/>
          </a:ln>
          <a:effectLst/>
        </p:spPr>
        <p:txBody>
          <a:bodyPr vert="horz" wrap="square" lIns="92400" tIns="46200" rIns="92400" bIns="46200" numCol="1" anchor="b" anchorCtr="0" compatLnSpc="1">
            <a:prstTxWarp prst="textNoShape">
              <a:avLst/>
            </a:prstTxWarp>
          </a:bodyPr>
          <a:lstStyle>
            <a:lvl1pPr algn="ctr" defTabSz="923925" eaLnBrk="0" hangingPunct="0">
              <a:defRPr sz="1100" b="1">
                <a:effectLst>
                  <a:outerShdw blurRad="38100" dist="38100" dir="2700000" algn="tl">
                    <a:srgbClr val="C0C0C0"/>
                  </a:outerShdw>
                </a:effectLst>
                <a:latin typeface="Arial Narrow" panose="020B0606020202030204" pitchFamily="34" charset="0"/>
              </a:defRPr>
            </a:lvl1pPr>
          </a:lstStyle>
          <a:p>
            <a:r>
              <a:rPr lang="en-US" altLang="id-ID"/>
              <a:t>          </a:t>
            </a:r>
            <a:fld id="{023A229D-652C-47E3-9AFA-264F4F4F9A91}" type="slidenum">
              <a:rPr lang="en-US" altLang="id-ID"/>
              <a:pPr/>
              <a:t>‹#›</a:t>
            </a:fld>
            <a:endParaRPr lang="en-US" altLang="id-ID"/>
          </a:p>
        </p:txBody>
      </p:sp>
      <p:sp>
        <p:nvSpPr>
          <p:cNvPr id="7170" name="Rectangle 2"/>
          <p:cNvSpPr>
            <a:spLocks noGrp="1" noChangeArrowheads="1"/>
          </p:cNvSpPr>
          <p:nvPr>
            <p:ph type="hdr" sz="quarter"/>
          </p:nvPr>
        </p:nvSpPr>
        <p:spPr bwMode="auto">
          <a:xfrm>
            <a:off x="309563" y="57150"/>
            <a:ext cx="4706937" cy="171450"/>
          </a:xfrm>
          <a:prstGeom prst="rect">
            <a:avLst/>
          </a:prstGeom>
          <a:noFill/>
          <a:ln w="9525">
            <a:noFill/>
            <a:miter lim="800000"/>
            <a:headEnd/>
            <a:tailEnd/>
          </a:ln>
          <a:effectLst/>
        </p:spPr>
        <p:txBody>
          <a:bodyPr vert="horz" wrap="square" lIns="92400" tIns="46200" rIns="92400" bIns="46200" numCol="1" anchor="t" anchorCtr="0" compatLnSpc="1">
            <a:prstTxWarp prst="textNoShape">
              <a:avLst/>
            </a:prstTxWarp>
            <a:flatTx/>
          </a:bodyPr>
          <a:lstStyle>
            <a:lvl1pPr defTabSz="923925" eaLnBrk="0" hangingPunct="0">
              <a:defRPr sz="1100" b="1">
                <a:effectLst>
                  <a:outerShdw blurRad="38100" dist="38100" dir="2700000" algn="tl">
                    <a:srgbClr val="C0C0C0"/>
                  </a:outerShdw>
                </a:effectLst>
                <a:latin typeface="Arial Narrow" pitchFamily="34" charset="0"/>
              </a:defRPr>
            </a:lvl1pPr>
          </a:lstStyle>
          <a:p>
            <a:pPr>
              <a:defRPr/>
            </a:pPr>
            <a:r>
              <a:rPr lang="en-US"/>
              <a:t>Kecerdasan Buatan</a:t>
            </a:r>
          </a:p>
        </p:txBody>
      </p:sp>
      <p:sp>
        <p:nvSpPr>
          <p:cNvPr id="7192" name="Line 24"/>
          <p:cNvSpPr>
            <a:spLocks noChangeShapeType="1"/>
          </p:cNvSpPr>
          <p:nvPr/>
        </p:nvSpPr>
        <p:spPr bwMode="auto">
          <a:xfrm>
            <a:off x="152400" y="6827838"/>
            <a:ext cx="8916988" cy="0"/>
          </a:xfrm>
          <a:prstGeom prst="line">
            <a:avLst/>
          </a:prstGeom>
          <a:noFill/>
          <a:ln w="12700" cap="sq">
            <a:solidFill>
              <a:schemeClr val="tx1"/>
            </a:solidFill>
            <a:miter lim="800000"/>
            <a:headEnd type="none" w="sm" len="sm"/>
            <a:tailEnd type="none" w="sm" len="sm"/>
          </a:ln>
          <a:effectLst/>
        </p:spPr>
        <p:txBody>
          <a:bodyPr wrap="none" anchor="ctr"/>
          <a:lstStyle/>
          <a:p>
            <a:pPr>
              <a:defRPr/>
            </a:pPr>
            <a:endParaRPr lang="en-US">
              <a:latin typeface="Arial" charset="0"/>
            </a:endParaRPr>
          </a:p>
        </p:txBody>
      </p:sp>
      <p:sp>
        <p:nvSpPr>
          <p:cNvPr id="7197" name="Line 29"/>
          <p:cNvSpPr>
            <a:spLocks noChangeShapeType="1"/>
          </p:cNvSpPr>
          <p:nvPr/>
        </p:nvSpPr>
        <p:spPr bwMode="auto">
          <a:xfrm flipH="1">
            <a:off x="401638" y="288925"/>
            <a:ext cx="8228012" cy="0"/>
          </a:xfrm>
          <a:prstGeom prst="line">
            <a:avLst/>
          </a:prstGeom>
          <a:noFill/>
          <a:ln w="6350">
            <a:solidFill>
              <a:schemeClr val="tx1"/>
            </a:solidFill>
            <a:round/>
            <a:headEnd/>
            <a:tailEnd/>
          </a:ln>
          <a:effectLst/>
        </p:spPr>
        <p:txBody>
          <a:bodyPr wrap="none" anchor="ct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b="1" u="sng" kern="1200">
        <a:solidFill>
          <a:schemeClr val="tx1"/>
        </a:solidFill>
        <a:effectLst>
          <a:outerShdw blurRad="38100" dist="38100" dir="2700000" algn="tl">
            <a:srgbClr val="C0C0C0"/>
          </a:outerShdw>
        </a:effectLst>
        <a:latin typeface="Arial Narrow"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Arial" charset="0"/>
        <a:ea typeface="+mn-ea"/>
        <a:cs typeface="+mn-cs"/>
      </a:defRPr>
    </a:lvl4pPr>
    <a:lvl5pPr marL="1828800" algn="l" rtl="0" eaLnBrk="0" fontAlgn="base" hangingPunct="0">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sz="quarter" idx="1"/>
          </p:nvPr>
        </p:nvSpPr>
        <p:spPr/>
        <p:txBody>
          <a:bodyPr/>
          <a:lstStyle/>
          <a:p>
            <a:pPr>
              <a:defRPr/>
            </a:pPr>
            <a:endParaRPr lang="en-US"/>
          </a:p>
        </p:txBody>
      </p:sp>
      <p:sp>
        <p:nvSpPr>
          <p:cNvPr id="5" name="Rectangle 6"/>
          <p:cNvSpPr>
            <a:spLocks noGrp="1" noChangeArrowheads="1"/>
          </p:cNvSpPr>
          <p:nvPr>
            <p:ph type="ftr" sz="quarter" idx="4"/>
          </p:nvPr>
        </p:nvSpPr>
        <p:spPr/>
        <p:txBody>
          <a:bodyPr/>
          <a:lstStyle/>
          <a:p>
            <a:pPr>
              <a:defRPr/>
            </a:pPr>
            <a:r>
              <a:rPr lang="en-US"/>
              <a:t> Handayani Tjandrasa</a:t>
            </a:r>
          </a:p>
        </p:txBody>
      </p:sp>
      <p:sp>
        <p:nvSpPr>
          <p:cNvPr id="6" name="Rectangle 7"/>
          <p:cNvSpPr>
            <a:spLocks noGrp="1" noChangeArrowheads="1"/>
          </p:cNvSpPr>
          <p:nvPr>
            <p:ph type="sldNum" sz="quarter" idx="5"/>
          </p:nvPr>
        </p:nvSpPr>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r>
              <a:rPr lang="en-US" altLang="id-ID">
                <a:latin typeface="Arial Narrow" panose="020B0606020202030204" pitchFamily="34" charset="0"/>
              </a:rPr>
              <a:t>          </a:t>
            </a:r>
            <a:fld id="{75B37CDC-5152-46F5-B79E-A637AF387406}" type="slidenum">
              <a:rPr lang="en-US" altLang="id-ID">
                <a:latin typeface="Arial Narrow" panose="020B0606020202030204" pitchFamily="34" charset="0"/>
              </a:rPr>
              <a:pPr/>
              <a:t>1</a:t>
            </a:fld>
            <a:endParaRPr lang="en-US" altLang="id-ID">
              <a:latin typeface="Arial Narrow" panose="020B0606020202030204" pitchFamily="34" charset="0"/>
            </a:endParaRPr>
          </a:p>
        </p:txBody>
      </p:sp>
      <p:sp>
        <p:nvSpPr>
          <p:cNvPr id="7" name="Rectangle 2"/>
          <p:cNvSpPr>
            <a:spLocks noGrp="1" noChangeArrowheads="1"/>
          </p:cNvSpPr>
          <p:nvPr>
            <p:ph type="hdr" sz="quarter"/>
          </p:nvPr>
        </p:nvSpPr>
        <p:spPr/>
        <p:txBody>
          <a:bodyPr/>
          <a:lstStyle/>
          <a:p>
            <a:pPr>
              <a:defRPr/>
            </a:pPr>
            <a:r>
              <a:rPr lang="en-US"/>
              <a:t>Kecerdasan Buatan</a:t>
            </a:r>
          </a:p>
        </p:txBody>
      </p:sp>
      <p:sp>
        <p:nvSpPr>
          <p:cNvPr id="78854" name="Rectangle 2"/>
          <p:cNvSpPr>
            <a:spLocks noChangeArrowheads="1" noTextEdit="1"/>
          </p:cNvSpPr>
          <p:nvPr>
            <p:ph type="sldImg"/>
          </p:nvPr>
        </p:nvSpPr>
        <p:spPr>
          <a:ln/>
        </p:spPr>
      </p:sp>
      <p:sp>
        <p:nvSpPr>
          <p:cNvPr id="245765" name="Rectangle 5"/>
          <p:cNvSpPr>
            <a:spLocks noGrp="1" noChangeArrowheads="1"/>
          </p:cNvSpPr>
          <p:nvPr>
            <p:ph type="body" idx="1"/>
          </p:nvPr>
        </p:nvSpPr>
        <p:spPr bwMode="auto">
          <a:xfrm>
            <a:off x="1204913" y="3355975"/>
            <a:ext cx="6823075" cy="3124200"/>
          </a:xfrm>
          <a:prstGeom prst="rect">
            <a:avLst/>
          </a:prstGeom>
          <a:ln w="6350">
            <a:prstDash val="sysDot"/>
            <a:miter lim="800000"/>
            <a:headEnd/>
            <a:tailEnd/>
          </a:ln>
        </p:spPr>
        <p:txBody>
          <a:bodyPr/>
          <a:lstStyle/>
          <a:p>
            <a:pPr>
              <a:defRPr/>
            </a:pPr>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noTextEdit="1"/>
          </p:cNvSpPr>
          <p:nvPr>
            <p:ph type="sldImg"/>
          </p:nvPr>
        </p:nvSpPr>
        <p:spPr>
          <a:xfrm>
            <a:off x="2862263" y="525463"/>
            <a:ext cx="3503612" cy="2627312"/>
          </a:xfrm>
          <a:ln/>
        </p:spPr>
      </p:sp>
      <p:sp>
        <p:nvSpPr>
          <p:cNvPr id="79875" name="Rectangle 3"/>
          <p:cNvSpPr>
            <a:spLocks noChangeArrowheads="1"/>
          </p:cNvSpPr>
          <p:nvPr>
            <p:ph type="body" idx="1"/>
          </p:nvPr>
        </p:nvSpPr>
        <p:spPr bwMode="auto">
          <a:xfrm>
            <a:off x="1231900" y="3325813"/>
            <a:ext cx="6759575" cy="3152775"/>
          </a:xfrm>
          <a:prstGeom prst="rect">
            <a:avLst/>
          </a:prstGeom>
          <a:solidFill>
            <a:srgbClr val="FFFFFF"/>
          </a:solidFill>
          <a:ln>
            <a:solidFill>
              <a:srgbClr val="000000"/>
            </a:solidFill>
            <a:miter lim="800000"/>
            <a:headEnd/>
            <a:tailEnd/>
          </a:ln>
        </p:spPr>
        <p:txBody>
          <a:bodyPr/>
          <a:lstStyle/>
          <a:p>
            <a:endParaRPr lang="id-ID" altLang="id-ID" smtClean="0">
              <a:effectLs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noTextEdit="1"/>
          </p:cNvSpPr>
          <p:nvPr>
            <p:ph type="sldImg"/>
          </p:nvPr>
        </p:nvSpPr>
        <p:spPr>
          <a:xfrm>
            <a:off x="2862263" y="525463"/>
            <a:ext cx="3503612" cy="2627312"/>
          </a:xfrm>
          <a:ln/>
        </p:spPr>
      </p:sp>
      <p:sp>
        <p:nvSpPr>
          <p:cNvPr id="80899" name="Rectangle 3"/>
          <p:cNvSpPr>
            <a:spLocks noChangeArrowheads="1"/>
          </p:cNvSpPr>
          <p:nvPr>
            <p:ph type="body" idx="1"/>
          </p:nvPr>
        </p:nvSpPr>
        <p:spPr bwMode="auto">
          <a:xfrm>
            <a:off x="1231900" y="3325813"/>
            <a:ext cx="6759575" cy="3152775"/>
          </a:xfrm>
          <a:prstGeom prst="rect">
            <a:avLst/>
          </a:prstGeom>
          <a:solidFill>
            <a:srgbClr val="FFFFFF"/>
          </a:solidFill>
          <a:ln>
            <a:solidFill>
              <a:srgbClr val="000000"/>
            </a:solidFill>
            <a:miter lim="800000"/>
            <a:headEnd/>
            <a:tailEnd/>
          </a:ln>
        </p:spPr>
        <p:txBody>
          <a:bodyPr/>
          <a:lstStyle/>
          <a:p>
            <a:endParaRPr lang="id-ID" altLang="id-ID" smtClean="0">
              <a:effectLs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noTextEdit="1"/>
          </p:cNvSpPr>
          <p:nvPr>
            <p:ph type="sldImg"/>
          </p:nvPr>
        </p:nvSpPr>
        <p:spPr>
          <a:xfrm>
            <a:off x="2862263" y="525463"/>
            <a:ext cx="3503612" cy="2627312"/>
          </a:xfrm>
          <a:ln/>
        </p:spPr>
      </p:sp>
      <p:sp>
        <p:nvSpPr>
          <p:cNvPr id="81923" name="Rectangle 3"/>
          <p:cNvSpPr>
            <a:spLocks noChangeArrowheads="1"/>
          </p:cNvSpPr>
          <p:nvPr>
            <p:ph type="body" idx="1"/>
          </p:nvPr>
        </p:nvSpPr>
        <p:spPr bwMode="auto">
          <a:xfrm>
            <a:off x="1231900" y="3325813"/>
            <a:ext cx="6759575" cy="3152775"/>
          </a:xfrm>
          <a:prstGeom prst="rect">
            <a:avLst/>
          </a:prstGeom>
          <a:solidFill>
            <a:srgbClr val="FFFFFF"/>
          </a:solidFill>
          <a:ln>
            <a:solidFill>
              <a:srgbClr val="000000"/>
            </a:solidFill>
            <a:miter lim="800000"/>
            <a:headEnd/>
            <a:tailEnd/>
          </a:ln>
        </p:spPr>
        <p:txBody>
          <a:bodyPr/>
          <a:lstStyle/>
          <a:p>
            <a:endParaRPr lang="id-ID" altLang="id-ID" smtClean="0">
              <a:effectLs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a:xfrm>
            <a:off x="2862263" y="525463"/>
            <a:ext cx="3503612" cy="2627312"/>
          </a:xfrm>
          <a:ln/>
        </p:spPr>
      </p:sp>
      <p:sp>
        <p:nvSpPr>
          <p:cNvPr id="82947" name="Rectangle 3"/>
          <p:cNvSpPr>
            <a:spLocks noChangeArrowheads="1"/>
          </p:cNvSpPr>
          <p:nvPr>
            <p:ph type="body" idx="1"/>
          </p:nvPr>
        </p:nvSpPr>
        <p:spPr bwMode="auto">
          <a:xfrm>
            <a:off x="1231900" y="3325813"/>
            <a:ext cx="6759575" cy="3152775"/>
          </a:xfrm>
          <a:prstGeom prst="rect">
            <a:avLst/>
          </a:prstGeom>
          <a:solidFill>
            <a:srgbClr val="FFFFFF"/>
          </a:solidFill>
          <a:ln>
            <a:solidFill>
              <a:srgbClr val="000000"/>
            </a:solidFill>
            <a:miter lim="800000"/>
            <a:headEnd/>
            <a:tailEnd/>
          </a:ln>
        </p:spPr>
        <p:txBody>
          <a:bodyPr/>
          <a:lstStyle/>
          <a:p>
            <a:endParaRPr lang="id-ID" altLang="id-ID" smtClean="0">
              <a:effectLs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noTextEdit="1"/>
          </p:cNvSpPr>
          <p:nvPr>
            <p:ph type="sldImg"/>
          </p:nvPr>
        </p:nvSpPr>
        <p:spPr>
          <a:xfrm>
            <a:off x="2862263" y="525463"/>
            <a:ext cx="3503612" cy="2627312"/>
          </a:xfrm>
          <a:ln/>
        </p:spPr>
      </p:sp>
      <p:sp>
        <p:nvSpPr>
          <p:cNvPr id="83971" name="Rectangle 3"/>
          <p:cNvSpPr>
            <a:spLocks noChangeArrowheads="1"/>
          </p:cNvSpPr>
          <p:nvPr>
            <p:ph type="body" idx="1"/>
          </p:nvPr>
        </p:nvSpPr>
        <p:spPr bwMode="auto">
          <a:xfrm>
            <a:off x="1231900" y="3325813"/>
            <a:ext cx="6759575" cy="3152775"/>
          </a:xfrm>
          <a:prstGeom prst="rect">
            <a:avLst/>
          </a:prstGeom>
          <a:solidFill>
            <a:srgbClr val="FFFFFF"/>
          </a:solidFill>
          <a:ln>
            <a:solidFill>
              <a:srgbClr val="000000"/>
            </a:solidFill>
            <a:miter lim="800000"/>
            <a:headEnd/>
            <a:tailEnd/>
          </a:ln>
        </p:spPr>
        <p:txBody>
          <a:bodyPr/>
          <a:lstStyle/>
          <a:p>
            <a:endParaRPr lang="id-ID" altLang="id-ID" smtClean="0">
              <a:effectLs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noTextEdit="1"/>
          </p:cNvSpPr>
          <p:nvPr>
            <p:ph type="sldImg"/>
          </p:nvPr>
        </p:nvSpPr>
        <p:spPr>
          <a:xfrm>
            <a:off x="2862263" y="525463"/>
            <a:ext cx="3503612" cy="2627312"/>
          </a:xfrm>
          <a:ln/>
        </p:spPr>
      </p:sp>
      <p:sp>
        <p:nvSpPr>
          <p:cNvPr id="84995" name="Rectangle 3"/>
          <p:cNvSpPr>
            <a:spLocks noChangeArrowheads="1"/>
          </p:cNvSpPr>
          <p:nvPr>
            <p:ph type="body" idx="1"/>
          </p:nvPr>
        </p:nvSpPr>
        <p:spPr bwMode="auto">
          <a:xfrm>
            <a:off x="1231900" y="3325813"/>
            <a:ext cx="6759575" cy="3152775"/>
          </a:xfrm>
          <a:prstGeom prst="rect">
            <a:avLst/>
          </a:prstGeom>
          <a:solidFill>
            <a:srgbClr val="FFFFFF"/>
          </a:solidFill>
          <a:ln>
            <a:solidFill>
              <a:srgbClr val="000000"/>
            </a:solidFill>
            <a:miter lim="800000"/>
            <a:headEnd/>
            <a:tailEnd/>
          </a:ln>
        </p:spPr>
        <p:txBody>
          <a:bodyPr/>
          <a:lstStyle/>
          <a:p>
            <a:endParaRPr lang="id-ID" altLang="id-ID" smtClean="0">
              <a:effectLs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noTextEdit="1"/>
          </p:cNvSpPr>
          <p:nvPr>
            <p:ph type="sldImg"/>
          </p:nvPr>
        </p:nvSpPr>
        <p:spPr>
          <a:xfrm>
            <a:off x="2862263" y="525463"/>
            <a:ext cx="3503612" cy="2627312"/>
          </a:xfrm>
          <a:ln/>
        </p:spPr>
      </p:sp>
      <p:sp>
        <p:nvSpPr>
          <p:cNvPr id="86019" name="Rectangle 3"/>
          <p:cNvSpPr>
            <a:spLocks noChangeArrowheads="1"/>
          </p:cNvSpPr>
          <p:nvPr>
            <p:ph type="body" idx="1"/>
          </p:nvPr>
        </p:nvSpPr>
        <p:spPr bwMode="auto">
          <a:xfrm>
            <a:off x="1231900" y="3325813"/>
            <a:ext cx="6759575" cy="3152775"/>
          </a:xfrm>
          <a:prstGeom prst="rect">
            <a:avLst/>
          </a:prstGeom>
          <a:solidFill>
            <a:srgbClr val="FFFFFF"/>
          </a:solidFill>
          <a:ln>
            <a:solidFill>
              <a:srgbClr val="000000"/>
            </a:solidFill>
            <a:miter lim="800000"/>
            <a:headEnd/>
            <a:tailEnd/>
          </a:ln>
        </p:spPr>
        <p:txBody>
          <a:bodyPr/>
          <a:lstStyle/>
          <a:p>
            <a:r>
              <a:rPr lang="en-US" altLang="id-ID" smtClean="0">
                <a:effectLst/>
              </a:rPr>
              <a:t>Note that this table is for different assumptions that the one in R&amp;N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sz="quarter" idx="1"/>
          </p:nvPr>
        </p:nvSpPr>
        <p:spPr/>
        <p:txBody>
          <a:bodyPr/>
          <a:lstStyle/>
          <a:p>
            <a:pPr>
              <a:defRPr/>
            </a:pPr>
            <a:endParaRPr lang="en-US"/>
          </a:p>
        </p:txBody>
      </p:sp>
      <p:sp>
        <p:nvSpPr>
          <p:cNvPr id="5" name="Rectangle 6"/>
          <p:cNvSpPr>
            <a:spLocks noGrp="1" noChangeArrowheads="1"/>
          </p:cNvSpPr>
          <p:nvPr>
            <p:ph type="ftr" sz="quarter" idx="4"/>
          </p:nvPr>
        </p:nvSpPr>
        <p:spPr/>
        <p:txBody>
          <a:bodyPr/>
          <a:lstStyle/>
          <a:p>
            <a:pPr>
              <a:defRPr/>
            </a:pPr>
            <a:r>
              <a:rPr lang="en-US"/>
              <a:t> Handayani Tjandrasa</a:t>
            </a:r>
          </a:p>
        </p:txBody>
      </p:sp>
      <p:sp>
        <p:nvSpPr>
          <p:cNvPr id="6" name="Rectangle 7"/>
          <p:cNvSpPr>
            <a:spLocks noGrp="1" noChangeArrowheads="1"/>
          </p:cNvSpPr>
          <p:nvPr>
            <p:ph type="sldNum" sz="quarter" idx="5"/>
          </p:nvPr>
        </p:nvSpPr>
        <p:spPr/>
        <p:txBody>
          <a:bodyPr/>
          <a:lstStyle>
            <a:lvl1pPr defTabSz="923925" eaLnBrk="0" hangingPunct="0">
              <a:defRPr>
                <a:solidFill>
                  <a:schemeClr val="tx1"/>
                </a:solidFill>
                <a:latin typeface="Arial" panose="020B0604020202020204" pitchFamily="34" charset="0"/>
              </a:defRPr>
            </a:lvl1pPr>
            <a:lvl2pPr marL="742950" indent="-285750" defTabSz="923925" eaLnBrk="0" hangingPunct="0">
              <a:defRPr>
                <a:solidFill>
                  <a:schemeClr val="tx1"/>
                </a:solidFill>
                <a:latin typeface="Arial" panose="020B0604020202020204" pitchFamily="34" charset="0"/>
              </a:defRPr>
            </a:lvl2pPr>
            <a:lvl3pPr marL="1143000" indent="-228600" defTabSz="923925" eaLnBrk="0" hangingPunct="0">
              <a:defRPr>
                <a:solidFill>
                  <a:schemeClr val="tx1"/>
                </a:solidFill>
                <a:latin typeface="Arial" panose="020B0604020202020204" pitchFamily="34" charset="0"/>
              </a:defRPr>
            </a:lvl3pPr>
            <a:lvl4pPr marL="1600200" indent="-228600" defTabSz="923925" eaLnBrk="0" hangingPunct="0">
              <a:defRPr>
                <a:solidFill>
                  <a:schemeClr val="tx1"/>
                </a:solidFill>
                <a:latin typeface="Arial" panose="020B0604020202020204" pitchFamily="34" charset="0"/>
              </a:defRPr>
            </a:lvl4pPr>
            <a:lvl5pPr marL="2057400" indent="-228600" defTabSz="923925" eaLnBrk="0" hangingPunct="0">
              <a:defRPr>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a:solidFill>
                  <a:schemeClr val="tx1"/>
                </a:solidFill>
                <a:latin typeface="Arial" panose="020B0604020202020204" pitchFamily="34" charset="0"/>
              </a:defRPr>
            </a:lvl9pPr>
          </a:lstStyle>
          <a:p>
            <a:r>
              <a:rPr lang="en-US" altLang="id-ID">
                <a:latin typeface="Arial Narrow" panose="020B0606020202030204" pitchFamily="34" charset="0"/>
              </a:rPr>
              <a:t>          </a:t>
            </a:r>
            <a:fld id="{4A6A5DE1-B00B-4432-ADE4-E42CD6ADC8D2}" type="slidenum">
              <a:rPr lang="en-US" altLang="id-ID">
                <a:latin typeface="Arial Narrow" panose="020B0606020202030204" pitchFamily="34" charset="0"/>
              </a:rPr>
              <a:pPr/>
              <a:t>74</a:t>
            </a:fld>
            <a:endParaRPr lang="en-US" altLang="id-ID">
              <a:latin typeface="Arial Narrow" panose="020B0606020202030204" pitchFamily="34" charset="0"/>
            </a:endParaRPr>
          </a:p>
        </p:txBody>
      </p:sp>
      <p:sp>
        <p:nvSpPr>
          <p:cNvPr id="7" name="Rectangle 2"/>
          <p:cNvSpPr>
            <a:spLocks noGrp="1" noChangeArrowheads="1"/>
          </p:cNvSpPr>
          <p:nvPr>
            <p:ph type="hdr" sz="quarter"/>
          </p:nvPr>
        </p:nvSpPr>
        <p:spPr/>
        <p:txBody>
          <a:bodyPr/>
          <a:lstStyle/>
          <a:p>
            <a:pPr>
              <a:defRPr/>
            </a:pPr>
            <a:r>
              <a:rPr lang="en-US"/>
              <a:t>Kecerdasan Buatan</a:t>
            </a:r>
          </a:p>
        </p:txBody>
      </p:sp>
      <p:sp>
        <p:nvSpPr>
          <p:cNvPr id="87046" name="Rectangle 2"/>
          <p:cNvSpPr>
            <a:spLocks noChangeArrowheads="1" noTextEdit="1"/>
          </p:cNvSpPr>
          <p:nvPr>
            <p:ph type="sldImg"/>
          </p:nvPr>
        </p:nvSpPr>
        <p:spPr>
          <a:ln/>
        </p:spPr>
      </p:sp>
      <p:sp>
        <p:nvSpPr>
          <p:cNvPr id="366595" name="Rectangle 3"/>
          <p:cNvSpPr>
            <a:spLocks noGrp="1" noChangeArrowheads="1"/>
          </p:cNvSpPr>
          <p:nvPr>
            <p:ph type="body" idx="1"/>
          </p:nvPr>
        </p:nvSpPr>
        <p:spPr bwMode="auto">
          <a:xfrm>
            <a:off x="1204913" y="3355975"/>
            <a:ext cx="6823075" cy="3124200"/>
          </a:xfrm>
          <a:prstGeom prst="rect">
            <a:avLst/>
          </a:prstGeom>
          <a:ln w="6350">
            <a:prstDash val="sysDot"/>
            <a:miter lim="800000"/>
            <a:headEnd/>
            <a:tailEnd/>
          </a:ln>
        </p:spPr>
        <p:txBody>
          <a:bodyPr/>
          <a:lstStyle/>
          <a:p>
            <a:pPr>
              <a:defRPr/>
            </a:pP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3F3844D-9854-40DC-A09E-74E168B010CA}" type="slidenum">
              <a:rPr lang="en-US" altLang="id-ID"/>
              <a:pPr/>
              <a:t>‹#›</a:t>
            </a:fld>
            <a:endParaRPr lang="en-US" altLang="id-ID"/>
          </a:p>
        </p:txBody>
      </p:sp>
    </p:spTree>
    <p:extLst>
      <p:ext uri="{BB962C8B-B14F-4D97-AF65-F5344CB8AC3E}">
        <p14:creationId xmlns:p14="http://schemas.microsoft.com/office/powerpoint/2010/main" val="1818549911"/>
      </p:ext>
    </p:extLst>
  </p:cSld>
  <p:clrMapOvr>
    <a:masterClrMapping/>
  </p:clrMapOvr>
  <p:transition>
    <p:spli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32C3006-8A36-4A30-9C55-6316B997758B}" type="slidenum">
              <a:rPr lang="en-US" altLang="id-ID"/>
              <a:pPr/>
              <a:t>‹#›</a:t>
            </a:fld>
            <a:endParaRPr lang="en-US" altLang="id-ID"/>
          </a:p>
        </p:txBody>
      </p:sp>
    </p:spTree>
    <p:extLst>
      <p:ext uri="{BB962C8B-B14F-4D97-AF65-F5344CB8AC3E}">
        <p14:creationId xmlns:p14="http://schemas.microsoft.com/office/powerpoint/2010/main" val="3811548124"/>
      </p:ext>
    </p:extLst>
  </p:cSld>
  <p:clrMapOvr>
    <a:masterClrMapping/>
  </p:clrMapOvr>
  <p:transition>
    <p:spli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7C2342F-C1EA-4814-85AC-3EDA35C37AEE}" type="slidenum">
              <a:rPr lang="en-US" altLang="id-ID"/>
              <a:pPr/>
              <a:t>‹#›</a:t>
            </a:fld>
            <a:endParaRPr lang="en-US" altLang="id-ID"/>
          </a:p>
        </p:txBody>
      </p:sp>
    </p:spTree>
    <p:extLst>
      <p:ext uri="{BB962C8B-B14F-4D97-AF65-F5344CB8AC3E}">
        <p14:creationId xmlns:p14="http://schemas.microsoft.com/office/powerpoint/2010/main" val="3633174267"/>
      </p:ext>
    </p:extLst>
  </p:cSld>
  <p:clrMapOvr>
    <a:masterClrMapping/>
  </p:clrMapOvr>
  <p:transition>
    <p:spli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D5DA5AE-0355-4CD8-8FA3-ACC17FC9CB25}" type="slidenum">
              <a:rPr lang="en-US" altLang="id-ID"/>
              <a:pPr/>
              <a:t>‹#›</a:t>
            </a:fld>
            <a:endParaRPr lang="en-US" altLang="id-ID"/>
          </a:p>
        </p:txBody>
      </p:sp>
    </p:spTree>
    <p:extLst>
      <p:ext uri="{BB962C8B-B14F-4D97-AF65-F5344CB8AC3E}">
        <p14:creationId xmlns:p14="http://schemas.microsoft.com/office/powerpoint/2010/main" val="154313516"/>
      </p:ext>
    </p:extLst>
  </p:cSld>
  <p:clrMapOvr>
    <a:masterClrMapping/>
  </p:clrMapOvr>
  <p:transition>
    <p:spli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771BA7CA-04C7-4F98-B9A3-D189421367B3}" type="slidenum">
              <a:rPr lang="en-US" altLang="id-ID"/>
              <a:pPr/>
              <a:t>‹#›</a:t>
            </a:fld>
            <a:endParaRPr lang="en-US" altLang="id-ID"/>
          </a:p>
        </p:txBody>
      </p:sp>
    </p:spTree>
    <p:extLst>
      <p:ext uri="{BB962C8B-B14F-4D97-AF65-F5344CB8AC3E}">
        <p14:creationId xmlns:p14="http://schemas.microsoft.com/office/powerpoint/2010/main" val="85148373"/>
      </p:ext>
    </p:extLst>
  </p:cSld>
  <p:clrMapOvr>
    <a:masterClrMapping/>
  </p:clrMapOvr>
  <p:transition>
    <p:spli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C633BA9-85A8-412D-813E-027E8CC6CA34}" type="slidenum">
              <a:rPr lang="en-US" altLang="id-ID"/>
              <a:pPr/>
              <a:t>‹#›</a:t>
            </a:fld>
            <a:endParaRPr lang="en-US" altLang="id-ID"/>
          </a:p>
        </p:txBody>
      </p:sp>
    </p:spTree>
    <p:extLst>
      <p:ext uri="{BB962C8B-B14F-4D97-AF65-F5344CB8AC3E}">
        <p14:creationId xmlns:p14="http://schemas.microsoft.com/office/powerpoint/2010/main" val="3826628255"/>
      </p:ext>
    </p:extLst>
  </p:cSld>
  <p:clrMapOvr>
    <a:masterClrMapping/>
  </p:clrMapOvr>
  <p:transition>
    <p:spli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838598-DDC3-48B1-83A3-5BF3738042B8}" type="slidenum">
              <a:rPr lang="en-US" altLang="id-ID"/>
              <a:pPr/>
              <a:t>‹#›</a:t>
            </a:fld>
            <a:endParaRPr lang="en-US" altLang="id-ID"/>
          </a:p>
        </p:txBody>
      </p:sp>
    </p:spTree>
    <p:extLst>
      <p:ext uri="{BB962C8B-B14F-4D97-AF65-F5344CB8AC3E}">
        <p14:creationId xmlns:p14="http://schemas.microsoft.com/office/powerpoint/2010/main" val="2286854303"/>
      </p:ext>
    </p:extLst>
  </p:cSld>
  <p:clrMapOvr>
    <a:masterClrMapping/>
  </p:clrMapOvr>
  <p:transition>
    <p:spli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76A97D0-D4E5-4CB5-A406-AA37293BEC11}" type="slidenum">
              <a:rPr lang="en-US" altLang="id-ID"/>
              <a:pPr/>
              <a:t>‹#›</a:t>
            </a:fld>
            <a:endParaRPr lang="en-US" altLang="id-ID"/>
          </a:p>
        </p:txBody>
      </p:sp>
    </p:spTree>
    <p:extLst>
      <p:ext uri="{BB962C8B-B14F-4D97-AF65-F5344CB8AC3E}">
        <p14:creationId xmlns:p14="http://schemas.microsoft.com/office/powerpoint/2010/main" val="259766292"/>
      </p:ext>
    </p:extLst>
  </p:cSld>
  <p:clrMapOvr>
    <a:masterClrMapping/>
  </p:clrMapOvr>
  <p:transition>
    <p:spli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D5C0CE00-E66C-4B30-A8F1-6CD2FC15A230}" type="slidenum">
              <a:rPr lang="en-US" altLang="id-ID"/>
              <a:pPr/>
              <a:t>‹#›</a:t>
            </a:fld>
            <a:endParaRPr lang="en-US" altLang="id-ID"/>
          </a:p>
        </p:txBody>
      </p:sp>
    </p:spTree>
    <p:extLst>
      <p:ext uri="{BB962C8B-B14F-4D97-AF65-F5344CB8AC3E}">
        <p14:creationId xmlns:p14="http://schemas.microsoft.com/office/powerpoint/2010/main" val="116295264"/>
      </p:ext>
    </p:extLst>
  </p:cSld>
  <p:clrMapOvr>
    <a:masterClrMapping/>
  </p:clrMapOvr>
  <p:transition>
    <p:spli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54458523-A88F-4FF8-ADD7-FF7449FDFBB3}" type="slidenum">
              <a:rPr lang="en-US" altLang="id-ID"/>
              <a:pPr/>
              <a:t>‹#›</a:t>
            </a:fld>
            <a:endParaRPr lang="en-US" altLang="id-ID"/>
          </a:p>
        </p:txBody>
      </p:sp>
    </p:spTree>
    <p:extLst>
      <p:ext uri="{BB962C8B-B14F-4D97-AF65-F5344CB8AC3E}">
        <p14:creationId xmlns:p14="http://schemas.microsoft.com/office/powerpoint/2010/main" val="2637232880"/>
      </p:ext>
    </p:extLst>
  </p:cSld>
  <p:clrMapOvr>
    <a:masterClrMapping/>
  </p:clrMapOvr>
  <p:transition>
    <p:spli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664EBDC-8320-4B1E-A58B-DFD74943C9A5}" type="slidenum">
              <a:rPr lang="en-US" altLang="id-ID"/>
              <a:pPr/>
              <a:t>‹#›</a:t>
            </a:fld>
            <a:endParaRPr lang="en-US" altLang="id-ID"/>
          </a:p>
        </p:txBody>
      </p:sp>
    </p:spTree>
    <p:extLst>
      <p:ext uri="{BB962C8B-B14F-4D97-AF65-F5344CB8AC3E}">
        <p14:creationId xmlns:p14="http://schemas.microsoft.com/office/powerpoint/2010/main" val="3567525786"/>
      </p:ext>
    </p:extLst>
  </p:cSld>
  <p:clrMapOvr>
    <a:masterClrMapping/>
  </p:clrMapOvr>
  <p:transition>
    <p:spli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457CBAF-723A-4D6D-BE8F-3026C914E5F7}" type="slidenum">
              <a:rPr lang="en-US" altLang="id-ID"/>
              <a:pPr/>
              <a:t>‹#›</a:t>
            </a:fld>
            <a:endParaRPr lang="en-US" altLang="id-ID"/>
          </a:p>
        </p:txBody>
      </p:sp>
    </p:spTree>
    <p:extLst>
      <p:ext uri="{BB962C8B-B14F-4D97-AF65-F5344CB8AC3E}">
        <p14:creationId xmlns:p14="http://schemas.microsoft.com/office/powerpoint/2010/main" val="3938213291"/>
      </p:ext>
    </p:extLst>
  </p:cSld>
  <p:clrMapOvr>
    <a:masterClrMapping/>
  </p:clrMapOvr>
  <p:transition>
    <p:spli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99D905D-68CA-46B6-85BC-972A19D8DCC7}" type="slidenum">
              <a:rPr lang="en-US" altLang="id-ID"/>
              <a:pPr/>
              <a:t>‹#›</a:t>
            </a:fld>
            <a:endParaRPr lang="en-US" altLang="id-ID"/>
          </a:p>
        </p:txBody>
      </p:sp>
    </p:spTree>
    <p:extLst>
      <p:ext uri="{BB962C8B-B14F-4D97-AF65-F5344CB8AC3E}">
        <p14:creationId xmlns:p14="http://schemas.microsoft.com/office/powerpoint/2010/main" val="2720378046"/>
      </p:ext>
    </p:extLst>
  </p:cSld>
  <p:clrMapOvr>
    <a:masterClrMapping/>
  </p:clrMapOvr>
  <p:transition>
    <p:spli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id-ID"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5580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5580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55808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11237E6-9E47-4B89-BBB4-5A4F53D07580}" type="slidenum">
              <a:rPr lang="en-US" altLang="id-ID"/>
              <a:pPr/>
              <a:t>‹#›</a:t>
            </a:fld>
            <a:endParaRPr lang="en-US" altLang="id-ID"/>
          </a:p>
        </p:txBody>
      </p:sp>
      <p:sp>
        <p:nvSpPr>
          <p:cNvPr id="558087" name="Rectangle 7"/>
          <p:cNvSpPr>
            <a:spLocks noChangeArrowheads="1"/>
          </p:cNvSpPr>
          <p:nvPr userDrawn="1"/>
        </p:nvSpPr>
        <p:spPr bwMode="ltGray">
          <a:xfrm>
            <a:off x="0" y="0"/>
            <a:ext cx="825500" cy="6858000"/>
          </a:xfrm>
          <a:prstGeom prst="rect">
            <a:avLst/>
          </a:prstGeom>
          <a:solidFill>
            <a:schemeClr val="tx2">
              <a:alpha val="50000"/>
            </a:schemeClr>
          </a:solidFill>
          <a:ln w="9525">
            <a:noFill/>
            <a:miter lim="800000"/>
            <a:headEnd/>
            <a:tailEnd/>
          </a:ln>
          <a:effectLst/>
        </p:spPr>
        <p:txBody>
          <a:bodyPr wrap="none" anchor="ctr"/>
          <a:lstStyle/>
          <a:p>
            <a:pPr>
              <a:defRPr/>
            </a:pPr>
            <a:endParaRPr lang="en-US">
              <a:latin typeface="Arial" charset="0"/>
            </a:endParaRPr>
          </a:p>
        </p:txBody>
      </p:sp>
      <p:sp>
        <p:nvSpPr>
          <p:cNvPr id="558088" name="Line 8"/>
          <p:cNvSpPr>
            <a:spLocks noChangeShapeType="1"/>
          </p:cNvSpPr>
          <p:nvPr userDrawn="1"/>
        </p:nvSpPr>
        <p:spPr bwMode="auto">
          <a:xfrm>
            <a:off x="9144000" y="0"/>
            <a:ext cx="0" cy="6858000"/>
          </a:xfrm>
          <a:prstGeom prst="line">
            <a:avLst/>
          </a:prstGeom>
          <a:noFill/>
          <a:ln w="9525">
            <a:no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transition>
    <p:split/>
  </p:transition>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Rectangle 4"/>
          <p:cNvSpPr>
            <a:spLocks noChangeArrowheads="1"/>
          </p:cNvSpPr>
          <p:nvPr/>
        </p:nvSpPr>
        <p:spPr bwMode="auto">
          <a:xfrm>
            <a:off x="838200" y="4038600"/>
            <a:ext cx="8153400" cy="1447800"/>
          </a:xfrm>
          <a:prstGeom prst="rect">
            <a:avLst/>
          </a:prstGeom>
          <a:noFill/>
          <a:ln w="9525">
            <a:noFill/>
            <a:miter lim="800000"/>
            <a:headEnd/>
            <a:tailEnd/>
          </a:ln>
          <a:effectLst>
            <a:outerShdw dist="107763" dir="8100000" algn="ctr" rotWithShape="0">
              <a:schemeClr val="bg2"/>
            </a:outerShdw>
          </a:effectLst>
        </p:spPr>
        <p:txBody>
          <a:bodyPr/>
          <a:lstStyle/>
          <a:p>
            <a:pPr algn="ctr" eaLnBrk="0" hangingPunct="0">
              <a:defRPr/>
            </a:pPr>
            <a:r>
              <a:rPr lang="en-US" sz="2400" b="1">
                <a:solidFill>
                  <a:srgbClr val="CC3300"/>
                </a:solidFill>
                <a:effectLst>
                  <a:outerShdw blurRad="38100" dist="38100" dir="2700000" algn="tl">
                    <a:srgbClr val="C0C0C0"/>
                  </a:outerShdw>
                </a:effectLst>
                <a:latin typeface="Arial" charset="0"/>
              </a:rPr>
              <a:t>Handayani Tjandrasa</a:t>
            </a:r>
            <a:endParaRPr lang="en-US" sz="2400" b="1">
              <a:solidFill>
                <a:srgbClr val="CC3300"/>
              </a:solidFill>
              <a:latin typeface="Arial" charset="0"/>
            </a:endParaRPr>
          </a:p>
          <a:p>
            <a:pPr algn="ctr" eaLnBrk="0" hangingPunct="0">
              <a:defRPr/>
            </a:pPr>
            <a:endParaRPr lang="en-US" sz="2400" b="1">
              <a:solidFill>
                <a:srgbClr val="CC3300"/>
              </a:solidFill>
              <a:latin typeface="Arial" charset="0"/>
            </a:endParaRPr>
          </a:p>
        </p:txBody>
      </p:sp>
      <p:sp>
        <p:nvSpPr>
          <p:cNvPr id="2051" name="Text Box 20"/>
          <p:cNvSpPr txBox="1">
            <a:spLocks noChangeArrowheads="1"/>
          </p:cNvSpPr>
          <p:nvPr/>
        </p:nvSpPr>
        <p:spPr bwMode="auto">
          <a:xfrm>
            <a:off x="1470025" y="1516063"/>
            <a:ext cx="587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id-ID" altLang="id-ID" sz="2800">
              <a:solidFill>
                <a:srgbClr val="F8F8F8"/>
              </a:solidFill>
            </a:endParaRPr>
          </a:p>
        </p:txBody>
      </p:sp>
      <p:sp>
        <p:nvSpPr>
          <p:cNvPr id="237590" name="Rectangle 22"/>
          <p:cNvSpPr>
            <a:spLocks noChangeArrowheads="1"/>
          </p:cNvSpPr>
          <p:nvPr/>
        </p:nvSpPr>
        <p:spPr bwMode="auto">
          <a:xfrm>
            <a:off x="990600" y="792163"/>
            <a:ext cx="8153400" cy="2027237"/>
          </a:xfrm>
          <a:prstGeom prst="rect">
            <a:avLst/>
          </a:prstGeom>
          <a:noFill/>
          <a:ln w="9525">
            <a:noFill/>
            <a:miter lim="800000"/>
            <a:headEnd/>
            <a:tailEnd/>
          </a:ln>
          <a:effectLst>
            <a:outerShdw dist="107763" dir="8100000" algn="ctr" rotWithShape="0">
              <a:schemeClr val="bg2"/>
            </a:outerShdw>
          </a:effectLst>
        </p:spPr>
        <p:txBody>
          <a:bodyPr/>
          <a:lstStyle/>
          <a:p>
            <a:pPr algn="ctr" eaLnBrk="0" hangingPunct="0">
              <a:defRPr/>
            </a:pPr>
            <a:r>
              <a:rPr lang="en-US" sz="4000" b="1" dirty="0">
                <a:solidFill>
                  <a:srgbClr val="C00000"/>
                </a:solidFill>
                <a:effectLst>
                  <a:outerShdw blurRad="38100" dist="38100" dir="2700000" algn="tl">
                    <a:srgbClr val="C0C0C0"/>
                  </a:outerShdw>
                </a:effectLst>
                <a:latin typeface="Arial" charset="0"/>
              </a:rPr>
              <a:t>ARTIFICIAL INTELLIGENCE</a:t>
            </a:r>
            <a:r>
              <a:rPr lang="en-US" sz="4000" b="1" dirty="0">
                <a:solidFill>
                  <a:srgbClr val="CC3300"/>
                </a:solidFill>
                <a:effectLst>
                  <a:outerShdw blurRad="38100" dist="38100" dir="2700000" algn="tl">
                    <a:srgbClr val="C0C0C0"/>
                  </a:outerShdw>
                </a:effectLst>
                <a:latin typeface="Arial" charset="0"/>
              </a:rPr>
              <a:t> </a:t>
            </a:r>
          </a:p>
          <a:p>
            <a:pPr algn="ctr" eaLnBrk="0" hangingPunct="0">
              <a:defRPr/>
            </a:pPr>
            <a:r>
              <a:rPr lang="en-US" sz="4000" b="1" dirty="0">
                <a:solidFill>
                  <a:srgbClr val="CC3300"/>
                </a:solidFill>
                <a:effectLst>
                  <a:outerShdw blurRad="38100" dist="38100" dir="2700000" algn="tl">
                    <a:srgbClr val="C0C0C0"/>
                  </a:outerShdw>
                </a:effectLst>
                <a:latin typeface="Arial" charset="0"/>
              </a:rPr>
              <a:t>2</a:t>
            </a:r>
            <a:endParaRPr lang="en-US" sz="4000" b="1" dirty="0">
              <a:solidFill>
                <a:srgbClr val="CC3300"/>
              </a:solidFill>
              <a:latin typeface="Arial" charset="0"/>
            </a:endParaRPr>
          </a:p>
        </p:txBody>
      </p:sp>
    </p:spTree>
  </p:cSld>
  <p:clrMapOvr>
    <a:masterClrMapping/>
  </p:clrMapOvr>
  <p:transition>
    <p:spli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000000">
                      <a:alpha val="43137"/>
                    </a:srgbClr>
                  </a:outerShdw>
                </a:effectLst>
              </a:rPr>
              <a:t>Search Problem</a:t>
            </a:r>
          </a:p>
        </p:txBody>
      </p:sp>
      <p:sp>
        <p:nvSpPr>
          <p:cNvPr id="11267" name="Rectangle 3"/>
          <p:cNvSpPr>
            <a:spLocks noGrp="1" noChangeArrowheads="1"/>
          </p:cNvSpPr>
          <p:nvPr>
            <p:ph type="body" idx="1"/>
          </p:nvPr>
        </p:nvSpPr>
        <p:spPr>
          <a:xfrm>
            <a:off x="838200" y="1905000"/>
            <a:ext cx="7848600" cy="4114800"/>
          </a:xfrm>
        </p:spPr>
        <p:txBody>
          <a:bodyPr/>
          <a:lstStyle/>
          <a:p>
            <a:pPr>
              <a:lnSpc>
                <a:spcPct val="90000"/>
              </a:lnSpc>
            </a:pPr>
            <a:r>
              <a:rPr lang="en-US" altLang="id-ID" smtClean="0"/>
              <a:t> State space</a:t>
            </a:r>
          </a:p>
          <a:p>
            <a:pPr>
              <a:lnSpc>
                <a:spcPct val="90000"/>
              </a:lnSpc>
            </a:pPr>
            <a:r>
              <a:rPr lang="en-US" altLang="id-ID" smtClean="0"/>
              <a:t> </a:t>
            </a:r>
            <a:r>
              <a:rPr lang="en-US" altLang="id-ID" smtClean="0">
                <a:solidFill>
                  <a:srgbClr val="CC6600"/>
                </a:solidFill>
              </a:rPr>
              <a:t>Initial state:</a:t>
            </a:r>
          </a:p>
          <a:p>
            <a:pPr lvl="1">
              <a:lnSpc>
                <a:spcPct val="90000"/>
              </a:lnSpc>
            </a:pPr>
            <a:r>
              <a:rPr lang="en-US" altLang="id-ID" smtClean="0">
                <a:solidFill>
                  <a:srgbClr val="CC6600"/>
                </a:solidFill>
              </a:rPr>
              <a:t>usually the current state </a:t>
            </a:r>
          </a:p>
          <a:p>
            <a:pPr lvl="1">
              <a:lnSpc>
                <a:spcPct val="90000"/>
              </a:lnSpc>
            </a:pPr>
            <a:r>
              <a:rPr lang="en-US" altLang="id-ID" smtClean="0">
                <a:solidFill>
                  <a:srgbClr val="CC6600"/>
                </a:solidFill>
              </a:rPr>
              <a:t>sometimes one or several hypothetical states (“what if …”)</a:t>
            </a:r>
          </a:p>
          <a:p>
            <a:pPr>
              <a:lnSpc>
                <a:spcPct val="90000"/>
              </a:lnSpc>
            </a:pPr>
            <a:r>
              <a:rPr lang="en-US" altLang="id-ID" smtClean="0"/>
              <a:t> Successor function</a:t>
            </a:r>
          </a:p>
          <a:p>
            <a:pPr>
              <a:lnSpc>
                <a:spcPct val="90000"/>
              </a:lnSpc>
            </a:pPr>
            <a:r>
              <a:rPr lang="en-US" altLang="id-ID" smtClean="0"/>
              <a:t> Goal test</a:t>
            </a:r>
          </a:p>
          <a:p>
            <a:pPr>
              <a:lnSpc>
                <a:spcPct val="90000"/>
              </a:lnSpc>
            </a:pPr>
            <a:r>
              <a:rPr lang="en-US" altLang="id-ID" smtClean="0"/>
              <a:t> Path cost</a:t>
            </a:r>
          </a:p>
        </p:txBody>
      </p:sp>
    </p:spTree>
  </p:cSld>
  <p:clrMapOvr>
    <a:masterClrMapping/>
  </p:clrMapOvr>
  <p:transition>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Search Problem</a:t>
            </a:r>
          </a:p>
        </p:txBody>
      </p:sp>
      <p:sp>
        <p:nvSpPr>
          <p:cNvPr id="12291" name="Rectangle 3"/>
          <p:cNvSpPr>
            <a:spLocks noGrp="1" noChangeArrowheads="1"/>
          </p:cNvSpPr>
          <p:nvPr>
            <p:ph type="body" idx="1"/>
          </p:nvPr>
        </p:nvSpPr>
        <p:spPr>
          <a:xfrm>
            <a:off x="914400" y="1600200"/>
            <a:ext cx="8229600" cy="4525963"/>
          </a:xfrm>
        </p:spPr>
        <p:txBody>
          <a:bodyPr/>
          <a:lstStyle/>
          <a:p>
            <a:pPr>
              <a:lnSpc>
                <a:spcPct val="90000"/>
              </a:lnSpc>
            </a:pPr>
            <a:r>
              <a:rPr lang="en-US" altLang="id-ID" smtClean="0"/>
              <a:t> State space</a:t>
            </a:r>
          </a:p>
          <a:p>
            <a:pPr>
              <a:lnSpc>
                <a:spcPct val="90000"/>
              </a:lnSpc>
            </a:pPr>
            <a:r>
              <a:rPr lang="en-US" altLang="id-ID" smtClean="0"/>
              <a:t> Initial state</a:t>
            </a:r>
          </a:p>
          <a:p>
            <a:pPr>
              <a:lnSpc>
                <a:spcPct val="90000"/>
              </a:lnSpc>
            </a:pPr>
            <a:r>
              <a:rPr lang="en-US" altLang="id-ID" smtClean="0"/>
              <a:t> </a:t>
            </a:r>
            <a:r>
              <a:rPr lang="en-US" altLang="id-ID" smtClean="0">
                <a:solidFill>
                  <a:srgbClr val="CC6600"/>
                </a:solidFill>
              </a:rPr>
              <a:t>Successor function:</a:t>
            </a:r>
          </a:p>
          <a:p>
            <a:pPr lvl="1">
              <a:lnSpc>
                <a:spcPct val="90000"/>
              </a:lnSpc>
            </a:pPr>
            <a:r>
              <a:rPr lang="en-US" altLang="id-ID" smtClean="0">
                <a:solidFill>
                  <a:srgbClr val="CC6600"/>
                </a:solidFill>
              </a:rPr>
              <a:t>[state </a:t>
            </a:r>
            <a:r>
              <a:rPr lang="en-US" altLang="id-ID" smtClean="0">
                <a:solidFill>
                  <a:srgbClr val="CC6600"/>
                </a:solidFill>
                <a:sym typeface="Wingdings" panose="05000000000000000000" pitchFamily="2" charset="2"/>
              </a:rPr>
              <a:t> subset of states]</a:t>
            </a:r>
            <a:endParaRPr lang="en-US" altLang="id-ID" smtClean="0">
              <a:solidFill>
                <a:srgbClr val="CC6600"/>
              </a:solidFill>
            </a:endParaRPr>
          </a:p>
          <a:p>
            <a:pPr lvl="1">
              <a:lnSpc>
                <a:spcPct val="90000"/>
              </a:lnSpc>
            </a:pPr>
            <a:r>
              <a:rPr lang="en-US" altLang="id-ID" smtClean="0">
                <a:solidFill>
                  <a:srgbClr val="CC6600"/>
                </a:solidFill>
              </a:rPr>
              <a:t>an abstract representation of the possible actions</a:t>
            </a:r>
          </a:p>
          <a:p>
            <a:pPr>
              <a:lnSpc>
                <a:spcPct val="90000"/>
              </a:lnSpc>
            </a:pPr>
            <a:r>
              <a:rPr lang="en-US" altLang="id-ID" smtClean="0"/>
              <a:t> Goal test</a:t>
            </a:r>
          </a:p>
          <a:p>
            <a:pPr>
              <a:lnSpc>
                <a:spcPct val="90000"/>
              </a:lnSpc>
            </a:pPr>
            <a:r>
              <a:rPr lang="en-US" altLang="id-ID" smtClean="0"/>
              <a:t> Path cost</a:t>
            </a:r>
          </a:p>
        </p:txBody>
      </p:sp>
    </p:spTree>
  </p:cSld>
  <p:clrMapOvr>
    <a:masterClrMapping/>
  </p:clrMapOvr>
  <p:transition>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Search Problem</a:t>
            </a:r>
          </a:p>
        </p:txBody>
      </p:sp>
      <p:sp>
        <p:nvSpPr>
          <p:cNvPr id="13315" name="Rectangle 3"/>
          <p:cNvSpPr>
            <a:spLocks noGrp="1" noChangeArrowheads="1"/>
          </p:cNvSpPr>
          <p:nvPr>
            <p:ph type="body" idx="1"/>
          </p:nvPr>
        </p:nvSpPr>
        <p:spPr>
          <a:xfrm>
            <a:off x="914400" y="1600200"/>
            <a:ext cx="8229600" cy="4525963"/>
          </a:xfrm>
        </p:spPr>
        <p:txBody>
          <a:bodyPr/>
          <a:lstStyle/>
          <a:p>
            <a:r>
              <a:rPr lang="en-US" altLang="id-ID" smtClean="0"/>
              <a:t> State space</a:t>
            </a:r>
          </a:p>
          <a:p>
            <a:r>
              <a:rPr lang="en-US" altLang="id-ID" smtClean="0"/>
              <a:t> Initial state</a:t>
            </a:r>
          </a:p>
          <a:p>
            <a:r>
              <a:rPr lang="en-US" altLang="id-ID" smtClean="0"/>
              <a:t> Successor function</a:t>
            </a:r>
          </a:p>
          <a:p>
            <a:r>
              <a:rPr lang="en-US" altLang="id-ID" smtClean="0"/>
              <a:t> </a:t>
            </a:r>
            <a:r>
              <a:rPr lang="en-US" altLang="id-ID" smtClean="0">
                <a:solidFill>
                  <a:srgbClr val="CC6600"/>
                </a:solidFill>
              </a:rPr>
              <a:t>Goal test:</a:t>
            </a:r>
          </a:p>
          <a:p>
            <a:pPr lvl="1"/>
            <a:r>
              <a:rPr lang="en-US" altLang="id-ID" smtClean="0">
                <a:solidFill>
                  <a:srgbClr val="CC6600"/>
                </a:solidFill>
              </a:rPr>
              <a:t>usually a condition</a:t>
            </a:r>
          </a:p>
          <a:p>
            <a:pPr lvl="1"/>
            <a:r>
              <a:rPr lang="en-US" altLang="id-ID" smtClean="0">
                <a:solidFill>
                  <a:srgbClr val="CC6600"/>
                </a:solidFill>
              </a:rPr>
              <a:t>sometimes the description of a state</a:t>
            </a:r>
          </a:p>
          <a:p>
            <a:r>
              <a:rPr lang="en-US" altLang="id-ID" smtClean="0"/>
              <a:t> Path cost</a:t>
            </a:r>
          </a:p>
        </p:txBody>
      </p:sp>
    </p:spTree>
  </p:cSld>
  <p:clrMapOvr>
    <a:masterClrMapping/>
  </p:clrMapOvr>
  <p:transition>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Search Problem</a:t>
            </a:r>
          </a:p>
        </p:txBody>
      </p:sp>
      <p:sp>
        <p:nvSpPr>
          <p:cNvPr id="14339" name="Rectangle 3"/>
          <p:cNvSpPr>
            <a:spLocks noGrp="1" noChangeArrowheads="1"/>
          </p:cNvSpPr>
          <p:nvPr>
            <p:ph type="body" idx="1"/>
          </p:nvPr>
        </p:nvSpPr>
        <p:spPr>
          <a:xfrm>
            <a:off x="914400" y="1600200"/>
            <a:ext cx="8229600" cy="4525963"/>
          </a:xfrm>
        </p:spPr>
        <p:txBody>
          <a:bodyPr/>
          <a:lstStyle/>
          <a:p>
            <a:pPr>
              <a:lnSpc>
                <a:spcPct val="90000"/>
              </a:lnSpc>
            </a:pPr>
            <a:r>
              <a:rPr lang="en-US" altLang="id-ID" smtClean="0"/>
              <a:t> State space</a:t>
            </a:r>
          </a:p>
          <a:p>
            <a:pPr>
              <a:lnSpc>
                <a:spcPct val="90000"/>
              </a:lnSpc>
            </a:pPr>
            <a:r>
              <a:rPr lang="en-US" altLang="id-ID" smtClean="0"/>
              <a:t> Initial state</a:t>
            </a:r>
          </a:p>
          <a:p>
            <a:pPr>
              <a:lnSpc>
                <a:spcPct val="90000"/>
              </a:lnSpc>
            </a:pPr>
            <a:r>
              <a:rPr lang="en-US" altLang="id-ID" smtClean="0"/>
              <a:t> Successor function</a:t>
            </a:r>
          </a:p>
          <a:p>
            <a:pPr>
              <a:lnSpc>
                <a:spcPct val="90000"/>
              </a:lnSpc>
            </a:pPr>
            <a:r>
              <a:rPr lang="en-US" altLang="id-ID" smtClean="0"/>
              <a:t> Goal test</a:t>
            </a:r>
          </a:p>
          <a:p>
            <a:pPr>
              <a:lnSpc>
                <a:spcPct val="90000"/>
              </a:lnSpc>
            </a:pPr>
            <a:r>
              <a:rPr lang="en-US" altLang="id-ID" smtClean="0"/>
              <a:t> </a:t>
            </a:r>
            <a:r>
              <a:rPr lang="en-US" altLang="id-ID" smtClean="0">
                <a:solidFill>
                  <a:srgbClr val="CC6600"/>
                </a:solidFill>
              </a:rPr>
              <a:t>Path cost:</a:t>
            </a:r>
          </a:p>
          <a:p>
            <a:pPr lvl="1">
              <a:lnSpc>
                <a:spcPct val="90000"/>
              </a:lnSpc>
            </a:pPr>
            <a:r>
              <a:rPr lang="en-US" altLang="id-ID" smtClean="0">
                <a:solidFill>
                  <a:srgbClr val="CC6600"/>
                </a:solidFill>
              </a:rPr>
              <a:t>[path </a:t>
            </a:r>
            <a:r>
              <a:rPr lang="en-US" altLang="id-ID" smtClean="0">
                <a:solidFill>
                  <a:srgbClr val="CC6600"/>
                </a:solidFill>
                <a:sym typeface="Wingdings" panose="05000000000000000000" pitchFamily="2" charset="2"/>
              </a:rPr>
              <a:t> positive number]</a:t>
            </a:r>
          </a:p>
          <a:p>
            <a:pPr lvl="1">
              <a:lnSpc>
                <a:spcPct val="90000"/>
              </a:lnSpc>
            </a:pPr>
            <a:r>
              <a:rPr lang="en-US" altLang="id-ID" smtClean="0">
                <a:solidFill>
                  <a:srgbClr val="CC6600"/>
                </a:solidFill>
                <a:sym typeface="Wingdings" panose="05000000000000000000" pitchFamily="2" charset="2"/>
              </a:rPr>
              <a:t>usually, path cost = sum of step costs</a:t>
            </a:r>
          </a:p>
          <a:p>
            <a:pPr lvl="1">
              <a:lnSpc>
                <a:spcPct val="90000"/>
              </a:lnSpc>
            </a:pPr>
            <a:r>
              <a:rPr lang="en-US" altLang="id-ID" smtClean="0">
                <a:solidFill>
                  <a:srgbClr val="CC6600"/>
                </a:solidFill>
                <a:sym typeface="Wingdings" panose="05000000000000000000" pitchFamily="2" charset="2"/>
              </a:rPr>
              <a:t>e.g., number of moves of the empty tile</a:t>
            </a:r>
            <a:endParaRPr lang="en-US" altLang="id-ID" smtClean="0">
              <a:solidFill>
                <a:srgbClr val="CC6600"/>
              </a:solidFill>
            </a:endParaRPr>
          </a:p>
        </p:txBody>
      </p:sp>
    </p:spTree>
  </p:cSld>
  <p:clrMapOvr>
    <a:masterClrMapping/>
  </p:clrMapOvr>
  <p:transition>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a:lstStyle/>
          <a:p>
            <a:pPr>
              <a:defRPr/>
            </a:pPr>
            <a:r>
              <a:rPr lang="en-US" sz="4000" b="1" smtClean="0">
                <a:solidFill>
                  <a:srgbClr val="C00000"/>
                </a:solidFill>
                <a:effectLst>
                  <a:outerShdw blurRad="38100" dist="38100" dir="2700000" algn="tl">
                    <a:srgbClr val="C0C0C0"/>
                  </a:outerShdw>
                </a:effectLst>
              </a:rPr>
              <a:t>Contoh </a:t>
            </a:r>
            <a:r>
              <a:rPr lang="en-US" sz="4000" b="1" i="1" smtClean="0">
                <a:solidFill>
                  <a:srgbClr val="C00000"/>
                </a:solidFill>
                <a:effectLst>
                  <a:outerShdw blurRad="38100" dist="38100" dir="2700000" algn="tl">
                    <a:srgbClr val="C0C0C0"/>
                  </a:outerShdw>
                </a:effectLst>
              </a:rPr>
              <a:t>State Space</a:t>
            </a:r>
            <a:r>
              <a:rPr lang="en-US" sz="4000" b="1" smtClean="0">
                <a:solidFill>
                  <a:srgbClr val="C00000"/>
                </a:solidFill>
                <a:effectLst>
                  <a:outerShdw blurRad="38100" dist="38100" dir="2700000" algn="tl">
                    <a:srgbClr val="C0C0C0"/>
                  </a:outerShdw>
                </a:effectLst>
              </a:rPr>
              <a:t>: </a:t>
            </a:r>
            <a:br>
              <a:rPr lang="en-US" sz="4000" b="1" smtClean="0">
                <a:solidFill>
                  <a:srgbClr val="C00000"/>
                </a:solidFill>
                <a:effectLst>
                  <a:outerShdw blurRad="38100" dist="38100" dir="2700000" algn="tl">
                    <a:srgbClr val="C0C0C0"/>
                  </a:outerShdw>
                </a:effectLst>
              </a:rPr>
            </a:br>
            <a:r>
              <a:rPr lang="en-US" sz="4000" b="1" smtClean="0">
                <a:solidFill>
                  <a:srgbClr val="C00000"/>
                </a:solidFill>
                <a:effectLst>
                  <a:outerShdw blurRad="38100" dist="38100" dir="2700000" algn="tl">
                    <a:srgbClr val="C0C0C0"/>
                  </a:outerShdw>
                </a:effectLst>
              </a:rPr>
              <a:t>8-puzzle</a:t>
            </a:r>
          </a:p>
        </p:txBody>
      </p:sp>
      <p:grpSp>
        <p:nvGrpSpPr>
          <p:cNvPr id="15363" name="Group 3"/>
          <p:cNvGrpSpPr>
            <a:grpSpLocks/>
          </p:cNvGrpSpPr>
          <p:nvPr/>
        </p:nvGrpSpPr>
        <p:grpSpPr bwMode="auto">
          <a:xfrm>
            <a:off x="1524000" y="2438400"/>
            <a:ext cx="6400800" cy="2565400"/>
            <a:chOff x="960" y="1152"/>
            <a:chExt cx="4032" cy="1616"/>
          </a:xfrm>
        </p:grpSpPr>
        <p:grpSp>
          <p:nvGrpSpPr>
            <p:cNvPr id="15364" name="Group 4"/>
            <p:cNvGrpSpPr>
              <a:grpSpLocks/>
            </p:cNvGrpSpPr>
            <p:nvPr/>
          </p:nvGrpSpPr>
          <p:grpSpPr bwMode="auto">
            <a:xfrm>
              <a:off x="960" y="1152"/>
              <a:ext cx="1152" cy="1152"/>
              <a:chOff x="768" y="1152"/>
              <a:chExt cx="1152" cy="1152"/>
            </a:xfrm>
          </p:grpSpPr>
          <p:sp>
            <p:nvSpPr>
              <p:cNvPr id="15385" name="Rectangle 5"/>
              <p:cNvSpPr>
                <a:spLocks noChangeArrowheads="1"/>
              </p:cNvSpPr>
              <p:nvPr/>
            </p:nvSpPr>
            <p:spPr bwMode="auto">
              <a:xfrm>
                <a:off x="768" y="1152"/>
                <a:ext cx="1152" cy="1152"/>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86" name="Rectangle 6"/>
              <p:cNvSpPr>
                <a:spLocks noChangeArrowheads="1"/>
              </p:cNvSpPr>
              <p:nvPr/>
            </p:nvSpPr>
            <p:spPr bwMode="auto">
              <a:xfrm>
                <a:off x="768"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87" name="Rectangle 7"/>
              <p:cNvSpPr>
                <a:spLocks noChangeArrowheads="1"/>
              </p:cNvSpPr>
              <p:nvPr/>
            </p:nvSpPr>
            <p:spPr bwMode="auto">
              <a:xfrm>
                <a:off x="768"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88" name="Rectangle 8"/>
              <p:cNvSpPr>
                <a:spLocks noChangeArrowheads="1"/>
              </p:cNvSpPr>
              <p:nvPr/>
            </p:nvSpPr>
            <p:spPr bwMode="auto">
              <a:xfrm>
                <a:off x="768"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89" name="Rectangle 9"/>
              <p:cNvSpPr>
                <a:spLocks noChangeArrowheads="1"/>
              </p:cNvSpPr>
              <p:nvPr/>
            </p:nvSpPr>
            <p:spPr bwMode="auto">
              <a:xfrm>
                <a:off x="1152"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90" name="Rectangle 10"/>
              <p:cNvSpPr>
                <a:spLocks noChangeArrowheads="1"/>
              </p:cNvSpPr>
              <p:nvPr/>
            </p:nvSpPr>
            <p:spPr bwMode="auto">
              <a:xfrm>
                <a:off x="1152"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91" name="Rectangle 11"/>
              <p:cNvSpPr>
                <a:spLocks noChangeArrowheads="1"/>
              </p:cNvSpPr>
              <p:nvPr/>
            </p:nvSpPr>
            <p:spPr bwMode="auto">
              <a:xfrm>
                <a:off x="1536"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92" name="Rectangle 12"/>
              <p:cNvSpPr>
                <a:spLocks noChangeArrowheads="1"/>
              </p:cNvSpPr>
              <p:nvPr/>
            </p:nvSpPr>
            <p:spPr bwMode="auto">
              <a:xfrm>
                <a:off x="1152"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93" name="Rectangle 13"/>
              <p:cNvSpPr>
                <a:spLocks noChangeArrowheads="1"/>
              </p:cNvSpPr>
              <p:nvPr/>
            </p:nvSpPr>
            <p:spPr bwMode="auto">
              <a:xfrm>
                <a:off x="1536"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94" name="Text Box 14"/>
              <p:cNvSpPr txBox="1">
                <a:spLocks noChangeArrowheads="1"/>
              </p:cNvSpPr>
              <p:nvPr/>
            </p:nvSpPr>
            <p:spPr bwMode="auto">
              <a:xfrm>
                <a:off x="1248" y="196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8</a:t>
                </a:r>
              </a:p>
            </p:txBody>
          </p:sp>
          <p:sp>
            <p:nvSpPr>
              <p:cNvPr id="15395" name="Text Box 15"/>
              <p:cNvSpPr txBox="1">
                <a:spLocks noChangeArrowheads="1"/>
              </p:cNvSpPr>
              <p:nvPr/>
            </p:nvSpPr>
            <p:spPr bwMode="auto">
              <a:xfrm>
                <a:off x="1248" y="120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15396" name="Text Box 16"/>
              <p:cNvSpPr txBox="1">
                <a:spLocks noChangeArrowheads="1"/>
              </p:cNvSpPr>
              <p:nvPr/>
            </p:nvSpPr>
            <p:spPr bwMode="auto">
              <a:xfrm>
                <a:off x="864" y="158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15397" name="Text Box 17"/>
              <p:cNvSpPr txBox="1">
                <a:spLocks noChangeArrowheads="1"/>
              </p:cNvSpPr>
              <p:nvPr/>
            </p:nvSpPr>
            <p:spPr bwMode="auto">
              <a:xfrm>
                <a:off x="1248" y="158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15398" name="Text Box 18"/>
              <p:cNvSpPr txBox="1">
                <a:spLocks noChangeArrowheads="1"/>
              </p:cNvSpPr>
              <p:nvPr/>
            </p:nvSpPr>
            <p:spPr bwMode="auto">
              <a:xfrm>
                <a:off x="864" y="196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7</a:t>
                </a:r>
              </a:p>
            </p:txBody>
          </p:sp>
          <p:sp>
            <p:nvSpPr>
              <p:cNvPr id="15399" name="Text Box 19"/>
              <p:cNvSpPr txBox="1">
                <a:spLocks noChangeArrowheads="1"/>
              </p:cNvSpPr>
              <p:nvPr/>
            </p:nvSpPr>
            <p:spPr bwMode="auto">
              <a:xfrm>
                <a:off x="1632" y="196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6</a:t>
                </a:r>
              </a:p>
            </p:txBody>
          </p:sp>
          <p:sp>
            <p:nvSpPr>
              <p:cNvPr id="15400" name="Text Box 20"/>
              <p:cNvSpPr txBox="1">
                <a:spLocks noChangeArrowheads="1"/>
              </p:cNvSpPr>
              <p:nvPr/>
            </p:nvSpPr>
            <p:spPr bwMode="auto">
              <a:xfrm>
                <a:off x="1632" y="158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sp>
            <p:nvSpPr>
              <p:cNvPr id="15401" name="Text Box 21"/>
              <p:cNvSpPr txBox="1">
                <a:spLocks noChangeArrowheads="1"/>
              </p:cNvSpPr>
              <p:nvPr/>
            </p:nvSpPr>
            <p:spPr bwMode="auto">
              <a:xfrm>
                <a:off x="864" y="120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grpSp>
        <p:grpSp>
          <p:nvGrpSpPr>
            <p:cNvPr id="15365" name="Group 22"/>
            <p:cNvGrpSpPr>
              <a:grpSpLocks/>
            </p:cNvGrpSpPr>
            <p:nvPr/>
          </p:nvGrpSpPr>
          <p:grpSpPr bwMode="auto">
            <a:xfrm>
              <a:off x="3840" y="1152"/>
              <a:ext cx="1152" cy="1152"/>
              <a:chOff x="3264" y="1152"/>
              <a:chExt cx="1152" cy="1152"/>
            </a:xfrm>
          </p:grpSpPr>
          <p:sp>
            <p:nvSpPr>
              <p:cNvPr id="15368" name="Rectangle 23"/>
              <p:cNvSpPr>
                <a:spLocks noChangeArrowheads="1"/>
              </p:cNvSpPr>
              <p:nvPr/>
            </p:nvSpPr>
            <p:spPr bwMode="auto">
              <a:xfrm>
                <a:off x="3264" y="1152"/>
                <a:ext cx="1152" cy="1152"/>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69" name="Rectangle 24"/>
              <p:cNvSpPr>
                <a:spLocks noChangeArrowheads="1"/>
              </p:cNvSpPr>
              <p:nvPr/>
            </p:nvSpPr>
            <p:spPr bwMode="auto">
              <a:xfrm>
                <a:off x="3264"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70" name="Rectangle 25"/>
              <p:cNvSpPr>
                <a:spLocks noChangeArrowheads="1"/>
              </p:cNvSpPr>
              <p:nvPr/>
            </p:nvSpPr>
            <p:spPr bwMode="auto">
              <a:xfrm>
                <a:off x="3264"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71" name="Rectangle 26"/>
              <p:cNvSpPr>
                <a:spLocks noChangeArrowheads="1"/>
              </p:cNvSpPr>
              <p:nvPr/>
            </p:nvSpPr>
            <p:spPr bwMode="auto">
              <a:xfrm>
                <a:off x="3264"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72" name="Rectangle 27"/>
              <p:cNvSpPr>
                <a:spLocks noChangeArrowheads="1"/>
              </p:cNvSpPr>
              <p:nvPr/>
            </p:nvSpPr>
            <p:spPr bwMode="auto">
              <a:xfrm>
                <a:off x="3648"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73" name="Rectangle 28"/>
              <p:cNvSpPr>
                <a:spLocks noChangeArrowheads="1"/>
              </p:cNvSpPr>
              <p:nvPr/>
            </p:nvSpPr>
            <p:spPr bwMode="auto">
              <a:xfrm>
                <a:off x="3648"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74" name="Rectangle 29"/>
              <p:cNvSpPr>
                <a:spLocks noChangeArrowheads="1"/>
              </p:cNvSpPr>
              <p:nvPr/>
            </p:nvSpPr>
            <p:spPr bwMode="auto">
              <a:xfrm>
                <a:off x="4032"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75" name="Rectangle 30"/>
              <p:cNvSpPr>
                <a:spLocks noChangeArrowheads="1"/>
              </p:cNvSpPr>
              <p:nvPr/>
            </p:nvSpPr>
            <p:spPr bwMode="auto">
              <a:xfrm>
                <a:off x="3648"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76" name="Rectangle 31"/>
              <p:cNvSpPr>
                <a:spLocks noChangeArrowheads="1"/>
              </p:cNvSpPr>
              <p:nvPr/>
            </p:nvSpPr>
            <p:spPr bwMode="auto">
              <a:xfrm>
                <a:off x="4032"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5377" name="Text Box 32"/>
              <p:cNvSpPr txBox="1">
                <a:spLocks noChangeArrowheads="1"/>
              </p:cNvSpPr>
              <p:nvPr/>
            </p:nvSpPr>
            <p:spPr bwMode="auto">
              <a:xfrm>
                <a:off x="3360" y="120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15378" name="Text Box 33"/>
              <p:cNvSpPr txBox="1">
                <a:spLocks noChangeArrowheads="1"/>
              </p:cNvSpPr>
              <p:nvPr/>
            </p:nvSpPr>
            <p:spPr bwMode="auto">
              <a:xfrm>
                <a:off x="3744" y="120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15379" name="Text Box 34"/>
              <p:cNvSpPr txBox="1">
                <a:spLocks noChangeArrowheads="1"/>
              </p:cNvSpPr>
              <p:nvPr/>
            </p:nvSpPr>
            <p:spPr bwMode="auto">
              <a:xfrm>
                <a:off x="4128" y="120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sp>
            <p:nvSpPr>
              <p:cNvPr id="15380" name="Text Box 35"/>
              <p:cNvSpPr txBox="1">
                <a:spLocks noChangeArrowheads="1"/>
              </p:cNvSpPr>
              <p:nvPr/>
            </p:nvSpPr>
            <p:spPr bwMode="auto">
              <a:xfrm>
                <a:off x="3360" y="158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sp>
            <p:nvSpPr>
              <p:cNvPr id="15381" name="Text Box 36"/>
              <p:cNvSpPr txBox="1">
                <a:spLocks noChangeArrowheads="1"/>
              </p:cNvSpPr>
              <p:nvPr/>
            </p:nvSpPr>
            <p:spPr bwMode="auto">
              <a:xfrm>
                <a:off x="3744" y="158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15382" name="Text Box 37"/>
              <p:cNvSpPr txBox="1">
                <a:spLocks noChangeArrowheads="1"/>
              </p:cNvSpPr>
              <p:nvPr/>
            </p:nvSpPr>
            <p:spPr bwMode="auto">
              <a:xfrm>
                <a:off x="4128" y="158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6</a:t>
                </a:r>
              </a:p>
            </p:txBody>
          </p:sp>
          <p:sp>
            <p:nvSpPr>
              <p:cNvPr id="15383" name="Text Box 38"/>
              <p:cNvSpPr txBox="1">
                <a:spLocks noChangeArrowheads="1"/>
              </p:cNvSpPr>
              <p:nvPr/>
            </p:nvSpPr>
            <p:spPr bwMode="auto">
              <a:xfrm>
                <a:off x="3360" y="196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7</a:t>
                </a:r>
              </a:p>
            </p:txBody>
          </p:sp>
          <p:sp>
            <p:nvSpPr>
              <p:cNvPr id="15384" name="Text Box 39"/>
              <p:cNvSpPr txBox="1">
                <a:spLocks noChangeArrowheads="1"/>
              </p:cNvSpPr>
              <p:nvPr/>
            </p:nvSpPr>
            <p:spPr bwMode="auto">
              <a:xfrm>
                <a:off x="3744" y="196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8</a:t>
                </a:r>
              </a:p>
            </p:txBody>
          </p:sp>
        </p:grpSp>
        <p:sp>
          <p:nvSpPr>
            <p:cNvPr id="15366" name="Text Box 40"/>
            <p:cNvSpPr txBox="1">
              <a:spLocks noChangeArrowheads="1"/>
            </p:cNvSpPr>
            <p:nvPr/>
          </p:nvSpPr>
          <p:spPr bwMode="auto">
            <a:xfrm>
              <a:off x="1094" y="2469"/>
              <a:ext cx="10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Initial state</a:t>
              </a:r>
            </a:p>
          </p:txBody>
        </p:sp>
        <p:sp>
          <p:nvSpPr>
            <p:cNvPr id="15367" name="Text Box 41"/>
            <p:cNvSpPr txBox="1">
              <a:spLocks noChangeArrowheads="1"/>
            </p:cNvSpPr>
            <p:nvPr/>
          </p:nvSpPr>
          <p:spPr bwMode="auto">
            <a:xfrm>
              <a:off x="3967" y="2480"/>
              <a:ext cx="9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Goal state</a:t>
              </a:r>
            </a:p>
          </p:txBody>
        </p:sp>
      </p:grpSp>
    </p:spTree>
  </p:cSld>
  <p:clrMapOvr>
    <a:masterClrMapping/>
  </p:clrMapOvr>
  <p:transition>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p:txBody>
          <a:bodyPr/>
          <a:lstStyle/>
          <a:p>
            <a:pPr>
              <a:defRPr/>
            </a:pPr>
            <a:r>
              <a:rPr lang="en-US" b="1" smtClean="0">
                <a:solidFill>
                  <a:srgbClr val="C00000"/>
                </a:solidFill>
                <a:effectLst>
                  <a:outerShdw blurRad="38100" dist="38100" dir="2700000" algn="tl">
                    <a:srgbClr val="C0C0C0"/>
                  </a:outerShdw>
                </a:effectLst>
              </a:rPr>
              <a:t>Presentasi node</a:t>
            </a:r>
          </a:p>
        </p:txBody>
      </p:sp>
      <p:grpSp>
        <p:nvGrpSpPr>
          <p:cNvPr id="16387" name="Group 4"/>
          <p:cNvGrpSpPr>
            <a:grpSpLocks/>
          </p:cNvGrpSpPr>
          <p:nvPr/>
        </p:nvGrpSpPr>
        <p:grpSpPr bwMode="auto">
          <a:xfrm>
            <a:off x="990600" y="1828800"/>
            <a:ext cx="1236663" cy="1309688"/>
            <a:chOff x="768" y="1152"/>
            <a:chExt cx="1169" cy="1238"/>
          </a:xfrm>
        </p:grpSpPr>
        <p:sp>
          <p:nvSpPr>
            <p:cNvPr id="16437" name="Rectangle 5"/>
            <p:cNvSpPr>
              <a:spLocks noChangeArrowheads="1"/>
            </p:cNvSpPr>
            <p:nvPr/>
          </p:nvSpPr>
          <p:spPr bwMode="auto">
            <a:xfrm>
              <a:off x="768" y="1152"/>
              <a:ext cx="1152" cy="1152"/>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38" name="Rectangle 6"/>
            <p:cNvSpPr>
              <a:spLocks noChangeArrowheads="1"/>
            </p:cNvSpPr>
            <p:nvPr/>
          </p:nvSpPr>
          <p:spPr bwMode="auto">
            <a:xfrm>
              <a:off x="768"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39" name="Rectangle 7"/>
            <p:cNvSpPr>
              <a:spLocks noChangeArrowheads="1"/>
            </p:cNvSpPr>
            <p:nvPr/>
          </p:nvSpPr>
          <p:spPr bwMode="auto">
            <a:xfrm>
              <a:off x="768"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40" name="Rectangle 8"/>
            <p:cNvSpPr>
              <a:spLocks noChangeArrowheads="1"/>
            </p:cNvSpPr>
            <p:nvPr/>
          </p:nvSpPr>
          <p:spPr bwMode="auto">
            <a:xfrm>
              <a:off x="768"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41" name="Rectangle 9"/>
            <p:cNvSpPr>
              <a:spLocks noChangeArrowheads="1"/>
            </p:cNvSpPr>
            <p:nvPr/>
          </p:nvSpPr>
          <p:spPr bwMode="auto">
            <a:xfrm>
              <a:off x="1152"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42" name="Rectangle 10"/>
            <p:cNvSpPr>
              <a:spLocks noChangeArrowheads="1"/>
            </p:cNvSpPr>
            <p:nvPr/>
          </p:nvSpPr>
          <p:spPr bwMode="auto">
            <a:xfrm>
              <a:off x="1152"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43" name="Rectangle 11"/>
            <p:cNvSpPr>
              <a:spLocks noChangeArrowheads="1"/>
            </p:cNvSpPr>
            <p:nvPr/>
          </p:nvSpPr>
          <p:spPr bwMode="auto">
            <a:xfrm>
              <a:off x="1536"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44" name="Rectangle 12"/>
            <p:cNvSpPr>
              <a:spLocks noChangeArrowheads="1"/>
            </p:cNvSpPr>
            <p:nvPr/>
          </p:nvSpPr>
          <p:spPr bwMode="auto">
            <a:xfrm>
              <a:off x="1152"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45" name="Rectangle 13"/>
            <p:cNvSpPr>
              <a:spLocks noChangeArrowheads="1"/>
            </p:cNvSpPr>
            <p:nvPr/>
          </p:nvSpPr>
          <p:spPr bwMode="auto">
            <a:xfrm>
              <a:off x="1536"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46" name="Text Box 14"/>
            <p:cNvSpPr txBox="1">
              <a:spLocks noChangeArrowheads="1"/>
            </p:cNvSpPr>
            <p:nvPr/>
          </p:nvSpPr>
          <p:spPr bwMode="auto">
            <a:xfrm>
              <a:off x="1248" y="2015"/>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7</a:t>
              </a:r>
            </a:p>
          </p:txBody>
        </p:sp>
        <p:sp>
          <p:nvSpPr>
            <p:cNvPr id="16447" name="Text Box 15"/>
            <p:cNvSpPr txBox="1">
              <a:spLocks noChangeArrowheads="1"/>
            </p:cNvSpPr>
            <p:nvPr/>
          </p:nvSpPr>
          <p:spPr bwMode="auto">
            <a:xfrm>
              <a:off x="1248" y="1247"/>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2</a:t>
              </a:r>
            </a:p>
          </p:txBody>
        </p:sp>
        <p:sp>
          <p:nvSpPr>
            <p:cNvPr id="16448" name="Text Box 16"/>
            <p:cNvSpPr txBox="1">
              <a:spLocks noChangeArrowheads="1"/>
            </p:cNvSpPr>
            <p:nvPr/>
          </p:nvSpPr>
          <p:spPr bwMode="auto">
            <a:xfrm>
              <a:off x="864" y="1631"/>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8</a:t>
              </a:r>
            </a:p>
          </p:txBody>
        </p:sp>
        <p:sp>
          <p:nvSpPr>
            <p:cNvPr id="16449" name="Text Box 17"/>
            <p:cNvSpPr txBox="1">
              <a:spLocks noChangeArrowheads="1"/>
            </p:cNvSpPr>
            <p:nvPr/>
          </p:nvSpPr>
          <p:spPr bwMode="auto">
            <a:xfrm>
              <a:off x="1248" y="1631"/>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4</a:t>
              </a:r>
            </a:p>
          </p:txBody>
        </p:sp>
        <p:sp>
          <p:nvSpPr>
            <p:cNvPr id="16450" name="Text Box 18"/>
            <p:cNvSpPr txBox="1">
              <a:spLocks noChangeArrowheads="1"/>
            </p:cNvSpPr>
            <p:nvPr/>
          </p:nvSpPr>
          <p:spPr bwMode="auto">
            <a:xfrm>
              <a:off x="864" y="2015"/>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5</a:t>
              </a:r>
            </a:p>
          </p:txBody>
        </p:sp>
        <p:sp>
          <p:nvSpPr>
            <p:cNvPr id="16451" name="Text Box 19"/>
            <p:cNvSpPr txBox="1">
              <a:spLocks noChangeArrowheads="1"/>
            </p:cNvSpPr>
            <p:nvPr/>
          </p:nvSpPr>
          <p:spPr bwMode="auto">
            <a:xfrm>
              <a:off x="1632" y="2015"/>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6</a:t>
              </a:r>
            </a:p>
          </p:txBody>
        </p:sp>
        <p:sp>
          <p:nvSpPr>
            <p:cNvPr id="16452" name="Text Box 20"/>
            <p:cNvSpPr txBox="1">
              <a:spLocks noChangeArrowheads="1"/>
            </p:cNvSpPr>
            <p:nvPr/>
          </p:nvSpPr>
          <p:spPr bwMode="auto">
            <a:xfrm>
              <a:off x="1632" y="1631"/>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1</a:t>
              </a:r>
            </a:p>
          </p:txBody>
        </p:sp>
        <p:sp>
          <p:nvSpPr>
            <p:cNvPr id="16453" name="Text Box 21"/>
            <p:cNvSpPr txBox="1">
              <a:spLocks noChangeArrowheads="1"/>
            </p:cNvSpPr>
            <p:nvPr/>
          </p:nvSpPr>
          <p:spPr bwMode="auto">
            <a:xfrm>
              <a:off x="864" y="1247"/>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3</a:t>
              </a:r>
            </a:p>
          </p:txBody>
        </p:sp>
      </p:grpSp>
      <p:sp>
        <p:nvSpPr>
          <p:cNvPr id="16388" name="Oval 23"/>
          <p:cNvSpPr>
            <a:spLocks noChangeArrowheads="1"/>
          </p:cNvSpPr>
          <p:nvPr/>
        </p:nvSpPr>
        <p:spPr bwMode="auto">
          <a:xfrm>
            <a:off x="6248400" y="1676400"/>
            <a:ext cx="228600" cy="228600"/>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389" name="Line 24"/>
          <p:cNvSpPr>
            <a:spLocks noChangeShapeType="1"/>
          </p:cNvSpPr>
          <p:nvPr/>
        </p:nvSpPr>
        <p:spPr bwMode="auto">
          <a:xfrm flipH="1">
            <a:off x="2209800" y="1828800"/>
            <a:ext cx="4038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nvGrpSpPr>
          <p:cNvPr id="16390" name="Group 44"/>
          <p:cNvGrpSpPr>
            <a:grpSpLocks/>
          </p:cNvGrpSpPr>
          <p:nvPr/>
        </p:nvGrpSpPr>
        <p:grpSpPr bwMode="auto">
          <a:xfrm>
            <a:off x="6630988" y="3027363"/>
            <a:ext cx="1255712" cy="1309687"/>
            <a:chOff x="2112" y="1152"/>
            <a:chExt cx="1163" cy="1238"/>
          </a:xfrm>
        </p:grpSpPr>
        <p:sp>
          <p:nvSpPr>
            <p:cNvPr id="16420" name="Rectangle 45"/>
            <p:cNvSpPr>
              <a:spLocks noChangeArrowheads="1"/>
            </p:cNvSpPr>
            <p:nvPr/>
          </p:nvSpPr>
          <p:spPr bwMode="auto">
            <a:xfrm>
              <a:off x="2112" y="1152"/>
              <a:ext cx="1152" cy="1152"/>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21" name="Rectangle 46"/>
            <p:cNvSpPr>
              <a:spLocks noChangeArrowheads="1"/>
            </p:cNvSpPr>
            <p:nvPr/>
          </p:nvSpPr>
          <p:spPr bwMode="auto">
            <a:xfrm>
              <a:off x="2112"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22" name="Rectangle 47"/>
            <p:cNvSpPr>
              <a:spLocks noChangeArrowheads="1"/>
            </p:cNvSpPr>
            <p:nvPr/>
          </p:nvSpPr>
          <p:spPr bwMode="auto">
            <a:xfrm>
              <a:off x="2112"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23" name="Rectangle 48"/>
            <p:cNvSpPr>
              <a:spLocks noChangeArrowheads="1"/>
            </p:cNvSpPr>
            <p:nvPr/>
          </p:nvSpPr>
          <p:spPr bwMode="auto">
            <a:xfrm>
              <a:off x="2112"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24" name="Rectangle 49"/>
            <p:cNvSpPr>
              <a:spLocks noChangeArrowheads="1"/>
            </p:cNvSpPr>
            <p:nvPr/>
          </p:nvSpPr>
          <p:spPr bwMode="auto">
            <a:xfrm>
              <a:off x="2496"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25" name="Rectangle 50"/>
            <p:cNvSpPr>
              <a:spLocks noChangeArrowheads="1"/>
            </p:cNvSpPr>
            <p:nvPr/>
          </p:nvSpPr>
          <p:spPr bwMode="auto">
            <a:xfrm>
              <a:off x="2496"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26" name="Rectangle 51"/>
            <p:cNvSpPr>
              <a:spLocks noChangeArrowheads="1"/>
            </p:cNvSpPr>
            <p:nvPr/>
          </p:nvSpPr>
          <p:spPr bwMode="auto">
            <a:xfrm>
              <a:off x="2880"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27" name="Rectangle 52"/>
            <p:cNvSpPr>
              <a:spLocks noChangeArrowheads="1"/>
            </p:cNvSpPr>
            <p:nvPr/>
          </p:nvSpPr>
          <p:spPr bwMode="auto">
            <a:xfrm>
              <a:off x="2496"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28" name="Rectangle 53"/>
            <p:cNvSpPr>
              <a:spLocks noChangeArrowheads="1"/>
            </p:cNvSpPr>
            <p:nvPr/>
          </p:nvSpPr>
          <p:spPr bwMode="auto">
            <a:xfrm>
              <a:off x="2880"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29" name="Text Box 54"/>
            <p:cNvSpPr txBox="1">
              <a:spLocks noChangeArrowheads="1"/>
            </p:cNvSpPr>
            <p:nvPr/>
          </p:nvSpPr>
          <p:spPr bwMode="auto">
            <a:xfrm>
              <a:off x="2593" y="2015"/>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7</a:t>
              </a:r>
            </a:p>
          </p:txBody>
        </p:sp>
        <p:sp>
          <p:nvSpPr>
            <p:cNvPr id="16430" name="Text Box 55"/>
            <p:cNvSpPr txBox="1">
              <a:spLocks noChangeArrowheads="1"/>
            </p:cNvSpPr>
            <p:nvPr/>
          </p:nvSpPr>
          <p:spPr bwMode="auto">
            <a:xfrm>
              <a:off x="2593" y="1247"/>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2</a:t>
              </a:r>
            </a:p>
          </p:txBody>
        </p:sp>
        <p:sp>
          <p:nvSpPr>
            <p:cNvPr id="16431" name="Text Box 56"/>
            <p:cNvSpPr txBox="1">
              <a:spLocks noChangeArrowheads="1"/>
            </p:cNvSpPr>
            <p:nvPr/>
          </p:nvSpPr>
          <p:spPr bwMode="auto">
            <a:xfrm>
              <a:off x="2208" y="1631"/>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8</a:t>
              </a:r>
            </a:p>
          </p:txBody>
        </p:sp>
        <p:sp>
          <p:nvSpPr>
            <p:cNvPr id="16432" name="Text Box 57"/>
            <p:cNvSpPr txBox="1">
              <a:spLocks noChangeArrowheads="1"/>
            </p:cNvSpPr>
            <p:nvPr/>
          </p:nvSpPr>
          <p:spPr bwMode="auto">
            <a:xfrm>
              <a:off x="2593" y="1631"/>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4</a:t>
              </a:r>
            </a:p>
          </p:txBody>
        </p:sp>
        <p:sp>
          <p:nvSpPr>
            <p:cNvPr id="16433" name="Text Box 58"/>
            <p:cNvSpPr txBox="1">
              <a:spLocks noChangeArrowheads="1"/>
            </p:cNvSpPr>
            <p:nvPr/>
          </p:nvSpPr>
          <p:spPr bwMode="auto">
            <a:xfrm>
              <a:off x="2208" y="2015"/>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5</a:t>
              </a:r>
            </a:p>
          </p:txBody>
        </p:sp>
        <p:sp>
          <p:nvSpPr>
            <p:cNvPr id="16434" name="Text Box 59"/>
            <p:cNvSpPr txBox="1">
              <a:spLocks noChangeArrowheads="1"/>
            </p:cNvSpPr>
            <p:nvPr/>
          </p:nvSpPr>
          <p:spPr bwMode="auto">
            <a:xfrm>
              <a:off x="2976" y="2015"/>
              <a:ext cx="29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6</a:t>
              </a:r>
            </a:p>
          </p:txBody>
        </p:sp>
        <p:sp>
          <p:nvSpPr>
            <p:cNvPr id="16435" name="Text Box 60"/>
            <p:cNvSpPr txBox="1">
              <a:spLocks noChangeArrowheads="1"/>
            </p:cNvSpPr>
            <p:nvPr/>
          </p:nvSpPr>
          <p:spPr bwMode="auto">
            <a:xfrm>
              <a:off x="2977" y="1247"/>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1</a:t>
              </a:r>
            </a:p>
          </p:txBody>
        </p:sp>
        <p:sp>
          <p:nvSpPr>
            <p:cNvPr id="16436" name="Text Box 61"/>
            <p:cNvSpPr txBox="1">
              <a:spLocks noChangeArrowheads="1"/>
            </p:cNvSpPr>
            <p:nvPr/>
          </p:nvSpPr>
          <p:spPr bwMode="auto">
            <a:xfrm>
              <a:off x="2208" y="1247"/>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3</a:t>
              </a:r>
            </a:p>
          </p:txBody>
        </p:sp>
      </p:grpSp>
      <p:sp>
        <p:nvSpPr>
          <p:cNvPr id="16391" name="Oval 63"/>
          <p:cNvSpPr>
            <a:spLocks noChangeArrowheads="1"/>
          </p:cNvSpPr>
          <p:nvPr/>
        </p:nvSpPr>
        <p:spPr bwMode="auto">
          <a:xfrm>
            <a:off x="4786313" y="2286000"/>
            <a:ext cx="228600" cy="228600"/>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392" name="Oval 64"/>
          <p:cNvSpPr>
            <a:spLocks noChangeArrowheads="1"/>
          </p:cNvSpPr>
          <p:nvPr/>
        </p:nvSpPr>
        <p:spPr bwMode="auto">
          <a:xfrm>
            <a:off x="7834313" y="2286000"/>
            <a:ext cx="228600" cy="228600"/>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393" name="Line 65"/>
          <p:cNvSpPr>
            <a:spLocks noChangeShapeType="1"/>
          </p:cNvSpPr>
          <p:nvPr/>
        </p:nvSpPr>
        <p:spPr bwMode="auto">
          <a:xfrm>
            <a:off x="4962525" y="2362200"/>
            <a:ext cx="1895475" cy="665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16394" name="Line 67"/>
          <p:cNvSpPr>
            <a:spLocks noChangeShapeType="1"/>
          </p:cNvSpPr>
          <p:nvPr/>
        </p:nvSpPr>
        <p:spPr bwMode="auto">
          <a:xfrm flipH="1">
            <a:off x="5014913" y="1828800"/>
            <a:ext cx="1371600" cy="53340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16395" name="Line 68"/>
          <p:cNvSpPr>
            <a:spLocks noChangeShapeType="1"/>
          </p:cNvSpPr>
          <p:nvPr/>
        </p:nvSpPr>
        <p:spPr bwMode="auto">
          <a:xfrm>
            <a:off x="6386513" y="1828800"/>
            <a:ext cx="1500187" cy="485775"/>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16396" name="Rectangle 84"/>
          <p:cNvSpPr>
            <a:spLocks noChangeArrowheads="1"/>
          </p:cNvSpPr>
          <p:nvPr/>
        </p:nvSpPr>
        <p:spPr bwMode="auto">
          <a:xfrm>
            <a:off x="2828925" y="4881563"/>
            <a:ext cx="414338" cy="4064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397" name="Rectangle 85"/>
          <p:cNvSpPr>
            <a:spLocks noChangeArrowheads="1"/>
          </p:cNvSpPr>
          <p:nvPr/>
        </p:nvSpPr>
        <p:spPr bwMode="auto">
          <a:xfrm>
            <a:off x="2828925" y="5287963"/>
            <a:ext cx="414338" cy="4064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398" name="Rectangle 86"/>
          <p:cNvSpPr>
            <a:spLocks noChangeArrowheads="1"/>
          </p:cNvSpPr>
          <p:nvPr/>
        </p:nvSpPr>
        <p:spPr bwMode="auto">
          <a:xfrm>
            <a:off x="2828925" y="5694363"/>
            <a:ext cx="414338" cy="4064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399" name="Rectangle 87"/>
          <p:cNvSpPr>
            <a:spLocks noChangeArrowheads="1"/>
          </p:cNvSpPr>
          <p:nvPr/>
        </p:nvSpPr>
        <p:spPr bwMode="auto">
          <a:xfrm>
            <a:off x="3657600" y="4881563"/>
            <a:ext cx="415925" cy="4064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00" name="Rectangle 88"/>
          <p:cNvSpPr>
            <a:spLocks noChangeArrowheads="1"/>
          </p:cNvSpPr>
          <p:nvPr/>
        </p:nvSpPr>
        <p:spPr bwMode="auto">
          <a:xfrm>
            <a:off x="3248025" y="4881563"/>
            <a:ext cx="414338" cy="4064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01" name="Rectangle 89"/>
          <p:cNvSpPr>
            <a:spLocks noChangeArrowheads="1"/>
          </p:cNvSpPr>
          <p:nvPr/>
        </p:nvSpPr>
        <p:spPr bwMode="auto">
          <a:xfrm>
            <a:off x="3657600" y="5287963"/>
            <a:ext cx="415925" cy="4064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02" name="Rectangle 90"/>
          <p:cNvSpPr>
            <a:spLocks noChangeArrowheads="1"/>
          </p:cNvSpPr>
          <p:nvPr/>
        </p:nvSpPr>
        <p:spPr bwMode="auto">
          <a:xfrm>
            <a:off x="3243263" y="5694363"/>
            <a:ext cx="414337" cy="4064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03" name="Rectangle 91"/>
          <p:cNvSpPr>
            <a:spLocks noChangeArrowheads="1"/>
          </p:cNvSpPr>
          <p:nvPr/>
        </p:nvSpPr>
        <p:spPr bwMode="auto">
          <a:xfrm>
            <a:off x="3657600" y="5694363"/>
            <a:ext cx="415925" cy="4064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04" name="Text Box 92"/>
          <p:cNvSpPr txBox="1">
            <a:spLocks noChangeArrowheads="1"/>
          </p:cNvSpPr>
          <p:nvPr/>
        </p:nvSpPr>
        <p:spPr bwMode="auto">
          <a:xfrm>
            <a:off x="3348038" y="5794375"/>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7</a:t>
            </a:r>
          </a:p>
        </p:txBody>
      </p:sp>
      <p:sp>
        <p:nvSpPr>
          <p:cNvPr id="16405" name="Text Box 93"/>
          <p:cNvSpPr txBox="1">
            <a:spLocks noChangeArrowheads="1"/>
          </p:cNvSpPr>
          <p:nvPr/>
        </p:nvSpPr>
        <p:spPr bwMode="auto">
          <a:xfrm>
            <a:off x="2932113" y="5387975"/>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8</a:t>
            </a:r>
          </a:p>
        </p:txBody>
      </p:sp>
      <p:sp>
        <p:nvSpPr>
          <p:cNvPr id="16406" name="Text Box 94"/>
          <p:cNvSpPr txBox="1">
            <a:spLocks noChangeArrowheads="1"/>
          </p:cNvSpPr>
          <p:nvPr/>
        </p:nvSpPr>
        <p:spPr bwMode="auto">
          <a:xfrm>
            <a:off x="3286125" y="4957763"/>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2</a:t>
            </a:r>
          </a:p>
        </p:txBody>
      </p:sp>
      <p:sp>
        <p:nvSpPr>
          <p:cNvPr id="16407" name="Text Box 95"/>
          <p:cNvSpPr txBox="1">
            <a:spLocks noChangeArrowheads="1"/>
          </p:cNvSpPr>
          <p:nvPr/>
        </p:nvSpPr>
        <p:spPr bwMode="auto">
          <a:xfrm>
            <a:off x="2932113" y="5794375"/>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5</a:t>
            </a:r>
          </a:p>
        </p:txBody>
      </p:sp>
      <p:sp>
        <p:nvSpPr>
          <p:cNvPr id="16408" name="Text Box 96"/>
          <p:cNvSpPr txBox="1">
            <a:spLocks noChangeArrowheads="1"/>
          </p:cNvSpPr>
          <p:nvPr/>
        </p:nvSpPr>
        <p:spPr bwMode="auto">
          <a:xfrm>
            <a:off x="3762375" y="5794375"/>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6</a:t>
            </a:r>
          </a:p>
        </p:txBody>
      </p:sp>
      <p:sp>
        <p:nvSpPr>
          <p:cNvPr id="16409" name="Text Box 97"/>
          <p:cNvSpPr txBox="1">
            <a:spLocks noChangeArrowheads="1"/>
          </p:cNvSpPr>
          <p:nvPr/>
        </p:nvSpPr>
        <p:spPr bwMode="auto">
          <a:xfrm>
            <a:off x="3762375" y="5387975"/>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4</a:t>
            </a:r>
          </a:p>
        </p:txBody>
      </p:sp>
      <p:sp>
        <p:nvSpPr>
          <p:cNvPr id="16410" name="Text Box 98"/>
          <p:cNvSpPr txBox="1">
            <a:spLocks noChangeArrowheads="1"/>
          </p:cNvSpPr>
          <p:nvPr/>
        </p:nvSpPr>
        <p:spPr bwMode="auto">
          <a:xfrm>
            <a:off x="2905125" y="4957763"/>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3</a:t>
            </a:r>
          </a:p>
        </p:txBody>
      </p:sp>
      <p:sp>
        <p:nvSpPr>
          <p:cNvPr id="16411" name="Rectangle 104"/>
          <p:cNvSpPr>
            <a:spLocks noChangeArrowheads="1"/>
          </p:cNvSpPr>
          <p:nvPr/>
        </p:nvSpPr>
        <p:spPr bwMode="auto">
          <a:xfrm>
            <a:off x="2828925" y="4881563"/>
            <a:ext cx="1244600" cy="1219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12" name="Text Box 105"/>
          <p:cNvSpPr txBox="1">
            <a:spLocks noChangeArrowheads="1"/>
          </p:cNvSpPr>
          <p:nvPr/>
        </p:nvSpPr>
        <p:spPr bwMode="auto">
          <a:xfrm>
            <a:off x="3762375" y="4981575"/>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1</a:t>
            </a:r>
          </a:p>
        </p:txBody>
      </p:sp>
      <p:sp>
        <p:nvSpPr>
          <p:cNvPr id="16413" name="Oval 106"/>
          <p:cNvSpPr>
            <a:spLocks noChangeArrowheads="1"/>
          </p:cNvSpPr>
          <p:nvPr/>
        </p:nvSpPr>
        <p:spPr bwMode="auto">
          <a:xfrm>
            <a:off x="5495925" y="3128963"/>
            <a:ext cx="228600" cy="228600"/>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14" name="Oval 107"/>
          <p:cNvSpPr>
            <a:spLocks noChangeArrowheads="1"/>
          </p:cNvSpPr>
          <p:nvPr/>
        </p:nvSpPr>
        <p:spPr bwMode="auto">
          <a:xfrm>
            <a:off x="4200525" y="3128963"/>
            <a:ext cx="228600" cy="228600"/>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15" name="Line 108"/>
          <p:cNvSpPr>
            <a:spLocks noChangeShapeType="1"/>
          </p:cNvSpPr>
          <p:nvPr/>
        </p:nvSpPr>
        <p:spPr bwMode="auto">
          <a:xfrm flipH="1">
            <a:off x="4392613" y="2514600"/>
            <a:ext cx="547687" cy="639763"/>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16416" name="Line 109"/>
          <p:cNvSpPr>
            <a:spLocks noChangeShapeType="1"/>
          </p:cNvSpPr>
          <p:nvPr/>
        </p:nvSpPr>
        <p:spPr bwMode="auto">
          <a:xfrm>
            <a:off x="4940300" y="2514600"/>
            <a:ext cx="601663" cy="627063"/>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16417" name="Line 111"/>
          <p:cNvSpPr>
            <a:spLocks noChangeShapeType="1"/>
          </p:cNvSpPr>
          <p:nvPr/>
        </p:nvSpPr>
        <p:spPr bwMode="auto">
          <a:xfrm flipH="1">
            <a:off x="3438525" y="3357563"/>
            <a:ext cx="15240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16418" name="Oval 112"/>
          <p:cNvSpPr>
            <a:spLocks noChangeArrowheads="1"/>
          </p:cNvSpPr>
          <p:nvPr/>
        </p:nvSpPr>
        <p:spPr bwMode="auto">
          <a:xfrm>
            <a:off x="4886325" y="3128963"/>
            <a:ext cx="228600" cy="228600"/>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6419" name="Line 114"/>
          <p:cNvSpPr>
            <a:spLocks noChangeShapeType="1"/>
          </p:cNvSpPr>
          <p:nvPr/>
        </p:nvSpPr>
        <p:spPr bwMode="auto">
          <a:xfrm>
            <a:off x="4948238" y="2519363"/>
            <a:ext cx="44450" cy="60960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Tree>
  </p:cSld>
  <p:clrMapOvr>
    <a:masterClrMapping/>
  </p:clrMapOvr>
  <p:transition>
    <p:spli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Example: 8-puzzle</a:t>
            </a:r>
          </a:p>
        </p:txBody>
      </p:sp>
      <p:sp>
        <p:nvSpPr>
          <p:cNvPr id="17411" name="Text Box 3"/>
          <p:cNvSpPr txBox="1">
            <a:spLocks noChangeArrowheads="1"/>
          </p:cNvSpPr>
          <p:nvPr/>
        </p:nvSpPr>
        <p:spPr bwMode="auto">
          <a:xfrm>
            <a:off x="1050925" y="2090738"/>
            <a:ext cx="56896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Size of the state space = 9!/2 = 181,440</a:t>
            </a:r>
          </a:p>
          <a:p>
            <a:pPr eaLnBrk="1" hangingPunct="1"/>
            <a:endParaRPr lang="en-US" altLang="id-ID" sz="2400">
              <a:latin typeface="Tahoma" panose="020B0604030504040204" pitchFamily="34" charset="0"/>
            </a:endParaRPr>
          </a:p>
          <a:p>
            <a:pPr eaLnBrk="1" hangingPunct="1"/>
            <a:endParaRPr lang="en-US" altLang="id-ID" sz="2400">
              <a:latin typeface="Tahoma" panose="020B0604030504040204" pitchFamily="34" charset="0"/>
            </a:endParaRPr>
          </a:p>
          <a:p>
            <a:pPr eaLnBrk="1" hangingPunct="1"/>
            <a:r>
              <a:rPr lang="en-US" altLang="id-ID" sz="2400">
                <a:solidFill>
                  <a:srgbClr val="CC6600"/>
                </a:solidFill>
                <a:latin typeface="Tahoma" panose="020B0604030504040204" pitchFamily="34" charset="0"/>
              </a:rPr>
              <a:t>15-puzzle </a:t>
            </a:r>
            <a:r>
              <a:rPr lang="en-US" altLang="id-ID" sz="2400">
                <a:solidFill>
                  <a:srgbClr val="CC6600"/>
                </a:solidFill>
                <a:latin typeface="Tahoma" panose="020B0604030504040204" pitchFamily="34" charset="0"/>
                <a:sym typeface="Wingdings" panose="05000000000000000000" pitchFamily="2" charset="2"/>
              </a:rPr>
              <a:t> .65 </a:t>
            </a:r>
            <a:r>
              <a:rPr lang="en-US" altLang="id-ID" sz="2000">
                <a:solidFill>
                  <a:srgbClr val="CC6600"/>
                </a:solidFill>
                <a:latin typeface="Tahoma" panose="020B0604030504040204" pitchFamily="34" charset="0"/>
                <a:sym typeface="Wingdings" panose="05000000000000000000" pitchFamily="2" charset="2"/>
              </a:rPr>
              <a:t>x</a:t>
            </a:r>
            <a:r>
              <a:rPr lang="en-US" altLang="id-ID" sz="2400">
                <a:solidFill>
                  <a:srgbClr val="CC6600"/>
                </a:solidFill>
                <a:latin typeface="Tahoma" panose="020B0604030504040204" pitchFamily="34" charset="0"/>
                <a:sym typeface="Wingdings" panose="05000000000000000000" pitchFamily="2" charset="2"/>
              </a:rPr>
              <a:t> </a:t>
            </a:r>
            <a:r>
              <a:rPr lang="en-US" altLang="id-ID" sz="2400">
                <a:solidFill>
                  <a:srgbClr val="CC6600"/>
                </a:solidFill>
                <a:latin typeface="Tahoma" panose="020B0604030504040204" pitchFamily="34" charset="0"/>
                <a:cs typeface="Times New Roman" panose="02020603050405020304" pitchFamily="18" charset="0"/>
                <a:sym typeface="Wingdings" panose="05000000000000000000" pitchFamily="2" charset="2"/>
              </a:rPr>
              <a:t>10</a:t>
            </a:r>
            <a:r>
              <a:rPr lang="en-US" altLang="id-ID" sz="2400" baseline="30000">
                <a:solidFill>
                  <a:srgbClr val="CC6600"/>
                </a:solidFill>
                <a:latin typeface="Tahoma" panose="020B0604030504040204" pitchFamily="34" charset="0"/>
                <a:cs typeface="Times New Roman" panose="02020603050405020304" pitchFamily="18" charset="0"/>
                <a:sym typeface="Wingdings" panose="05000000000000000000" pitchFamily="2" charset="2"/>
              </a:rPr>
              <a:t>12</a:t>
            </a:r>
            <a:r>
              <a:rPr lang="en-US" altLang="id-ID" sz="2400">
                <a:latin typeface="Tahoma" panose="020B0604030504040204" pitchFamily="34" charset="0"/>
                <a:sym typeface="Wingdings" panose="05000000000000000000" pitchFamily="2" charset="2"/>
              </a:rPr>
              <a:t> </a:t>
            </a:r>
          </a:p>
          <a:p>
            <a:pPr eaLnBrk="1" hangingPunct="1"/>
            <a:endParaRPr lang="en-US" altLang="id-ID" sz="2400">
              <a:latin typeface="Tahoma" panose="020B0604030504040204" pitchFamily="34" charset="0"/>
              <a:sym typeface="Wingdings" panose="05000000000000000000" pitchFamily="2" charset="2"/>
            </a:endParaRPr>
          </a:p>
          <a:p>
            <a:pPr eaLnBrk="1" hangingPunct="1"/>
            <a:endParaRPr lang="en-US" altLang="id-ID" sz="2400">
              <a:latin typeface="Tahoma" panose="020B0604030504040204" pitchFamily="34" charset="0"/>
            </a:endParaRPr>
          </a:p>
          <a:p>
            <a:pPr eaLnBrk="1" hangingPunct="1"/>
            <a:r>
              <a:rPr lang="en-US" altLang="id-ID" sz="2400">
                <a:solidFill>
                  <a:srgbClr val="CC6600"/>
                </a:solidFill>
                <a:latin typeface="Tahoma" panose="020B0604030504040204" pitchFamily="34" charset="0"/>
              </a:rPr>
              <a:t>24-puzzle </a:t>
            </a:r>
            <a:r>
              <a:rPr lang="en-US" altLang="id-ID" sz="2400">
                <a:solidFill>
                  <a:srgbClr val="CC6600"/>
                </a:solidFill>
                <a:latin typeface="Tahoma" panose="020B0604030504040204" pitchFamily="34" charset="0"/>
                <a:sym typeface="Wingdings" panose="05000000000000000000" pitchFamily="2" charset="2"/>
              </a:rPr>
              <a:t> .5 </a:t>
            </a:r>
            <a:r>
              <a:rPr lang="en-US" altLang="id-ID" sz="2000">
                <a:solidFill>
                  <a:srgbClr val="CC6600"/>
                </a:solidFill>
                <a:latin typeface="Tahoma" panose="020B0604030504040204" pitchFamily="34" charset="0"/>
                <a:sym typeface="Wingdings" panose="05000000000000000000" pitchFamily="2" charset="2"/>
              </a:rPr>
              <a:t>x</a:t>
            </a:r>
            <a:r>
              <a:rPr lang="en-US" altLang="id-ID" sz="2400">
                <a:solidFill>
                  <a:srgbClr val="CC6600"/>
                </a:solidFill>
                <a:latin typeface="Tahoma" panose="020B0604030504040204" pitchFamily="34" charset="0"/>
                <a:sym typeface="Wingdings" panose="05000000000000000000" pitchFamily="2" charset="2"/>
              </a:rPr>
              <a:t> </a:t>
            </a:r>
            <a:r>
              <a:rPr lang="en-US" altLang="id-ID" sz="2400">
                <a:solidFill>
                  <a:srgbClr val="CC6600"/>
                </a:solidFill>
                <a:latin typeface="Tahoma" panose="020B0604030504040204" pitchFamily="34" charset="0"/>
                <a:cs typeface="Times New Roman" panose="02020603050405020304" pitchFamily="18" charset="0"/>
                <a:sym typeface="Wingdings" panose="05000000000000000000" pitchFamily="2" charset="2"/>
              </a:rPr>
              <a:t>10</a:t>
            </a:r>
            <a:r>
              <a:rPr lang="en-US" altLang="id-ID" sz="2400" baseline="30000">
                <a:solidFill>
                  <a:srgbClr val="CC6600"/>
                </a:solidFill>
                <a:latin typeface="Tahoma" panose="020B0604030504040204" pitchFamily="34" charset="0"/>
                <a:cs typeface="Times New Roman" panose="02020603050405020304" pitchFamily="18" charset="0"/>
                <a:sym typeface="Wingdings" panose="05000000000000000000" pitchFamily="2" charset="2"/>
              </a:rPr>
              <a:t>25</a:t>
            </a:r>
          </a:p>
        </p:txBody>
      </p:sp>
      <p:grpSp>
        <p:nvGrpSpPr>
          <p:cNvPr id="2" name="Group 4"/>
          <p:cNvGrpSpPr>
            <a:grpSpLocks/>
          </p:cNvGrpSpPr>
          <p:nvPr/>
        </p:nvGrpSpPr>
        <p:grpSpPr bwMode="auto">
          <a:xfrm>
            <a:off x="5029200" y="5334000"/>
            <a:ext cx="3140075" cy="533400"/>
            <a:chOff x="3110" y="3504"/>
            <a:chExt cx="1978" cy="336"/>
          </a:xfrm>
        </p:grpSpPr>
        <p:sp>
          <p:nvSpPr>
            <p:cNvPr id="17422" name="Rectangle 5"/>
            <p:cNvSpPr>
              <a:spLocks noChangeArrowheads="1"/>
            </p:cNvSpPr>
            <p:nvPr/>
          </p:nvSpPr>
          <p:spPr bwMode="auto">
            <a:xfrm>
              <a:off x="3120" y="3504"/>
              <a:ext cx="1968" cy="336"/>
            </a:xfrm>
            <a:prstGeom prst="rect">
              <a:avLst/>
            </a:prstGeom>
            <a:solidFill>
              <a:srgbClr val="FFCCFF"/>
            </a:solidFill>
            <a:ln w="28575">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7423" name="Text Box 6"/>
            <p:cNvSpPr txBox="1">
              <a:spLocks noChangeArrowheads="1"/>
            </p:cNvSpPr>
            <p:nvPr/>
          </p:nvSpPr>
          <p:spPr bwMode="auto">
            <a:xfrm>
              <a:off x="3110" y="3525"/>
              <a:ext cx="18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solidFill>
                    <a:srgbClr val="FF0000"/>
                  </a:solidFill>
                  <a:latin typeface="Tahoma" panose="020B0604030504040204" pitchFamily="34" charset="0"/>
                </a:rPr>
                <a:t>10 million states/sec</a:t>
              </a:r>
            </a:p>
          </p:txBody>
        </p:sp>
      </p:grpSp>
      <p:grpSp>
        <p:nvGrpSpPr>
          <p:cNvPr id="3" name="Group 7"/>
          <p:cNvGrpSpPr>
            <a:grpSpLocks/>
          </p:cNvGrpSpPr>
          <p:nvPr/>
        </p:nvGrpSpPr>
        <p:grpSpPr bwMode="auto">
          <a:xfrm>
            <a:off x="5867400" y="2514600"/>
            <a:ext cx="1422400" cy="2819400"/>
            <a:chOff x="3696" y="1584"/>
            <a:chExt cx="896" cy="1776"/>
          </a:xfrm>
        </p:grpSpPr>
        <p:sp>
          <p:nvSpPr>
            <p:cNvPr id="17420" name="Line 8"/>
            <p:cNvSpPr>
              <a:spLocks noChangeShapeType="1"/>
            </p:cNvSpPr>
            <p:nvPr/>
          </p:nvSpPr>
          <p:spPr bwMode="auto">
            <a:xfrm flipH="1" flipV="1">
              <a:off x="3696" y="1584"/>
              <a:ext cx="432" cy="177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17421" name="Text Box 9"/>
            <p:cNvSpPr txBox="1">
              <a:spLocks noChangeArrowheads="1"/>
            </p:cNvSpPr>
            <p:nvPr/>
          </p:nvSpPr>
          <p:spPr bwMode="auto">
            <a:xfrm>
              <a:off x="3888" y="2208"/>
              <a:ext cx="7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0.18 sec</a:t>
              </a:r>
            </a:p>
          </p:txBody>
        </p:sp>
      </p:grpSp>
      <p:grpSp>
        <p:nvGrpSpPr>
          <p:cNvPr id="4" name="Group 10"/>
          <p:cNvGrpSpPr>
            <a:grpSpLocks/>
          </p:cNvGrpSpPr>
          <p:nvPr/>
        </p:nvGrpSpPr>
        <p:grpSpPr bwMode="auto">
          <a:xfrm>
            <a:off x="4114800" y="3581400"/>
            <a:ext cx="2438400" cy="1752600"/>
            <a:chOff x="2592" y="2256"/>
            <a:chExt cx="1536" cy="1104"/>
          </a:xfrm>
        </p:grpSpPr>
        <p:sp>
          <p:nvSpPr>
            <p:cNvPr id="17418" name="Line 11"/>
            <p:cNvSpPr>
              <a:spLocks noChangeShapeType="1"/>
            </p:cNvSpPr>
            <p:nvPr/>
          </p:nvSpPr>
          <p:spPr bwMode="auto">
            <a:xfrm flipH="1" flipV="1">
              <a:off x="2592" y="2256"/>
              <a:ext cx="1536" cy="110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17419" name="Text Box 12"/>
            <p:cNvSpPr txBox="1">
              <a:spLocks noChangeArrowheads="1"/>
            </p:cNvSpPr>
            <p:nvPr/>
          </p:nvSpPr>
          <p:spPr bwMode="auto">
            <a:xfrm>
              <a:off x="3168" y="2496"/>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6 days</a:t>
              </a:r>
            </a:p>
          </p:txBody>
        </p:sp>
      </p:grpSp>
      <p:grpSp>
        <p:nvGrpSpPr>
          <p:cNvPr id="5" name="Group 13"/>
          <p:cNvGrpSpPr>
            <a:grpSpLocks/>
          </p:cNvGrpSpPr>
          <p:nvPr/>
        </p:nvGrpSpPr>
        <p:grpSpPr bwMode="auto">
          <a:xfrm>
            <a:off x="3352800" y="4572000"/>
            <a:ext cx="3200400" cy="762000"/>
            <a:chOff x="2112" y="2880"/>
            <a:chExt cx="2016" cy="480"/>
          </a:xfrm>
        </p:grpSpPr>
        <p:sp>
          <p:nvSpPr>
            <p:cNvPr id="17416" name="Line 14"/>
            <p:cNvSpPr>
              <a:spLocks noChangeShapeType="1"/>
            </p:cNvSpPr>
            <p:nvPr/>
          </p:nvSpPr>
          <p:spPr bwMode="auto">
            <a:xfrm flipH="1" flipV="1">
              <a:off x="2544" y="2880"/>
              <a:ext cx="1584" cy="48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17417" name="Text Box 15"/>
            <p:cNvSpPr txBox="1">
              <a:spLocks noChangeArrowheads="1"/>
            </p:cNvSpPr>
            <p:nvPr/>
          </p:nvSpPr>
          <p:spPr bwMode="auto">
            <a:xfrm>
              <a:off x="2112" y="3024"/>
              <a:ext cx="11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12 billion years</a:t>
              </a:r>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Example: 8-queens</a:t>
            </a:r>
          </a:p>
        </p:txBody>
      </p:sp>
      <p:grpSp>
        <p:nvGrpSpPr>
          <p:cNvPr id="18435" name="Group 3"/>
          <p:cNvGrpSpPr>
            <a:grpSpLocks/>
          </p:cNvGrpSpPr>
          <p:nvPr/>
        </p:nvGrpSpPr>
        <p:grpSpPr bwMode="auto">
          <a:xfrm>
            <a:off x="1524000" y="3048000"/>
            <a:ext cx="2438400" cy="2438400"/>
            <a:chOff x="960" y="1920"/>
            <a:chExt cx="1536" cy="1536"/>
          </a:xfrm>
        </p:grpSpPr>
        <p:grpSp>
          <p:nvGrpSpPr>
            <p:cNvPr id="18482" name="Group 4"/>
            <p:cNvGrpSpPr>
              <a:grpSpLocks/>
            </p:cNvGrpSpPr>
            <p:nvPr/>
          </p:nvGrpSpPr>
          <p:grpSpPr bwMode="auto">
            <a:xfrm>
              <a:off x="960" y="1920"/>
              <a:ext cx="1536" cy="1536"/>
              <a:chOff x="960" y="1344"/>
              <a:chExt cx="1536" cy="1536"/>
            </a:xfrm>
          </p:grpSpPr>
          <p:sp>
            <p:nvSpPr>
              <p:cNvPr id="18491" name="Rectangle 5"/>
              <p:cNvSpPr>
                <a:spLocks noChangeArrowheads="1"/>
              </p:cNvSpPr>
              <p:nvPr/>
            </p:nvSpPr>
            <p:spPr bwMode="auto">
              <a:xfrm>
                <a:off x="960" y="1344"/>
                <a:ext cx="1536" cy="15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92" name="Rectangle 6"/>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93" name="Rectangle 7"/>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94" name="Rectangle 8"/>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95" name="Rectangle 9"/>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96" name="Rectangle 10"/>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97" name="Rectangle 11"/>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98" name="Rectangle 12"/>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99" name="Rectangle 13"/>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00" name="Rectangle 14"/>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01" name="Rectangle 15"/>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02" name="Rectangle 16"/>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03" name="Rectangle 17"/>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04" name="Rectangle 18"/>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05" name="Rectangle 19"/>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06" name="Rectangle 20"/>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07" name="Rectangle 21"/>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08" name="Rectangle 22"/>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09" name="Rectangle 23"/>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10" name="Rectangle 24"/>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11" name="Rectangle 25"/>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12" name="Rectangle 26"/>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13" name="Rectangle 27"/>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14" name="Rectangle 28"/>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15" name="Rectangle 29"/>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16" name="Rectangle 30"/>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17" name="Rectangle 31"/>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18" name="Rectangle 32"/>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19" name="Rectangle 33"/>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20" name="Rectangle 34"/>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21" name="Rectangle 35"/>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22" name="Rectangle 36"/>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523" name="Rectangle 37"/>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18483" name="AutoShape 38"/>
            <p:cNvSpPr>
              <a:spLocks noChangeArrowheads="1"/>
            </p:cNvSpPr>
            <p:nvPr/>
          </p:nvSpPr>
          <p:spPr bwMode="auto">
            <a:xfrm>
              <a:off x="960" y="2880"/>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84" name="AutoShape 39"/>
            <p:cNvSpPr>
              <a:spLocks noChangeArrowheads="1"/>
            </p:cNvSpPr>
            <p:nvPr/>
          </p:nvSpPr>
          <p:spPr bwMode="auto">
            <a:xfrm>
              <a:off x="1152" y="2112"/>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85" name="AutoShape 40"/>
            <p:cNvSpPr>
              <a:spLocks noChangeArrowheads="1"/>
            </p:cNvSpPr>
            <p:nvPr/>
          </p:nvSpPr>
          <p:spPr bwMode="auto">
            <a:xfrm>
              <a:off x="1344" y="3072"/>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86" name="AutoShape 41"/>
            <p:cNvSpPr>
              <a:spLocks noChangeArrowheads="1"/>
            </p:cNvSpPr>
            <p:nvPr/>
          </p:nvSpPr>
          <p:spPr bwMode="auto">
            <a:xfrm>
              <a:off x="1536" y="1920"/>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87" name="AutoShape 42"/>
            <p:cNvSpPr>
              <a:spLocks noChangeArrowheads="1"/>
            </p:cNvSpPr>
            <p:nvPr/>
          </p:nvSpPr>
          <p:spPr bwMode="auto">
            <a:xfrm>
              <a:off x="1728" y="2496"/>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88" name="AutoShape 43"/>
            <p:cNvSpPr>
              <a:spLocks noChangeArrowheads="1"/>
            </p:cNvSpPr>
            <p:nvPr/>
          </p:nvSpPr>
          <p:spPr bwMode="auto">
            <a:xfrm>
              <a:off x="1920" y="3264"/>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89" name="AutoShape 44"/>
            <p:cNvSpPr>
              <a:spLocks noChangeArrowheads="1"/>
            </p:cNvSpPr>
            <p:nvPr/>
          </p:nvSpPr>
          <p:spPr bwMode="auto">
            <a:xfrm>
              <a:off x="2112" y="2688"/>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90" name="AutoShape 45"/>
            <p:cNvSpPr>
              <a:spLocks noChangeArrowheads="1"/>
            </p:cNvSpPr>
            <p:nvPr/>
          </p:nvSpPr>
          <p:spPr bwMode="auto">
            <a:xfrm>
              <a:off x="2304" y="2304"/>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18436" name="Text Box 46"/>
          <p:cNvSpPr txBox="1">
            <a:spLocks noChangeArrowheads="1"/>
          </p:cNvSpPr>
          <p:nvPr/>
        </p:nvSpPr>
        <p:spPr bwMode="auto">
          <a:xfrm>
            <a:off x="914400" y="1828800"/>
            <a:ext cx="76088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Place 8 queens in a chessboard so that no two queens </a:t>
            </a:r>
            <a:br>
              <a:rPr lang="en-US" altLang="id-ID" sz="2400">
                <a:latin typeface="Tahoma" panose="020B0604030504040204" pitchFamily="34" charset="0"/>
              </a:rPr>
            </a:br>
            <a:r>
              <a:rPr lang="en-US" altLang="id-ID" sz="2400">
                <a:latin typeface="Tahoma" panose="020B0604030504040204" pitchFamily="34" charset="0"/>
              </a:rPr>
              <a:t>are in the same row, column, or diagonal.</a:t>
            </a:r>
          </a:p>
        </p:txBody>
      </p:sp>
      <p:grpSp>
        <p:nvGrpSpPr>
          <p:cNvPr id="18437" name="Group 47"/>
          <p:cNvGrpSpPr>
            <a:grpSpLocks/>
          </p:cNvGrpSpPr>
          <p:nvPr/>
        </p:nvGrpSpPr>
        <p:grpSpPr bwMode="auto">
          <a:xfrm>
            <a:off x="5486400" y="3048000"/>
            <a:ext cx="2438400" cy="2438400"/>
            <a:chOff x="3456" y="1920"/>
            <a:chExt cx="1536" cy="1536"/>
          </a:xfrm>
        </p:grpSpPr>
        <p:grpSp>
          <p:nvGrpSpPr>
            <p:cNvPr id="18440" name="Group 48"/>
            <p:cNvGrpSpPr>
              <a:grpSpLocks/>
            </p:cNvGrpSpPr>
            <p:nvPr/>
          </p:nvGrpSpPr>
          <p:grpSpPr bwMode="auto">
            <a:xfrm>
              <a:off x="3456" y="1920"/>
              <a:ext cx="1536" cy="1536"/>
              <a:chOff x="960" y="1344"/>
              <a:chExt cx="1536" cy="1536"/>
            </a:xfrm>
          </p:grpSpPr>
          <p:sp>
            <p:nvSpPr>
              <p:cNvPr id="18449" name="Rectangle 49"/>
              <p:cNvSpPr>
                <a:spLocks noChangeArrowheads="1"/>
              </p:cNvSpPr>
              <p:nvPr/>
            </p:nvSpPr>
            <p:spPr bwMode="auto">
              <a:xfrm>
                <a:off x="960" y="1344"/>
                <a:ext cx="1536" cy="15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50" name="Rectangle 50"/>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51" name="Rectangle 51"/>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52" name="Rectangle 52"/>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53" name="Rectangle 53"/>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54" name="Rectangle 54"/>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55" name="Rectangle 55"/>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56" name="Rectangle 56"/>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57" name="Rectangle 57"/>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58" name="Rectangle 58"/>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59" name="Rectangle 59"/>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60" name="Rectangle 60"/>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61" name="Rectangle 61"/>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62" name="Rectangle 62"/>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63" name="Rectangle 63"/>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64" name="Rectangle 64"/>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65" name="Rectangle 65"/>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66" name="Rectangle 66"/>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67" name="Rectangle 67"/>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68" name="Rectangle 68"/>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69" name="Rectangle 69"/>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70" name="Rectangle 70"/>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71" name="Rectangle 71"/>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72" name="Rectangle 72"/>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73" name="Rectangle 73"/>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74" name="Rectangle 74"/>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75" name="Rectangle 75"/>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76" name="Rectangle 76"/>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77" name="Rectangle 77"/>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78" name="Rectangle 78"/>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79" name="Rectangle 79"/>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80" name="Rectangle 80"/>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81" name="Rectangle 81"/>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18441" name="AutoShape 82"/>
            <p:cNvSpPr>
              <a:spLocks noChangeArrowheads="1"/>
            </p:cNvSpPr>
            <p:nvPr/>
          </p:nvSpPr>
          <p:spPr bwMode="auto">
            <a:xfrm>
              <a:off x="3456" y="2304"/>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42" name="AutoShape 83"/>
            <p:cNvSpPr>
              <a:spLocks noChangeArrowheads="1"/>
            </p:cNvSpPr>
            <p:nvPr/>
          </p:nvSpPr>
          <p:spPr bwMode="auto">
            <a:xfrm>
              <a:off x="3648" y="1920"/>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43" name="AutoShape 84"/>
            <p:cNvSpPr>
              <a:spLocks noChangeArrowheads="1"/>
            </p:cNvSpPr>
            <p:nvPr/>
          </p:nvSpPr>
          <p:spPr bwMode="auto">
            <a:xfrm>
              <a:off x="3840" y="3264"/>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44" name="AutoShape 85"/>
            <p:cNvSpPr>
              <a:spLocks noChangeArrowheads="1"/>
            </p:cNvSpPr>
            <p:nvPr/>
          </p:nvSpPr>
          <p:spPr bwMode="auto">
            <a:xfrm>
              <a:off x="4032" y="2496"/>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45" name="AutoShape 86"/>
            <p:cNvSpPr>
              <a:spLocks noChangeArrowheads="1"/>
            </p:cNvSpPr>
            <p:nvPr/>
          </p:nvSpPr>
          <p:spPr bwMode="auto">
            <a:xfrm>
              <a:off x="4224" y="3072"/>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46" name="AutoShape 87"/>
            <p:cNvSpPr>
              <a:spLocks noChangeArrowheads="1"/>
            </p:cNvSpPr>
            <p:nvPr/>
          </p:nvSpPr>
          <p:spPr bwMode="auto">
            <a:xfrm>
              <a:off x="4416" y="2688"/>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47" name="AutoShape 88"/>
            <p:cNvSpPr>
              <a:spLocks noChangeArrowheads="1"/>
            </p:cNvSpPr>
            <p:nvPr/>
          </p:nvSpPr>
          <p:spPr bwMode="auto">
            <a:xfrm>
              <a:off x="4608" y="2880"/>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8448" name="AutoShape 89"/>
            <p:cNvSpPr>
              <a:spLocks noChangeArrowheads="1"/>
            </p:cNvSpPr>
            <p:nvPr/>
          </p:nvSpPr>
          <p:spPr bwMode="auto">
            <a:xfrm>
              <a:off x="4800" y="2112"/>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18438" name="Text Box 90"/>
          <p:cNvSpPr txBox="1">
            <a:spLocks noChangeArrowheads="1"/>
          </p:cNvSpPr>
          <p:nvPr/>
        </p:nvSpPr>
        <p:spPr bwMode="auto">
          <a:xfrm>
            <a:off x="1981200" y="5486400"/>
            <a:ext cx="1509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A solution</a:t>
            </a:r>
          </a:p>
        </p:txBody>
      </p:sp>
      <p:sp>
        <p:nvSpPr>
          <p:cNvPr id="18439" name="Text Box 91"/>
          <p:cNvSpPr txBox="1">
            <a:spLocks noChangeArrowheads="1"/>
          </p:cNvSpPr>
          <p:nvPr/>
        </p:nvSpPr>
        <p:spPr bwMode="auto">
          <a:xfrm>
            <a:off x="5715000" y="5486400"/>
            <a:ext cx="2052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Not a solution</a:t>
            </a:r>
          </a:p>
        </p:txBody>
      </p:sp>
    </p:spTree>
  </p:cSld>
  <p:clrMapOvr>
    <a:masterClrMapping/>
  </p:clrMapOvr>
  <p:transition>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Example: 8-queens</a:t>
            </a:r>
          </a:p>
        </p:txBody>
      </p:sp>
      <p:grpSp>
        <p:nvGrpSpPr>
          <p:cNvPr id="19459" name="Group 3"/>
          <p:cNvGrpSpPr>
            <a:grpSpLocks/>
          </p:cNvGrpSpPr>
          <p:nvPr/>
        </p:nvGrpSpPr>
        <p:grpSpPr bwMode="auto">
          <a:xfrm>
            <a:off x="914400" y="2743200"/>
            <a:ext cx="2438400" cy="2438400"/>
            <a:chOff x="960" y="1344"/>
            <a:chExt cx="1536" cy="1536"/>
          </a:xfrm>
        </p:grpSpPr>
        <p:grpSp>
          <p:nvGrpSpPr>
            <p:cNvPr id="19462" name="Group 4"/>
            <p:cNvGrpSpPr>
              <a:grpSpLocks/>
            </p:cNvGrpSpPr>
            <p:nvPr/>
          </p:nvGrpSpPr>
          <p:grpSpPr bwMode="auto">
            <a:xfrm>
              <a:off x="960" y="1344"/>
              <a:ext cx="1536" cy="1536"/>
              <a:chOff x="960" y="1344"/>
              <a:chExt cx="1536" cy="1536"/>
            </a:xfrm>
          </p:grpSpPr>
          <p:sp>
            <p:nvSpPr>
              <p:cNvPr id="19471" name="Rectangle 5"/>
              <p:cNvSpPr>
                <a:spLocks noChangeArrowheads="1"/>
              </p:cNvSpPr>
              <p:nvPr/>
            </p:nvSpPr>
            <p:spPr bwMode="auto">
              <a:xfrm>
                <a:off x="960" y="1344"/>
                <a:ext cx="1536" cy="15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72" name="Rectangle 6"/>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73" name="Rectangle 7"/>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74" name="Rectangle 8"/>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75" name="Rectangle 9"/>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76" name="Rectangle 10"/>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77" name="Rectangle 11"/>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78" name="Rectangle 12"/>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79" name="Rectangle 13"/>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80" name="Rectangle 14"/>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81" name="Rectangle 15"/>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82" name="Rectangle 16"/>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83" name="Rectangle 17"/>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84" name="Rectangle 18"/>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85" name="Rectangle 19"/>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86" name="Rectangle 20"/>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87" name="Rectangle 21"/>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88" name="Rectangle 22"/>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89" name="Rectangle 23"/>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90" name="Rectangle 24"/>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91" name="Rectangle 25"/>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92" name="Rectangle 26"/>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93" name="Rectangle 27"/>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94" name="Rectangle 28"/>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95" name="Rectangle 29"/>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96" name="Rectangle 30"/>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97" name="Rectangle 31"/>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98" name="Rectangle 32"/>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99" name="Rectangle 33"/>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500" name="Rectangle 34"/>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501" name="Rectangle 35"/>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502" name="Rectangle 36"/>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503" name="Rectangle 37"/>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19463" name="AutoShape 38"/>
            <p:cNvSpPr>
              <a:spLocks noChangeArrowheads="1"/>
            </p:cNvSpPr>
            <p:nvPr/>
          </p:nvSpPr>
          <p:spPr bwMode="auto">
            <a:xfrm>
              <a:off x="960" y="1344"/>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64" name="AutoShape 39"/>
            <p:cNvSpPr>
              <a:spLocks noChangeArrowheads="1"/>
            </p:cNvSpPr>
            <p:nvPr/>
          </p:nvSpPr>
          <p:spPr bwMode="auto">
            <a:xfrm>
              <a:off x="1152" y="1728"/>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65" name="AutoShape 40"/>
            <p:cNvSpPr>
              <a:spLocks noChangeArrowheads="1"/>
            </p:cNvSpPr>
            <p:nvPr/>
          </p:nvSpPr>
          <p:spPr bwMode="auto">
            <a:xfrm>
              <a:off x="1344" y="2688"/>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66" name="AutoShape 41"/>
            <p:cNvSpPr>
              <a:spLocks noChangeArrowheads="1"/>
            </p:cNvSpPr>
            <p:nvPr/>
          </p:nvSpPr>
          <p:spPr bwMode="auto">
            <a:xfrm>
              <a:off x="1536" y="1920"/>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67" name="AutoShape 42"/>
            <p:cNvSpPr>
              <a:spLocks noChangeArrowheads="1"/>
            </p:cNvSpPr>
            <p:nvPr/>
          </p:nvSpPr>
          <p:spPr bwMode="auto">
            <a:xfrm>
              <a:off x="1728" y="2496"/>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68" name="AutoShape 43"/>
            <p:cNvSpPr>
              <a:spLocks noChangeArrowheads="1"/>
            </p:cNvSpPr>
            <p:nvPr/>
          </p:nvSpPr>
          <p:spPr bwMode="auto">
            <a:xfrm>
              <a:off x="1920" y="2112"/>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69" name="AutoShape 44"/>
            <p:cNvSpPr>
              <a:spLocks noChangeArrowheads="1"/>
            </p:cNvSpPr>
            <p:nvPr/>
          </p:nvSpPr>
          <p:spPr bwMode="auto">
            <a:xfrm>
              <a:off x="2112" y="1920"/>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70" name="AutoShape 45"/>
            <p:cNvSpPr>
              <a:spLocks noChangeArrowheads="1"/>
            </p:cNvSpPr>
            <p:nvPr/>
          </p:nvSpPr>
          <p:spPr bwMode="auto">
            <a:xfrm>
              <a:off x="2304" y="1728"/>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19460" name="Text Box 46"/>
          <p:cNvSpPr txBox="1">
            <a:spLocks noChangeArrowheads="1"/>
          </p:cNvSpPr>
          <p:nvPr/>
        </p:nvSpPr>
        <p:spPr bwMode="auto">
          <a:xfrm>
            <a:off x="3657600" y="1828800"/>
            <a:ext cx="4411663"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Formulation #1:</a:t>
            </a:r>
          </a:p>
          <a:p>
            <a:pPr eaLnBrk="1" hangingPunct="1">
              <a:buFontTx/>
              <a:buChar char="•"/>
            </a:pPr>
            <a:r>
              <a:rPr lang="en-US" altLang="id-ID" sz="2400">
                <a:latin typeface="Tahoma" panose="020B0604030504040204" pitchFamily="34" charset="0"/>
              </a:rPr>
              <a:t>States: any arrangement of </a:t>
            </a:r>
          </a:p>
          <a:p>
            <a:pPr eaLnBrk="1" hangingPunct="1"/>
            <a:r>
              <a:rPr lang="en-US" altLang="id-ID" sz="2400">
                <a:latin typeface="Tahoma" panose="020B0604030504040204" pitchFamily="34" charset="0"/>
              </a:rPr>
              <a:t>   0 to 8 queens on the board</a:t>
            </a:r>
          </a:p>
          <a:p>
            <a:pPr eaLnBrk="1" hangingPunct="1">
              <a:buFontTx/>
              <a:buChar char="•"/>
            </a:pPr>
            <a:r>
              <a:rPr lang="en-US" altLang="id-ID" sz="2400">
                <a:latin typeface="Tahoma" panose="020B0604030504040204" pitchFamily="34" charset="0"/>
              </a:rPr>
              <a:t> Initial state: 0 queens on the </a:t>
            </a:r>
          </a:p>
          <a:p>
            <a:pPr eaLnBrk="1" hangingPunct="1"/>
            <a:r>
              <a:rPr lang="en-US" altLang="id-ID" sz="2400">
                <a:latin typeface="Tahoma" panose="020B0604030504040204" pitchFamily="34" charset="0"/>
              </a:rPr>
              <a:t>   board</a:t>
            </a:r>
          </a:p>
          <a:p>
            <a:pPr eaLnBrk="1" hangingPunct="1">
              <a:buFontTx/>
              <a:buChar char="•"/>
            </a:pPr>
            <a:r>
              <a:rPr lang="en-US" altLang="id-ID" sz="2400">
                <a:latin typeface="Tahoma" panose="020B0604030504040204" pitchFamily="34" charset="0"/>
              </a:rPr>
              <a:t> Successor function: add a</a:t>
            </a:r>
          </a:p>
          <a:p>
            <a:pPr eaLnBrk="1" hangingPunct="1"/>
            <a:r>
              <a:rPr lang="en-US" altLang="id-ID" sz="2400">
                <a:latin typeface="Tahoma" panose="020B0604030504040204" pitchFamily="34" charset="0"/>
              </a:rPr>
              <a:t>   queen in any square</a:t>
            </a:r>
          </a:p>
          <a:p>
            <a:pPr eaLnBrk="1" hangingPunct="1">
              <a:buFontTx/>
              <a:buChar char="•"/>
            </a:pPr>
            <a:r>
              <a:rPr lang="en-US" altLang="id-ID" sz="2400">
                <a:latin typeface="Tahoma" panose="020B0604030504040204" pitchFamily="34" charset="0"/>
              </a:rPr>
              <a:t> Goal test: 8 queens on the</a:t>
            </a:r>
          </a:p>
          <a:p>
            <a:pPr eaLnBrk="1" hangingPunct="1"/>
            <a:r>
              <a:rPr lang="en-US" altLang="id-ID" sz="2400">
                <a:latin typeface="Tahoma" panose="020B0604030504040204" pitchFamily="34" charset="0"/>
              </a:rPr>
              <a:t>   board, none attacked</a:t>
            </a:r>
          </a:p>
          <a:p>
            <a:pPr eaLnBrk="1" hangingPunct="1"/>
            <a:endParaRPr lang="en-US" altLang="id-ID" sz="2400">
              <a:latin typeface="Tahoma" panose="020B0604030504040204" pitchFamily="34" charset="0"/>
            </a:endParaRPr>
          </a:p>
        </p:txBody>
      </p:sp>
      <p:sp>
        <p:nvSpPr>
          <p:cNvPr id="19461" name="Text Box 47"/>
          <p:cNvSpPr txBox="1">
            <a:spLocks noChangeArrowheads="1"/>
          </p:cNvSpPr>
          <p:nvPr/>
        </p:nvSpPr>
        <p:spPr bwMode="auto">
          <a:xfrm>
            <a:off x="3733800" y="5435600"/>
            <a:ext cx="4533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800">
                <a:solidFill>
                  <a:srgbClr val="CC6600"/>
                </a:solidFill>
                <a:latin typeface="Tahoma" panose="020B0604030504040204" pitchFamily="34" charset="0"/>
                <a:sym typeface="Wingdings" panose="05000000000000000000" pitchFamily="2" charset="2"/>
              </a:rPr>
              <a:t> </a:t>
            </a:r>
            <a:r>
              <a:rPr lang="en-US" altLang="id-ID" sz="2800">
                <a:solidFill>
                  <a:srgbClr val="CC6600"/>
                </a:solidFill>
                <a:latin typeface="Tahoma" panose="020B0604030504040204" pitchFamily="34" charset="0"/>
              </a:rPr>
              <a:t>64</a:t>
            </a:r>
            <a:r>
              <a:rPr lang="en-US" altLang="id-ID" sz="3200" baseline="30000">
                <a:solidFill>
                  <a:srgbClr val="CC6600"/>
                </a:solidFill>
                <a:latin typeface="Tahoma" panose="020B0604030504040204" pitchFamily="34" charset="0"/>
              </a:rPr>
              <a:t>8</a:t>
            </a:r>
            <a:r>
              <a:rPr lang="en-US" altLang="id-ID" sz="2800">
                <a:solidFill>
                  <a:srgbClr val="CC6600"/>
                </a:solidFill>
                <a:latin typeface="Tahoma" panose="020B0604030504040204" pitchFamily="34" charset="0"/>
              </a:rPr>
              <a:t> states with 8 queens</a:t>
            </a:r>
          </a:p>
        </p:txBody>
      </p:sp>
    </p:spTree>
  </p:cSld>
  <p:clrMapOvr>
    <a:masterClrMapping/>
  </p:clrMapOvr>
  <p:transition>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Example: 8-queens</a:t>
            </a:r>
          </a:p>
        </p:txBody>
      </p:sp>
      <p:grpSp>
        <p:nvGrpSpPr>
          <p:cNvPr id="20483" name="Group 3"/>
          <p:cNvGrpSpPr>
            <a:grpSpLocks/>
          </p:cNvGrpSpPr>
          <p:nvPr/>
        </p:nvGrpSpPr>
        <p:grpSpPr bwMode="auto">
          <a:xfrm>
            <a:off x="914400" y="2743200"/>
            <a:ext cx="2438400" cy="2438400"/>
            <a:chOff x="576" y="1728"/>
            <a:chExt cx="1536" cy="1536"/>
          </a:xfrm>
        </p:grpSpPr>
        <p:grpSp>
          <p:nvGrpSpPr>
            <p:cNvPr id="20486" name="Group 4"/>
            <p:cNvGrpSpPr>
              <a:grpSpLocks/>
            </p:cNvGrpSpPr>
            <p:nvPr/>
          </p:nvGrpSpPr>
          <p:grpSpPr bwMode="auto">
            <a:xfrm>
              <a:off x="576" y="1728"/>
              <a:ext cx="1536" cy="1536"/>
              <a:chOff x="960" y="1344"/>
              <a:chExt cx="1536" cy="1536"/>
            </a:xfrm>
          </p:grpSpPr>
          <p:sp>
            <p:nvSpPr>
              <p:cNvPr id="20490" name="Rectangle 5"/>
              <p:cNvSpPr>
                <a:spLocks noChangeArrowheads="1"/>
              </p:cNvSpPr>
              <p:nvPr/>
            </p:nvSpPr>
            <p:spPr bwMode="auto">
              <a:xfrm>
                <a:off x="960" y="1344"/>
                <a:ext cx="1536" cy="15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491" name="Rectangle 6"/>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492" name="Rectangle 7"/>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493" name="Rectangle 8"/>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494" name="Rectangle 9"/>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495" name="Rectangle 10"/>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496" name="Rectangle 11"/>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497" name="Rectangle 12"/>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498" name="Rectangle 13"/>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499" name="Rectangle 14"/>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00" name="Rectangle 15"/>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01" name="Rectangle 16"/>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02" name="Rectangle 17"/>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03" name="Rectangle 18"/>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04" name="Rectangle 19"/>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05" name="Rectangle 20"/>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06" name="Rectangle 21"/>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07" name="Rectangle 22"/>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08" name="Rectangle 23"/>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09" name="Rectangle 24"/>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10" name="Rectangle 25"/>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11" name="Rectangle 26"/>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12" name="Rectangle 27"/>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13" name="Rectangle 28"/>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14" name="Rectangle 29"/>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15" name="Rectangle 30"/>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16" name="Rectangle 31"/>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17" name="Rectangle 32"/>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18" name="Rectangle 33"/>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19" name="Rectangle 34"/>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20" name="Rectangle 35"/>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21" name="Rectangle 36"/>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522" name="Rectangle 37"/>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0487" name="AutoShape 38"/>
            <p:cNvSpPr>
              <a:spLocks noChangeArrowheads="1"/>
            </p:cNvSpPr>
            <p:nvPr/>
          </p:nvSpPr>
          <p:spPr bwMode="auto">
            <a:xfrm>
              <a:off x="576" y="1728"/>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488" name="AutoShape 39"/>
            <p:cNvSpPr>
              <a:spLocks noChangeArrowheads="1"/>
            </p:cNvSpPr>
            <p:nvPr/>
          </p:nvSpPr>
          <p:spPr bwMode="auto">
            <a:xfrm>
              <a:off x="768" y="2112"/>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0489" name="AutoShape 40"/>
            <p:cNvSpPr>
              <a:spLocks noChangeArrowheads="1"/>
            </p:cNvSpPr>
            <p:nvPr/>
          </p:nvSpPr>
          <p:spPr bwMode="auto">
            <a:xfrm>
              <a:off x="960" y="3072"/>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0484" name="Text Box 41"/>
          <p:cNvSpPr txBox="1">
            <a:spLocks noChangeArrowheads="1"/>
          </p:cNvSpPr>
          <p:nvPr/>
        </p:nvSpPr>
        <p:spPr bwMode="auto">
          <a:xfrm>
            <a:off x="3657600" y="1524000"/>
            <a:ext cx="4411663"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Formulation #2:</a:t>
            </a:r>
          </a:p>
          <a:p>
            <a:pPr eaLnBrk="1" hangingPunct="1">
              <a:buFontTx/>
              <a:buChar char="•"/>
            </a:pPr>
            <a:r>
              <a:rPr lang="en-US" altLang="id-ID" sz="2400">
                <a:latin typeface="Tahoma" panose="020B0604030504040204" pitchFamily="34" charset="0"/>
              </a:rPr>
              <a:t>States: any arrangement of </a:t>
            </a:r>
          </a:p>
          <a:p>
            <a:pPr eaLnBrk="1" hangingPunct="1"/>
            <a:r>
              <a:rPr lang="en-US" altLang="id-ID" sz="2400">
                <a:latin typeface="Tahoma" panose="020B0604030504040204" pitchFamily="34" charset="0"/>
              </a:rPr>
              <a:t>   </a:t>
            </a:r>
            <a:r>
              <a:rPr lang="en-US" altLang="id-ID" sz="2400" i="1">
                <a:latin typeface="Tahoma" panose="020B0604030504040204" pitchFamily="34" charset="0"/>
              </a:rPr>
              <a:t>k </a:t>
            </a:r>
            <a:r>
              <a:rPr lang="en-US" altLang="id-ID" sz="2400">
                <a:latin typeface="Tahoma" panose="020B0604030504040204" pitchFamily="34" charset="0"/>
              </a:rPr>
              <a:t>= 0 to 8 queens in the </a:t>
            </a:r>
            <a:r>
              <a:rPr lang="en-US" altLang="id-ID" sz="2400" i="1">
                <a:latin typeface="Tahoma" panose="020B0604030504040204" pitchFamily="34" charset="0"/>
              </a:rPr>
              <a:t>k</a:t>
            </a:r>
          </a:p>
          <a:p>
            <a:pPr eaLnBrk="1" hangingPunct="1"/>
            <a:r>
              <a:rPr lang="en-US" altLang="id-ID" sz="2400">
                <a:latin typeface="Tahoma" panose="020B0604030504040204" pitchFamily="34" charset="0"/>
              </a:rPr>
              <a:t>   leftmost columns with none</a:t>
            </a:r>
          </a:p>
          <a:p>
            <a:pPr eaLnBrk="1" hangingPunct="1"/>
            <a:r>
              <a:rPr lang="en-US" altLang="id-ID" sz="2400">
                <a:latin typeface="Tahoma" panose="020B0604030504040204" pitchFamily="34" charset="0"/>
              </a:rPr>
              <a:t>   attacked</a:t>
            </a:r>
          </a:p>
          <a:p>
            <a:pPr eaLnBrk="1" hangingPunct="1">
              <a:buFontTx/>
              <a:buChar char="•"/>
            </a:pPr>
            <a:r>
              <a:rPr lang="en-US" altLang="id-ID" sz="2400">
                <a:latin typeface="Tahoma" panose="020B0604030504040204" pitchFamily="34" charset="0"/>
              </a:rPr>
              <a:t> Initial state: 0 queens on the </a:t>
            </a:r>
          </a:p>
          <a:p>
            <a:pPr eaLnBrk="1" hangingPunct="1"/>
            <a:r>
              <a:rPr lang="en-US" altLang="id-ID" sz="2400">
                <a:latin typeface="Tahoma" panose="020B0604030504040204" pitchFamily="34" charset="0"/>
              </a:rPr>
              <a:t>   board</a:t>
            </a:r>
          </a:p>
          <a:p>
            <a:pPr eaLnBrk="1" hangingPunct="1">
              <a:buFontTx/>
              <a:buChar char="•"/>
            </a:pPr>
            <a:r>
              <a:rPr lang="en-US" altLang="id-ID" sz="2400">
                <a:latin typeface="Tahoma" panose="020B0604030504040204" pitchFamily="34" charset="0"/>
              </a:rPr>
              <a:t> Successor function: add a</a:t>
            </a:r>
          </a:p>
          <a:p>
            <a:pPr eaLnBrk="1" hangingPunct="1"/>
            <a:r>
              <a:rPr lang="en-US" altLang="id-ID" sz="2400">
                <a:latin typeface="Tahoma" panose="020B0604030504040204" pitchFamily="34" charset="0"/>
              </a:rPr>
              <a:t>   queen to any square in the </a:t>
            </a:r>
            <a:br>
              <a:rPr lang="en-US" altLang="id-ID" sz="2400">
                <a:latin typeface="Tahoma" panose="020B0604030504040204" pitchFamily="34" charset="0"/>
              </a:rPr>
            </a:br>
            <a:r>
              <a:rPr lang="en-US" altLang="id-ID" sz="2400">
                <a:latin typeface="Tahoma" panose="020B0604030504040204" pitchFamily="34" charset="0"/>
              </a:rPr>
              <a:t>   leftmost empty column such </a:t>
            </a:r>
            <a:br>
              <a:rPr lang="en-US" altLang="id-ID" sz="2400">
                <a:latin typeface="Tahoma" panose="020B0604030504040204" pitchFamily="34" charset="0"/>
              </a:rPr>
            </a:br>
            <a:r>
              <a:rPr lang="en-US" altLang="id-ID" sz="2400">
                <a:latin typeface="Tahoma" panose="020B0604030504040204" pitchFamily="34" charset="0"/>
              </a:rPr>
              <a:t>   that it is not attacked</a:t>
            </a:r>
          </a:p>
          <a:p>
            <a:pPr eaLnBrk="1" hangingPunct="1"/>
            <a:r>
              <a:rPr lang="en-US" altLang="id-ID" sz="2400">
                <a:latin typeface="Tahoma" panose="020B0604030504040204" pitchFamily="34" charset="0"/>
              </a:rPr>
              <a:t>   by any other queen</a:t>
            </a:r>
          </a:p>
          <a:p>
            <a:pPr eaLnBrk="1" hangingPunct="1">
              <a:buFontTx/>
              <a:buChar char="•"/>
            </a:pPr>
            <a:r>
              <a:rPr lang="en-US" altLang="id-ID" sz="2400">
                <a:latin typeface="Tahoma" panose="020B0604030504040204" pitchFamily="34" charset="0"/>
              </a:rPr>
              <a:t> Goal test: 8 queens on the</a:t>
            </a:r>
          </a:p>
          <a:p>
            <a:pPr eaLnBrk="1" hangingPunct="1"/>
            <a:r>
              <a:rPr lang="en-US" altLang="id-ID" sz="2400">
                <a:latin typeface="Tahoma" panose="020B0604030504040204" pitchFamily="34" charset="0"/>
              </a:rPr>
              <a:t>   board</a:t>
            </a:r>
          </a:p>
          <a:p>
            <a:pPr eaLnBrk="1" hangingPunct="1"/>
            <a:endParaRPr lang="en-US" altLang="id-ID" sz="2400">
              <a:latin typeface="Tahoma" panose="020B0604030504040204" pitchFamily="34" charset="0"/>
            </a:endParaRPr>
          </a:p>
        </p:txBody>
      </p:sp>
      <p:sp>
        <p:nvSpPr>
          <p:cNvPr id="20485" name="Text Box 42"/>
          <p:cNvSpPr txBox="1">
            <a:spLocks noChangeArrowheads="1"/>
          </p:cNvSpPr>
          <p:nvPr/>
        </p:nvSpPr>
        <p:spPr bwMode="auto">
          <a:xfrm>
            <a:off x="762000" y="5867400"/>
            <a:ext cx="2566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800">
                <a:solidFill>
                  <a:srgbClr val="CC6600"/>
                </a:solidFill>
                <a:latin typeface="Tahoma" panose="020B0604030504040204" pitchFamily="34" charset="0"/>
                <a:sym typeface="Wingdings" panose="05000000000000000000" pitchFamily="2" charset="2"/>
              </a:rPr>
              <a:t> 2,067 states</a:t>
            </a:r>
            <a:endParaRPr lang="en-US" altLang="id-ID" sz="2800">
              <a:solidFill>
                <a:srgbClr val="CC6600"/>
              </a:solidFill>
              <a:latin typeface="Tahoma" panose="020B0604030504040204" pitchFamily="34" charset="0"/>
            </a:endParaRPr>
          </a:p>
        </p:txBody>
      </p:sp>
    </p:spTree>
  </p:cSld>
  <p:clrMapOvr>
    <a:masterClrMapping/>
  </p:clrMapOvr>
  <p:transition>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p:txBody>
          <a:bodyPr/>
          <a:lstStyle/>
          <a:p>
            <a:pPr>
              <a:defRPr/>
            </a:pPr>
            <a:r>
              <a:rPr lang="en-US" sz="4800" b="1" dirty="0" smtClean="0">
                <a:solidFill>
                  <a:srgbClr val="C00000"/>
                </a:solidFill>
                <a:effectLst>
                  <a:outerShdw blurRad="38100" dist="38100" dir="2700000" algn="tl">
                    <a:srgbClr val="C0C0C0"/>
                  </a:outerShdw>
                </a:effectLst>
              </a:rPr>
              <a:t>Problem Solving</a:t>
            </a:r>
          </a:p>
        </p:txBody>
      </p:sp>
      <p:sp>
        <p:nvSpPr>
          <p:cNvPr id="3075" name="Rectangle 3"/>
          <p:cNvSpPr>
            <a:spLocks noGrp="1" noChangeArrowheads="1"/>
          </p:cNvSpPr>
          <p:nvPr>
            <p:ph type="subTitle" idx="1"/>
          </p:nvPr>
        </p:nvSpPr>
        <p:spPr/>
        <p:txBody>
          <a:bodyPr/>
          <a:lstStyle/>
          <a:p>
            <a:endParaRPr lang="en-US" altLang="id-ID" sz="2400" b="1" smtClean="0">
              <a:solidFill>
                <a:srgbClr val="CC6600"/>
              </a:solidFill>
              <a:latin typeface="Courier New" panose="02070309020205020404" pitchFamily="49" charset="0"/>
            </a:endParaRPr>
          </a:p>
          <a:p>
            <a:r>
              <a:rPr lang="en-US" altLang="id-ID" sz="2400" b="1" smtClean="0">
                <a:solidFill>
                  <a:srgbClr val="C00000"/>
                </a:solidFill>
                <a:latin typeface="Courier New" panose="02070309020205020404" pitchFamily="49" charset="0"/>
              </a:rPr>
              <a:t>Russell and Norvig: Chapter 3</a:t>
            </a:r>
            <a:br>
              <a:rPr lang="en-US" altLang="id-ID" sz="2400" b="1" smtClean="0">
                <a:solidFill>
                  <a:srgbClr val="C00000"/>
                </a:solidFill>
                <a:latin typeface="Courier New" panose="02070309020205020404" pitchFamily="49" charset="0"/>
              </a:rPr>
            </a:br>
            <a:endParaRPr lang="en-US" altLang="id-ID" smtClean="0">
              <a:solidFill>
                <a:srgbClr val="C00000"/>
              </a:solidFill>
            </a:endParaRPr>
          </a:p>
          <a:p>
            <a:endParaRPr lang="en-US" altLang="id-ID" sz="2800" smtClean="0">
              <a:solidFill>
                <a:srgbClr val="C00000"/>
              </a:solidFill>
            </a:endParaRPr>
          </a:p>
        </p:txBody>
      </p:sp>
    </p:spTree>
  </p:cSld>
  <p:clrMapOvr>
    <a:masterClrMapping/>
  </p:clrMapOvr>
  <p:transition>
    <p:spli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Example: Robot navigation</a:t>
            </a:r>
          </a:p>
        </p:txBody>
      </p:sp>
      <p:grpSp>
        <p:nvGrpSpPr>
          <p:cNvPr id="21507" name="Group 3"/>
          <p:cNvGrpSpPr>
            <a:grpSpLocks/>
          </p:cNvGrpSpPr>
          <p:nvPr/>
        </p:nvGrpSpPr>
        <p:grpSpPr bwMode="auto">
          <a:xfrm>
            <a:off x="1524000" y="1828800"/>
            <a:ext cx="6096000" cy="3657600"/>
            <a:chOff x="960" y="1344"/>
            <a:chExt cx="3840" cy="2304"/>
          </a:xfrm>
        </p:grpSpPr>
        <p:sp>
          <p:nvSpPr>
            <p:cNvPr id="21509" name="Rectangle 4"/>
            <p:cNvSpPr>
              <a:spLocks noChangeArrowheads="1"/>
            </p:cNvSpPr>
            <p:nvPr/>
          </p:nvSpPr>
          <p:spPr bwMode="auto">
            <a:xfrm>
              <a:off x="960" y="1344"/>
              <a:ext cx="3840" cy="230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1510" name="Freeform 5"/>
            <p:cNvSpPr>
              <a:spLocks/>
            </p:cNvSpPr>
            <p:nvPr/>
          </p:nvSpPr>
          <p:spPr bwMode="auto">
            <a:xfrm>
              <a:off x="1536" y="1728"/>
              <a:ext cx="768" cy="1152"/>
            </a:xfrm>
            <a:custGeom>
              <a:avLst/>
              <a:gdLst>
                <a:gd name="T0" fmla="*/ 0 w 768"/>
                <a:gd name="T1" fmla="*/ 192 h 1152"/>
                <a:gd name="T2" fmla="*/ 384 w 768"/>
                <a:gd name="T3" fmla="*/ 576 h 1152"/>
                <a:gd name="T4" fmla="*/ 192 w 768"/>
                <a:gd name="T5" fmla="*/ 768 h 1152"/>
                <a:gd name="T6" fmla="*/ 192 w 768"/>
                <a:gd name="T7" fmla="*/ 1152 h 1152"/>
                <a:gd name="T8" fmla="*/ 768 w 768"/>
                <a:gd name="T9" fmla="*/ 1152 h 1152"/>
                <a:gd name="T10" fmla="*/ 768 w 768"/>
                <a:gd name="T11" fmla="*/ 192 h 1152"/>
                <a:gd name="T12" fmla="*/ 144 w 768"/>
                <a:gd name="T13" fmla="*/ 0 h 1152"/>
                <a:gd name="T14" fmla="*/ 0 w 768"/>
                <a:gd name="T15" fmla="*/ 192 h 1152"/>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1152"/>
                <a:gd name="T26" fmla="*/ 768 w 76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1152">
                  <a:moveTo>
                    <a:pt x="0" y="192"/>
                  </a:moveTo>
                  <a:lnTo>
                    <a:pt x="384" y="576"/>
                  </a:lnTo>
                  <a:lnTo>
                    <a:pt x="192" y="768"/>
                  </a:lnTo>
                  <a:lnTo>
                    <a:pt x="192" y="1152"/>
                  </a:lnTo>
                  <a:lnTo>
                    <a:pt x="768" y="1152"/>
                  </a:lnTo>
                  <a:lnTo>
                    <a:pt x="768" y="192"/>
                  </a:lnTo>
                  <a:lnTo>
                    <a:pt x="144" y="0"/>
                  </a:lnTo>
                  <a:lnTo>
                    <a:pt x="0" y="192"/>
                  </a:lnTo>
                  <a:close/>
                </a:path>
              </a:pathLst>
            </a:custGeom>
            <a:solidFill>
              <a:schemeClr val="accent1"/>
            </a:solidFill>
            <a:ln w="38100">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1511" name="Oval 6"/>
            <p:cNvSpPr>
              <a:spLocks noChangeArrowheads="1"/>
            </p:cNvSpPr>
            <p:nvPr/>
          </p:nvSpPr>
          <p:spPr bwMode="auto">
            <a:xfrm>
              <a:off x="1296" y="2256"/>
              <a:ext cx="96" cy="96"/>
            </a:xfrm>
            <a:prstGeom prst="ellipse">
              <a:avLst/>
            </a:prstGeom>
            <a:solidFill>
              <a:srgbClr val="F81706"/>
            </a:solidFill>
            <a:ln w="9525">
              <a:solidFill>
                <a:srgbClr val="F81706"/>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1512" name="Freeform 7"/>
            <p:cNvSpPr>
              <a:spLocks/>
            </p:cNvSpPr>
            <p:nvPr/>
          </p:nvSpPr>
          <p:spPr bwMode="auto">
            <a:xfrm>
              <a:off x="3264" y="1920"/>
              <a:ext cx="960" cy="1152"/>
            </a:xfrm>
            <a:custGeom>
              <a:avLst/>
              <a:gdLst>
                <a:gd name="T0" fmla="*/ 0 w 960"/>
                <a:gd name="T1" fmla="*/ 960 h 1152"/>
                <a:gd name="T2" fmla="*/ 0 w 960"/>
                <a:gd name="T3" fmla="*/ 1152 h 1152"/>
                <a:gd name="T4" fmla="*/ 960 w 960"/>
                <a:gd name="T5" fmla="*/ 1152 h 1152"/>
                <a:gd name="T6" fmla="*/ 960 w 960"/>
                <a:gd name="T7" fmla="*/ 0 h 1152"/>
                <a:gd name="T8" fmla="*/ 768 w 960"/>
                <a:gd name="T9" fmla="*/ 0 h 1152"/>
                <a:gd name="T10" fmla="*/ 768 w 960"/>
                <a:gd name="T11" fmla="*/ 960 h 1152"/>
                <a:gd name="T12" fmla="*/ 0 w 960"/>
                <a:gd name="T13" fmla="*/ 960 h 1152"/>
                <a:gd name="T14" fmla="*/ 0 60000 65536"/>
                <a:gd name="T15" fmla="*/ 0 60000 65536"/>
                <a:gd name="T16" fmla="*/ 0 60000 65536"/>
                <a:gd name="T17" fmla="*/ 0 60000 65536"/>
                <a:gd name="T18" fmla="*/ 0 60000 65536"/>
                <a:gd name="T19" fmla="*/ 0 60000 65536"/>
                <a:gd name="T20" fmla="*/ 0 60000 65536"/>
                <a:gd name="T21" fmla="*/ 0 w 960"/>
                <a:gd name="T22" fmla="*/ 0 h 1152"/>
                <a:gd name="T23" fmla="*/ 960 w 960"/>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152">
                  <a:moveTo>
                    <a:pt x="0" y="960"/>
                  </a:moveTo>
                  <a:lnTo>
                    <a:pt x="0" y="1152"/>
                  </a:lnTo>
                  <a:lnTo>
                    <a:pt x="960" y="1152"/>
                  </a:lnTo>
                  <a:lnTo>
                    <a:pt x="960" y="0"/>
                  </a:lnTo>
                  <a:lnTo>
                    <a:pt x="768" y="0"/>
                  </a:lnTo>
                  <a:lnTo>
                    <a:pt x="768" y="960"/>
                  </a:lnTo>
                  <a:lnTo>
                    <a:pt x="0" y="960"/>
                  </a:lnTo>
                  <a:close/>
                </a:path>
              </a:pathLst>
            </a:custGeom>
            <a:solidFill>
              <a:schemeClr val="accent1"/>
            </a:solidFill>
            <a:ln w="38100">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1513" name="Oval 8"/>
            <p:cNvSpPr>
              <a:spLocks noChangeArrowheads="1"/>
            </p:cNvSpPr>
            <p:nvPr/>
          </p:nvSpPr>
          <p:spPr bwMode="auto">
            <a:xfrm>
              <a:off x="4560" y="2832"/>
              <a:ext cx="96" cy="96"/>
            </a:xfrm>
            <a:prstGeom prst="ellipse">
              <a:avLst/>
            </a:prstGeom>
            <a:solidFill>
              <a:srgbClr val="45D628"/>
            </a:solidFill>
            <a:ln w="9525">
              <a:solidFill>
                <a:srgbClr val="45D628"/>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76809" name="Text Box 9"/>
          <p:cNvSpPr txBox="1">
            <a:spLocks noChangeArrowheads="1"/>
          </p:cNvSpPr>
          <p:nvPr/>
        </p:nvSpPr>
        <p:spPr bwMode="auto">
          <a:xfrm>
            <a:off x="1524000" y="5638800"/>
            <a:ext cx="4008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800">
                <a:solidFill>
                  <a:srgbClr val="FF3300"/>
                </a:solidFill>
                <a:latin typeface="Tahoma" panose="020B0604030504040204" pitchFamily="34" charset="0"/>
              </a:rPr>
              <a:t>What is the state space</a:t>
            </a:r>
            <a:r>
              <a:rPr lang="en-US" altLang="id-ID" sz="2400">
                <a:solidFill>
                  <a:srgbClr val="FF3300"/>
                </a:solidFill>
                <a:latin typeface="Tahoma" panose="020B0604030504040204" pitchFamily="34" charset="0"/>
              </a:rPr>
              <a:t>?</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Example: Robot navigation</a:t>
            </a:r>
          </a:p>
        </p:txBody>
      </p:sp>
      <p:grpSp>
        <p:nvGrpSpPr>
          <p:cNvPr id="22531" name="Group 3"/>
          <p:cNvGrpSpPr>
            <a:grpSpLocks/>
          </p:cNvGrpSpPr>
          <p:nvPr/>
        </p:nvGrpSpPr>
        <p:grpSpPr bwMode="auto">
          <a:xfrm>
            <a:off x="1524000" y="1828800"/>
            <a:ext cx="6096000" cy="3657600"/>
            <a:chOff x="960" y="1344"/>
            <a:chExt cx="3840" cy="2304"/>
          </a:xfrm>
        </p:grpSpPr>
        <p:grpSp>
          <p:nvGrpSpPr>
            <p:cNvPr id="22542" name="Group 4"/>
            <p:cNvGrpSpPr>
              <a:grpSpLocks/>
            </p:cNvGrpSpPr>
            <p:nvPr/>
          </p:nvGrpSpPr>
          <p:grpSpPr bwMode="auto">
            <a:xfrm>
              <a:off x="960" y="1344"/>
              <a:ext cx="3840" cy="2304"/>
              <a:chOff x="960" y="1344"/>
              <a:chExt cx="3840" cy="2304"/>
            </a:xfrm>
          </p:grpSpPr>
          <p:sp>
            <p:nvSpPr>
              <p:cNvPr id="22573" name="Rectangle 5"/>
              <p:cNvSpPr>
                <a:spLocks noChangeArrowheads="1"/>
              </p:cNvSpPr>
              <p:nvPr/>
            </p:nvSpPr>
            <p:spPr bwMode="auto">
              <a:xfrm>
                <a:off x="960" y="1344"/>
                <a:ext cx="3840" cy="230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2574" name="Freeform 6"/>
              <p:cNvSpPr>
                <a:spLocks/>
              </p:cNvSpPr>
              <p:nvPr/>
            </p:nvSpPr>
            <p:spPr bwMode="auto">
              <a:xfrm>
                <a:off x="1536" y="1728"/>
                <a:ext cx="768" cy="1152"/>
              </a:xfrm>
              <a:custGeom>
                <a:avLst/>
                <a:gdLst>
                  <a:gd name="T0" fmla="*/ 0 w 768"/>
                  <a:gd name="T1" fmla="*/ 192 h 1152"/>
                  <a:gd name="T2" fmla="*/ 384 w 768"/>
                  <a:gd name="T3" fmla="*/ 576 h 1152"/>
                  <a:gd name="T4" fmla="*/ 192 w 768"/>
                  <a:gd name="T5" fmla="*/ 768 h 1152"/>
                  <a:gd name="T6" fmla="*/ 192 w 768"/>
                  <a:gd name="T7" fmla="*/ 1152 h 1152"/>
                  <a:gd name="T8" fmla="*/ 768 w 768"/>
                  <a:gd name="T9" fmla="*/ 1152 h 1152"/>
                  <a:gd name="T10" fmla="*/ 768 w 768"/>
                  <a:gd name="T11" fmla="*/ 192 h 1152"/>
                  <a:gd name="T12" fmla="*/ 144 w 768"/>
                  <a:gd name="T13" fmla="*/ 0 h 1152"/>
                  <a:gd name="T14" fmla="*/ 0 w 768"/>
                  <a:gd name="T15" fmla="*/ 192 h 1152"/>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1152"/>
                  <a:gd name="T26" fmla="*/ 768 w 76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1152">
                    <a:moveTo>
                      <a:pt x="0" y="192"/>
                    </a:moveTo>
                    <a:lnTo>
                      <a:pt x="384" y="576"/>
                    </a:lnTo>
                    <a:lnTo>
                      <a:pt x="192" y="768"/>
                    </a:lnTo>
                    <a:lnTo>
                      <a:pt x="192" y="1152"/>
                    </a:lnTo>
                    <a:lnTo>
                      <a:pt x="768" y="1152"/>
                    </a:lnTo>
                    <a:lnTo>
                      <a:pt x="768" y="192"/>
                    </a:lnTo>
                    <a:lnTo>
                      <a:pt x="144" y="0"/>
                    </a:lnTo>
                    <a:lnTo>
                      <a:pt x="0" y="192"/>
                    </a:lnTo>
                    <a:close/>
                  </a:path>
                </a:pathLst>
              </a:custGeom>
              <a:solidFill>
                <a:schemeClr val="accent1"/>
              </a:solidFill>
              <a:ln w="38100">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2575" name="Oval 7"/>
              <p:cNvSpPr>
                <a:spLocks noChangeArrowheads="1"/>
              </p:cNvSpPr>
              <p:nvPr/>
            </p:nvSpPr>
            <p:spPr bwMode="auto">
              <a:xfrm>
                <a:off x="1296" y="2256"/>
                <a:ext cx="96" cy="96"/>
              </a:xfrm>
              <a:prstGeom prst="ellipse">
                <a:avLst/>
              </a:prstGeom>
              <a:solidFill>
                <a:srgbClr val="F81706"/>
              </a:solidFill>
              <a:ln w="9525">
                <a:solidFill>
                  <a:srgbClr val="F81706"/>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2576" name="Freeform 8"/>
              <p:cNvSpPr>
                <a:spLocks/>
              </p:cNvSpPr>
              <p:nvPr/>
            </p:nvSpPr>
            <p:spPr bwMode="auto">
              <a:xfrm>
                <a:off x="3264" y="1920"/>
                <a:ext cx="960" cy="1152"/>
              </a:xfrm>
              <a:custGeom>
                <a:avLst/>
                <a:gdLst>
                  <a:gd name="T0" fmla="*/ 0 w 960"/>
                  <a:gd name="T1" fmla="*/ 960 h 1152"/>
                  <a:gd name="T2" fmla="*/ 0 w 960"/>
                  <a:gd name="T3" fmla="*/ 1152 h 1152"/>
                  <a:gd name="T4" fmla="*/ 960 w 960"/>
                  <a:gd name="T5" fmla="*/ 1152 h 1152"/>
                  <a:gd name="T6" fmla="*/ 960 w 960"/>
                  <a:gd name="T7" fmla="*/ 0 h 1152"/>
                  <a:gd name="T8" fmla="*/ 768 w 960"/>
                  <a:gd name="T9" fmla="*/ 0 h 1152"/>
                  <a:gd name="T10" fmla="*/ 768 w 960"/>
                  <a:gd name="T11" fmla="*/ 960 h 1152"/>
                  <a:gd name="T12" fmla="*/ 0 w 960"/>
                  <a:gd name="T13" fmla="*/ 960 h 1152"/>
                  <a:gd name="T14" fmla="*/ 0 60000 65536"/>
                  <a:gd name="T15" fmla="*/ 0 60000 65536"/>
                  <a:gd name="T16" fmla="*/ 0 60000 65536"/>
                  <a:gd name="T17" fmla="*/ 0 60000 65536"/>
                  <a:gd name="T18" fmla="*/ 0 60000 65536"/>
                  <a:gd name="T19" fmla="*/ 0 60000 65536"/>
                  <a:gd name="T20" fmla="*/ 0 60000 65536"/>
                  <a:gd name="T21" fmla="*/ 0 w 960"/>
                  <a:gd name="T22" fmla="*/ 0 h 1152"/>
                  <a:gd name="T23" fmla="*/ 960 w 960"/>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152">
                    <a:moveTo>
                      <a:pt x="0" y="960"/>
                    </a:moveTo>
                    <a:lnTo>
                      <a:pt x="0" y="1152"/>
                    </a:lnTo>
                    <a:lnTo>
                      <a:pt x="960" y="1152"/>
                    </a:lnTo>
                    <a:lnTo>
                      <a:pt x="960" y="0"/>
                    </a:lnTo>
                    <a:lnTo>
                      <a:pt x="768" y="0"/>
                    </a:lnTo>
                    <a:lnTo>
                      <a:pt x="768" y="960"/>
                    </a:lnTo>
                    <a:lnTo>
                      <a:pt x="0" y="960"/>
                    </a:lnTo>
                    <a:close/>
                  </a:path>
                </a:pathLst>
              </a:custGeom>
              <a:solidFill>
                <a:schemeClr val="accent1"/>
              </a:solidFill>
              <a:ln w="38100">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2577" name="Oval 9"/>
              <p:cNvSpPr>
                <a:spLocks noChangeArrowheads="1"/>
              </p:cNvSpPr>
              <p:nvPr/>
            </p:nvSpPr>
            <p:spPr bwMode="auto">
              <a:xfrm>
                <a:off x="4560" y="2832"/>
                <a:ext cx="96" cy="96"/>
              </a:xfrm>
              <a:prstGeom prst="ellipse">
                <a:avLst/>
              </a:prstGeom>
              <a:solidFill>
                <a:srgbClr val="45D628"/>
              </a:solidFill>
              <a:ln w="9525">
                <a:solidFill>
                  <a:srgbClr val="45D628"/>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2543" name="Line 10"/>
            <p:cNvSpPr>
              <a:spLocks noChangeShapeType="1"/>
            </p:cNvSpPr>
            <p:nvPr/>
          </p:nvSpPr>
          <p:spPr bwMode="auto">
            <a:xfrm>
              <a:off x="960" y="1536"/>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44" name="Line 11"/>
            <p:cNvSpPr>
              <a:spLocks noChangeShapeType="1"/>
            </p:cNvSpPr>
            <p:nvPr/>
          </p:nvSpPr>
          <p:spPr bwMode="auto">
            <a:xfrm>
              <a:off x="960" y="1728"/>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45" name="Line 12"/>
            <p:cNvSpPr>
              <a:spLocks noChangeShapeType="1"/>
            </p:cNvSpPr>
            <p:nvPr/>
          </p:nvSpPr>
          <p:spPr bwMode="auto">
            <a:xfrm>
              <a:off x="960" y="1920"/>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46" name="Line 13"/>
            <p:cNvSpPr>
              <a:spLocks noChangeShapeType="1"/>
            </p:cNvSpPr>
            <p:nvPr/>
          </p:nvSpPr>
          <p:spPr bwMode="auto">
            <a:xfrm>
              <a:off x="960" y="2112"/>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47" name="Line 14"/>
            <p:cNvSpPr>
              <a:spLocks noChangeShapeType="1"/>
            </p:cNvSpPr>
            <p:nvPr/>
          </p:nvSpPr>
          <p:spPr bwMode="auto">
            <a:xfrm>
              <a:off x="960" y="2304"/>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48" name="Line 15"/>
            <p:cNvSpPr>
              <a:spLocks noChangeShapeType="1"/>
            </p:cNvSpPr>
            <p:nvPr/>
          </p:nvSpPr>
          <p:spPr bwMode="auto">
            <a:xfrm>
              <a:off x="960" y="2496"/>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49" name="Line 16"/>
            <p:cNvSpPr>
              <a:spLocks noChangeShapeType="1"/>
            </p:cNvSpPr>
            <p:nvPr/>
          </p:nvSpPr>
          <p:spPr bwMode="auto">
            <a:xfrm>
              <a:off x="960" y="2688"/>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50" name="Line 17"/>
            <p:cNvSpPr>
              <a:spLocks noChangeShapeType="1"/>
            </p:cNvSpPr>
            <p:nvPr/>
          </p:nvSpPr>
          <p:spPr bwMode="auto">
            <a:xfrm>
              <a:off x="960" y="2880"/>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51" name="Line 18"/>
            <p:cNvSpPr>
              <a:spLocks noChangeShapeType="1"/>
            </p:cNvSpPr>
            <p:nvPr/>
          </p:nvSpPr>
          <p:spPr bwMode="auto">
            <a:xfrm>
              <a:off x="960" y="3072"/>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52" name="Line 19"/>
            <p:cNvSpPr>
              <a:spLocks noChangeShapeType="1"/>
            </p:cNvSpPr>
            <p:nvPr/>
          </p:nvSpPr>
          <p:spPr bwMode="auto">
            <a:xfrm>
              <a:off x="960" y="3264"/>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53" name="Line 20"/>
            <p:cNvSpPr>
              <a:spLocks noChangeShapeType="1"/>
            </p:cNvSpPr>
            <p:nvPr/>
          </p:nvSpPr>
          <p:spPr bwMode="auto">
            <a:xfrm>
              <a:off x="960" y="3456"/>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54" name="Line 21"/>
            <p:cNvSpPr>
              <a:spLocks noChangeShapeType="1"/>
            </p:cNvSpPr>
            <p:nvPr/>
          </p:nvSpPr>
          <p:spPr bwMode="auto">
            <a:xfrm>
              <a:off x="1152"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55" name="Line 22"/>
            <p:cNvSpPr>
              <a:spLocks noChangeShapeType="1"/>
            </p:cNvSpPr>
            <p:nvPr/>
          </p:nvSpPr>
          <p:spPr bwMode="auto">
            <a:xfrm>
              <a:off x="1536"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56" name="Line 23"/>
            <p:cNvSpPr>
              <a:spLocks noChangeShapeType="1"/>
            </p:cNvSpPr>
            <p:nvPr/>
          </p:nvSpPr>
          <p:spPr bwMode="auto">
            <a:xfrm>
              <a:off x="1728"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57" name="Line 24"/>
            <p:cNvSpPr>
              <a:spLocks noChangeShapeType="1"/>
            </p:cNvSpPr>
            <p:nvPr/>
          </p:nvSpPr>
          <p:spPr bwMode="auto">
            <a:xfrm>
              <a:off x="1920"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58" name="Line 25"/>
            <p:cNvSpPr>
              <a:spLocks noChangeShapeType="1"/>
            </p:cNvSpPr>
            <p:nvPr/>
          </p:nvSpPr>
          <p:spPr bwMode="auto">
            <a:xfrm>
              <a:off x="2112"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59" name="Line 26"/>
            <p:cNvSpPr>
              <a:spLocks noChangeShapeType="1"/>
            </p:cNvSpPr>
            <p:nvPr/>
          </p:nvSpPr>
          <p:spPr bwMode="auto">
            <a:xfrm>
              <a:off x="2304"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60" name="Line 27"/>
            <p:cNvSpPr>
              <a:spLocks noChangeShapeType="1"/>
            </p:cNvSpPr>
            <p:nvPr/>
          </p:nvSpPr>
          <p:spPr bwMode="auto">
            <a:xfrm>
              <a:off x="2496"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61" name="Line 28"/>
            <p:cNvSpPr>
              <a:spLocks noChangeShapeType="1"/>
            </p:cNvSpPr>
            <p:nvPr/>
          </p:nvSpPr>
          <p:spPr bwMode="auto">
            <a:xfrm>
              <a:off x="2688"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62" name="Line 29"/>
            <p:cNvSpPr>
              <a:spLocks noChangeShapeType="1"/>
            </p:cNvSpPr>
            <p:nvPr/>
          </p:nvSpPr>
          <p:spPr bwMode="auto">
            <a:xfrm>
              <a:off x="2880"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63" name="Line 30"/>
            <p:cNvSpPr>
              <a:spLocks noChangeShapeType="1"/>
            </p:cNvSpPr>
            <p:nvPr/>
          </p:nvSpPr>
          <p:spPr bwMode="auto">
            <a:xfrm>
              <a:off x="3072"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64" name="Line 31"/>
            <p:cNvSpPr>
              <a:spLocks noChangeShapeType="1"/>
            </p:cNvSpPr>
            <p:nvPr/>
          </p:nvSpPr>
          <p:spPr bwMode="auto">
            <a:xfrm>
              <a:off x="3264"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65" name="Line 32"/>
            <p:cNvSpPr>
              <a:spLocks noChangeShapeType="1"/>
            </p:cNvSpPr>
            <p:nvPr/>
          </p:nvSpPr>
          <p:spPr bwMode="auto">
            <a:xfrm>
              <a:off x="3456"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66" name="Line 33"/>
            <p:cNvSpPr>
              <a:spLocks noChangeShapeType="1"/>
            </p:cNvSpPr>
            <p:nvPr/>
          </p:nvSpPr>
          <p:spPr bwMode="auto">
            <a:xfrm>
              <a:off x="3648"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67" name="Line 34"/>
            <p:cNvSpPr>
              <a:spLocks noChangeShapeType="1"/>
            </p:cNvSpPr>
            <p:nvPr/>
          </p:nvSpPr>
          <p:spPr bwMode="auto">
            <a:xfrm>
              <a:off x="3840"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68" name="Line 35"/>
            <p:cNvSpPr>
              <a:spLocks noChangeShapeType="1"/>
            </p:cNvSpPr>
            <p:nvPr/>
          </p:nvSpPr>
          <p:spPr bwMode="auto">
            <a:xfrm>
              <a:off x="4032"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69" name="Line 36"/>
            <p:cNvSpPr>
              <a:spLocks noChangeShapeType="1"/>
            </p:cNvSpPr>
            <p:nvPr/>
          </p:nvSpPr>
          <p:spPr bwMode="auto">
            <a:xfrm>
              <a:off x="4224"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70" name="Line 37"/>
            <p:cNvSpPr>
              <a:spLocks noChangeShapeType="1"/>
            </p:cNvSpPr>
            <p:nvPr/>
          </p:nvSpPr>
          <p:spPr bwMode="auto">
            <a:xfrm>
              <a:off x="4416"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71" name="Line 38"/>
            <p:cNvSpPr>
              <a:spLocks noChangeShapeType="1"/>
            </p:cNvSpPr>
            <p:nvPr/>
          </p:nvSpPr>
          <p:spPr bwMode="auto">
            <a:xfrm>
              <a:off x="4608"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2572" name="Line 39"/>
            <p:cNvSpPr>
              <a:spLocks noChangeShapeType="1"/>
            </p:cNvSpPr>
            <p:nvPr/>
          </p:nvSpPr>
          <p:spPr bwMode="auto">
            <a:xfrm>
              <a:off x="1344"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grpSp>
      <p:grpSp>
        <p:nvGrpSpPr>
          <p:cNvPr id="4" name="Group 40"/>
          <p:cNvGrpSpPr>
            <a:grpSpLocks/>
          </p:cNvGrpSpPr>
          <p:nvPr/>
        </p:nvGrpSpPr>
        <p:grpSpPr bwMode="auto">
          <a:xfrm>
            <a:off x="1447800" y="3048000"/>
            <a:ext cx="5451475" cy="3336925"/>
            <a:chOff x="912" y="1920"/>
            <a:chExt cx="3434" cy="2102"/>
          </a:xfrm>
        </p:grpSpPr>
        <p:grpSp>
          <p:nvGrpSpPr>
            <p:cNvPr id="22533" name="Group 41"/>
            <p:cNvGrpSpPr>
              <a:grpSpLocks/>
            </p:cNvGrpSpPr>
            <p:nvPr/>
          </p:nvGrpSpPr>
          <p:grpSpPr bwMode="auto">
            <a:xfrm>
              <a:off x="1152" y="1920"/>
              <a:ext cx="384" cy="384"/>
              <a:chOff x="384" y="2112"/>
              <a:chExt cx="384" cy="384"/>
            </a:xfrm>
          </p:grpSpPr>
          <p:sp>
            <p:nvSpPr>
              <p:cNvPr id="22537" name="Line 42"/>
              <p:cNvSpPr>
                <a:spLocks noChangeShapeType="1"/>
              </p:cNvSpPr>
              <p:nvPr/>
            </p:nvSpPr>
            <p:spPr bwMode="auto">
              <a:xfrm flipV="1">
                <a:off x="576" y="211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2538" name="Line 43"/>
              <p:cNvSpPr>
                <a:spLocks noChangeShapeType="1"/>
              </p:cNvSpPr>
              <p:nvPr/>
            </p:nvSpPr>
            <p:spPr bwMode="auto">
              <a:xfrm>
                <a:off x="576" y="230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2539" name="Line 44"/>
              <p:cNvSpPr>
                <a:spLocks noChangeShapeType="1"/>
              </p:cNvSpPr>
              <p:nvPr/>
            </p:nvSpPr>
            <p:spPr bwMode="auto">
              <a:xfrm>
                <a:off x="384" y="2304"/>
                <a:ext cx="3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2540" name="Line 45"/>
              <p:cNvSpPr>
                <a:spLocks noChangeShapeType="1"/>
              </p:cNvSpPr>
              <p:nvPr/>
            </p:nvSpPr>
            <p:spPr bwMode="auto">
              <a:xfrm flipH="1">
                <a:off x="384" y="2112"/>
                <a:ext cx="384" cy="384"/>
              </a:xfrm>
              <a:prstGeom prst="line">
                <a:avLst/>
              </a:prstGeom>
              <a:noFill/>
              <a:ln w="9525">
                <a:solidFill>
                  <a:srgbClr val="FF3399"/>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2541" name="Line 46"/>
              <p:cNvSpPr>
                <a:spLocks noChangeShapeType="1"/>
              </p:cNvSpPr>
              <p:nvPr/>
            </p:nvSpPr>
            <p:spPr bwMode="auto">
              <a:xfrm>
                <a:off x="384" y="2112"/>
                <a:ext cx="384" cy="384"/>
              </a:xfrm>
              <a:prstGeom prst="line">
                <a:avLst/>
              </a:prstGeom>
              <a:noFill/>
              <a:ln w="9525">
                <a:solidFill>
                  <a:srgbClr val="FF3399"/>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id-ID"/>
              </a:p>
            </p:txBody>
          </p:sp>
        </p:grpSp>
        <p:grpSp>
          <p:nvGrpSpPr>
            <p:cNvPr id="22534" name="Group 47"/>
            <p:cNvGrpSpPr>
              <a:grpSpLocks/>
            </p:cNvGrpSpPr>
            <p:nvPr/>
          </p:nvGrpSpPr>
          <p:grpSpPr bwMode="auto">
            <a:xfrm>
              <a:off x="912" y="3504"/>
              <a:ext cx="3434" cy="518"/>
              <a:chOff x="864" y="3569"/>
              <a:chExt cx="3434" cy="518"/>
            </a:xfrm>
          </p:grpSpPr>
          <p:sp>
            <p:nvSpPr>
              <p:cNvPr id="22535" name="Text Box 48"/>
              <p:cNvSpPr txBox="1">
                <a:spLocks noChangeArrowheads="1"/>
              </p:cNvSpPr>
              <p:nvPr/>
            </p:nvSpPr>
            <p:spPr bwMode="auto">
              <a:xfrm>
                <a:off x="864" y="3569"/>
                <a:ext cx="343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Cost of one horizontal/vertical step = 1</a:t>
                </a:r>
              </a:p>
              <a:p>
                <a:pPr eaLnBrk="1" hangingPunct="1"/>
                <a:r>
                  <a:rPr lang="en-US" altLang="id-ID" sz="2400">
                    <a:latin typeface="Tahoma" panose="020B0604030504040204" pitchFamily="34" charset="0"/>
                  </a:rPr>
                  <a:t>Cost of one diagonal step = </a:t>
                </a:r>
                <a:r>
                  <a:rPr lang="en-US" altLang="id-ID" sz="2400">
                    <a:latin typeface="Tahoma" panose="020B0604030504040204" pitchFamily="34" charset="0"/>
                    <a:cs typeface="Times New Roman" panose="02020603050405020304" pitchFamily="18" charset="0"/>
                    <a:sym typeface="Symbol" panose="05050102010706020507" pitchFamily="18" charset="2"/>
                  </a:rPr>
                  <a:t></a:t>
                </a:r>
                <a:r>
                  <a:rPr lang="en-US" altLang="id-ID" sz="2400">
                    <a:latin typeface="Tahoma" panose="020B0604030504040204" pitchFamily="34" charset="0"/>
                    <a:cs typeface="Times New Roman" panose="02020603050405020304" pitchFamily="18" charset="0"/>
                  </a:rPr>
                  <a:t>2</a:t>
                </a:r>
                <a:r>
                  <a:rPr lang="en-US" altLang="id-ID" sz="2400">
                    <a:latin typeface="Tahoma" panose="020B0604030504040204" pitchFamily="34" charset="0"/>
                  </a:rPr>
                  <a:t> </a:t>
                </a:r>
              </a:p>
            </p:txBody>
          </p:sp>
          <p:sp>
            <p:nvSpPr>
              <p:cNvPr id="22536" name="Line 49"/>
              <p:cNvSpPr>
                <a:spLocks noChangeShapeType="1"/>
              </p:cNvSpPr>
              <p:nvPr/>
            </p:nvSpPr>
            <p:spPr bwMode="auto">
              <a:xfrm>
                <a:off x="3456" y="384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d-ID"/>
              </a:p>
            </p:txBody>
          </p:sp>
        </p:gr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Example: Robot navigation</a:t>
            </a:r>
          </a:p>
        </p:txBody>
      </p:sp>
      <p:grpSp>
        <p:nvGrpSpPr>
          <p:cNvPr id="23555" name="Group 3"/>
          <p:cNvGrpSpPr>
            <a:grpSpLocks/>
          </p:cNvGrpSpPr>
          <p:nvPr/>
        </p:nvGrpSpPr>
        <p:grpSpPr bwMode="auto">
          <a:xfrm>
            <a:off x="1524000" y="1828800"/>
            <a:ext cx="6096000" cy="3657600"/>
            <a:chOff x="960" y="1344"/>
            <a:chExt cx="3840" cy="2304"/>
          </a:xfrm>
        </p:grpSpPr>
        <p:grpSp>
          <p:nvGrpSpPr>
            <p:cNvPr id="23557" name="Group 4"/>
            <p:cNvGrpSpPr>
              <a:grpSpLocks/>
            </p:cNvGrpSpPr>
            <p:nvPr/>
          </p:nvGrpSpPr>
          <p:grpSpPr bwMode="auto">
            <a:xfrm>
              <a:off x="960" y="1344"/>
              <a:ext cx="3840" cy="2304"/>
              <a:chOff x="960" y="1344"/>
              <a:chExt cx="3840" cy="2304"/>
            </a:xfrm>
          </p:grpSpPr>
          <p:sp>
            <p:nvSpPr>
              <p:cNvPr id="23588" name="Rectangle 5"/>
              <p:cNvSpPr>
                <a:spLocks noChangeArrowheads="1"/>
              </p:cNvSpPr>
              <p:nvPr/>
            </p:nvSpPr>
            <p:spPr bwMode="auto">
              <a:xfrm>
                <a:off x="960" y="1344"/>
                <a:ext cx="3840" cy="230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3589" name="Freeform 6"/>
              <p:cNvSpPr>
                <a:spLocks/>
              </p:cNvSpPr>
              <p:nvPr/>
            </p:nvSpPr>
            <p:spPr bwMode="auto">
              <a:xfrm>
                <a:off x="1536" y="1728"/>
                <a:ext cx="768" cy="1152"/>
              </a:xfrm>
              <a:custGeom>
                <a:avLst/>
                <a:gdLst>
                  <a:gd name="T0" fmla="*/ 0 w 768"/>
                  <a:gd name="T1" fmla="*/ 192 h 1152"/>
                  <a:gd name="T2" fmla="*/ 384 w 768"/>
                  <a:gd name="T3" fmla="*/ 576 h 1152"/>
                  <a:gd name="T4" fmla="*/ 192 w 768"/>
                  <a:gd name="T5" fmla="*/ 768 h 1152"/>
                  <a:gd name="T6" fmla="*/ 192 w 768"/>
                  <a:gd name="T7" fmla="*/ 1152 h 1152"/>
                  <a:gd name="T8" fmla="*/ 768 w 768"/>
                  <a:gd name="T9" fmla="*/ 1152 h 1152"/>
                  <a:gd name="T10" fmla="*/ 768 w 768"/>
                  <a:gd name="T11" fmla="*/ 192 h 1152"/>
                  <a:gd name="T12" fmla="*/ 144 w 768"/>
                  <a:gd name="T13" fmla="*/ 0 h 1152"/>
                  <a:gd name="T14" fmla="*/ 0 w 768"/>
                  <a:gd name="T15" fmla="*/ 192 h 1152"/>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1152"/>
                  <a:gd name="T26" fmla="*/ 768 w 76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1152">
                    <a:moveTo>
                      <a:pt x="0" y="192"/>
                    </a:moveTo>
                    <a:lnTo>
                      <a:pt x="384" y="576"/>
                    </a:lnTo>
                    <a:lnTo>
                      <a:pt x="192" y="768"/>
                    </a:lnTo>
                    <a:lnTo>
                      <a:pt x="192" y="1152"/>
                    </a:lnTo>
                    <a:lnTo>
                      <a:pt x="768" y="1152"/>
                    </a:lnTo>
                    <a:lnTo>
                      <a:pt x="768" y="192"/>
                    </a:lnTo>
                    <a:lnTo>
                      <a:pt x="144" y="0"/>
                    </a:lnTo>
                    <a:lnTo>
                      <a:pt x="0" y="192"/>
                    </a:lnTo>
                    <a:close/>
                  </a:path>
                </a:pathLst>
              </a:custGeom>
              <a:solidFill>
                <a:schemeClr val="accent1"/>
              </a:solidFill>
              <a:ln w="38100">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3590" name="Oval 7"/>
              <p:cNvSpPr>
                <a:spLocks noChangeArrowheads="1"/>
              </p:cNvSpPr>
              <p:nvPr/>
            </p:nvSpPr>
            <p:spPr bwMode="auto">
              <a:xfrm>
                <a:off x="1296" y="2256"/>
                <a:ext cx="96" cy="96"/>
              </a:xfrm>
              <a:prstGeom prst="ellipse">
                <a:avLst/>
              </a:prstGeom>
              <a:solidFill>
                <a:srgbClr val="F81706"/>
              </a:solidFill>
              <a:ln w="9525">
                <a:solidFill>
                  <a:srgbClr val="F81706"/>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3591" name="Freeform 8"/>
              <p:cNvSpPr>
                <a:spLocks/>
              </p:cNvSpPr>
              <p:nvPr/>
            </p:nvSpPr>
            <p:spPr bwMode="auto">
              <a:xfrm>
                <a:off x="3264" y="1920"/>
                <a:ext cx="960" cy="1152"/>
              </a:xfrm>
              <a:custGeom>
                <a:avLst/>
                <a:gdLst>
                  <a:gd name="T0" fmla="*/ 0 w 960"/>
                  <a:gd name="T1" fmla="*/ 960 h 1152"/>
                  <a:gd name="T2" fmla="*/ 0 w 960"/>
                  <a:gd name="T3" fmla="*/ 1152 h 1152"/>
                  <a:gd name="T4" fmla="*/ 960 w 960"/>
                  <a:gd name="T5" fmla="*/ 1152 h 1152"/>
                  <a:gd name="T6" fmla="*/ 960 w 960"/>
                  <a:gd name="T7" fmla="*/ 0 h 1152"/>
                  <a:gd name="T8" fmla="*/ 768 w 960"/>
                  <a:gd name="T9" fmla="*/ 0 h 1152"/>
                  <a:gd name="T10" fmla="*/ 768 w 960"/>
                  <a:gd name="T11" fmla="*/ 960 h 1152"/>
                  <a:gd name="T12" fmla="*/ 0 w 960"/>
                  <a:gd name="T13" fmla="*/ 960 h 1152"/>
                  <a:gd name="T14" fmla="*/ 0 60000 65536"/>
                  <a:gd name="T15" fmla="*/ 0 60000 65536"/>
                  <a:gd name="T16" fmla="*/ 0 60000 65536"/>
                  <a:gd name="T17" fmla="*/ 0 60000 65536"/>
                  <a:gd name="T18" fmla="*/ 0 60000 65536"/>
                  <a:gd name="T19" fmla="*/ 0 60000 65536"/>
                  <a:gd name="T20" fmla="*/ 0 60000 65536"/>
                  <a:gd name="T21" fmla="*/ 0 w 960"/>
                  <a:gd name="T22" fmla="*/ 0 h 1152"/>
                  <a:gd name="T23" fmla="*/ 960 w 960"/>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152">
                    <a:moveTo>
                      <a:pt x="0" y="960"/>
                    </a:moveTo>
                    <a:lnTo>
                      <a:pt x="0" y="1152"/>
                    </a:lnTo>
                    <a:lnTo>
                      <a:pt x="960" y="1152"/>
                    </a:lnTo>
                    <a:lnTo>
                      <a:pt x="960" y="0"/>
                    </a:lnTo>
                    <a:lnTo>
                      <a:pt x="768" y="0"/>
                    </a:lnTo>
                    <a:lnTo>
                      <a:pt x="768" y="960"/>
                    </a:lnTo>
                    <a:lnTo>
                      <a:pt x="0" y="960"/>
                    </a:lnTo>
                    <a:close/>
                  </a:path>
                </a:pathLst>
              </a:custGeom>
              <a:solidFill>
                <a:schemeClr val="accent1"/>
              </a:solidFill>
              <a:ln w="38100">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3592" name="Oval 9"/>
              <p:cNvSpPr>
                <a:spLocks noChangeArrowheads="1"/>
              </p:cNvSpPr>
              <p:nvPr/>
            </p:nvSpPr>
            <p:spPr bwMode="auto">
              <a:xfrm>
                <a:off x="4560" y="2832"/>
                <a:ext cx="96" cy="96"/>
              </a:xfrm>
              <a:prstGeom prst="ellipse">
                <a:avLst/>
              </a:prstGeom>
              <a:solidFill>
                <a:srgbClr val="45D628"/>
              </a:solidFill>
              <a:ln w="9525">
                <a:solidFill>
                  <a:srgbClr val="45D628"/>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3558" name="Line 10"/>
            <p:cNvSpPr>
              <a:spLocks noChangeShapeType="1"/>
            </p:cNvSpPr>
            <p:nvPr/>
          </p:nvSpPr>
          <p:spPr bwMode="auto">
            <a:xfrm>
              <a:off x="960" y="1536"/>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59" name="Line 11"/>
            <p:cNvSpPr>
              <a:spLocks noChangeShapeType="1"/>
            </p:cNvSpPr>
            <p:nvPr/>
          </p:nvSpPr>
          <p:spPr bwMode="auto">
            <a:xfrm>
              <a:off x="960" y="1728"/>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60" name="Line 12"/>
            <p:cNvSpPr>
              <a:spLocks noChangeShapeType="1"/>
            </p:cNvSpPr>
            <p:nvPr/>
          </p:nvSpPr>
          <p:spPr bwMode="auto">
            <a:xfrm>
              <a:off x="960" y="1920"/>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61" name="Line 13"/>
            <p:cNvSpPr>
              <a:spLocks noChangeShapeType="1"/>
            </p:cNvSpPr>
            <p:nvPr/>
          </p:nvSpPr>
          <p:spPr bwMode="auto">
            <a:xfrm>
              <a:off x="960" y="2112"/>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62" name="Line 14"/>
            <p:cNvSpPr>
              <a:spLocks noChangeShapeType="1"/>
            </p:cNvSpPr>
            <p:nvPr/>
          </p:nvSpPr>
          <p:spPr bwMode="auto">
            <a:xfrm>
              <a:off x="960" y="2304"/>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63" name="Line 15"/>
            <p:cNvSpPr>
              <a:spLocks noChangeShapeType="1"/>
            </p:cNvSpPr>
            <p:nvPr/>
          </p:nvSpPr>
          <p:spPr bwMode="auto">
            <a:xfrm>
              <a:off x="960" y="2496"/>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64" name="Line 16"/>
            <p:cNvSpPr>
              <a:spLocks noChangeShapeType="1"/>
            </p:cNvSpPr>
            <p:nvPr/>
          </p:nvSpPr>
          <p:spPr bwMode="auto">
            <a:xfrm>
              <a:off x="960" y="2688"/>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65" name="Line 17"/>
            <p:cNvSpPr>
              <a:spLocks noChangeShapeType="1"/>
            </p:cNvSpPr>
            <p:nvPr/>
          </p:nvSpPr>
          <p:spPr bwMode="auto">
            <a:xfrm>
              <a:off x="960" y="2880"/>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66" name="Line 18"/>
            <p:cNvSpPr>
              <a:spLocks noChangeShapeType="1"/>
            </p:cNvSpPr>
            <p:nvPr/>
          </p:nvSpPr>
          <p:spPr bwMode="auto">
            <a:xfrm>
              <a:off x="960" y="3072"/>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67" name="Line 19"/>
            <p:cNvSpPr>
              <a:spLocks noChangeShapeType="1"/>
            </p:cNvSpPr>
            <p:nvPr/>
          </p:nvSpPr>
          <p:spPr bwMode="auto">
            <a:xfrm>
              <a:off x="960" y="3264"/>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68" name="Line 20"/>
            <p:cNvSpPr>
              <a:spLocks noChangeShapeType="1"/>
            </p:cNvSpPr>
            <p:nvPr/>
          </p:nvSpPr>
          <p:spPr bwMode="auto">
            <a:xfrm>
              <a:off x="960" y="3456"/>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69" name="Line 21"/>
            <p:cNvSpPr>
              <a:spLocks noChangeShapeType="1"/>
            </p:cNvSpPr>
            <p:nvPr/>
          </p:nvSpPr>
          <p:spPr bwMode="auto">
            <a:xfrm>
              <a:off x="1152"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70" name="Line 22"/>
            <p:cNvSpPr>
              <a:spLocks noChangeShapeType="1"/>
            </p:cNvSpPr>
            <p:nvPr/>
          </p:nvSpPr>
          <p:spPr bwMode="auto">
            <a:xfrm>
              <a:off x="1536"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71" name="Line 23"/>
            <p:cNvSpPr>
              <a:spLocks noChangeShapeType="1"/>
            </p:cNvSpPr>
            <p:nvPr/>
          </p:nvSpPr>
          <p:spPr bwMode="auto">
            <a:xfrm>
              <a:off x="1728"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72" name="Line 24"/>
            <p:cNvSpPr>
              <a:spLocks noChangeShapeType="1"/>
            </p:cNvSpPr>
            <p:nvPr/>
          </p:nvSpPr>
          <p:spPr bwMode="auto">
            <a:xfrm>
              <a:off x="1920"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73" name="Line 25"/>
            <p:cNvSpPr>
              <a:spLocks noChangeShapeType="1"/>
            </p:cNvSpPr>
            <p:nvPr/>
          </p:nvSpPr>
          <p:spPr bwMode="auto">
            <a:xfrm>
              <a:off x="2112"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74" name="Line 26"/>
            <p:cNvSpPr>
              <a:spLocks noChangeShapeType="1"/>
            </p:cNvSpPr>
            <p:nvPr/>
          </p:nvSpPr>
          <p:spPr bwMode="auto">
            <a:xfrm>
              <a:off x="2304"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75" name="Line 27"/>
            <p:cNvSpPr>
              <a:spLocks noChangeShapeType="1"/>
            </p:cNvSpPr>
            <p:nvPr/>
          </p:nvSpPr>
          <p:spPr bwMode="auto">
            <a:xfrm>
              <a:off x="2496"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76" name="Line 28"/>
            <p:cNvSpPr>
              <a:spLocks noChangeShapeType="1"/>
            </p:cNvSpPr>
            <p:nvPr/>
          </p:nvSpPr>
          <p:spPr bwMode="auto">
            <a:xfrm>
              <a:off x="2688"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77" name="Line 29"/>
            <p:cNvSpPr>
              <a:spLocks noChangeShapeType="1"/>
            </p:cNvSpPr>
            <p:nvPr/>
          </p:nvSpPr>
          <p:spPr bwMode="auto">
            <a:xfrm>
              <a:off x="2880"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78" name="Line 30"/>
            <p:cNvSpPr>
              <a:spLocks noChangeShapeType="1"/>
            </p:cNvSpPr>
            <p:nvPr/>
          </p:nvSpPr>
          <p:spPr bwMode="auto">
            <a:xfrm>
              <a:off x="3072"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79" name="Line 31"/>
            <p:cNvSpPr>
              <a:spLocks noChangeShapeType="1"/>
            </p:cNvSpPr>
            <p:nvPr/>
          </p:nvSpPr>
          <p:spPr bwMode="auto">
            <a:xfrm>
              <a:off x="3264"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80" name="Line 32"/>
            <p:cNvSpPr>
              <a:spLocks noChangeShapeType="1"/>
            </p:cNvSpPr>
            <p:nvPr/>
          </p:nvSpPr>
          <p:spPr bwMode="auto">
            <a:xfrm>
              <a:off x="3456"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81" name="Line 33"/>
            <p:cNvSpPr>
              <a:spLocks noChangeShapeType="1"/>
            </p:cNvSpPr>
            <p:nvPr/>
          </p:nvSpPr>
          <p:spPr bwMode="auto">
            <a:xfrm>
              <a:off x="3648"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82" name="Line 34"/>
            <p:cNvSpPr>
              <a:spLocks noChangeShapeType="1"/>
            </p:cNvSpPr>
            <p:nvPr/>
          </p:nvSpPr>
          <p:spPr bwMode="auto">
            <a:xfrm>
              <a:off x="3840"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83" name="Line 35"/>
            <p:cNvSpPr>
              <a:spLocks noChangeShapeType="1"/>
            </p:cNvSpPr>
            <p:nvPr/>
          </p:nvSpPr>
          <p:spPr bwMode="auto">
            <a:xfrm>
              <a:off x="4032"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84" name="Line 36"/>
            <p:cNvSpPr>
              <a:spLocks noChangeShapeType="1"/>
            </p:cNvSpPr>
            <p:nvPr/>
          </p:nvSpPr>
          <p:spPr bwMode="auto">
            <a:xfrm>
              <a:off x="4224"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85" name="Line 37"/>
            <p:cNvSpPr>
              <a:spLocks noChangeShapeType="1"/>
            </p:cNvSpPr>
            <p:nvPr/>
          </p:nvSpPr>
          <p:spPr bwMode="auto">
            <a:xfrm>
              <a:off x="4416"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86" name="Line 38"/>
            <p:cNvSpPr>
              <a:spLocks noChangeShapeType="1"/>
            </p:cNvSpPr>
            <p:nvPr/>
          </p:nvSpPr>
          <p:spPr bwMode="auto">
            <a:xfrm>
              <a:off x="4608"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3587" name="Line 39"/>
            <p:cNvSpPr>
              <a:spLocks noChangeShapeType="1"/>
            </p:cNvSpPr>
            <p:nvPr/>
          </p:nvSpPr>
          <p:spPr bwMode="auto">
            <a:xfrm>
              <a:off x="1344"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grpSp>
      <p:sp>
        <p:nvSpPr>
          <p:cNvPr id="23556" name="Freeform 40"/>
          <p:cNvSpPr>
            <a:spLocks/>
          </p:cNvSpPr>
          <p:nvPr/>
        </p:nvSpPr>
        <p:spPr bwMode="auto">
          <a:xfrm>
            <a:off x="2116138" y="3344863"/>
            <a:ext cx="5199062" cy="1531937"/>
          </a:xfrm>
          <a:custGeom>
            <a:avLst/>
            <a:gdLst>
              <a:gd name="T0" fmla="*/ 0 w 3275"/>
              <a:gd name="T1" fmla="*/ 0 h 965"/>
              <a:gd name="T2" fmla="*/ 2147483647 w 3275"/>
              <a:gd name="T3" fmla="*/ 2147483647 h 965"/>
              <a:gd name="T4" fmla="*/ 2147483647 w 3275"/>
              <a:gd name="T5" fmla="*/ 2147483647 h 965"/>
              <a:gd name="T6" fmla="*/ 2147483647 w 3275"/>
              <a:gd name="T7" fmla="*/ 2147483647 h 965"/>
              <a:gd name="T8" fmla="*/ 2147483647 w 3275"/>
              <a:gd name="T9" fmla="*/ 2147483647 h 965"/>
              <a:gd name="T10" fmla="*/ 2147483647 w 3275"/>
              <a:gd name="T11" fmla="*/ 2147483647 h 965"/>
              <a:gd name="T12" fmla="*/ 2147483647 w 3275"/>
              <a:gd name="T13" fmla="*/ 2147483647 h 965"/>
              <a:gd name="T14" fmla="*/ 2147483647 w 3275"/>
              <a:gd name="T15" fmla="*/ 2147483647 h 965"/>
              <a:gd name="T16" fmla="*/ 2147483647 w 3275"/>
              <a:gd name="T17" fmla="*/ 2147483647 h 965"/>
              <a:gd name="T18" fmla="*/ 2147483647 w 3275"/>
              <a:gd name="T19" fmla="*/ 2147483647 h 9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75"/>
              <a:gd name="T31" fmla="*/ 0 h 965"/>
              <a:gd name="T32" fmla="*/ 3275 w 3275"/>
              <a:gd name="T33" fmla="*/ 965 h 9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75" h="965">
                <a:moveTo>
                  <a:pt x="0" y="0"/>
                </a:moveTo>
                <a:cubicBezTo>
                  <a:pt x="11" y="11"/>
                  <a:pt x="21" y="22"/>
                  <a:pt x="33" y="32"/>
                </a:cubicBezTo>
                <a:cubicBezTo>
                  <a:pt x="41" y="39"/>
                  <a:pt x="58" y="49"/>
                  <a:pt x="58" y="49"/>
                </a:cubicBezTo>
                <a:lnTo>
                  <a:pt x="203" y="197"/>
                </a:lnTo>
                <a:lnTo>
                  <a:pt x="203" y="581"/>
                </a:lnTo>
                <a:lnTo>
                  <a:pt x="395" y="773"/>
                </a:lnTo>
                <a:lnTo>
                  <a:pt x="1739" y="773"/>
                </a:lnTo>
                <a:lnTo>
                  <a:pt x="1931" y="965"/>
                </a:lnTo>
                <a:lnTo>
                  <a:pt x="2891" y="965"/>
                </a:lnTo>
                <a:lnTo>
                  <a:pt x="3275" y="581"/>
                </a:lnTo>
              </a:path>
            </a:pathLst>
          </a:custGeom>
          <a:noFill/>
          <a:ln w="38100">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Tree>
  </p:cSld>
  <p:clrMapOvr>
    <a:masterClrMapping/>
  </p:clrMapOvr>
  <p:transition>
    <p:spli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38200" y="274638"/>
            <a:ext cx="8229600" cy="1143000"/>
          </a:xfrm>
        </p:spPr>
        <p:txBody>
          <a:bodyPr/>
          <a:lstStyle/>
          <a:p>
            <a:pPr>
              <a:defRPr/>
            </a:pPr>
            <a:r>
              <a:rPr lang="en-US" b="1" dirty="0" smtClean="0">
                <a:solidFill>
                  <a:srgbClr val="C00000"/>
                </a:solidFill>
                <a:effectLst>
                  <a:outerShdw blurRad="38100" dist="38100" dir="2700000" algn="tl">
                    <a:srgbClr val="C0C0C0"/>
                  </a:outerShdw>
                </a:effectLst>
              </a:rPr>
              <a:t>Example: Assembly Planning</a:t>
            </a:r>
          </a:p>
        </p:txBody>
      </p:sp>
      <p:pic>
        <p:nvPicPr>
          <p:cNvPr id="24579" name="Picture 3" descr="en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962400"/>
            <a:ext cx="4013200" cy="2435225"/>
          </a:xfrm>
          <a:prstGeom prst="rect">
            <a:avLst/>
          </a:prstGeom>
          <a:solidFill>
            <a:schemeClr val="accent2"/>
          </a:solidFill>
          <a:ln w="28575">
            <a:solidFill>
              <a:schemeClr val="hlink"/>
            </a:solidFill>
            <a:miter lim="800000"/>
            <a:headEnd/>
            <a:tailEnd/>
          </a:ln>
        </p:spPr>
      </p:pic>
      <p:pic>
        <p:nvPicPr>
          <p:cNvPr id="24580" name="Picture 4" descr="dis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3733800" cy="1514475"/>
          </a:xfrm>
          <a:prstGeom prst="rect">
            <a:avLst/>
          </a:prstGeom>
          <a:noFill/>
          <a:ln w="28575">
            <a:solidFill>
              <a:srgbClr val="669900"/>
            </a:solidFill>
            <a:miter lim="800000"/>
            <a:headEnd/>
            <a:tailEnd/>
          </a:ln>
          <a:extLst>
            <a:ext uri="{909E8E84-426E-40DD-AFC4-6F175D3DCCD1}">
              <a14:hiddenFill xmlns:a14="http://schemas.microsoft.com/office/drawing/2010/main">
                <a:solidFill>
                  <a:srgbClr val="FFFFFF"/>
                </a:solidFill>
              </a14:hiddenFill>
            </a:ext>
          </a:extLst>
        </p:spPr>
      </p:pic>
      <p:sp>
        <p:nvSpPr>
          <p:cNvPr id="24581" name="AutoShape 5"/>
          <p:cNvSpPr>
            <a:spLocks noChangeArrowheads="1"/>
          </p:cNvSpPr>
          <p:nvPr/>
        </p:nvSpPr>
        <p:spPr bwMode="auto">
          <a:xfrm flipV="1">
            <a:off x="2209800" y="3962400"/>
            <a:ext cx="1905000" cy="914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4582" name="Text Box 6"/>
          <p:cNvSpPr txBox="1">
            <a:spLocks noChangeArrowheads="1"/>
          </p:cNvSpPr>
          <p:nvPr/>
        </p:nvSpPr>
        <p:spPr bwMode="auto">
          <a:xfrm>
            <a:off x="4648200" y="198120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solidFill>
                  <a:srgbClr val="669900"/>
                </a:solidFill>
                <a:latin typeface="Tahoma" panose="020B0604030504040204" pitchFamily="34" charset="0"/>
              </a:rPr>
              <a:t>Initial state</a:t>
            </a:r>
          </a:p>
        </p:txBody>
      </p:sp>
      <p:sp>
        <p:nvSpPr>
          <p:cNvPr id="24583" name="Text Box 7"/>
          <p:cNvSpPr txBox="1">
            <a:spLocks noChangeArrowheads="1"/>
          </p:cNvSpPr>
          <p:nvPr/>
        </p:nvSpPr>
        <p:spPr bwMode="auto">
          <a:xfrm>
            <a:off x="7010400" y="3429000"/>
            <a:ext cx="153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solidFill>
                  <a:schemeClr val="hlink"/>
                </a:solidFill>
                <a:latin typeface="Tahoma" panose="020B0604030504040204" pitchFamily="34" charset="0"/>
              </a:rPr>
              <a:t>Goal state</a:t>
            </a:r>
          </a:p>
        </p:txBody>
      </p:sp>
      <p:grpSp>
        <p:nvGrpSpPr>
          <p:cNvPr id="2" name="Group 8"/>
          <p:cNvGrpSpPr>
            <a:grpSpLocks/>
          </p:cNvGrpSpPr>
          <p:nvPr/>
        </p:nvGrpSpPr>
        <p:grpSpPr bwMode="auto">
          <a:xfrm>
            <a:off x="381000" y="5105400"/>
            <a:ext cx="3892550" cy="1525588"/>
            <a:chOff x="240" y="3216"/>
            <a:chExt cx="2452" cy="961"/>
          </a:xfrm>
        </p:grpSpPr>
        <p:sp>
          <p:nvSpPr>
            <p:cNvPr id="24589" name="Text Box 9"/>
            <p:cNvSpPr txBox="1">
              <a:spLocks noChangeArrowheads="1"/>
            </p:cNvSpPr>
            <p:nvPr/>
          </p:nvSpPr>
          <p:spPr bwMode="auto">
            <a:xfrm>
              <a:off x="240" y="3216"/>
              <a:ext cx="2452" cy="53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Successor function:</a:t>
              </a:r>
            </a:p>
            <a:p>
              <a:pPr eaLnBrk="1" hangingPunct="1">
                <a:buFontTx/>
                <a:buChar char="•"/>
              </a:pPr>
              <a:r>
                <a:rPr lang="en-US" altLang="id-ID" sz="2400">
                  <a:latin typeface="Tahoma" panose="020B0604030504040204" pitchFamily="34" charset="0"/>
                </a:rPr>
                <a:t> Merge two subassemblies</a:t>
              </a:r>
            </a:p>
          </p:txBody>
        </p:sp>
        <p:pic>
          <p:nvPicPr>
            <p:cNvPr id="24590" name="Picture 10" descr="to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792"/>
              <a:ext cx="142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grpSp>
      <p:grpSp>
        <p:nvGrpSpPr>
          <p:cNvPr id="3" name="Group 11"/>
          <p:cNvGrpSpPr>
            <a:grpSpLocks/>
          </p:cNvGrpSpPr>
          <p:nvPr/>
        </p:nvGrpSpPr>
        <p:grpSpPr bwMode="auto">
          <a:xfrm>
            <a:off x="228600" y="3200400"/>
            <a:ext cx="4137025" cy="2438400"/>
            <a:chOff x="144" y="2016"/>
            <a:chExt cx="2606" cy="1536"/>
          </a:xfrm>
        </p:grpSpPr>
        <p:sp>
          <p:nvSpPr>
            <p:cNvPr id="24586" name="Oval 12"/>
            <p:cNvSpPr>
              <a:spLocks noChangeArrowheads="1"/>
            </p:cNvSpPr>
            <p:nvPr/>
          </p:nvSpPr>
          <p:spPr bwMode="auto">
            <a:xfrm>
              <a:off x="144" y="3216"/>
              <a:ext cx="1920" cy="336"/>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4587" name="Text Box 13"/>
            <p:cNvSpPr txBox="1">
              <a:spLocks noChangeArrowheads="1"/>
            </p:cNvSpPr>
            <p:nvPr/>
          </p:nvSpPr>
          <p:spPr bwMode="auto">
            <a:xfrm>
              <a:off x="192" y="2016"/>
              <a:ext cx="2558" cy="772"/>
            </a:xfrm>
            <a:prstGeom prst="rect">
              <a:avLst/>
            </a:prstGeom>
            <a:solidFill>
              <a:srgbClr val="FFFFCC"/>
            </a:solidFill>
            <a:ln w="38100">
              <a:solidFill>
                <a:srgbClr val="FF33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solidFill>
                    <a:srgbClr val="FF3300"/>
                  </a:solidFill>
                  <a:latin typeface="Tahoma" panose="020B0604030504040204" pitchFamily="34" charset="0"/>
                </a:rPr>
                <a:t>Complex function:</a:t>
              </a:r>
            </a:p>
            <a:p>
              <a:pPr eaLnBrk="1" hangingPunct="1"/>
              <a:r>
                <a:rPr lang="en-US" altLang="id-ID" sz="2400">
                  <a:solidFill>
                    <a:srgbClr val="FF3300"/>
                  </a:solidFill>
                  <a:latin typeface="Tahoma" panose="020B0604030504040204" pitchFamily="34" charset="0"/>
                </a:rPr>
                <a:t>it must find if a collision-free</a:t>
              </a:r>
            </a:p>
            <a:p>
              <a:pPr eaLnBrk="1" hangingPunct="1"/>
              <a:r>
                <a:rPr lang="en-US" altLang="id-ID" sz="2400">
                  <a:solidFill>
                    <a:srgbClr val="FF3300"/>
                  </a:solidFill>
                  <a:latin typeface="Tahoma" panose="020B0604030504040204" pitchFamily="34" charset="0"/>
                </a:rPr>
                <a:t>merging motion exists</a:t>
              </a:r>
              <a:r>
                <a:rPr lang="en-US" altLang="id-ID" sz="2400">
                  <a:latin typeface="Tahoma" panose="020B0604030504040204" pitchFamily="34" charset="0"/>
                </a:rPr>
                <a:t> </a:t>
              </a:r>
            </a:p>
          </p:txBody>
        </p:sp>
        <p:sp>
          <p:nvSpPr>
            <p:cNvPr id="24588" name="Line 14"/>
            <p:cNvSpPr>
              <a:spLocks noChangeShapeType="1"/>
            </p:cNvSpPr>
            <p:nvPr/>
          </p:nvSpPr>
          <p:spPr bwMode="auto">
            <a:xfrm flipV="1">
              <a:off x="1104" y="2784"/>
              <a:ext cx="0" cy="432"/>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762000" y="274638"/>
            <a:ext cx="8229600" cy="1143000"/>
          </a:xfrm>
        </p:spPr>
        <p:txBody>
          <a:bodyPr/>
          <a:lstStyle/>
          <a:p>
            <a:pPr>
              <a:defRPr/>
            </a:pPr>
            <a:r>
              <a:rPr lang="en-US" b="1" dirty="0" smtClean="0">
                <a:solidFill>
                  <a:srgbClr val="C00000"/>
                </a:solidFill>
                <a:effectLst>
                  <a:outerShdw blurRad="38100" dist="38100" dir="2700000" algn="tl">
                    <a:srgbClr val="C0C0C0"/>
                  </a:outerShdw>
                </a:effectLst>
              </a:rPr>
              <a:t>Example: Assembly Planning</a:t>
            </a:r>
          </a:p>
        </p:txBody>
      </p:sp>
      <p:grpSp>
        <p:nvGrpSpPr>
          <p:cNvPr id="25603" name="Group 3"/>
          <p:cNvGrpSpPr>
            <a:grpSpLocks/>
          </p:cNvGrpSpPr>
          <p:nvPr/>
        </p:nvGrpSpPr>
        <p:grpSpPr bwMode="auto">
          <a:xfrm>
            <a:off x="1828800" y="2133600"/>
            <a:ext cx="5181600" cy="4038600"/>
            <a:chOff x="1152" y="1344"/>
            <a:chExt cx="3264" cy="2544"/>
          </a:xfrm>
        </p:grpSpPr>
        <p:grpSp>
          <p:nvGrpSpPr>
            <p:cNvPr id="25604" name="Group 4"/>
            <p:cNvGrpSpPr>
              <a:grpSpLocks/>
            </p:cNvGrpSpPr>
            <p:nvPr/>
          </p:nvGrpSpPr>
          <p:grpSpPr bwMode="auto">
            <a:xfrm>
              <a:off x="1152" y="1344"/>
              <a:ext cx="1344" cy="2544"/>
              <a:chOff x="480" y="1248"/>
              <a:chExt cx="1344" cy="2544"/>
            </a:xfrm>
          </p:grpSpPr>
          <p:grpSp>
            <p:nvGrpSpPr>
              <p:cNvPr id="25616" name="Group 5"/>
              <p:cNvGrpSpPr>
                <a:grpSpLocks/>
              </p:cNvGrpSpPr>
              <p:nvPr/>
            </p:nvGrpSpPr>
            <p:grpSpPr bwMode="auto">
              <a:xfrm>
                <a:off x="576" y="1344"/>
                <a:ext cx="1152" cy="2352"/>
                <a:chOff x="576" y="1152"/>
                <a:chExt cx="1152" cy="2352"/>
              </a:xfrm>
            </p:grpSpPr>
            <p:sp>
              <p:nvSpPr>
                <p:cNvPr id="25618" name="Freeform 6"/>
                <p:cNvSpPr>
                  <a:spLocks/>
                </p:cNvSpPr>
                <p:nvPr/>
              </p:nvSpPr>
              <p:spPr bwMode="auto">
                <a:xfrm>
                  <a:off x="576" y="2112"/>
                  <a:ext cx="1152" cy="1056"/>
                </a:xfrm>
                <a:custGeom>
                  <a:avLst/>
                  <a:gdLst>
                    <a:gd name="T0" fmla="*/ 0 w 1152"/>
                    <a:gd name="T1" fmla="*/ 0 h 1056"/>
                    <a:gd name="T2" fmla="*/ 96 w 1152"/>
                    <a:gd name="T3" fmla="*/ 0 h 1056"/>
                    <a:gd name="T4" fmla="*/ 96 w 1152"/>
                    <a:gd name="T5" fmla="*/ 192 h 1056"/>
                    <a:gd name="T6" fmla="*/ 192 w 1152"/>
                    <a:gd name="T7" fmla="*/ 192 h 1056"/>
                    <a:gd name="T8" fmla="*/ 192 w 1152"/>
                    <a:gd name="T9" fmla="*/ 0 h 1056"/>
                    <a:gd name="T10" fmla="*/ 288 w 1152"/>
                    <a:gd name="T11" fmla="*/ 0 h 1056"/>
                    <a:gd name="T12" fmla="*/ 288 w 1152"/>
                    <a:gd name="T13" fmla="*/ 768 h 1056"/>
                    <a:gd name="T14" fmla="*/ 864 w 1152"/>
                    <a:gd name="T15" fmla="*/ 768 h 1056"/>
                    <a:gd name="T16" fmla="*/ 864 w 1152"/>
                    <a:gd name="T17" fmla="*/ 0 h 1056"/>
                    <a:gd name="T18" fmla="*/ 912 w 1152"/>
                    <a:gd name="T19" fmla="*/ 0 h 1056"/>
                    <a:gd name="T20" fmla="*/ 960 w 1152"/>
                    <a:gd name="T21" fmla="*/ 0 h 1056"/>
                    <a:gd name="T22" fmla="*/ 960 w 1152"/>
                    <a:gd name="T23" fmla="*/ 192 h 1056"/>
                    <a:gd name="T24" fmla="*/ 1056 w 1152"/>
                    <a:gd name="T25" fmla="*/ 192 h 1056"/>
                    <a:gd name="T26" fmla="*/ 1056 w 1152"/>
                    <a:gd name="T27" fmla="*/ 0 h 1056"/>
                    <a:gd name="T28" fmla="*/ 1152 w 1152"/>
                    <a:gd name="T29" fmla="*/ 0 h 1056"/>
                    <a:gd name="T30" fmla="*/ 1152 w 1152"/>
                    <a:gd name="T31" fmla="*/ 1056 h 1056"/>
                    <a:gd name="T32" fmla="*/ 0 w 1152"/>
                    <a:gd name="T33" fmla="*/ 105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25619" name="Group 7"/>
                <p:cNvGrpSpPr>
                  <a:grpSpLocks/>
                </p:cNvGrpSpPr>
                <p:nvPr/>
              </p:nvGrpSpPr>
              <p:grpSpPr bwMode="auto">
                <a:xfrm>
                  <a:off x="576" y="3408"/>
                  <a:ext cx="1152" cy="96"/>
                  <a:chOff x="2496" y="2208"/>
                  <a:chExt cx="1152" cy="96"/>
                </a:xfrm>
              </p:grpSpPr>
              <p:sp>
                <p:nvSpPr>
                  <p:cNvPr id="25622" name="Rectangle 8"/>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23" name="Rectangle 9"/>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24" name="Rectangle 10"/>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5620" name="Freeform 11"/>
                <p:cNvSpPr>
                  <a:spLocks/>
                </p:cNvSpPr>
                <p:nvPr/>
              </p:nvSpPr>
              <p:spPr bwMode="auto">
                <a:xfrm>
                  <a:off x="576" y="1152"/>
                  <a:ext cx="288" cy="384"/>
                </a:xfrm>
                <a:custGeom>
                  <a:avLst/>
                  <a:gdLst>
                    <a:gd name="T0" fmla="*/ 192 w 288"/>
                    <a:gd name="T1" fmla="*/ 384 h 384"/>
                    <a:gd name="T2" fmla="*/ 96 w 288"/>
                    <a:gd name="T3" fmla="*/ 384 h 384"/>
                    <a:gd name="T4" fmla="*/ 96 w 288"/>
                    <a:gd name="T5" fmla="*/ 96 h 384"/>
                    <a:gd name="T6" fmla="*/ 0 w 288"/>
                    <a:gd name="T7" fmla="*/ 96 h 384"/>
                    <a:gd name="T8" fmla="*/ 0 w 288"/>
                    <a:gd name="T9" fmla="*/ 0 h 384"/>
                    <a:gd name="T10" fmla="*/ 288 w 288"/>
                    <a:gd name="T11" fmla="*/ 0 h 384"/>
                    <a:gd name="T12" fmla="*/ 288 w 288"/>
                    <a:gd name="T13" fmla="*/ 96 h 384"/>
                    <a:gd name="T14" fmla="*/ 192 w 288"/>
                    <a:gd name="T15" fmla="*/ 96 h 384"/>
                    <a:gd name="T16" fmla="*/ 192 w 28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21" name="Freeform 12"/>
                <p:cNvSpPr>
                  <a:spLocks/>
                </p:cNvSpPr>
                <p:nvPr/>
              </p:nvSpPr>
              <p:spPr bwMode="auto">
                <a:xfrm>
                  <a:off x="1440" y="1152"/>
                  <a:ext cx="288" cy="384"/>
                </a:xfrm>
                <a:custGeom>
                  <a:avLst/>
                  <a:gdLst>
                    <a:gd name="T0" fmla="*/ 192 w 288"/>
                    <a:gd name="T1" fmla="*/ 384 h 384"/>
                    <a:gd name="T2" fmla="*/ 96 w 288"/>
                    <a:gd name="T3" fmla="*/ 384 h 384"/>
                    <a:gd name="T4" fmla="*/ 96 w 288"/>
                    <a:gd name="T5" fmla="*/ 96 h 384"/>
                    <a:gd name="T6" fmla="*/ 0 w 288"/>
                    <a:gd name="T7" fmla="*/ 96 h 384"/>
                    <a:gd name="T8" fmla="*/ 0 w 288"/>
                    <a:gd name="T9" fmla="*/ 0 h 384"/>
                    <a:gd name="T10" fmla="*/ 288 w 288"/>
                    <a:gd name="T11" fmla="*/ 0 h 384"/>
                    <a:gd name="T12" fmla="*/ 288 w 288"/>
                    <a:gd name="T13" fmla="*/ 96 h 384"/>
                    <a:gd name="T14" fmla="*/ 192 w 288"/>
                    <a:gd name="T15" fmla="*/ 96 h 384"/>
                    <a:gd name="T16" fmla="*/ 192 w 28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5617" name="Rectangle 13"/>
              <p:cNvSpPr>
                <a:spLocks noChangeArrowheads="1"/>
              </p:cNvSpPr>
              <p:nvPr/>
            </p:nvSpPr>
            <p:spPr bwMode="auto">
              <a:xfrm>
                <a:off x="480" y="1248"/>
                <a:ext cx="1344" cy="2544"/>
              </a:xfrm>
              <a:prstGeom prst="rect">
                <a:avLst/>
              </a:prstGeom>
              <a:noFill/>
              <a:ln w="9525">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grpSp>
          <p:nvGrpSpPr>
            <p:cNvPr id="25605" name="Group 14"/>
            <p:cNvGrpSpPr>
              <a:grpSpLocks/>
            </p:cNvGrpSpPr>
            <p:nvPr/>
          </p:nvGrpSpPr>
          <p:grpSpPr bwMode="auto">
            <a:xfrm>
              <a:off x="2640" y="1344"/>
              <a:ext cx="1776" cy="2544"/>
              <a:chOff x="3600" y="1248"/>
              <a:chExt cx="1776" cy="2544"/>
            </a:xfrm>
          </p:grpSpPr>
          <p:sp>
            <p:nvSpPr>
              <p:cNvPr id="25607" name="Freeform 15"/>
              <p:cNvSpPr>
                <a:spLocks/>
              </p:cNvSpPr>
              <p:nvPr/>
            </p:nvSpPr>
            <p:spPr bwMode="auto">
              <a:xfrm>
                <a:off x="4128" y="2304"/>
                <a:ext cx="1152" cy="1056"/>
              </a:xfrm>
              <a:custGeom>
                <a:avLst/>
                <a:gdLst>
                  <a:gd name="T0" fmla="*/ 0 w 1152"/>
                  <a:gd name="T1" fmla="*/ 0 h 1056"/>
                  <a:gd name="T2" fmla="*/ 96 w 1152"/>
                  <a:gd name="T3" fmla="*/ 0 h 1056"/>
                  <a:gd name="T4" fmla="*/ 96 w 1152"/>
                  <a:gd name="T5" fmla="*/ 192 h 1056"/>
                  <a:gd name="T6" fmla="*/ 192 w 1152"/>
                  <a:gd name="T7" fmla="*/ 192 h 1056"/>
                  <a:gd name="T8" fmla="*/ 192 w 1152"/>
                  <a:gd name="T9" fmla="*/ 0 h 1056"/>
                  <a:gd name="T10" fmla="*/ 288 w 1152"/>
                  <a:gd name="T11" fmla="*/ 0 h 1056"/>
                  <a:gd name="T12" fmla="*/ 288 w 1152"/>
                  <a:gd name="T13" fmla="*/ 768 h 1056"/>
                  <a:gd name="T14" fmla="*/ 864 w 1152"/>
                  <a:gd name="T15" fmla="*/ 768 h 1056"/>
                  <a:gd name="T16" fmla="*/ 864 w 1152"/>
                  <a:gd name="T17" fmla="*/ 0 h 1056"/>
                  <a:gd name="T18" fmla="*/ 912 w 1152"/>
                  <a:gd name="T19" fmla="*/ 0 h 1056"/>
                  <a:gd name="T20" fmla="*/ 960 w 1152"/>
                  <a:gd name="T21" fmla="*/ 0 h 1056"/>
                  <a:gd name="T22" fmla="*/ 960 w 1152"/>
                  <a:gd name="T23" fmla="*/ 192 h 1056"/>
                  <a:gd name="T24" fmla="*/ 1056 w 1152"/>
                  <a:gd name="T25" fmla="*/ 192 h 1056"/>
                  <a:gd name="T26" fmla="*/ 1056 w 1152"/>
                  <a:gd name="T27" fmla="*/ 0 h 1056"/>
                  <a:gd name="T28" fmla="*/ 1152 w 1152"/>
                  <a:gd name="T29" fmla="*/ 0 h 1056"/>
                  <a:gd name="T30" fmla="*/ 1152 w 1152"/>
                  <a:gd name="T31" fmla="*/ 1056 h 1056"/>
                  <a:gd name="T32" fmla="*/ 0 w 1152"/>
                  <a:gd name="T33" fmla="*/ 105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25608" name="Group 16"/>
              <p:cNvGrpSpPr>
                <a:grpSpLocks/>
              </p:cNvGrpSpPr>
              <p:nvPr/>
            </p:nvGrpSpPr>
            <p:grpSpPr bwMode="auto">
              <a:xfrm>
                <a:off x="4128" y="2208"/>
                <a:ext cx="1152" cy="96"/>
                <a:chOff x="2496" y="2208"/>
                <a:chExt cx="1152" cy="96"/>
              </a:xfrm>
            </p:grpSpPr>
            <p:sp>
              <p:nvSpPr>
                <p:cNvPr id="25613" name="Rectangle 17"/>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14" name="Rectangle 18"/>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15" name="Rectangle 19"/>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5609" name="Freeform 20"/>
              <p:cNvSpPr>
                <a:spLocks/>
              </p:cNvSpPr>
              <p:nvPr/>
            </p:nvSpPr>
            <p:spPr bwMode="auto">
              <a:xfrm>
                <a:off x="4128" y="2112"/>
                <a:ext cx="288" cy="384"/>
              </a:xfrm>
              <a:custGeom>
                <a:avLst/>
                <a:gdLst>
                  <a:gd name="T0" fmla="*/ 192 w 288"/>
                  <a:gd name="T1" fmla="*/ 384 h 384"/>
                  <a:gd name="T2" fmla="*/ 96 w 288"/>
                  <a:gd name="T3" fmla="*/ 384 h 384"/>
                  <a:gd name="T4" fmla="*/ 96 w 288"/>
                  <a:gd name="T5" fmla="*/ 96 h 384"/>
                  <a:gd name="T6" fmla="*/ 0 w 288"/>
                  <a:gd name="T7" fmla="*/ 96 h 384"/>
                  <a:gd name="T8" fmla="*/ 0 w 288"/>
                  <a:gd name="T9" fmla="*/ 0 h 384"/>
                  <a:gd name="T10" fmla="*/ 288 w 288"/>
                  <a:gd name="T11" fmla="*/ 0 h 384"/>
                  <a:gd name="T12" fmla="*/ 288 w 288"/>
                  <a:gd name="T13" fmla="*/ 96 h 384"/>
                  <a:gd name="T14" fmla="*/ 192 w 288"/>
                  <a:gd name="T15" fmla="*/ 96 h 384"/>
                  <a:gd name="T16" fmla="*/ 192 w 28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10" name="Freeform 21"/>
              <p:cNvSpPr>
                <a:spLocks/>
              </p:cNvSpPr>
              <p:nvPr/>
            </p:nvSpPr>
            <p:spPr bwMode="auto">
              <a:xfrm>
                <a:off x="4992" y="2112"/>
                <a:ext cx="288" cy="384"/>
              </a:xfrm>
              <a:custGeom>
                <a:avLst/>
                <a:gdLst>
                  <a:gd name="T0" fmla="*/ 192 w 288"/>
                  <a:gd name="T1" fmla="*/ 384 h 384"/>
                  <a:gd name="T2" fmla="*/ 96 w 288"/>
                  <a:gd name="T3" fmla="*/ 384 h 384"/>
                  <a:gd name="T4" fmla="*/ 96 w 288"/>
                  <a:gd name="T5" fmla="*/ 96 h 384"/>
                  <a:gd name="T6" fmla="*/ 0 w 288"/>
                  <a:gd name="T7" fmla="*/ 96 h 384"/>
                  <a:gd name="T8" fmla="*/ 0 w 288"/>
                  <a:gd name="T9" fmla="*/ 0 h 384"/>
                  <a:gd name="T10" fmla="*/ 288 w 288"/>
                  <a:gd name="T11" fmla="*/ 0 h 384"/>
                  <a:gd name="T12" fmla="*/ 288 w 288"/>
                  <a:gd name="T13" fmla="*/ 96 h 384"/>
                  <a:gd name="T14" fmla="*/ 192 w 288"/>
                  <a:gd name="T15" fmla="*/ 96 h 384"/>
                  <a:gd name="T16" fmla="*/ 192 w 28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11" name="Rectangle 22"/>
              <p:cNvSpPr>
                <a:spLocks noChangeArrowheads="1"/>
              </p:cNvSpPr>
              <p:nvPr/>
            </p:nvSpPr>
            <p:spPr bwMode="auto">
              <a:xfrm>
                <a:off x="4032" y="1248"/>
                <a:ext cx="1344" cy="2544"/>
              </a:xfrm>
              <a:prstGeom prst="rect">
                <a:avLst/>
              </a:prstGeom>
              <a:noFill/>
              <a:ln w="9525">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12" name="Line 23"/>
              <p:cNvSpPr>
                <a:spLocks noChangeShapeType="1"/>
              </p:cNvSpPr>
              <p:nvPr/>
            </p:nvSpPr>
            <p:spPr bwMode="auto">
              <a:xfrm>
                <a:off x="3600" y="2496"/>
                <a:ext cx="432" cy="0"/>
              </a:xfrm>
              <a:prstGeom prst="line">
                <a:avLst/>
              </a:prstGeom>
              <a:noFill/>
              <a:ln w="38100">
                <a:solidFill>
                  <a:srgbClr val="CC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25606" name="Line 24"/>
            <p:cNvSpPr>
              <a:spLocks noChangeShapeType="1"/>
            </p:cNvSpPr>
            <p:nvPr/>
          </p:nvSpPr>
          <p:spPr bwMode="auto">
            <a:xfrm flipH="1">
              <a:off x="2496" y="2592"/>
              <a:ext cx="144" cy="0"/>
            </a:xfrm>
            <a:prstGeom prst="line">
              <a:avLst/>
            </a:prstGeom>
            <a:noFill/>
            <a:ln w="38100">
              <a:solidFill>
                <a:srgbClr val="CC6600"/>
              </a:solidFill>
              <a:round/>
              <a:headEnd/>
              <a:tailEnd/>
            </a:ln>
            <a:extLst>
              <a:ext uri="{909E8E84-426E-40DD-AFC4-6F175D3DCCD1}">
                <a14:hiddenFill xmlns:a14="http://schemas.microsoft.com/office/drawing/2010/main">
                  <a:noFill/>
                </a14:hiddenFill>
              </a:ext>
            </a:extLst>
          </p:spPr>
          <p:txBody>
            <a:bodyPr wrap="none"/>
            <a:lstStyle/>
            <a:p>
              <a:endParaRPr lang="id-ID"/>
            </a:p>
          </p:txBody>
        </p:sp>
      </p:grpSp>
    </p:spTree>
  </p:cSld>
  <p:clrMapOvr>
    <a:masterClrMapping/>
  </p:clrMapOvr>
  <p:transition>
    <p:spli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38200" y="274638"/>
            <a:ext cx="8229600" cy="1143000"/>
          </a:xfrm>
        </p:spPr>
        <p:txBody>
          <a:bodyPr/>
          <a:lstStyle/>
          <a:p>
            <a:pPr>
              <a:defRPr/>
            </a:pPr>
            <a:r>
              <a:rPr lang="en-US" b="1" dirty="0" smtClean="0">
                <a:solidFill>
                  <a:srgbClr val="C00000"/>
                </a:solidFill>
                <a:effectLst>
                  <a:outerShdw blurRad="38100" dist="38100" dir="2700000" algn="tl">
                    <a:srgbClr val="C0C0C0"/>
                  </a:outerShdw>
                </a:effectLst>
              </a:rPr>
              <a:t>Example: Assembly Planning</a:t>
            </a:r>
          </a:p>
        </p:txBody>
      </p:sp>
      <p:grpSp>
        <p:nvGrpSpPr>
          <p:cNvPr id="26627" name="Group 3"/>
          <p:cNvGrpSpPr>
            <a:grpSpLocks/>
          </p:cNvGrpSpPr>
          <p:nvPr/>
        </p:nvGrpSpPr>
        <p:grpSpPr bwMode="auto">
          <a:xfrm>
            <a:off x="914400" y="1828800"/>
            <a:ext cx="1066800" cy="1600200"/>
            <a:chOff x="1152" y="1344"/>
            <a:chExt cx="1344" cy="2544"/>
          </a:xfrm>
        </p:grpSpPr>
        <p:grpSp>
          <p:nvGrpSpPr>
            <p:cNvPr id="26680" name="Group 4"/>
            <p:cNvGrpSpPr>
              <a:grpSpLocks/>
            </p:cNvGrpSpPr>
            <p:nvPr/>
          </p:nvGrpSpPr>
          <p:grpSpPr bwMode="auto">
            <a:xfrm>
              <a:off x="1248" y="1440"/>
              <a:ext cx="1152" cy="2352"/>
              <a:chOff x="576" y="1152"/>
              <a:chExt cx="1152" cy="2352"/>
            </a:xfrm>
          </p:grpSpPr>
          <p:sp>
            <p:nvSpPr>
              <p:cNvPr id="26682" name="Freeform 5"/>
              <p:cNvSpPr>
                <a:spLocks/>
              </p:cNvSpPr>
              <p:nvPr/>
            </p:nvSpPr>
            <p:spPr bwMode="auto">
              <a:xfrm>
                <a:off x="576" y="2112"/>
                <a:ext cx="1152" cy="1056"/>
              </a:xfrm>
              <a:custGeom>
                <a:avLst/>
                <a:gdLst>
                  <a:gd name="T0" fmla="*/ 0 w 1152"/>
                  <a:gd name="T1" fmla="*/ 0 h 1056"/>
                  <a:gd name="T2" fmla="*/ 96 w 1152"/>
                  <a:gd name="T3" fmla="*/ 0 h 1056"/>
                  <a:gd name="T4" fmla="*/ 96 w 1152"/>
                  <a:gd name="T5" fmla="*/ 192 h 1056"/>
                  <a:gd name="T6" fmla="*/ 192 w 1152"/>
                  <a:gd name="T7" fmla="*/ 192 h 1056"/>
                  <a:gd name="T8" fmla="*/ 192 w 1152"/>
                  <a:gd name="T9" fmla="*/ 0 h 1056"/>
                  <a:gd name="T10" fmla="*/ 288 w 1152"/>
                  <a:gd name="T11" fmla="*/ 0 h 1056"/>
                  <a:gd name="T12" fmla="*/ 288 w 1152"/>
                  <a:gd name="T13" fmla="*/ 768 h 1056"/>
                  <a:gd name="T14" fmla="*/ 864 w 1152"/>
                  <a:gd name="T15" fmla="*/ 768 h 1056"/>
                  <a:gd name="T16" fmla="*/ 864 w 1152"/>
                  <a:gd name="T17" fmla="*/ 0 h 1056"/>
                  <a:gd name="T18" fmla="*/ 912 w 1152"/>
                  <a:gd name="T19" fmla="*/ 0 h 1056"/>
                  <a:gd name="T20" fmla="*/ 960 w 1152"/>
                  <a:gd name="T21" fmla="*/ 0 h 1056"/>
                  <a:gd name="T22" fmla="*/ 960 w 1152"/>
                  <a:gd name="T23" fmla="*/ 192 h 1056"/>
                  <a:gd name="T24" fmla="*/ 1056 w 1152"/>
                  <a:gd name="T25" fmla="*/ 192 h 1056"/>
                  <a:gd name="T26" fmla="*/ 1056 w 1152"/>
                  <a:gd name="T27" fmla="*/ 0 h 1056"/>
                  <a:gd name="T28" fmla="*/ 1152 w 1152"/>
                  <a:gd name="T29" fmla="*/ 0 h 1056"/>
                  <a:gd name="T30" fmla="*/ 1152 w 1152"/>
                  <a:gd name="T31" fmla="*/ 1056 h 1056"/>
                  <a:gd name="T32" fmla="*/ 0 w 1152"/>
                  <a:gd name="T33" fmla="*/ 105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26683" name="Group 6"/>
              <p:cNvGrpSpPr>
                <a:grpSpLocks/>
              </p:cNvGrpSpPr>
              <p:nvPr/>
            </p:nvGrpSpPr>
            <p:grpSpPr bwMode="auto">
              <a:xfrm>
                <a:off x="576" y="3408"/>
                <a:ext cx="1152" cy="96"/>
                <a:chOff x="2496" y="2208"/>
                <a:chExt cx="1152" cy="96"/>
              </a:xfrm>
            </p:grpSpPr>
            <p:sp>
              <p:nvSpPr>
                <p:cNvPr id="26686" name="Rectangle 7"/>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87" name="Rectangle 8"/>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88" name="Rectangle 9"/>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6684" name="Freeform 10"/>
              <p:cNvSpPr>
                <a:spLocks/>
              </p:cNvSpPr>
              <p:nvPr/>
            </p:nvSpPr>
            <p:spPr bwMode="auto">
              <a:xfrm>
                <a:off x="576" y="1152"/>
                <a:ext cx="288" cy="384"/>
              </a:xfrm>
              <a:custGeom>
                <a:avLst/>
                <a:gdLst>
                  <a:gd name="T0" fmla="*/ 192 w 288"/>
                  <a:gd name="T1" fmla="*/ 384 h 384"/>
                  <a:gd name="T2" fmla="*/ 96 w 288"/>
                  <a:gd name="T3" fmla="*/ 384 h 384"/>
                  <a:gd name="T4" fmla="*/ 96 w 288"/>
                  <a:gd name="T5" fmla="*/ 96 h 384"/>
                  <a:gd name="T6" fmla="*/ 0 w 288"/>
                  <a:gd name="T7" fmla="*/ 96 h 384"/>
                  <a:gd name="T8" fmla="*/ 0 w 288"/>
                  <a:gd name="T9" fmla="*/ 0 h 384"/>
                  <a:gd name="T10" fmla="*/ 288 w 288"/>
                  <a:gd name="T11" fmla="*/ 0 h 384"/>
                  <a:gd name="T12" fmla="*/ 288 w 288"/>
                  <a:gd name="T13" fmla="*/ 96 h 384"/>
                  <a:gd name="T14" fmla="*/ 192 w 288"/>
                  <a:gd name="T15" fmla="*/ 96 h 384"/>
                  <a:gd name="T16" fmla="*/ 192 w 28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85" name="Freeform 11"/>
              <p:cNvSpPr>
                <a:spLocks/>
              </p:cNvSpPr>
              <p:nvPr/>
            </p:nvSpPr>
            <p:spPr bwMode="auto">
              <a:xfrm>
                <a:off x="1440" y="1152"/>
                <a:ext cx="288" cy="384"/>
              </a:xfrm>
              <a:custGeom>
                <a:avLst/>
                <a:gdLst>
                  <a:gd name="T0" fmla="*/ 192 w 288"/>
                  <a:gd name="T1" fmla="*/ 384 h 384"/>
                  <a:gd name="T2" fmla="*/ 96 w 288"/>
                  <a:gd name="T3" fmla="*/ 384 h 384"/>
                  <a:gd name="T4" fmla="*/ 96 w 288"/>
                  <a:gd name="T5" fmla="*/ 96 h 384"/>
                  <a:gd name="T6" fmla="*/ 0 w 288"/>
                  <a:gd name="T7" fmla="*/ 96 h 384"/>
                  <a:gd name="T8" fmla="*/ 0 w 288"/>
                  <a:gd name="T9" fmla="*/ 0 h 384"/>
                  <a:gd name="T10" fmla="*/ 288 w 288"/>
                  <a:gd name="T11" fmla="*/ 0 h 384"/>
                  <a:gd name="T12" fmla="*/ 288 w 288"/>
                  <a:gd name="T13" fmla="*/ 96 h 384"/>
                  <a:gd name="T14" fmla="*/ 192 w 288"/>
                  <a:gd name="T15" fmla="*/ 96 h 384"/>
                  <a:gd name="T16" fmla="*/ 192 w 28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6681" name="Rectangle 12"/>
            <p:cNvSpPr>
              <a:spLocks noChangeArrowheads="1"/>
            </p:cNvSpPr>
            <p:nvPr/>
          </p:nvSpPr>
          <p:spPr bwMode="auto">
            <a:xfrm>
              <a:off x="1152" y="1344"/>
              <a:ext cx="1344" cy="2544"/>
            </a:xfrm>
            <a:prstGeom prst="rect">
              <a:avLst/>
            </a:prstGeom>
            <a:noFill/>
            <a:ln w="9525">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grpSp>
        <p:nvGrpSpPr>
          <p:cNvPr id="26628" name="Group 13"/>
          <p:cNvGrpSpPr>
            <a:grpSpLocks/>
          </p:cNvGrpSpPr>
          <p:nvPr/>
        </p:nvGrpSpPr>
        <p:grpSpPr bwMode="auto">
          <a:xfrm>
            <a:off x="5638800" y="1828800"/>
            <a:ext cx="1066800" cy="1600200"/>
            <a:chOff x="3264" y="1152"/>
            <a:chExt cx="672" cy="1008"/>
          </a:xfrm>
        </p:grpSpPr>
        <p:sp>
          <p:nvSpPr>
            <p:cNvPr id="26672" name="Freeform 14"/>
            <p:cNvSpPr>
              <a:spLocks/>
            </p:cNvSpPr>
            <p:nvPr/>
          </p:nvSpPr>
          <p:spPr bwMode="auto">
            <a:xfrm>
              <a:off x="3312" y="1570"/>
              <a:ext cx="576" cy="419"/>
            </a:xfrm>
            <a:custGeom>
              <a:avLst/>
              <a:gdLst>
                <a:gd name="T0" fmla="*/ 0 w 1152"/>
                <a:gd name="T1" fmla="*/ 0 h 1056"/>
                <a:gd name="T2" fmla="*/ 6 w 1152"/>
                <a:gd name="T3" fmla="*/ 0 h 1056"/>
                <a:gd name="T4" fmla="*/ 6 w 1152"/>
                <a:gd name="T5" fmla="*/ 5 h 1056"/>
                <a:gd name="T6" fmla="*/ 12 w 1152"/>
                <a:gd name="T7" fmla="*/ 5 h 1056"/>
                <a:gd name="T8" fmla="*/ 12 w 1152"/>
                <a:gd name="T9" fmla="*/ 0 h 1056"/>
                <a:gd name="T10" fmla="*/ 18 w 1152"/>
                <a:gd name="T11" fmla="*/ 0 h 1056"/>
                <a:gd name="T12" fmla="*/ 18 w 1152"/>
                <a:gd name="T13" fmla="*/ 19 h 1056"/>
                <a:gd name="T14" fmla="*/ 54 w 1152"/>
                <a:gd name="T15" fmla="*/ 19 h 1056"/>
                <a:gd name="T16" fmla="*/ 54 w 1152"/>
                <a:gd name="T17" fmla="*/ 0 h 1056"/>
                <a:gd name="T18" fmla="*/ 57 w 1152"/>
                <a:gd name="T19" fmla="*/ 0 h 1056"/>
                <a:gd name="T20" fmla="*/ 60 w 1152"/>
                <a:gd name="T21" fmla="*/ 0 h 1056"/>
                <a:gd name="T22" fmla="*/ 60 w 1152"/>
                <a:gd name="T23" fmla="*/ 5 h 1056"/>
                <a:gd name="T24" fmla="*/ 66 w 1152"/>
                <a:gd name="T25" fmla="*/ 5 h 1056"/>
                <a:gd name="T26" fmla="*/ 66 w 1152"/>
                <a:gd name="T27" fmla="*/ 0 h 1056"/>
                <a:gd name="T28" fmla="*/ 72 w 1152"/>
                <a:gd name="T29" fmla="*/ 0 h 1056"/>
                <a:gd name="T30" fmla="*/ 72 w 1152"/>
                <a:gd name="T31" fmla="*/ 26 h 1056"/>
                <a:gd name="T32" fmla="*/ 0 w 1152"/>
                <a:gd name="T33" fmla="*/ 2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26673" name="Group 15"/>
            <p:cNvGrpSpPr>
              <a:grpSpLocks/>
            </p:cNvGrpSpPr>
            <p:nvPr/>
          </p:nvGrpSpPr>
          <p:grpSpPr bwMode="auto">
            <a:xfrm>
              <a:off x="3312" y="1536"/>
              <a:ext cx="576" cy="38"/>
              <a:chOff x="2496" y="2208"/>
              <a:chExt cx="1152" cy="96"/>
            </a:xfrm>
          </p:grpSpPr>
          <p:sp>
            <p:nvSpPr>
              <p:cNvPr id="26677" name="Rectangle 16"/>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78" name="Rectangle 17"/>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79" name="Rectangle 18"/>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6674" name="Freeform 19"/>
            <p:cNvSpPr>
              <a:spLocks/>
            </p:cNvSpPr>
            <p:nvPr/>
          </p:nvSpPr>
          <p:spPr bwMode="auto">
            <a:xfrm>
              <a:off x="3313" y="1502"/>
              <a:ext cx="144" cy="152"/>
            </a:xfrm>
            <a:custGeom>
              <a:avLst/>
              <a:gdLst>
                <a:gd name="T0" fmla="*/ 12 w 288"/>
                <a:gd name="T1" fmla="*/ 10 h 384"/>
                <a:gd name="T2" fmla="*/ 6 w 288"/>
                <a:gd name="T3" fmla="*/ 10 h 384"/>
                <a:gd name="T4" fmla="*/ 6 w 288"/>
                <a:gd name="T5" fmla="*/ 2 h 384"/>
                <a:gd name="T6" fmla="*/ 0 w 288"/>
                <a:gd name="T7" fmla="*/ 2 h 384"/>
                <a:gd name="T8" fmla="*/ 0 w 288"/>
                <a:gd name="T9" fmla="*/ 0 h 384"/>
                <a:gd name="T10" fmla="*/ 18 w 288"/>
                <a:gd name="T11" fmla="*/ 0 h 384"/>
                <a:gd name="T12" fmla="*/ 18 w 288"/>
                <a:gd name="T13" fmla="*/ 2 h 384"/>
                <a:gd name="T14" fmla="*/ 12 w 288"/>
                <a:gd name="T15" fmla="*/ 2 h 384"/>
                <a:gd name="T16" fmla="*/ 12 w 288"/>
                <a:gd name="T17" fmla="*/ 1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75" name="Freeform 20"/>
            <p:cNvSpPr>
              <a:spLocks/>
            </p:cNvSpPr>
            <p:nvPr/>
          </p:nvSpPr>
          <p:spPr bwMode="auto">
            <a:xfrm>
              <a:off x="3744" y="1190"/>
              <a:ext cx="144" cy="152"/>
            </a:xfrm>
            <a:custGeom>
              <a:avLst/>
              <a:gdLst>
                <a:gd name="T0" fmla="*/ 12 w 288"/>
                <a:gd name="T1" fmla="*/ 10 h 384"/>
                <a:gd name="T2" fmla="*/ 6 w 288"/>
                <a:gd name="T3" fmla="*/ 10 h 384"/>
                <a:gd name="T4" fmla="*/ 6 w 288"/>
                <a:gd name="T5" fmla="*/ 2 h 384"/>
                <a:gd name="T6" fmla="*/ 0 w 288"/>
                <a:gd name="T7" fmla="*/ 2 h 384"/>
                <a:gd name="T8" fmla="*/ 0 w 288"/>
                <a:gd name="T9" fmla="*/ 0 h 384"/>
                <a:gd name="T10" fmla="*/ 18 w 288"/>
                <a:gd name="T11" fmla="*/ 0 h 384"/>
                <a:gd name="T12" fmla="*/ 18 w 288"/>
                <a:gd name="T13" fmla="*/ 2 h 384"/>
                <a:gd name="T14" fmla="*/ 12 w 288"/>
                <a:gd name="T15" fmla="*/ 2 h 384"/>
                <a:gd name="T16" fmla="*/ 12 w 288"/>
                <a:gd name="T17" fmla="*/ 1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76" name="Rectangle 21"/>
            <p:cNvSpPr>
              <a:spLocks noChangeArrowheads="1"/>
            </p:cNvSpPr>
            <p:nvPr/>
          </p:nvSpPr>
          <p:spPr bwMode="auto">
            <a:xfrm>
              <a:off x="3264" y="1152"/>
              <a:ext cx="672" cy="1008"/>
            </a:xfrm>
            <a:prstGeom prst="rect">
              <a:avLst/>
            </a:prstGeom>
            <a:noFill/>
            <a:ln w="9525">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grpSp>
        <p:nvGrpSpPr>
          <p:cNvPr id="26629" name="Group 22"/>
          <p:cNvGrpSpPr>
            <a:grpSpLocks/>
          </p:cNvGrpSpPr>
          <p:nvPr/>
        </p:nvGrpSpPr>
        <p:grpSpPr bwMode="auto">
          <a:xfrm>
            <a:off x="4038600" y="4267200"/>
            <a:ext cx="1066800" cy="1600200"/>
            <a:chOff x="1920" y="2688"/>
            <a:chExt cx="672" cy="1008"/>
          </a:xfrm>
        </p:grpSpPr>
        <p:sp>
          <p:nvSpPr>
            <p:cNvPr id="26664" name="Freeform 23"/>
            <p:cNvSpPr>
              <a:spLocks/>
            </p:cNvSpPr>
            <p:nvPr/>
          </p:nvSpPr>
          <p:spPr bwMode="auto">
            <a:xfrm>
              <a:off x="1968" y="3106"/>
              <a:ext cx="576" cy="419"/>
            </a:xfrm>
            <a:custGeom>
              <a:avLst/>
              <a:gdLst>
                <a:gd name="T0" fmla="*/ 0 w 1152"/>
                <a:gd name="T1" fmla="*/ 0 h 1056"/>
                <a:gd name="T2" fmla="*/ 6 w 1152"/>
                <a:gd name="T3" fmla="*/ 0 h 1056"/>
                <a:gd name="T4" fmla="*/ 6 w 1152"/>
                <a:gd name="T5" fmla="*/ 5 h 1056"/>
                <a:gd name="T6" fmla="*/ 12 w 1152"/>
                <a:gd name="T7" fmla="*/ 5 h 1056"/>
                <a:gd name="T8" fmla="*/ 12 w 1152"/>
                <a:gd name="T9" fmla="*/ 0 h 1056"/>
                <a:gd name="T10" fmla="*/ 18 w 1152"/>
                <a:gd name="T11" fmla="*/ 0 h 1056"/>
                <a:gd name="T12" fmla="*/ 18 w 1152"/>
                <a:gd name="T13" fmla="*/ 19 h 1056"/>
                <a:gd name="T14" fmla="*/ 54 w 1152"/>
                <a:gd name="T15" fmla="*/ 19 h 1056"/>
                <a:gd name="T16" fmla="*/ 54 w 1152"/>
                <a:gd name="T17" fmla="*/ 0 h 1056"/>
                <a:gd name="T18" fmla="*/ 57 w 1152"/>
                <a:gd name="T19" fmla="*/ 0 h 1056"/>
                <a:gd name="T20" fmla="*/ 60 w 1152"/>
                <a:gd name="T21" fmla="*/ 0 h 1056"/>
                <a:gd name="T22" fmla="*/ 60 w 1152"/>
                <a:gd name="T23" fmla="*/ 5 h 1056"/>
                <a:gd name="T24" fmla="*/ 66 w 1152"/>
                <a:gd name="T25" fmla="*/ 5 h 1056"/>
                <a:gd name="T26" fmla="*/ 66 w 1152"/>
                <a:gd name="T27" fmla="*/ 0 h 1056"/>
                <a:gd name="T28" fmla="*/ 72 w 1152"/>
                <a:gd name="T29" fmla="*/ 0 h 1056"/>
                <a:gd name="T30" fmla="*/ 72 w 1152"/>
                <a:gd name="T31" fmla="*/ 26 h 1056"/>
                <a:gd name="T32" fmla="*/ 0 w 1152"/>
                <a:gd name="T33" fmla="*/ 2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26665" name="Group 24"/>
            <p:cNvGrpSpPr>
              <a:grpSpLocks/>
            </p:cNvGrpSpPr>
            <p:nvPr/>
          </p:nvGrpSpPr>
          <p:grpSpPr bwMode="auto">
            <a:xfrm>
              <a:off x="1968" y="2768"/>
              <a:ext cx="576" cy="38"/>
              <a:chOff x="2496" y="2208"/>
              <a:chExt cx="1152" cy="96"/>
            </a:xfrm>
          </p:grpSpPr>
          <p:sp>
            <p:nvSpPr>
              <p:cNvPr id="26669" name="Rectangle 25"/>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70" name="Rectangle 26"/>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71" name="Rectangle 27"/>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6666" name="Freeform 28"/>
            <p:cNvSpPr>
              <a:spLocks/>
            </p:cNvSpPr>
            <p:nvPr/>
          </p:nvSpPr>
          <p:spPr bwMode="auto">
            <a:xfrm>
              <a:off x="1968" y="2726"/>
              <a:ext cx="144" cy="152"/>
            </a:xfrm>
            <a:custGeom>
              <a:avLst/>
              <a:gdLst>
                <a:gd name="T0" fmla="*/ 12 w 288"/>
                <a:gd name="T1" fmla="*/ 10 h 384"/>
                <a:gd name="T2" fmla="*/ 6 w 288"/>
                <a:gd name="T3" fmla="*/ 10 h 384"/>
                <a:gd name="T4" fmla="*/ 6 w 288"/>
                <a:gd name="T5" fmla="*/ 2 h 384"/>
                <a:gd name="T6" fmla="*/ 0 w 288"/>
                <a:gd name="T7" fmla="*/ 2 h 384"/>
                <a:gd name="T8" fmla="*/ 0 w 288"/>
                <a:gd name="T9" fmla="*/ 0 h 384"/>
                <a:gd name="T10" fmla="*/ 18 w 288"/>
                <a:gd name="T11" fmla="*/ 0 h 384"/>
                <a:gd name="T12" fmla="*/ 18 w 288"/>
                <a:gd name="T13" fmla="*/ 2 h 384"/>
                <a:gd name="T14" fmla="*/ 12 w 288"/>
                <a:gd name="T15" fmla="*/ 2 h 384"/>
                <a:gd name="T16" fmla="*/ 12 w 288"/>
                <a:gd name="T17" fmla="*/ 1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67" name="Freeform 29"/>
            <p:cNvSpPr>
              <a:spLocks/>
            </p:cNvSpPr>
            <p:nvPr/>
          </p:nvSpPr>
          <p:spPr bwMode="auto">
            <a:xfrm>
              <a:off x="2400" y="2726"/>
              <a:ext cx="144" cy="152"/>
            </a:xfrm>
            <a:custGeom>
              <a:avLst/>
              <a:gdLst>
                <a:gd name="T0" fmla="*/ 12 w 288"/>
                <a:gd name="T1" fmla="*/ 10 h 384"/>
                <a:gd name="T2" fmla="*/ 6 w 288"/>
                <a:gd name="T3" fmla="*/ 10 h 384"/>
                <a:gd name="T4" fmla="*/ 6 w 288"/>
                <a:gd name="T5" fmla="*/ 2 h 384"/>
                <a:gd name="T6" fmla="*/ 0 w 288"/>
                <a:gd name="T7" fmla="*/ 2 h 384"/>
                <a:gd name="T8" fmla="*/ 0 w 288"/>
                <a:gd name="T9" fmla="*/ 0 h 384"/>
                <a:gd name="T10" fmla="*/ 18 w 288"/>
                <a:gd name="T11" fmla="*/ 0 h 384"/>
                <a:gd name="T12" fmla="*/ 18 w 288"/>
                <a:gd name="T13" fmla="*/ 2 h 384"/>
                <a:gd name="T14" fmla="*/ 12 w 288"/>
                <a:gd name="T15" fmla="*/ 2 h 384"/>
                <a:gd name="T16" fmla="*/ 12 w 288"/>
                <a:gd name="T17" fmla="*/ 1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68" name="Rectangle 30"/>
            <p:cNvSpPr>
              <a:spLocks noChangeArrowheads="1"/>
            </p:cNvSpPr>
            <p:nvPr/>
          </p:nvSpPr>
          <p:spPr bwMode="auto">
            <a:xfrm>
              <a:off x="1920" y="2688"/>
              <a:ext cx="672" cy="1008"/>
            </a:xfrm>
            <a:prstGeom prst="rect">
              <a:avLst/>
            </a:prstGeom>
            <a:noFill/>
            <a:ln w="9525">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grpSp>
        <p:nvGrpSpPr>
          <p:cNvPr id="26630" name="Group 31"/>
          <p:cNvGrpSpPr>
            <a:grpSpLocks/>
          </p:cNvGrpSpPr>
          <p:nvPr/>
        </p:nvGrpSpPr>
        <p:grpSpPr bwMode="auto">
          <a:xfrm>
            <a:off x="3352800" y="1828800"/>
            <a:ext cx="1066800" cy="1600200"/>
            <a:chOff x="1920" y="1152"/>
            <a:chExt cx="672" cy="1008"/>
          </a:xfrm>
        </p:grpSpPr>
        <p:sp>
          <p:nvSpPr>
            <p:cNvPr id="26656" name="Freeform 32"/>
            <p:cNvSpPr>
              <a:spLocks/>
            </p:cNvSpPr>
            <p:nvPr/>
          </p:nvSpPr>
          <p:spPr bwMode="auto">
            <a:xfrm>
              <a:off x="1968" y="1570"/>
              <a:ext cx="576" cy="419"/>
            </a:xfrm>
            <a:custGeom>
              <a:avLst/>
              <a:gdLst>
                <a:gd name="T0" fmla="*/ 0 w 1152"/>
                <a:gd name="T1" fmla="*/ 0 h 1056"/>
                <a:gd name="T2" fmla="*/ 6 w 1152"/>
                <a:gd name="T3" fmla="*/ 0 h 1056"/>
                <a:gd name="T4" fmla="*/ 6 w 1152"/>
                <a:gd name="T5" fmla="*/ 5 h 1056"/>
                <a:gd name="T6" fmla="*/ 12 w 1152"/>
                <a:gd name="T7" fmla="*/ 5 h 1056"/>
                <a:gd name="T8" fmla="*/ 12 w 1152"/>
                <a:gd name="T9" fmla="*/ 0 h 1056"/>
                <a:gd name="T10" fmla="*/ 18 w 1152"/>
                <a:gd name="T11" fmla="*/ 0 h 1056"/>
                <a:gd name="T12" fmla="*/ 18 w 1152"/>
                <a:gd name="T13" fmla="*/ 19 h 1056"/>
                <a:gd name="T14" fmla="*/ 54 w 1152"/>
                <a:gd name="T15" fmla="*/ 19 h 1056"/>
                <a:gd name="T16" fmla="*/ 54 w 1152"/>
                <a:gd name="T17" fmla="*/ 0 h 1056"/>
                <a:gd name="T18" fmla="*/ 57 w 1152"/>
                <a:gd name="T19" fmla="*/ 0 h 1056"/>
                <a:gd name="T20" fmla="*/ 60 w 1152"/>
                <a:gd name="T21" fmla="*/ 0 h 1056"/>
                <a:gd name="T22" fmla="*/ 60 w 1152"/>
                <a:gd name="T23" fmla="*/ 5 h 1056"/>
                <a:gd name="T24" fmla="*/ 66 w 1152"/>
                <a:gd name="T25" fmla="*/ 5 h 1056"/>
                <a:gd name="T26" fmla="*/ 66 w 1152"/>
                <a:gd name="T27" fmla="*/ 0 h 1056"/>
                <a:gd name="T28" fmla="*/ 72 w 1152"/>
                <a:gd name="T29" fmla="*/ 0 h 1056"/>
                <a:gd name="T30" fmla="*/ 72 w 1152"/>
                <a:gd name="T31" fmla="*/ 26 h 1056"/>
                <a:gd name="T32" fmla="*/ 0 w 1152"/>
                <a:gd name="T33" fmla="*/ 2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26657" name="Group 33"/>
            <p:cNvGrpSpPr>
              <a:grpSpLocks/>
            </p:cNvGrpSpPr>
            <p:nvPr/>
          </p:nvGrpSpPr>
          <p:grpSpPr bwMode="auto">
            <a:xfrm>
              <a:off x="1968" y="1536"/>
              <a:ext cx="576" cy="38"/>
              <a:chOff x="2496" y="2208"/>
              <a:chExt cx="1152" cy="96"/>
            </a:xfrm>
          </p:grpSpPr>
          <p:sp>
            <p:nvSpPr>
              <p:cNvPr id="26661" name="Rectangle 34"/>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62" name="Rectangle 35"/>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63" name="Rectangle 36"/>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6658" name="Freeform 37"/>
            <p:cNvSpPr>
              <a:spLocks/>
            </p:cNvSpPr>
            <p:nvPr/>
          </p:nvSpPr>
          <p:spPr bwMode="auto">
            <a:xfrm>
              <a:off x="1968" y="1190"/>
              <a:ext cx="144" cy="152"/>
            </a:xfrm>
            <a:custGeom>
              <a:avLst/>
              <a:gdLst>
                <a:gd name="T0" fmla="*/ 12 w 288"/>
                <a:gd name="T1" fmla="*/ 10 h 384"/>
                <a:gd name="T2" fmla="*/ 6 w 288"/>
                <a:gd name="T3" fmla="*/ 10 h 384"/>
                <a:gd name="T4" fmla="*/ 6 w 288"/>
                <a:gd name="T5" fmla="*/ 2 h 384"/>
                <a:gd name="T6" fmla="*/ 0 w 288"/>
                <a:gd name="T7" fmla="*/ 2 h 384"/>
                <a:gd name="T8" fmla="*/ 0 w 288"/>
                <a:gd name="T9" fmla="*/ 0 h 384"/>
                <a:gd name="T10" fmla="*/ 18 w 288"/>
                <a:gd name="T11" fmla="*/ 0 h 384"/>
                <a:gd name="T12" fmla="*/ 18 w 288"/>
                <a:gd name="T13" fmla="*/ 2 h 384"/>
                <a:gd name="T14" fmla="*/ 12 w 288"/>
                <a:gd name="T15" fmla="*/ 2 h 384"/>
                <a:gd name="T16" fmla="*/ 12 w 288"/>
                <a:gd name="T17" fmla="*/ 1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59" name="Freeform 38"/>
            <p:cNvSpPr>
              <a:spLocks/>
            </p:cNvSpPr>
            <p:nvPr/>
          </p:nvSpPr>
          <p:spPr bwMode="auto">
            <a:xfrm>
              <a:off x="2400" y="1190"/>
              <a:ext cx="144" cy="152"/>
            </a:xfrm>
            <a:custGeom>
              <a:avLst/>
              <a:gdLst>
                <a:gd name="T0" fmla="*/ 12 w 288"/>
                <a:gd name="T1" fmla="*/ 10 h 384"/>
                <a:gd name="T2" fmla="*/ 6 w 288"/>
                <a:gd name="T3" fmla="*/ 10 h 384"/>
                <a:gd name="T4" fmla="*/ 6 w 288"/>
                <a:gd name="T5" fmla="*/ 2 h 384"/>
                <a:gd name="T6" fmla="*/ 0 w 288"/>
                <a:gd name="T7" fmla="*/ 2 h 384"/>
                <a:gd name="T8" fmla="*/ 0 w 288"/>
                <a:gd name="T9" fmla="*/ 0 h 384"/>
                <a:gd name="T10" fmla="*/ 18 w 288"/>
                <a:gd name="T11" fmla="*/ 0 h 384"/>
                <a:gd name="T12" fmla="*/ 18 w 288"/>
                <a:gd name="T13" fmla="*/ 2 h 384"/>
                <a:gd name="T14" fmla="*/ 12 w 288"/>
                <a:gd name="T15" fmla="*/ 2 h 384"/>
                <a:gd name="T16" fmla="*/ 12 w 288"/>
                <a:gd name="T17" fmla="*/ 1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60" name="Rectangle 39"/>
            <p:cNvSpPr>
              <a:spLocks noChangeArrowheads="1"/>
            </p:cNvSpPr>
            <p:nvPr/>
          </p:nvSpPr>
          <p:spPr bwMode="auto">
            <a:xfrm>
              <a:off x="1920" y="1152"/>
              <a:ext cx="672" cy="1008"/>
            </a:xfrm>
            <a:prstGeom prst="rect">
              <a:avLst/>
            </a:prstGeom>
            <a:noFill/>
            <a:ln w="9525">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grpSp>
        <p:nvGrpSpPr>
          <p:cNvPr id="26631" name="Group 40"/>
          <p:cNvGrpSpPr>
            <a:grpSpLocks/>
          </p:cNvGrpSpPr>
          <p:nvPr/>
        </p:nvGrpSpPr>
        <p:grpSpPr bwMode="auto">
          <a:xfrm>
            <a:off x="914400" y="4267200"/>
            <a:ext cx="1066800" cy="1600200"/>
            <a:chOff x="576" y="2688"/>
            <a:chExt cx="672" cy="1008"/>
          </a:xfrm>
        </p:grpSpPr>
        <p:sp>
          <p:nvSpPr>
            <p:cNvPr id="26648" name="Freeform 41"/>
            <p:cNvSpPr>
              <a:spLocks/>
            </p:cNvSpPr>
            <p:nvPr/>
          </p:nvSpPr>
          <p:spPr bwMode="auto">
            <a:xfrm>
              <a:off x="624" y="3106"/>
              <a:ext cx="576" cy="419"/>
            </a:xfrm>
            <a:custGeom>
              <a:avLst/>
              <a:gdLst>
                <a:gd name="T0" fmla="*/ 0 w 1152"/>
                <a:gd name="T1" fmla="*/ 0 h 1056"/>
                <a:gd name="T2" fmla="*/ 6 w 1152"/>
                <a:gd name="T3" fmla="*/ 0 h 1056"/>
                <a:gd name="T4" fmla="*/ 6 w 1152"/>
                <a:gd name="T5" fmla="*/ 5 h 1056"/>
                <a:gd name="T6" fmla="*/ 12 w 1152"/>
                <a:gd name="T7" fmla="*/ 5 h 1056"/>
                <a:gd name="T8" fmla="*/ 12 w 1152"/>
                <a:gd name="T9" fmla="*/ 0 h 1056"/>
                <a:gd name="T10" fmla="*/ 18 w 1152"/>
                <a:gd name="T11" fmla="*/ 0 h 1056"/>
                <a:gd name="T12" fmla="*/ 18 w 1152"/>
                <a:gd name="T13" fmla="*/ 19 h 1056"/>
                <a:gd name="T14" fmla="*/ 54 w 1152"/>
                <a:gd name="T15" fmla="*/ 19 h 1056"/>
                <a:gd name="T16" fmla="*/ 54 w 1152"/>
                <a:gd name="T17" fmla="*/ 0 h 1056"/>
                <a:gd name="T18" fmla="*/ 57 w 1152"/>
                <a:gd name="T19" fmla="*/ 0 h 1056"/>
                <a:gd name="T20" fmla="*/ 60 w 1152"/>
                <a:gd name="T21" fmla="*/ 0 h 1056"/>
                <a:gd name="T22" fmla="*/ 60 w 1152"/>
                <a:gd name="T23" fmla="*/ 5 h 1056"/>
                <a:gd name="T24" fmla="*/ 66 w 1152"/>
                <a:gd name="T25" fmla="*/ 5 h 1056"/>
                <a:gd name="T26" fmla="*/ 66 w 1152"/>
                <a:gd name="T27" fmla="*/ 0 h 1056"/>
                <a:gd name="T28" fmla="*/ 72 w 1152"/>
                <a:gd name="T29" fmla="*/ 0 h 1056"/>
                <a:gd name="T30" fmla="*/ 72 w 1152"/>
                <a:gd name="T31" fmla="*/ 26 h 1056"/>
                <a:gd name="T32" fmla="*/ 0 w 1152"/>
                <a:gd name="T33" fmla="*/ 2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26649" name="Group 42"/>
            <p:cNvGrpSpPr>
              <a:grpSpLocks/>
            </p:cNvGrpSpPr>
            <p:nvPr/>
          </p:nvGrpSpPr>
          <p:grpSpPr bwMode="auto">
            <a:xfrm>
              <a:off x="624" y="3600"/>
              <a:ext cx="576" cy="38"/>
              <a:chOff x="2496" y="2208"/>
              <a:chExt cx="1152" cy="96"/>
            </a:xfrm>
          </p:grpSpPr>
          <p:sp>
            <p:nvSpPr>
              <p:cNvPr id="26653" name="Rectangle 43"/>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54" name="Rectangle 44"/>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55" name="Rectangle 45"/>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6650" name="Freeform 46"/>
            <p:cNvSpPr>
              <a:spLocks/>
            </p:cNvSpPr>
            <p:nvPr/>
          </p:nvSpPr>
          <p:spPr bwMode="auto">
            <a:xfrm>
              <a:off x="625" y="3038"/>
              <a:ext cx="144" cy="152"/>
            </a:xfrm>
            <a:custGeom>
              <a:avLst/>
              <a:gdLst>
                <a:gd name="T0" fmla="*/ 12 w 288"/>
                <a:gd name="T1" fmla="*/ 10 h 384"/>
                <a:gd name="T2" fmla="*/ 6 w 288"/>
                <a:gd name="T3" fmla="*/ 10 h 384"/>
                <a:gd name="T4" fmla="*/ 6 w 288"/>
                <a:gd name="T5" fmla="*/ 2 h 384"/>
                <a:gd name="T6" fmla="*/ 0 w 288"/>
                <a:gd name="T7" fmla="*/ 2 h 384"/>
                <a:gd name="T8" fmla="*/ 0 w 288"/>
                <a:gd name="T9" fmla="*/ 0 h 384"/>
                <a:gd name="T10" fmla="*/ 18 w 288"/>
                <a:gd name="T11" fmla="*/ 0 h 384"/>
                <a:gd name="T12" fmla="*/ 18 w 288"/>
                <a:gd name="T13" fmla="*/ 2 h 384"/>
                <a:gd name="T14" fmla="*/ 12 w 288"/>
                <a:gd name="T15" fmla="*/ 2 h 384"/>
                <a:gd name="T16" fmla="*/ 12 w 288"/>
                <a:gd name="T17" fmla="*/ 1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51" name="Freeform 47"/>
            <p:cNvSpPr>
              <a:spLocks/>
            </p:cNvSpPr>
            <p:nvPr/>
          </p:nvSpPr>
          <p:spPr bwMode="auto">
            <a:xfrm>
              <a:off x="1056" y="3039"/>
              <a:ext cx="144" cy="152"/>
            </a:xfrm>
            <a:custGeom>
              <a:avLst/>
              <a:gdLst>
                <a:gd name="T0" fmla="*/ 12 w 288"/>
                <a:gd name="T1" fmla="*/ 10 h 384"/>
                <a:gd name="T2" fmla="*/ 6 w 288"/>
                <a:gd name="T3" fmla="*/ 10 h 384"/>
                <a:gd name="T4" fmla="*/ 6 w 288"/>
                <a:gd name="T5" fmla="*/ 2 h 384"/>
                <a:gd name="T6" fmla="*/ 0 w 288"/>
                <a:gd name="T7" fmla="*/ 2 h 384"/>
                <a:gd name="T8" fmla="*/ 0 w 288"/>
                <a:gd name="T9" fmla="*/ 0 h 384"/>
                <a:gd name="T10" fmla="*/ 18 w 288"/>
                <a:gd name="T11" fmla="*/ 0 h 384"/>
                <a:gd name="T12" fmla="*/ 18 w 288"/>
                <a:gd name="T13" fmla="*/ 2 h 384"/>
                <a:gd name="T14" fmla="*/ 12 w 288"/>
                <a:gd name="T15" fmla="*/ 2 h 384"/>
                <a:gd name="T16" fmla="*/ 12 w 288"/>
                <a:gd name="T17" fmla="*/ 1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52" name="Rectangle 48"/>
            <p:cNvSpPr>
              <a:spLocks noChangeArrowheads="1"/>
            </p:cNvSpPr>
            <p:nvPr/>
          </p:nvSpPr>
          <p:spPr bwMode="auto">
            <a:xfrm>
              <a:off x="576" y="2688"/>
              <a:ext cx="672" cy="1008"/>
            </a:xfrm>
            <a:prstGeom prst="rect">
              <a:avLst/>
            </a:prstGeom>
            <a:noFill/>
            <a:ln w="9525">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grpSp>
        <p:nvGrpSpPr>
          <p:cNvPr id="26632" name="Group 49"/>
          <p:cNvGrpSpPr>
            <a:grpSpLocks/>
          </p:cNvGrpSpPr>
          <p:nvPr/>
        </p:nvGrpSpPr>
        <p:grpSpPr bwMode="auto">
          <a:xfrm>
            <a:off x="7315200" y="3429000"/>
            <a:ext cx="1066800" cy="1600200"/>
            <a:chOff x="4608" y="1152"/>
            <a:chExt cx="672" cy="1008"/>
          </a:xfrm>
        </p:grpSpPr>
        <p:sp>
          <p:nvSpPr>
            <p:cNvPr id="26640" name="Freeform 50"/>
            <p:cNvSpPr>
              <a:spLocks/>
            </p:cNvSpPr>
            <p:nvPr/>
          </p:nvSpPr>
          <p:spPr bwMode="auto">
            <a:xfrm>
              <a:off x="4656" y="1570"/>
              <a:ext cx="576" cy="419"/>
            </a:xfrm>
            <a:custGeom>
              <a:avLst/>
              <a:gdLst>
                <a:gd name="T0" fmla="*/ 0 w 1152"/>
                <a:gd name="T1" fmla="*/ 0 h 1056"/>
                <a:gd name="T2" fmla="*/ 6 w 1152"/>
                <a:gd name="T3" fmla="*/ 0 h 1056"/>
                <a:gd name="T4" fmla="*/ 6 w 1152"/>
                <a:gd name="T5" fmla="*/ 5 h 1056"/>
                <a:gd name="T6" fmla="*/ 12 w 1152"/>
                <a:gd name="T7" fmla="*/ 5 h 1056"/>
                <a:gd name="T8" fmla="*/ 12 w 1152"/>
                <a:gd name="T9" fmla="*/ 0 h 1056"/>
                <a:gd name="T10" fmla="*/ 18 w 1152"/>
                <a:gd name="T11" fmla="*/ 0 h 1056"/>
                <a:gd name="T12" fmla="*/ 18 w 1152"/>
                <a:gd name="T13" fmla="*/ 19 h 1056"/>
                <a:gd name="T14" fmla="*/ 54 w 1152"/>
                <a:gd name="T15" fmla="*/ 19 h 1056"/>
                <a:gd name="T16" fmla="*/ 54 w 1152"/>
                <a:gd name="T17" fmla="*/ 0 h 1056"/>
                <a:gd name="T18" fmla="*/ 57 w 1152"/>
                <a:gd name="T19" fmla="*/ 0 h 1056"/>
                <a:gd name="T20" fmla="*/ 60 w 1152"/>
                <a:gd name="T21" fmla="*/ 0 h 1056"/>
                <a:gd name="T22" fmla="*/ 60 w 1152"/>
                <a:gd name="T23" fmla="*/ 5 h 1056"/>
                <a:gd name="T24" fmla="*/ 66 w 1152"/>
                <a:gd name="T25" fmla="*/ 5 h 1056"/>
                <a:gd name="T26" fmla="*/ 66 w 1152"/>
                <a:gd name="T27" fmla="*/ 0 h 1056"/>
                <a:gd name="T28" fmla="*/ 72 w 1152"/>
                <a:gd name="T29" fmla="*/ 0 h 1056"/>
                <a:gd name="T30" fmla="*/ 72 w 1152"/>
                <a:gd name="T31" fmla="*/ 26 h 1056"/>
                <a:gd name="T32" fmla="*/ 0 w 1152"/>
                <a:gd name="T33" fmla="*/ 2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26641" name="Group 51"/>
            <p:cNvGrpSpPr>
              <a:grpSpLocks/>
            </p:cNvGrpSpPr>
            <p:nvPr/>
          </p:nvGrpSpPr>
          <p:grpSpPr bwMode="auto">
            <a:xfrm>
              <a:off x="4656" y="1536"/>
              <a:ext cx="576" cy="38"/>
              <a:chOff x="2496" y="2208"/>
              <a:chExt cx="1152" cy="96"/>
            </a:xfrm>
          </p:grpSpPr>
          <p:sp>
            <p:nvSpPr>
              <p:cNvPr id="26645" name="Rectangle 52"/>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46" name="Rectangle 53"/>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47" name="Rectangle 54"/>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6642" name="Freeform 55"/>
            <p:cNvSpPr>
              <a:spLocks/>
            </p:cNvSpPr>
            <p:nvPr/>
          </p:nvSpPr>
          <p:spPr bwMode="auto">
            <a:xfrm>
              <a:off x="4657" y="1502"/>
              <a:ext cx="144" cy="152"/>
            </a:xfrm>
            <a:custGeom>
              <a:avLst/>
              <a:gdLst>
                <a:gd name="T0" fmla="*/ 12 w 288"/>
                <a:gd name="T1" fmla="*/ 10 h 384"/>
                <a:gd name="T2" fmla="*/ 6 w 288"/>
                <a:gd name="T3" fmla="*/ 10 h 384"/>
                <a:gd name="T4" fmla="*/ 6 w 288"/>
                <a:gd name="T5" fmla="*/ 2 h 384"/>
                <a:gd name="T6" fmla="*/ 0 w 288"/>
                <a:gd name="T7" fmla="*/ 2 h 384"/>
                <a:gd name="T8" fmla="*/ 0 w 288"/>
                <a:gd name="T9" fmla="*/ 0 h 384"/>
                <a:gd name="T10" fmla="*/ 18 w 288"/>
                <a:gd name="T11" fmla="*/ 0 h 384"/>
                <a:gd name="T12" fmla="*/ 18 w 288"/>
                <a:gd name="T13" fmla="*/ 2 h 384"/>
                <a:gd name="T14" fmla="*/ 12 w 288"/>
                <a:gd name="T15" fmla="*/ 2 h 384"/>
                <a:gd name="T16" fmla="*/ 12 w 288"/>
                <a:gd name="T17" fmla="*/ 1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43" name="Freeform 56"/>
            <p:cNvSpPr>
              <a:spLocks/>
            </p:cNvSpPr>
            <p:nvPr/>
          </p:nvSpPr>
          <p:spPr bwMode="auto">
            <a:xfrm>
              <a:off x="5088" y="1503"/>
              <a:ext cx="144" cy="152"/>
            </a:xfrm>
            <a:custGeom>
              <a:avLst/>
              <a:gdLst>
                <a:gd name="T0" fmla="*/ 12 w 288"/>
                <a:gd name="T1" fmla="*/ 10 h 384"/>
                <a:gd name="T2" fmla="*/ 6 w 288"/>
                <a:gd name="T3" fmla="*/ 10 h 384"/>
                <a:gd name="T4" fmla="*/ 6 w 288"/>
                <a:gd name="T5" fmla="*/ 2 h 384"/>
                <a:gd name="T6" fmla="*/ 0 w 288"/>
                <a:gd name="T7" fmla="*/ 2 h 384"/>
                <a:gd name="T8" fmla="*/ 0 w 288"/>
                <a:gd name="T9" fmla="*/ 0 h 384"/>
                <a:gd name="T10" fmla="*/ 18 w 288"/>
                <a:gd name="T11" fmla="*/ 0 h 384"/>
                <a:gd name="T12" fmla="*/ 18 w 288"/>
                <a:gd name="T13" fmla="*/ 2 h 384"/>
                <a:gd name="T14" fmla="*/ 12 w 288"/>
                <a:gd name="T15" fmla="*/ 2 h 384"/>
                <a:gd name="T16" fmla="*/ 12 w 288"/>
                <a:gd name="T17" fmla="*/ 1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6644" name="Rectangle 57"/>
            <p:cNvSpPr>
              <a:spLocks noChangeArrowheads="1"/>
            </p:cNvSpPr>
            <p:nvPr/>
          </p:nvSpPr>
          <p:spPr bwMode="auto">
            <a:xfrm>
              <a:off x="4608" y="1152"/>
              <a:ext cx="672" cy="1008"/>
            </a:xfrm>
            <a:prstGeom prst="rect">
              <a:avLst/>
            </a:prstGeom>
            <a:noFill/>
            <a:ln w="9525">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6633" name="Line 58"/>
          <p:cNvSpPr>
            <a:spLocks noChangeShapeType="1"/>
          </p:cNvSpPr>
          <p:nvPr/>
        </p:nvSpPr>
        <p:spPr bwMode="auto">
          <a:xfrm>
            <a:off x="1447800" y="3429000"/>
            <a:ext cx="0" cy="838200"/>
          </a:xfrm>
          <a:prstGeom prst="line">
            <a:avLst/>
          </a:prstGeom>
          <a:noFill/>
          <a:ln w="28575">
            <a:solidFill>
              <a:srgbClr val="CC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6634" name="Line 59"/>
          <p:cNvSpPr>
            <a:spLocks noChangeShapeType="1"/>
          </p:cNvSpPr>
          <p:nvPr/>
        </p:nvSpPr>
        <p:spPr bwMode="auto">
          <a:xfrm>
            <a:off x="1981200" y="2667000"/>
            <a:ext cx="1371600" cy="0"/>
          </a:xfrm>
          <a:prstGeom prst="line">
            <a:avLst/>
          </a:prstGeom>
          <a:noFill/>
          <a:ln w="28575">
            <a:solidFill>
              <a:srgbClr val="CC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6635" name="Line 60"/>
          <p:cNvSpPr>
            <a:spLocks noChangeShapeType="1"/>
          </p:cNvSpPr>
          <p:nvPr/>
        </p:nvSpPr>
        <p:spPr bwMode="auto">
          <a:xfrm>
            <a:off x="1981200" y="3429000"/>
            <a:ext cx="2057400" cy="838200"/>
          </a:xfrm>
          <a:prstGeom prst="line">
            <a:avLst/>
          </a:prstGeom>
          <a:noFill/>
          <a:ln w="28575">
            <a:solidFill>
              <a:srgbClr val="CC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6636" name="Line 61"/>
          <p:cNvSpPr>
            <a:spLocks noChangeShapeType="1"/>
          </p:cNvSpPr>
          <p:nvPr/>
        </p:nvSpPr>
        <p:spPr bwMode="auto">
          <a:xfrm>
            <a:off x="4419600" y="2667000"/>
            <a:ext cx="1219200" cy="0"/>
          </a:xfrm>
          <a:prstGeom prst="line">
            <a:avLst/>
          </a:prstGeom>
          <a:noFill/>
          <a:ln w="28575">
            <a:solidFill>
              <a:srgbClr val="CC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6637" name="Line 62"/>
          <p:cNvSpPr>
            <a:spLocks noChangeShapeType="1"/>
          </p:cNvSpPr>
          <p:nvPr/>
        </p:nvSpPr>
        <p:spPr bwMode="auto">
          <a:xfrm>
            <a:off x="6705600" y="2667000"/>
            <a:ext cx="1143000" cy="762000"/>
          </a:xfrm>
          <a:prstGeom prst="line">
            <a:avLst/>
          </a:prstGeom>
          <a:noFill/>
          <a:ln w="28575">
            <a:solidFill>
              <a:srgbClr val="CC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6638" name="Line 63"/>
          <p:cNvSpPr>
            <a:spLocks noChangeShapeType="1"/>
          </p:cNvSpPr>
          <p:nvPr/>
        </p:nvSpPr>
        <p:spPr bwMode="auto">
          <a:xfrm flipV="1">
            <a:off x="1371600" y="3810000"/>
            <a:ext cx="152400" cy="76200"/>
          </a:xfrm>
          <a:prstGeom prst="line">
            <a:avLst/>
          </a:prstGeom>
          <a:noFill/>
          <a:ln w="38100">
            <a:solidFill>
              <a:srgbClr val="CC6600"/>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26639" name="Line 64"/>
          <p:cNvSpPr>
            <a:spLocks noChangeShapeType="1"/>
          </p:cNvSpPr>
          <p:nvPr/>
        </p:nvSpPr>
        <p:spPr bwMode="auto">
          <a:xfrm flipV="1">
            <a:off x="2895600" y="3733800"/>
            <a:ext cx="152400" cy="152400"/>
          </a:xfrm>
          <a:prstGeom prst="line">
            <a:avLst/>
          </a:prstGeom>
          <a:noFill/>
          <a:ln w="38100">
            <a:solidFill>
              <a:srgbClr val="CC6600"/>
            </a:solidFill>
            <a:round/>
            <a:headEnd/>
            <a:tailEnd/>
          </a:ln>
          <a:extLst>
            <a:ext uri="{909E8E84-426E-40DD-AFC4-6F175D3DCCD1}">
              <a14:hiddenFill xmlns:a14="http://schemas.microsoft.com/office/drawing/2010/main">
                <a:noFill/>
              </a14:hiddenFill>
            </a:ext>
          </a:extLst>
        </p:spPr>
        <p:txBody>
          <a:bodyPr wrap="none"/>
          <a:lstStyle/>
          <a:p>
            <a:endParaRPr lang="id-ID"/>
          </a:p>
        </p:txBody>
      </p:sp>
    </p:spTree>
  </p:cSld>
  <p:clrMapOvr>
    <a:masterClrMapping/>
  </p:clrMapOvr>
  <p:transition>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228600"/>
            <a:ext cx="8229600" cy="1143000"/>
          </a:xfrm>
        </p:spPr>
        <p:txBody>
          <a:bodyPr/>
          <a:lstStyle/>
          <a:p>
            <a:pPr>
              <a:defRPr/>
            </a:pPr>
            <a:r>
              <a:rPr lang="en-US" b="1" dirty="0" smtClean="0">
                <a:solidFill>
                  <a:srgbClr val="C00000"/>
                </a:solidFill>
                <a:effectLst>
                  <a:outerShdw blurRad="38100" dist="38100" dir="2700000" algn="tl">
                    <a:srgbClr val="C0C0C0"/>
                  </a:outerShdw>
                </a:effectLst>
              </a:rPr>
              <a:t>Assumptions in Basic Search</a:t>
            </a:r>
          </a:p>
        </p:txBody>
      </p:sp>
      <p:sp>
        <p:nvSpPr>
          <p:cNvPr id="27651" name="Rectangle 3"/>
          <p:cNvSpPr>
            <a:spLocks noGrp="1" noChangeArrowheads="1"/>
          </p:cNvSpPr>
          <p:nvPr>
            <p:ph type="body" idx="1"/>
          </p:nvPr>
        </p:nvSpPr>
        <p:spPr>
          <a:xfrm>
            <a:off x="914400" y="1600200"/>
            <a:ext cx="8229600" cy="4525963"/>
          </a:xfrm>
        </p:spPr>
        <p:txBody>
          <a:bodyPr/>
          <a:lstStyle/>
          <a:p>
            <a:r>
              <a:rPr lang="en-US" altLang="id-ID" smtClean="0"/>
              <a:t>The environment is </a:t>
            </a:r>
            <a:r>
              <a:rPr lang="en-US" altLang="id-ID" smtClean="0">
                <a:solidFill>
                  <a:schemeClr val="hlink"/>
                </a:solidFill>
              </a:rPr>
              <a:t>static</a:t>
            </a:r>
          </a:p>
          <a:p>
            <a:r>
              <a:rPr lang="en-US" altLang="id-ID" smtClean="0"/>
              <a:t>The environment is </a:t>
            </a:r>
            <a:r>
              <a:rPr lang="en-US" altLang="id-ID" smtClean="0">
                <a:solidFill>
                  <a:schemeClr val="hlink"/>
                </a:solidFill>
              </a:rPr>
              <a:t>discretizable</a:t>
            </a:r>
          </a:p>
          <a:p>
            <a:r>
              <a:rPr lang="en-US" altLang="id-ID" smtClean="0"/>
              <a:t>The environment is </a:t>
            </a:r>
            <a:r>
              <a:rPr lang="en-US" altLang="id-ID" smtClean="0">
                <a:solidFill>
                  <a:schemeClr val="hlink"/>
                </a:solidFill>
              </a:rPr>
              <a:t>observable</a:t>
            </a:r>
          </a:p>
          <a:p>
            <a:r>
              <a:rPr lang="en-US" altLang="id-ID" smtClean="0"/>
              <a:t>The actions are </a:t>
            </a:r>
            <a:r>
              <a:rPr lang="en-US" altLang="id-ID" smtClean="0">
                <a:solidFill>
                  <a:schemeClr val="hlink"/>
                </a:solidFill>
              </a:rPr>
              <a:t>deterministic</a:t>
            </a:r>
          </a:p>
          <a:p>
            <a:pPr>
              <a:buFontTx/>
              <a:buNone/>
            </a:pPr>
            <a:endParaRPr lang="en-US" altLang="id-ID" smtClean="0"/>
          </a:p>
        </p:txBody>
      </p:sp>
    </p:spTree>
  </p:cSld>
  <p:clrMapOvr>
    <a:masterClrMapping/>
  </p:clrMapOvr>
  <p:transition>
    <p:spli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defRPr/>
            </a:pPr>
            <a:r>
              <a:rPr lang="en-US" sz="4000" b="1" dirty="0" smtClean="0">
                <a:solidFill>
                  <a:srgbClr val="C00000"/>
                </a:solidFill>
                <a:effectLst>
                  <a:outerShdw blurRad="38100" dist="38100" dir="2700000" algn="tl">
                    <a:srgbClr val="C0C0C0"/>
                  </a:outerShdw>
                </a:effectLst>
              </a:rPr>
              <a:t>Simple Agent Algorithm</a:t>
            </a:r>
          </a:p>
        </p:txBody>
      </p:sp>
      <p:sp>
        <p:nvSpPr>
          <p:cNvPr id="28675" name="Rectangle 3"/>
          <p:cNvSpPr>
            <a:spLocks noGrp="1" noChangeArrowheads="1"/>
          </p:cNvSpPr>
          <p:nvPr>
            <p:ph type="body" idx="1"/>
          </p:nvPr>
        </p:nvSpPr>
        <p:spPr>
          <a:xfrm>
            <a:off x="914400" y="1600200"/>
            <a:ext cx="8229600" cy="4525963"/>
          </a:xfrm>
        </p:spPr>
        <p:txBody>
          <a:bodyPr/>
          <a:lstStyle/>
          <a:p>
            <a:pPr marL="609600" indent="-609600">
              <a:buFontTx/>
              <a:buNone/>
            </a:pPr>
            <a:r>
              <a:rPr lang="en-US" altLang="id-ID" sz="2800" smtClean="0">
                <a:solidFill>
                  <a:schemeClr val="hlink"/>
                </a:solidFill>
              </a:rPr>
              <a:t>Problem-Solving-Agent</a:t>
            </a:r>
          </a:p>
          <a:p>
            <a:pPr marL="609600" indent="-609600">
              <a:buFont typeface="Wingdings" panose="05000000000000000000" pitchFamily="2" charset="2"/>
              <a:buAutoNum type="arabicPeriod"/>
            </a:pPr>
            <a:r>
              <a:rPr lang="en-US" altLang="id-ID" sz="2800" smtClean="0"/>
              <a:t>initial-state </a:t>
            </a:r>
            <a:r>
              <a:rPr lang="en-US" altLang="id-ID" sz="2800" smtClean="0">
                <a:sym typeface="Wingdings" panose="05000000000000000000" pitchFamily="2" charset="2"/>
              </a:rPr>
              <a:t> sense/read state</a:t>
            </a:r>
          </a:p>
          <a:p>
            <a:pPr marL="609600" indent="-609600">
              <a:buFont typeface="Wingdings" panose="05000000000000000000" pitchFamily="2" charset="2"/>
              <a:buAutoNum type="arabicPeriod"/>
            </a:pPr>
            <a:r>
              <a:rPr lang="en-US" altLang="id-ID" sz="2800" smtClean="0">
                <a:sym typeface="Wingdings" panose="05000000000000000000" pitchFamily="2" charset="2"/>
              </a:rPr>
              <a:t>goal  select/read goal</a:t>
            </a:r>
          </a:p>
          <a:p>
            <a:pPr marL="609600" indent="-609600">
              <a:buFont typeface="Wingdings" panose="05000000000000000000" pitchFamily="2" charset="2"/>
              <a:buAutoNum type="arabicPeriod"/>
            </a:pPr>
            <a:r>
              <a:rPr lang="en-US" altLang="id-ID" sz="2800" smtClean="0">
                <a:sym typeface="Wingdings" panose="05000000000000000000" pitchFamily="2" charset="2"/>
              </a:rPr>
              <a:t>successor  select/read action models</a:t>
            </a:r>
          </a:p>
          <a:p>
            <a:pPr marL="609600" indent="-609600">
              <a:buFont typeface="Wingdings" panose="05000000000000000000" pitchFamily="2" charset="2"/>
              <a:buAutoNum type="arabicPeriod"/>
            </a:pPr>
            <a:r>
              <a:rPr lang="en-US" altLang="id-ID" sz="2800" smtClean="0">
                <a:sym typeface="Wingdings" panose="05000000000000000000" pitchFamily="2" charset="2"/>
              </a:rPr>
              <a:t>problem  (initial-state, goal, successor)</a:t>
            </a:r>
          </a:p>
          <a:p>
            <a:pPr marL="609600" indent="-609600">
              <a:buFont typeface="Wingdings" panose="05000000000000000000" pitchFamily="2" charset="2"/>
              <a:buAutoNum type="arabicPeriod"/>
            </a:pPr>
            <a:r>
              <a:rPr lang="en-US" altLang="id-ID" sz="2800" smtClean="0">
                <a:sym typeface="Wingdings" panose="05000000000000000000" pitchFamily="2" charset="2"/>
              </a:rPr>
              <a:t>solution  </a:t>
            </a:r>
            <a:r>
              <a:rPr lang="en-US" altLang="id-ID" sz="2800" smtClean="0">
                <a:solidFill>
                  <a:srgbClr val="CC6600"/>
                </a:solidFill>
                <a:sym typeface="Wingdings" panose="05000000000000000000" pitchFamily="2" charset="2"/>
              </a:rPr>
              <a:t>search</a:t>
            </a:r>
            <a:r>
              <a:rPr lang="en-US" altLang="id-ID" sz="2800" smtClean="0">
                <a:sym typeface="Wingdings" panose="05000000000000000000" pitchFamily="2" charset="2"/>
              </a:rPr>
              <a:t>(problem)</a:t>
            </a:r>
          </a:p>
          <a:p>
            <a:pPr marL="609600" indent="-609600">
              <a:buFont typeface="Wingdings" panose="05000000000000000000" pitchFamily="2" charset="2"/>
              <a:buAutoNum type="arabicPeriod"/>
            </a:pPr>
            <a:r>
              <a:rPr lang="en-US" altLang="id-ID" sz="2800" smtClean="0">
                <a:sym typeface="Wingdings" panose="05000000000000000000" pitchFamily="2" charset="2"/>
              </a:rPr>
              <a:t>perform(solution)</a:t>
            </a:r>
            <a:endParaRPr lang="en-US" altLang="id-ID" sz="2800" smtClean="0"/>
          </a:p>
        </p:txBody>
      </p:sp>
    </p:spTree>
  </p:cSld>
  <p:clrMapOvr>
    <a:masterClrMapping/>
  </p:clrMapOvr>
  <p:transition>
    <p:spli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Search of State Space</a:t>
            </a:r>
          </a:p>
        </p:txBody>
      </p:sp>
      <p:grpSp>
        <p:nvGrpSpPr>
          <p:cNvPr id="29699" name="Group 3"/>
          <p:cNvGrpSpPr>
            <a:grpSpLocks/>
          </p:cNvGrpSpPr>
          <p:nvPr/>
        </p:nvGrpSpPr>
        <p:grpSpPr bwMode="auto">
          <a:xfrm>
            <a:off x="1219200" y="2133600"/>
            <a:ext cx="6400800" cy="3886200"/>
            <a:chOff x="768" y="1344"/>
            <a:chExt cx="4032" cy="2448"/>
          </a:xfrm>
        </p:grpSpPr>
        <p:grpSp>
          <p:nvGrpSpPr>
            <p:cNvPr id="29700" name="Group 4"/>
            <p:cNvGrpSpPr>
              <a:grpSpLocks/>
            </p:cNvGrpSpPr>
            <p:nvPr/>
          </p:nvGrpSpPr>
          <p:grpSpPr bwMode="auto">
            <a:xfrm>
              <a:off x="768" y="1344"/>
              <a:ext cx="4032" cy="2448"/>
              <a:chOff x="768" y="1344"/>
              <a:chExt cx="4032" cy="2448"/>
            </a:xfrm>
          </p:grpSpPr>
          <p:grpSp>
            <p:nvGrpSpPr>
              <p:cNvPr id="29715" name="Group 5"/>
              <p:cNvGrpSpPr>
                <a:grpSpLocks/>
              </p:cNvGrpSpPr>
              <p:nvPr/>
            </p:nvGrpSpPr>
            <p:grpSpPr bwMode="auto">
              <a:xfrm>
                <a:off x="768" y="1344"/>
                <a:ext cx="4032" cy="2448"/>
                <a:chOff x="768" y="1344"/>
                <a:chExt cx="4032" cy="2448"/>
              </a:xfrm>
            </p:grpSpPr>
            <p:sp>
              <p:nvSpPr>
                <p:cNvPr id="29723" name="Oval 6"/>
                <p:cNvSpPr>
                  <a:spLocks noChangeArrowheads="1"/>
                </p:cNvSpPr>
                <p:nvPr/>
              </p:nvSpPr>
              <p:spPr bwMode="auto">
                <a:xfrm>
                  <a:off x="768" y="2496"/>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9724" name="Oval 7"/>
                <p:cNvSpPr>
                  <a:spLocks noChangeArrowheads="1"/>
                </p:cNvSpPr>
                <p:nvPr/>
              </p:nvSpPr>
              <p:spPr bwMode="auto">
                <a:xfrm>
                  <a:off x="1104" y="1680"/>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9725" name="Oval 8"/>
                <p:cNvSpPr>
                  <a:spLocks noChangeArrowheads="1"/>
                </p:cNvSpPr>
                <p:nvPr/>
              </p:nvSpPr>
              <p:spPr bwMode="auto">
                <a:xfrm>
                  <a:off x="1344" y="2304"/>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9726" name="Oval 9"/>
                <p:cNvSpPr>
                  <a:spLocks noChangeArrowheads="1"/>
                </p:cNvSpPr>
                <p:nvPr/>
              </p:nvSpPr>
              <p:spPr bwMode="auto">
                <a:xfrm>
                  <a:off x="1008" y="3264"/>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9727" name="Oval 10"/>
                <p:cNvSpPr>
                  <a:spLocks noChangeArrowheads="1"/>
                </p:cNvSpPr>
                <p:nvPr/>
              </p:nvSpPr>
              <p:spPr bwMode="auto">
                <a:xfrm>
                  <a:off x="2304" y="2640"/>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9728" name="Oval 11"/>
                <p:cNvSpPr>
                  <a:spLocks noChangeArrowheads="1"/>
                </p:cNvSpPr>
                <p:nvPr/>
              </p:nvSpPr>
              <p:spPr bwMode="auto">
                <a:xfrm>
                  <a:off x="2016" y="1824"/>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9729" name="Oval 12"/>
                <p:cNvSpPr>
                  <a:spLocks noChangeArrowheads="1"/>
                </p:cNvSpPr>
                <p:nvPr/>
              </p:nvSpPr>
              <p:spPr bwMode="auto">
                <a:xfrm>
                  <a:off x="2640" y="1968"/>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9730" name="Oval 13"/>
                <p:cNvSpPr>
                  <a:spLocks noChangeArrowheads="1"/>
                </p:cNvSpPr>
                <p:nvPr/>
              </p:nvSpPr>
              <p:spPr bwMode="auto">
                <a:xfrm>
                  <a:off x="2928" y="1344"/>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9731" name="Oval 14"/>
                <p:cNvSpPr>
                  <a:spLocks noChangeArrowheads="1"/>
                </p:cNvSpPr>
                <p:nvPr/>
              </p:nvSpPr>
              <p:spPr bwMode="auto">
                <a:xfrm>
                  <a:off x="3984" y="2160"/>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9732" name="Oval 15"/>
                <p:cNvSpPr>
                  <a:spLocks noChangeArrowheads="1"/>
                </p:cNvSpPr>
                <p:nvPr/>
              </p:nvSpPr>
              <p:spPr bwMode="auto">
                <a:xfrm>
                  <a:off x="4080" y="3072"/>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9733" name="Oval 16"/>
                <p:cNvSpPr>
                  <a:spLocks noChangeArrowheads="1"/>
                </p:cNvSpPr>
                <p:nvPr/>
              </p:nvSpPr>
              <p:spPr bwMode="auto">
                <a:xfrm>
                  <a:off x="3408" y="2784"/>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9734" name="Oval 17"/>
                <p:cNvSpPr>
                  <a:spLocks noChangeArrowheads="1"/>
                </p:cNvSpPr>
                <p:nvPr/>
              </p:nvSpPr>
              <p:spPr bwMode="auto">
                <a:xfrm>
                  <a:off x="1680" y="3552"/>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9735" name="Oval 18"/>
                <p:cNvSpPr>
                  <a:spLocks noChangeArrowheads="1"/>
                </p:cNvSpPr>
                <p:nvPr/>
              </p:nvSpPr>
              <p:spPr bwMode="auto">
                <a:xfrm>
                  <a:off x="2640" y="3360"/>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9736" name="Oval 19"/>
                <p:cNvSpPr>
                  <a:spLocks noChangeArrowheads="1"/>
                </p:cNvSpPr>
                <p:nvPr/>
              </p:nvSpPr>
              <p:spPr bwMode="auto">
                <a:xfrm>
                  <a:off x="3408" y="3696"/>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9737" name="Oval 20"/>
                <p:cNvSpPr>
                  <a:spLocks noChangeArrowheads="1"/>
                </p:cNvSpPr>
                <p:nvPr/>
              </p:nvSpPr>
              <p:spPr bwMode="auto">
                <a:xfrm>
                  <a:off x="3792" y="1440"/>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9738" name="Oval 21"/>
                <p:cNvSpPr>
                  <a:spLocks noChangeArrowheads="1"/>
                </p:cNvSpPr>
                <p:nvPr/>
              </p:nvSpPr>
              <p:spPr bwMode="auto">
                <a:xfrm>
                  <a:off x="4704" y="2352"/>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9739" name="Oval 22"/>
                <p:cNvSpPr>
                  <a:spLocks noChangeArrowheads="1"/>
                </p:cNvSpPr>
                <p:nvPr/>
              </p:nvSpPr>
              <p:spPr bwMode="auto">
                <a:xfrm>
                  <a:off x="4512" y="1488"/>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9716" name="Line 23"/>
              <p:cNvSpPr>
                <a:spLocks noChangeShapeType="1"/>
              </p:cNvSpPr>
              <p:nvPr/>
            </p:nvSpPr>
            <p:spPr bwMode="auto">
              <a:xfrm flipV="1">
                <a:off x="839" y="1777"/>
                <a:ext cx="288" cy="7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17" name="Line 24"/>
              <p:cNvSpPr>
                <a:spLocks noChangeShapeType="1"/>
              </p:cNvSpPr>
              <p:nvPr/>
            </p:nvSpPr>
            <p:spPr bwMode="auto">
              <a:xfrm flipV="1">
                <a:off x="864" y="2362"/>
                <a:ext cx="494" cy="1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18" name="Line 25"/>
              <p:cNvSpPr>
                <a:spLocks noChangeShapeType="1"/>
              </p:cNvSpPr>
              <p:nvPr/>
            </p:nvSpPr>
            <p:spPr bwMode="auto">
              <a:xfrm>
                <a:off x="823" y="2592"/>
                <a:ext cx="197" cy="68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19" name="Line 26"/>
              <p:cNvSpPr>
                <a:spLocks noChangeShapeType="1"/>
              </p:cNvSpPr>
              <p:nvPr/>
            </p:nvSpPr>
            <p:spPr bwMode="auto">
              <a:xfrm>
                <a:off x="1094" y="3316"/>
                <a:ext cx="593" cy="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20" name="Line 27"/>
              <p:cNvSpPr>
                <a:spLocks noChangeShapeType="1"/>
              </p:cNvSpPr>
              <p:nvPr/>
            </p:nvSpPr>
            <p:spPr bwMode="auto">
              <a:xfrm flipV="1">
                <a:off x="1094" y="2715"/>
                <a:ext cx="1210" cy="5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21" name="Line 28"/>
              <p:cNvSpPr>
                <a:spLocks noChangeShapeType="1"/>
              </p:cNvSpPr>
              <p:nvPr/>
            </p:nvSpPr>
            <p:spPr bwMode="auto">
              <a:xfrm flipV="1">
                <a:off x="1777" y="3398"/>
                <a:ext cx="864" cy="1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22" name="Line 29"/>
              <p:cNvSpPr>
                <a:spLocks noChangeShapeType="1"/>
              </p:cNvSpPr>
              <p:nvPr/>
            </p:nvSpPr>
            <p:spPr bwMode="auto">
              <a:xfrm flipH="1" flipV="1">
                <a:off x="1424" y="2370"/>
                <a:ext cx="880" cy="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29701" name="Line 30"/>
            <p:cNvSpPr>
              <a:spLocks noChangeShapeType="1"/>
            </p:cNvSpPr>
            <p:nvPr/>
          </p:nvSpPr>
          <p:spPr bwMode="auto">
            <a:xfrm>
              <a:off x="2724" y="3423"/>
              <a:ext cx="683" cy="2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02" name="Line 31"/>
            <p:cNvSpPr>
              <a:spLocks noChangeShapeType="1"/>
            </p:cNvSpPr>
            <p:nvPr/>
          </p:nvSpPr>
          <p:spPr bwMode="auto">
            <a:xfrm flipV="1">
              <a:off x="1417" y="1910"/>
              <a:ext cx="622" cy="4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03" name="Line 32"/>
            <p:cNvSpPr>
              <a:spLocks noChangeShapeType="1"/>
            </p:cNvSpPr>
            <p:nvPr/>
          </p:nvSpPr>
          <p:spPr bwMode="auto">
            <a:xfrm>
              <a:off x="2115" y="1857"/>
              <a:ext cx="515"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04" name="Line 33"/>
            <p:cNvSpPr>
              <a:spLocks noChangeShapeType="1"/>
            </p:cNvSpPr>
            <p:nvPr/>
          </p:nvSpPr>
          <p:spPr bwMode="auto">
            <a:xfrm flipV="1">
              <a:off x="2084" y="1425"/>
              <a:ext cx="857" cy="4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05" name="Line 34"/>
            <p:cNvSpPr>
              <a:spLocks noChangeShapeType="1"/>
            </p:cNvSpPr>
            <p:nvPr/>
          </p:nvSpPr>
          <p:spPr bwMode="auto">
            <a:xfrm>
              <a:off x="2099" y="1895"/>
              <a:ext cx="1312" cy="9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06" name="Line 35"/>
            <p:cNvSpPr>
              <a:spLocks noChangeShapeType="1"/>
            </p:cNvSpPr>
            <p:nvPr/>
          </p:nvSpPr>
          <p:spPr bwMode="auto">
            <a:xfrm flipV="1">
              <a:off x="2721" y="3130"/>
              <a:ext cx="1356" cy="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07" name="Line 36"/>
            <p:cNvSpPr>
              <a:spLocks noChangeShapeType="1"/>
            </p:cNvSpPr>
            <p:nvPr/>
          </p:nvSpPr>
          <p:spPr bwMode="auto">
            <a:xfrm flipH="1">
              <a:off x="3479" y="3176"/>
              <a:ext cx="629" cy="53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08" name="Line 37"/>
            <p:cNvSpPr>
              <a:spLocks noChangeShapeType="1"/>
            </p:cNvSpPr>
            <p:nvPr/>
          </p:nvSpPr>
          <p:spPr bwMode="auto">
            <a:xfrm>
              <a:off x="3024" y="1402"/>
              <a:ext cx="978" cy="7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09" name="Line 38"/>
            <p:cNvSpPr>
              <a:spLocks noChangeShapeType="1"/>
            </p:cNvSpPr>
            <p:nvPr/>
          </p:nvSpPr>
          <p:spPr bwMode="auto">
            <a:xfrm>
              <a:off x="3032" y="1372"/>
              <a:ext cx="765" cy="1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10" name="Line 39"/>
            <p:cNvSpPr>
              <a:spLocks noChangeShapeType="1"/>
            </p:cNvSpPr>
            <p:nvPr/>
          </p:nvSpPr>
          <p:spPr bwMode="auto">
            <a:xfrm>
              <a:off x="3896" y="1485"/>
              <a:ext cx="613" cy="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11" name="Line 40"/>
            <p:cNvSpPr>
              <a:spLocks noChangeShapeType="1"/>
            </p:cNvSpPr>
            <p:nvPr/>
          </p:nvSpPr>
          <p:spPr bwMode="auto">
            <a:xfrm>
              <a:off x="3873" y="1539"/>
              <a:ext cx="856" cy="8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12" name="Line 41"/>
            <p:cNvSpPr>
              <a:spLocks noChangeShapeType="1"/>
            </p:cNvSpPr>
            <p:nvPr/>
          </p:nvSpPr>
          <p:spPr bwMode="auto">
            <a:xfrm flipH="1">
              <a:off x="3486" y="2425"/>
              <a:ext cx="1243" cy="37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13" name="Line 42"/>
            <p:cNvSpPr>
              <a:spLocks noChangeShapeType="1"/>
            </p:cNvSpPr>
            <p:nvPr/>
          </p:nvSpPr>
          <p:spPr bwMode="auto">
            <a:xfrm flipH="1">
              <a:off x="4161" y="2448"/>
              <a:ext cx="568" cy="62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29714" name="Line 43"/>
            <p:cNvSpPr>
              <a:spLocks noChangeShapeType="1"/>
            </p:cNvSpPr>
            <p:nvPr/>
          </p:nvSpPr>
          <p:spPr bwMode="auto">
            <a:xfrm flipV="1">
              <a:off x="2688" y="2880"/>
              <a:ext cx="72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Tree>
  </p:cSld>
  <p:clrMapOvr>
    <a:masterClrMapping/>
  </p:clrMapOvr>
  <p:transition>
    <p:spli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Search of State Space</a:t>
            </a:r>
          </a:p>
        </p:txBody>
      </p:sp>
      <p:grpSp>
        <p:nvGrpSpPr>
          <p:cNvPr id="30723" name="Group 3"/>
          <p:cNvGrpSpPr>
            <a:grpSpLocks/>
          </p:cNvGrpSpPr>
          <p:nvPr/>
        </p:nvGrpSpPr>
        <p:grpSpPr bwMode="auto">
          <a:xfrm>
            <a:off x="1219200" y="2133600"/>
            <a:ext cx="6400800" cy="3886200"/>
            <a:chOff x="768" y="1344"/>
            <a:chExt cx="4032" cy="2448"/>
          </a:xfrm>
        </p:grpSpPr>
        <p:grpSp>
          <p:nvGrpSpPr>
            <p:cNvPr id="30726" name="Group 4"/>
            <p:cNvGrpSpPr>
              <a:grpSpLocks/>
            </p:cNvGrpSpPr>
            <p:nvPr/>
          </p:nvGrpSpPr>
          <p:grpSpPr bwMode="auto">
            <a:xfrm>
              <a:off x="768" y="1344"/>
              <a:ext cx="4032" cy="2448"/>
              <a:chOff x="768" y="1344"/>
              <a:chExt cx="4032" cy="2448"/>
            </a:xfrm>
          </p:grpSpPr>
          <p:grpSp>
            <p:nvGrpSpPr>
              <p:cNvPr id="30741" name="Group 5"/>
              <p:cNvGrpSpPr>
                <a:grpSpLocks/>
              </p:cNvGrpSpPr>
              <p:nvPr/>
            </p:nvGrpSpPr>
            <p:grpSpPr bwMode="auto">
              <a:xfrm>
                <a:off x="768" y="1344"/>
                <a:ext cx="4032" cy="2448"/>
                <a:chOff x="768" y="1344"/>
                <a:chExt cx="4032" cy="2448"/>
              </a:xfrm>
            </p:grpSpPr>
            <p:sp>
              <p:nvSpPr>
                <p:cNvPr id="30749" name="Oval 6"/>
                <p:cNvSpPr>
                  <a:spLocks noChangeArrowheads="1"/>
                </p:cNvSpPr>
                <p:nvPr/>
              </p:nvSpPr>
              <p:spPr bwMode="auto">
                <a:xfrm>
                  <a:off x="768" y="2496"/>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50" name="Oval 7"/>
                <p:cNvSpPr>
                  <a:spLocks noChangeArrowheads="1"/>
                </p:cNvSpPr>
                <p:nvPr/>
              </p:nvSpPr>
              <p:spPr bwMode="auto">
                <a:xfrm>
                  <a:off x="1104" y="1680"/>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51" name="Oval 8"/>
                <p:cNvSpPr>
                  <a:spLocks noChangeArrowheads="1"/>
                </p:cNvSpPr>
                <p:nvPr/>
              </p:nvSpPr>
              <p:spPr bwMode="auto">
                <a:xfrm>
                  <a:off x="1344" y="2304"/>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52" name="Oval 9"/>
                <p:cNvSpPr>
                  <a:spLocks noChangeArrowheads="1"/>
                </p:cNvSpPr>
                <p:nvPr/>
              </p:nvSpPr>
              <p:spPr bwMode="auto">
                <a:xfrm>
                  <a:off x="1008" y="3264"/>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53" name="Oval 10"/>
                <p:cNvSpPr>
                  <a:spLocks noChangeArrowheads="1"/>
                </p:cNvSpPr>
                <p:nvPr/>
              </p:nvSpPr>
              <p:spPr bwMode="auto">
                <a:xfrm>
                  <a:off x="2304" y="2640"/>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54" name="Oval 11"/>
                <p:cNvSpPr>
                  <a:spLocks noChangeArrowheads="1"/>
                </p:cNvSpPr>
                <p:nvPr/>
              </p:nvSpPr>
              <p:spPr bwMode="auto">
                <a:xfrm>
                  <a:off x="2016" y="1824"/>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55" name="Oval 12"/>
                <p:cNvSpPr>
                  <a:spLocks noChangeArrowheads="1"/>
                </p:cNvSpPr>
                <p:nvPr/>
              </p:nvSpPr>
              <p:spPr bwMode="auto">
                <a:xfrm>
                  <a:off x="2640" y="1968"/>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56" name="Oval 13"/>
                <p:cNvSpPr>
                  <a:spLocks noChangeArrowheads="1"/>
                </p:cNvSpPr>
                <p:nvPr/>
              </p:nvSpPr>
              <p:spPr bwMode="auto">
                <a:xfrm>
                  <a:off x="2928" y="1344"/>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57" name="Oval 14"/>
                <p:cNvSpPr>
                  <a:spLocks noChangeArrowheads="1"/>
                </p:cNvSpPr>
                <p:nvPr/>
              </p:nvSpPr>
              <p:spPr bwMode="auto">
                <a:xfrm>
                  <a:off x="3984" y="2160"/>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58" name="Oval 15"/>
                <p:cNvSpPr>
                  <a:spLocks noChangeArrowheads="1"/>
                </p:cNvSpPr>
                <p:nvPr/>
              </p:nvSpPr>
              <p:spPr bwMode="auto">
                <a:xfrm>
                  <a:off x="4080" y="3072"/>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59" name="Oval 16"/>
                <p:cNvSpPr>
                  <a:spLocks noChangeArrowheads="1"/>
                </p:cNvSpPr>
                <p:nvPr/>
              </p:nvSpPr>
              <p:spPr bwMode="auto">
                <a:xfrm>
                  <a:off x="3408" y="2784"/>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60" name="Oval 17"/>
                <p:cNvSpPr>
                  <a:spLocks noChangeArrowheads="1"/>
                </p:cNvSpPr>
                <p:nvPr/>
              </p:nvSpPr>
              <p:spPr bwMode="auto">
                <a:xfrm>
                  <a:off x="1680" y="3552"/>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61" name="Oval 18"/>
                <p:cNvSpPr>
                  <a:spLocks noChangeArrowheads="1"/>
                </p:cNvSpPr>
                <p:nvPr/>
              </p:nvSpPr>
              <p:spPr bwMode="auto">
                <a:xfrm>
                  <a:off x="2640" y="3360"/>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62" name="Oval 19"/>
                <p:cNvSpPr>
                  <a:spLocks noChangeArrowheads="1"/>
                </p:cNvSpPr>
                <p:nvPr/>
              </p:nvSpPr>
              <p:spPr bwMode="auto">
                <a:xfrm>
                  <a:off x="3408" y="3696"/>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63" name="Oval 20"/>
                <p:cNvSpPr>
                  <a:spLocks noChangeArrowheads="1"/>
                </p:cNvSpPr>
                <p:nvPr/>
              </p:nvSpPr>
              <p:spPr bwMode="auto">
                <a:xfrm>
                  <a:off x="3792" y="1440"/>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64" name="Oval 21"/>
                <p:cNvSpPr>
                  <a:spLocks noChangeArrowheads="1"/>
                </p:cNvSpPr>
                <p:nvPr/>
              </p:nvSpPr>
              <p:spPr bwMode="auto">
                <a:xfrm>
                  <a:off x="4704" y="2352"/>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65" name="Oval 22"/>
                <p:cNvSpPr>
                  <a:spLocks noChangeArrowheads="1"/>
                </p:cNvSpPr>
                <p:nvPr/>
              </p:nvSpPr>
              <p:spPr bwMode="auto">
                <a:xfrm>
                  <a:off x="4512" y="1488"/>
                  <a:ext cx="96" cy="96"/>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30742" name="Line 23"/>
              <p:cNvSpPr>
                <a:spLocks noChangeShapeType="1"/>
              </p:cNvSpPr>
              <p:nvPr/>
            </p:nvSpPr>
            <p:spPr bwMode="auto">
              <a:xfrm flipV="1">
                <a:off x="839" y="1777"/>
                <a:ext cx="288" cy="7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43" name="Line 24"/>
              <p:cNvSpPr>
                <a:spLocks noChangeShapeType="1"/>
              </p:cNvSpPr>
              <p:nvPr/>
            </p:nvSpPr>
            <p:spPr bwMode="auto">
              <a:xfrm flipV="1">
                <a:off x="864" y="2362"/>
                <a:ext cx="494" cy="1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44" name="Line 25"/>
              <p:cNvSpPr>
                <a:spLocks noChangeShapeType="1"/>
              </p:cNvSpPr>
              <p:nvPr/>
            </p:nvSpPr>
            <p:spPr bwMode="auto">
              <a:xfrm>
                <a:off x="823" y="2592"/>
                <a:ext cx="197" cy="68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45" name="Line 26"/>
              <p:cNvSpPr>
                <a:spLocks noChangeShapeType="1"/>
              </p:cNvSpPr>
              <p:nvPr/>
            </p:nvSpPr>
            <p:spPr bwMode="auto">
              <a:xfrm>
                <a:off x="1094" y="3316"/>
                <a:ext cx="593" cy="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46" name="Line 27"/>
              <p:cNvSpPr>
                <a:spLocks noChangeShapeType="1"/>
              </p:cNvSpPr>
              <p:nvPr/>
            </p:nvSpPr>
            <p:spPr bwMode="auto">
              <a:xfrm flipV="1">
                <a:off x="1094" y="2715"/>
                <a:ext cx="1210" cy="5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47" name="Line 28"/>
              <p:cNvSpPr>
                <a:spLocks noChangeShapeType="1"/>
              </p:cNvSpPr>
              <p:nvPr/>
            </p:nvSpPr>
            <p:spPr bwMode="auto">
              <a:xfrm flipV="1">
                <a:off x="1777" y="3398"/>
                <a:ext cx="864" cy="1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48" name="Line 29"/>
              <p:cNvSpPr>
                <a:spLocks noChangeShapeType="1"/>
              </p:cNvSpPr>
              <p:nvPr/>
            </p:nvSpPr>
            <p:spPr bwMode="auto">
              <a:xfrm flipH="1" flipV="1">
                <a:off x="1424" y="2370"/>
                <a:ext cx="880" cy="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30727" name="Line 30"/>
            <p:cNvSpPr>
              <a:spLocks noChangeShapeType="1"/>
            </p:cNvSpPr>
            <p:nvPr/>
          </p:nvSpPr>
          <p:spPr bwMode="auto">
            <a:xfrm>
              <a:off x="2724" y="3423"/>
              <a:ext cx="683" cy="2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28" name="Line 31"/>
            <p:cNvSpPr>
              <a:spLocks noChangeShapeType="1"/>
            </p:cNvSpPr>
            <p:nvPr/>
          </p:nvSpPr>
          <p:spPr bwMode="auto">
            <a:xfrm flipV="1">
              <a:off x="1417" y="1910"/>
              <a:ext cx="622" cy="4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29" name="Line 32"/>
            <p:cNvSpPr>
              <a:spLocks noChangeShapeType="1"/>
            </p:cNvSpPr>
            <p:nvPr/>
          </p:nvSpPr>
          <p:spPr bwMode="auto">
            <a:xfrm>
              <a:off x="2115" y="1857"/>
              <a:ext cx="515"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30" name="Line 33"/>
            <p:cNvSpPr>
              <a:spLocks noChangeShapeType="1"/>
            </p:cNvSpPr>
            <p:nvPr/>
          </p:nvSpPr>
          <p:spPr bwMode="auto">
            <a:xfrm flipV="1">
              <a:off x="2084" y="1425"/>
              <a:ext cx="857" cy="4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31" name="Line 34"/>
            <p:cNvSpPr>
              <a:spLocks noChangeShapeType="1"/>
            </p:cNvSpPr>
            <p:nvPr/>
          </p:nvSpPr>
          <p:spPr bwMode="auto">
            <a:xfrm>
              <a:off x="2099" y="1895"/>
              <a:ext cx="1312" cy="9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32" name="Line 35"/>
            <p:cNvSpPr>
              <a:spLocks noChangeShapeType="1"/>
            </p:cNvSpPr>
            <p:nvPr/>
          </p:nvSpPr>
          <p:spPr bwMode="auto">
            <a:xfrm flipV="1">
              <a:off x="2721" y="3130"/>
              <a:ext cx="1356" cy="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33" name="Line 36"/>
            <p:cNvSpPr>
              <a:spLocks noChangeShapeType="1"/>
            </p:cNvSpPr>
            <p:nvPr/>
          </p:nvSpPr>
          <p:spPr bwMode="auto">
            <a:xfrm flipH="1">
              <a:off x="3479" y="3176"/>
              <a:ext cx="629" cy="53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34" name="Line 37"/>
            <p:cNvSpPr>
              <a:spLocks noChangeShapeType="1"/>
            </p:cNvSpPr>
            <p:nvPr/>
          </p:nvSpPr>
          <p:spPr bwMode="auto">
            <a:xfrm>
              <a:off x="3024" y="1402"/>
              <a:ext cx="978" cy="7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35" name="Line 38"/>
            <p:cNvSpPr>
              <a:spLocks noChangeShapeType="1"/>
            </p:cNvSpPr>
            <p:nvPr/>
          </p:nvSpPr>
          <p:spPr bwMode="auto">
            <a:xfrm>
              <a:off x="3032" y="1372"/>
              <a:ext cx="765" cy="1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36" name="Line 39"/>
            <p:cNvSpPr>
              <a:spLocks noChangeShapeType="1"/>
            </p:cNvSpPr>
            <p:nvPr/>
          </p:nvSpPr>
          <p:spPr bwMode="auto">
            <a:xfrm>
              <a:off x="3896" y="1485"/>
              <a:ext cx="613" cy="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37" name="Line 40"/>
            <p:cNvSpPr>
              <a:spLocks noChangeShapeType="1"/>
            </p:cNvSpPr>
            <p:nvPr/>
          </p:nvSpPr>
          <p:spPr bwMode="auto">
            <a:xfrm>
              <a:off x="3873" y="1539"/>
              <a:ext cx="856" cy="8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38" name="Line 41"/>
            <p:cNvSpPr>
              <a:spLocks noChangeShapeType="1"/>
            </p:cNvSpPr>
            <p:nvPr/>
          </p:nvSpPr>
          <p:spPr bwMode="auto">
            <a:xfrm flipH="1">
              <a:off x="3486" y="2425"/>
              <a:ext cx="1243" cy="37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39" name="Line 42"/>
            <p:cNvSpPr>
              <a:spLocks noChangeShapeType="1"/>
            </p:cNvSpPr>
            <p:nvPr/>
          </p:nvSpPr>
          <p:spPr bwMode="auto">
            <a:xfrm flipH="1">
              <a:off x="4161" y="2448"/>
              <a:ext cx="568" cy="62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0740" name="Line 43"/>
            <p:cNvSpPr>
              <a:spLocks noChangeShapeType="1"/>
            </p:cNvSpPr>
            <p:nvPr/>
          </p:nvSpPr>
          <p:spPr bwMode="auto">
            <a:xfrm flipV="1">
              <a:off x="2688" y="2880"/>
              <a:ext cx="72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30724" name="Oval 44"/>
          <p:cNvSpPr>
            <a:spLocks noChangeArrowheads="1"/>
          </p:cNvSpPr>
          <p:nvPr/>
        </p:nvSpPr>
        <p:spPr bwMode="auto">
          <a:xfrm>
            <a:off x="1219200" y="3962400"/>
            <a:ext cx="152400" cy="152400"/>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0725" name="Oval 45"/>
          <p:cNvSpPr>
            <a:spLocks noChangeArrowheads="1"/>
          </p:cNvSpPr>
          <p:nvPr/>
        </p:nvSpPr>
        <p:spPr bwMode="auto">
          <a:xfrm>
            <a:off x="4648200" y="2133600"/>
            <a:ext cx="152400" cy="152400"/>
          </a:xfrm>
          <a:prstGeom prst="ellipse">
            <a:avLst/>
          </a:prstGeom>
          <a:solidFill>
            <a:srgbClr val="00CC66"/>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Tree>
  </p:cSld>
  <p:clrMapOvr>
    <a:masterClrMapping/>
  </p:clrMapOvr>
  <p:transition>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Problem-Solving Agent</a:t>
            </a:r>
          </a:p>
        </p:txBody>
      </p:sp>
      <p:grpSp>
        <p:nvGrpSpPr>
          <p:cNvPr id="4099" name="Group 3"/>
          <p:cNvGrpSpPr>
            <a:grpSpLocks/>
          </p:cNvGrpSpPr>
          <p:nvPr/>
        </p:nvGrpSpPr>
        <p:grpSpPr bwMode="auto">
          <a:xfrm>
            <a:off x="1828800" y="1905000"/>
            <a:ext cx="5943600" cy="3548063"/>
            <a:chOff x="1152" y="1221"/>
            <a:chExt cx="3744" cy="2235"/>
          </a:xfrm>
        </p:grpSpPr>
        <p:grpSp>
          <p:nvGrpSpPr>
            <p:cNvPr id="4100" name="Group 4"/>
            <p:cNvGrpSpPr>
              <a:grpSpLocks/>
            </p:cNvGrpSpPr>
            <p:nvPr/>
          </p:nvGrpSpPr>
          <p:grpSpPr bwMode="auto">
            <a:xfrm>
              <a:off x="2160" y="1480"/>
              <a:ext cx="2736" cy="1288"/>
              <a:chOff x="1968" y="1480"/>
              <a:chExt cx="2736" cy="1288"/>
            </a:xfrm>
          </p:grpSpPr>
          <p:sp>
            <p:nvSpPr>
              <p:cNvPr id="4125" name="Oval 5"/>
              <p:cNvSpPr>
                <a:spLocks noChangeArrowheads="1"/>
              </p:cNvSpPr>
              <p:nvPr/>
            </p:nvSpPr>
            <p:spPr bwMode="auto">
              <a:xfrm>
                <a:off x="3360" y="1824"/>
                <a:ext cx="1344" cy="912"/>
              </a:xfrm>
              <a:prstGeom prst="ellipse">
                <a:avLst/>
              </a:prstGeom>
              <a:solidFill>
                <a:schemeClr val="fo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id-ID" sz="2400">
                    <a:latin typeface="Tahoma" panose="020B0604030504040204" pitchFamily="34" charset="0"/>
                  </a:rPr>
                  <a:t>environment</a:t>
                </a:r>
              </a:p>
            </p:txBody>
          </p:sp>
          <p:sp>
            <p:nvSpPr>
              <p:cNvPr id="4126" name="Freeform 6"/>
              <p:cNvSpPr>
                <a:spLocks/>
              </p:cNvSpPr>
              <p:nvPr/>
            </p:nvSpPr>
            <p:spPr bwMode="auto">
              <a:xfrm>
                <a:off x="1968" y="1480"/>
                <a:ext cx="1584" cy="488"/>
              </a:xfrm>
              <a:custGeom>
                <a:avLst/>
                <a:gdLst>
                  <a:gd name="T0" fmla="*/ 1584 w 1584"/>
                  <a:gd name="T1" fmla="*/ 488 h 488"/>
                  <a:gd name="T2" fmla="*/ 1296 w 1584"/>
                  <a:gd name="T3" fmla="*/ 152 h 488"/>
                  <a:gd name="T4" fmla="*/ 768 w 1584"/>
                  <a:gd name="T5" fmla="*/ 8 h 488"/>
                  <a:gd name="T6" fmla="*/ 288 w 1584"/>
                  <a:gd name="T7" fmla="*/ 104 h 488"/>
                  <a:gd name="T8" fmla="*/ 0 w 1584"/>
                  <a:gd name="T9" fmla="*/ 248 h 488"/>
                  <a:gd name="T10" fmla="*/ 0 60000 65536"/>
                  <a:gd name="T11" fmla="*/ 0 60000 65536"/>
                  <a:gd name="T12" fmla="*/ 0 60000 65536"/>
                  <a:gd name="T13" fmla="*/ 0 60000 65536"/>
                  <a:gd name="T14" fmla="*/ 0 60000 65536"/>
                  <a:gd name="T15" fmla="*/ 0 w 1584"/>
                  <a:gd name="T16" fmla="*/ 0 h 488"/>
                  <a:gd name="T17" fmla="*/ 1584 w 1584"/>
                  <a:gd name="T18" fmla="*/ 488 h 488"/>
                </a:gdLst>
                <a:ahLst/>
                <a:cxnLst>
                  <a:cxn ang="T10">
                    <a:pos x="T0" y="T1"/>
                  </a:cxn>
                  <a:cxn ang="T11">
                    <a:pos x="T2" y="T3"/>
                  </a:cxn>
                  <a:cxn ang="T12">
                    <a:pos x="T4" y="T5"/>
                  </a:cxn>
                  <a:cxn ang="T13">
                    <a:pos x="T6" y="T7"/>
                  </a:cxn>
                  <a:cxn ang="T14">
                    <a:pos x="T8" y="T9"/>
                  </a:cxn>
                </a:cxnLst>
                <a:rect l="T15" t="T16" r="T17" b="T18"/>
                <a:pathLst>
                  <a:path w="1584" h="488">
                    <a:moveTo>
                      <a:pt x="1584" y="488"/>
                    </a:moveTo>
                    <a:cubicBezTo>
                      <a:pt x="1508" y="360"/>
                      <a:pt x="1432" y="232"/>
                      <a:pt x="1296" y="152"/>
                    </a:cubicBezTo>
                    <a:cubicBezTo>
                      <a:pt x="1160" y="72"/>
                      <a:pt x="936" y="16"/>
                      <a:pt x="768" y="8"/>
                    </a:cubicBezTo>
                    <a:cubicBezTo>
                      <a:pt x="600" y="0"/>
                      <a:pt x="416" y="64"/>
                      <a:pt x="288" y="104"/>
                    </a:cubicBezTo>
                    <a:cubicBezTo>
                      <a:pt x="160" y="144"/>
                      <a:pt x="48" y="224"/>
                      <a:pt x="0" y="248"/>
                    </a:cubicBezTo>
                  </a:path>
                </a:pathLst>
              </a:custGeom>
              <a:noFill/>
              <a:ln w="38100">
                <a:solidFill>
                  <a:srgbClr val="F81706"/>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127" name="Freeform 7"/>
              <p:cNvSpPr>
                <a:spLocks/>
              </p:cNvSpPr>
              <p:nvPr/>
            </p:nvSpPr>
            <p:spPr bwMode="auto">
              <a:xfrm>
                <a:off x="2208" y="2496"/>
                <a:ext cx="1200" cy="272"/>
              </a:xfrm>
              <a:custGeom>
                <a:avLst/>
                <a:gdLst>
                  <a:gd name="T0" fmla="*/ 0 w 1200"/>
                  <a:gd name="T1" fmla="*/ 0 h 272"/>
                  <a:gd name="T2" fmla="*/ 384 w 1200"/>
                  <a:gd name="T3" fmla="*/ 240 h 272"/>
                  <a:gd name="T4" fmla="*/ 864 w 1200"/>
                  <a:gd name="T5" fmla="*/ 192 h 272"/>
                  <a:gd name="T6" fmla="*/ 1200 w 1200"/>
                  <a:gd name="T7" fmla="*/ 0 h 272"/>
                  <a:gd name="T8" fmla="*/ 0 60000 65536"/>
                  <a:gd name="T9" fmla="*/ 0 60000 65536"/>
                  <a:gd name="T10" fmla="*/ 0 60000 65536"/>
                  <a:gd name="T11" fmla="*/ 0 60000 65536"/>
                  <a:gd name="T12" fmla="*/ 0 w 1200"/>
                  <a:gd name="T13" fmla="*/ 0 h 272"/>
                  <a:gd name="T14" fmla="*/ 1200 w 1200"/>
                  <a:gd name="T15" fmla="*/ 272 h 272"/>
                </a:gdLst>
                <a:ahLst/>
                <a:cxnLst>
                  <a:cxn ang="T8">
                    <a:pos x="T0" y="T1"/>
                  </a:cxn>
                  <a:cxn ang="T9">
                    <a:pos x="T2" y="T3"/>
                  </a:cxn>
                  <a:cxn ang="T10">
                    <a:pos x="T4" y="T5"/>
                  </a:cxn>
                  <a:cxn ang="T11">
                    <a:pos x="T6" y="T7"/>
                  </a:cxn>
                </a:cxnLst>
                <a:rect l="T12" t="T13" r="T14" b="T15"/>
                <a:pathLst>
                  <a:path w="1200" h="272">
                    <a:moveTo>
                      <a:pt x="0" y="0"/>
                    </a:moveTo>
                    <a:cubicBezTo>
                      <a:pt x="120" y="104"/>
                      <a:pt x="240" y="208"/>
                      <a:pt x="384" y="240"/>
                    </a:cubicBezTo>
                    <a:cubicBezTo>
                      <a:pt x="528" y="272"/>
                      <a:pt x="728" y="232"/>
                      <a:pt x="864" y="192"/>
                    </a:cubicBezTo>
                    <a:cubicBezTo>
                      <a:pt x="1000" y="152"/>
                      <a:pt x="1144" y="32"/>
                      <a:pt x="1200" y="0"/>
                    </a:cubicBezTo>
                  </a:path>
                </a:pathLst>
              </a:custGeom>
              <a:noFill/>
              <a:ln w="38100">
                <a:solidFill>
                  <a:srgbClr val="339933"/>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grpSp>
          <p:nvGrpSpPr>
            <p:cNvPr id="4101" name="Group 8"/>
            <p:cNvGrpSpPr>
              <a:grpSpLocks/>
            </p:cNvGrpSpPr>
            <p:nvPr/>
          </p:nvGrpSpPr>
          <p:grpSpPr bwMode="auto">
            <a:xfrm>
              <a:off x="1152" y="1632"/>
              <a:ext cx="768" cy="1248"/>
              <a:chOff x="960" y="1632"/>
              <a:chExt cx="768" cy="1248"/>
            </a:xfrm>
          </p:grpSpPr>
          <p:sp>
            <p:nvSpPr>
              <p:cNvPr id="4123" name="Rectangle 9"/>
              <p:cNvSpPr>
                <a:spLocks noChangeArrowheads="1"/>
              </p:cNvSpPr>
              <p:nvPr/>
            </p:nvSpPr>
            <p:spPr bwMode="auto">
              <a:xfrm>
                <a:off x="960" y="1632"/>
                <a:ext cx="768" cy="124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id-ID" altLang="id-ID" sz="2400">
                  <a:solidFill>
                    <a:srgbClr val="CC6600"/>
                  </a:solidFill>
                  <a:latin typeface="Tahoma" panose="020B0604030504040204" pitchFamily="34" charset="0"/>
                </a:endParaRPr>
              </a:p>
            </p:txBody>
          </p:sp>
          <p:sp>
            <p:nvSpPr>
              <p:cNvPr id="4124" name="Text Box 10"/>
              <p:cNvSpPr txBox="1">
                <a:spLocks noChangeArrowheads="1"/>
              </p:cNvSpPr>
              <p:nvPr/>
            </p:nvSpPr>
            <p:spPr bwMode="auto">
              <a:xfrm>
                <a:off x="1056" y="2352"/>
                <a:ext cx="5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solidFill>
                      <a:srgbClr val="CC6600"/>
                    </a:solidFill>
                    <a:latin typeface="Tahoma" panose="020B0604030504040204" pitchFamily="34" charset="0"/>
                  </a:rPr>
                  <a:t>agent</a:t>
                </a:r>
              </a:p>
            </p:txBody>
          </p:sp>
        </p:grpSp>
        <p:grpSp>
          <p:nvGrpSpPr>
            <p:cNvPr id="4102" name="Group 11"/>
            <p:cNvGrpSpPr>
              <a:grpSpLocks/>
            </p:cNvGrpSpPr>
            <p:nvPr/>
          </p:nvGrpSpPr>
          <p:grpSpPr bwMode="auto">
            <a:xfrm>
              <a:off x="1296" y="1872"/>
              <a:ext cx="480" cy="327"/>
              <a:chOff x="1104" y="1872"/>
              <a:chExt cx="480" cy="327"/>
            </a:xfrm>
          </p:grpSpPr>
          <p:sp>
            <p:nvSpPr>
              <p:cNvPr id="4121" name="Rectangle 12"/>
              <p:cNvSpPr>
                <a:spLocks noChangeArrowheads="1"/>
              </p:cNvSpPr>
              <p:nvPr/>
            </p:nvSpPr>
            <p:spPr bwMode="auto">
              <a:xfrm>
                <a:off x="1104" y="1872"/>
                <a:ext cx="480" cy="288"/>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122" name="Text Box 13"/>
              <p:cNvSpPr txBox="1">
                <a:spLocks noChangeArrowheads="1"/>
              </p:cNvSpPr>
              <p:nvPr/>
            </p:nvSpPr>
            <p:spPr bwMode="auto">
              <a:xfrm>
                <a:off x="1200" y="1872"/>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800" b="1">
                    <a:solidFill>
                      <a:srgbClr val="CC6600"/>
                    </a:solidFill>
                    <a:latin typeface="Tahoma" panose="020B0604030504040204" pitchFamily="34" charset="0"/>
                  </a:rPr>
                  <a:t>?</a:t>
                </a:r>
              </a:p>
            </p:txBody>
          </p:sp>
        </p:grpSp>
        <p:grpSp>
          <p:nvGrpSpPr>
            <p:cNvPr id="4103" name="Group 14"/>
            <p:cNvGrpSpPr>
              <a:grpSpLocks/>
            </p:cNvGrpSpPr>
            <p:nvPr/>
          </p:nvGrpSpPr>
          <p:grpSpPr bwMode="auto">
            <a:xfrm>
              <a:off x="1344" y="1221"/>
              <a:ext cx="1515" cy="2235"/>
              <a:chOff x="1152" y="1221"/>
              <a:chExt cx="1515" cy="2235"/>
            </a:xfrm>
          </p:grpSpPr>
          <p:grpSp>
            <p:nvGrpSpPr>
              <p:cNvPr id="4104" name="Group 15"/>
              <p:cNvGrpSpPr>
                <a:grpSpLocks/>
              </p:cNvGrpSpPr>
              <p:nvPr/>
            </p:nvGrpSpPr>
            <p:grpSpPr bwMode="auto">
              <a:xfrm>
                <a:off x="1536" y="2208"/>
                <a:ext cx="912" cy="432"/>
                <a:chOff x="1536" y="2112"/>
                <a:chExt cx="912" cy="432"/>
              </a:xfrm>
            </p:grpSpPr>
            <p:grpSp>
              <p:nvGrpSpPr>
                <p:cNvPr id="4114" name="Group 16"/>
                <p:cNvGrpSpPr>
                  <a:grpSpLocks/>
                </p:cNvGrpSpPr>
                <p:nvPr/>
              </p:nvGrpSpPr>
              <p:grpSpPr bwMode="auto">
                <a:xfrm>
                  <a:off x="1536" y="2160"/>
                  <a:ext cx="816" cy="384"/>
                  <a:chOff x="1536" y="2160"/>
                  <a:chExt cx="816" cy="384"/>
                </a:xfrm>
              </p:grpSpPr>
              <p:sp>
                <p:nvSpPr>
                  <p:cNvPr id="4119" name="Line 17"/>
                  <p:cNvSpPr>
                    <a:spLocks noChangeShapeType="1"/>
                  </p:cNvSpPr>
                  <p:nvPr/>
                </p:nvSpPr>
                <p:spPr bwMode="auto">
                  <a:xfrm>
                    <a:off x="1536" y="2160"/>
                    <a:ext cx="384" cy="384"/>
                  </a:xfrm>
                  <a:prstGeom prst="line">
                    <a:avLst/>
                  </a:prstGeom>
                  <a:noFill/>
                  <a:ln w="57150">
                    <a:solidFill>
                      <a:srgbClr val="339933"/>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4120" name="Line 18"/>
                  <p:cNvSpPr>
                    <a:spLocks noChangeShapeType="1"/>
                  </p:cNvSpPr>
                  <p:nvPr/>
                </p:nvSpPr>
                <p:spPr bwMode="auto">
                  <a:xfrm flipV="1">
                    <a:off x="1920" y="2208"/>
                    <a:ext cx="432" cy="336"/>
                  </a:xfrm>
                  <a:prstGeom prst="line">
                    <a:avLst/>
                  </a:prstGeom>
                  <a:noFill/>
                  <a:ln w="57150">
                    <a:solidFill>
                      <a:srgbClr val="339933"/>
                    </a:solidFill>
                    <a:round/>
                    <a:headEnd/>
                    <a:tailEnd/>
                  </a:ln>
                  <a:extLst>
                    <a:ext uri="{909E8E84-426E-40DD-AFC4-6F175D3DCCD1}">
                      <a14:hiddenFill xmlns:a14="http://schemas.microsoft.com/office/drawing/2010/main">
                        <a:noFill/>
                      </a14:hiddenFill>
                    </a:ext>
                  </a:extLst>
                </p:spPr>
                <p:txBody>
                  <a:bodyPr wrap="none"/>
                  <a:lstStyle/>
                  <a:p>
                    <a:endParaRPr lang="id-ID"/>
                  </a:p>
                </p:txBody>
              </p:sp>
            </p:grpSp>
            <p:grpSp>
              <p:nvGrpSpPr>
                <p:cNvPr id="4115" name="Group 19"/>
                <p:cNvGrpSpPr>
                  <a:grpSpLocks/>
                </p:cNvGrpSpPr>
                <p:nvPr/>
              </p:nvGrpSpPr>
              <p:grpSpPr bwMode="auto">
                <a:xfrm>
                  <a:off x="2304" y="2112"/>
                  <a:ext cx="144" cy="144"/>
                  <a:chOff x="2304" y="2112"/>
                  <a:chExt cx="144" cy="144"/>
                </a:xfrm>
              </p:grpSpPr>
              <p:sp>
                <p:nvSpPr>
                  <p:cNvPr id="4116" name="Line 20"/>
                  <p:cNvSpPr>
                    <a:spLocks noChangeShapeType="1"/>
                  </p:cNvSpPr>
                  <p:nvPr/>
                </p:nvSpPr>
                <p:spPr bwMode="auto">
                  <a:xfrm>
                    <a:off x="2304" y="2160"/>
                    <a:ext cx="96" cy="96"/>
                  </a:xfrm>
                  <a:prstGeom prst="line">
                    <a:avLst/>
                  </a:prstGeom>
                  <a:noFill/>
                  <a:ln w="57150">
                    <a:solidFill>
                      <a:srgbClr val="339933"/>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4117" name="Line 21"/>
                  <p:cNvSpPr>
                    <a:spLocks noChangeShapeType="1"/>
                  </p:cNvSpPr>
                  <p:nvPr/>
                </p:nvSpPr>
                <p:spPr bwMode="auto">
                  <a:xfrm flipV="1">
                    <a:off x="2304" y="2112"/>
                    <a:ext cx="48" cy="48"/>
                  </a:xfrm>
                  <a:prstGeom prst="line">
                    <a:avLst/>
                  </a:prstGeom>
                  <a:noFill/>
                  <a:ln w="57150">
                    <a:solidFill>
                      <a:srgbClr val="339933"/>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4118" name="Line 22"/>
                  <p:cNvSpPr>
                    <a:spLocks noChangeShapeType="1"/>
                  </p:cNvSpPr>
                  <p:nvPr/>
                </p:nvSpPr>
                <p:spPr bwMode="auto">
                  <a:xfrm flipV="1">
                    <a:off x="2400" y="2208"/>
                    <a:ext cx="48" cy="48"/>
                  </a:xfrm>
                  <a:prstGeom prst="line">
                    <a:avLst/>
                  </a:prstGeom>
                  <a:noFill/>
                  <a:ln w="57150">
                    <a:solidFill>
                      <a:srgbClr val="339933"/>
                    </a:solidFill>
                    <a:round/>
                    <a:headEnd/>
                    <a:tailEnd/>
                  </a:ln>
                  <a:extLst>
                    <a:ext uri="{909E8E84-426E-40DD-AFC4-6F175D3DCCD1}">
                      <a14:hiddenFill xmlns:a14="http://schemas.microsoft.com/office/drawing/2010/main">
                        <a:noFill/>
                      </a14:hiddenFill>
                    </a:ext>
                  </a:extLst>
                </p:spPr>
                <p:txBody>
                  <a:bodyPr wrap="none"/>
                  <a:lstStyle/>
                  <a:p>
                    <a:endParaRPr lang="id-ID"/>
                  </a:p>
                </p:txBody>
              </p:sp>
            </p:grpSp>
          </p:grpSp>
          <p:grpSp>
            <p:nvGrpSpPr>
              <p:cNvPr id="4105" name="Group 23"/>
              <p:cNvGrpSpPr>
                <a:grpSpLocks/>
              </p:cNvGrpSpPr>
              <p:nvPr/>
            </p:nvGrpSpPr>
            <p:grpSpPr bwMode="auto">
              <a:xfrm>
                <a:off x="1152" y="2784"/>
                <a:ext cx="96" cy="672"/>
                <a:chOff x="1152" y="2784"/>
                <a:chExt cx="96" cy="672"/>
              </a:xfrm>
            </p:grpSpPr>
            <p:sp>
              <p:nvSpPr>
                <p:cNvPr id="4112" name="Line 24"/>
                <p:cNvSpPr>
                  <a:spLocks noChangeShapeType="1"/>
                </p:cNvSpPr>
                <p:nvPr/>
              </p:nvSpPr>
              <p:spPr bwMode="auto">
                <a:xfrm flipV="1">
                  <a:off x="1152" y="2784"/>
                  <a:ext cx="0" cy="672"/>
                </a:xfrm>
                <a:prstGeom prst="line">
                  <a:avLst/>
                </a:prstGeom>
                <a:noFill/>
                <a:ln w="57150">
                  <a:solidFill>
                    <a:srgbClr val="339933"/>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4113" name="Line 25"/>
                <p:cNvSpPr>
                  <a:spLocks noChangeShapeType="1"/>
                </p:cNvSpPr>
                <p:nvPr/>
              </p:nvSpPr>
              <p:spPr bwMode="auto">
                <a:xfrm>
                  <a:off x="1152" y="3456"/>
                  <a:ext cx="96" cy="0"/>
                </a:xfrm>
                <a:prstGeom prst="line">
                  <a:avLst/>
                </a:prstGeom>
                <a:noFill/>
                <a:ln w="57150">
                  <a:solidFill>
                    <a:srgbClr val="339933"/>
                  </a:solidFill>
                  <a:round/>
                  <a:headEnd/>
                  <a:tailEnd/>
                </a:ln>
                <a:extLst>
                  <a:ext uri="{909E8E84-426E-40DD-AFC4-6F175D3DCCD1}">
                    <a14:hiddenFill xmlns:a14="http://schemas.microsoft.com/office/drawing/2010/main">
                      <a:noFill/>
                    </a14:hiddenFill>
                  </a:ext>
                </a:extLst>
              </p:spPr>
              <p:txBody>
                <a:bodyPr wrap="none"/>
                <a:lstStyle/>
                <a:p>
                  <a:endParaRPr lang="id-ID"/>
                </a:p>
              </p:txBody>
            </p:sp>
          </p:grpSp>
          <p:grpSp>
            <p:nvGrpSpPr>
              <p:cNvPr id="4106" name="Group 26"/>
              <p:cNvGrpSpPr>
                <a:grpSpLocks/>
              </p:cNvGrpSpPr>
              <p:nvPr/>
            </p:nvGrpSpPr>
            <p:grpSpPr bwMode="auto">
              <a:xfrm>
                <a:off x="1536" y="2784"/>
                <a:ext cx="96" cy="672"/>
                <a:chOff x="1152" y="2784"/>
                <a:chExt cx="96" cy="672"/>
              </a:xfrm>
            </p:grpSpPr>
            <p:sp>
              <p:nvSpPr>
                <p:cNvPr id="4110" name="Line 27"/>
                <p:cNvSpPr>
                  <a:spLocks noChangeShapeType="1"/>
                </p:cNvSpPr>
                <p:nvPr/>
              </p:nvSpPr>
              <p:spPr bwMode="auto">
                <a:xfrm flipV="1">
                  <a:off x="1152" y="2784"/>
                  <a:ext cx="0" cy="672"/>
                </a:xfrm>
                <a:prstGeom prst="line">
                  <a:avLst/>
                </a:prstGeom>
                <a:noFill/>
                <a:ln w="57150">
                  <a:solidFill>
                    <a:srgbClr val="339933"/>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4111" name="Line 28"/>
                <p:cNvSpPr>
                  <a:spLocks noChangeShapeType="1"/>
                </p:cNvSpPr>
                <p:nvPr/>
              </p:nvSpPr>
              <p:spPr bwMode="auto">
                <a:xfrm>
                  <a:off x="1152" y="3456"/>
                  <a:ext cx="96" cy="0"/>
                </a:xfrm>
                <a:prstGeom prst="line">
                  <a:avLst/>
                </a:prstGeom>
                <a:noFill/>
                <a:ln w="57150">
                  <a:solidFill>
                    <a:srgbClr val="339933"/>
                  </a:solidFill>
                  <a:round/>
                  <a:headEnd/>
                  <a:tailEnd/>
                </a:ln>
                <a:extLst>
                  <a:ext uri="{909E8E84-426E-40DD-AFC4-6F175D3DCCD1}">
                    <a14:hiddenFill xmlns:a14="http://schemas.microsoft.com/office/drawing/2010/main">
                      <a:noFill/>
                    </a14:hiddenFill>
                  </a:ext>
                </a:extLst>
              </p:spPr>
              <p:txBody>
                <a:bodyPr wrap="none"/>
                <a:lstStyle/>
                <a:p>
                  <a:endParaRPr lang="id-ID"/>
                </a:p>
              </p:txBody>
            </p:sp>
          </p:grpSp>
          <p:sp>
            <p:nvSpPr>
              <p:cNvPr id="4107" name="Freeform 29"/>
              <p:cNvSpPr>
                <a:spLocks/>
              </p:cNvSpPr>
              <p:nvPr/>
            </p:nvSpPr>
            <p:spPr bwMode="auto">
              <a:xfrm>
                <a:off x="1536" y="1632"/>
                <a:ext cx="384" cy="197"/>
              </a:xfrm>
              <a:custGeom>
                <a:avLst/>
                <a:gdLst>
                  <a:gd name="T0" fmla="*/ 0 w 384"/>
                  <a:gd name="T1" fmla="*/ 96 h 197"/>
                  <a:gd name="T2" fmla="*/ 384 w 384"/>
                  <a:gd name="T3" fmla="*/ 0 h 197"/>
                  <a:gd name="T4" fmla="*/ 365 w 384"/>
                  <a:gd name="T5" fmla="*/ 197 h 197"/>
                  <a:gd name="T6" fmla="*/ 0 w 384"/>
                  <a:gd name="T7" fmla="*/ 96 h 197"/>
                  <a:gd name="T8" fmla="*/ 0 60000 65536"/>
                  <a:gd name="T9" fmla="*/ 0 60000 65536"/>
                  <a:gd name="T10" fmla="*/ 0 60000 65536"/>
                  <a:gd name="T11" fmla="*/ 0 60000 65536"/>
                  <a:gd name="T12" fmla="*/ 0 w 384"/>
                  <a:gd name="T13" fmla="*/ 0 h 197"/>
                  <a:gd name="T14" fmla="*/ 384 w 384"/>
                  <a:gd name="T15" fmla="*/ 197 h 197"/>
                </a:gdLst>
                <a:ahLst/>
                <a:cxnLst>
                  <a:cxn ang="T8">
                    <a:pos x="T0" y="T1"/>
                  </a:cxn>
                  <a:cxn ang="T9">
                    <a:pos x="T2" y="T3"/>
                  </a:cxn>
                  <a:cxn ang="T10">
                    <a:pos x="T4" y="T5"/>
                  </a:cxn>
                  <a:cxn ang="T11">
                    <a:pos x="T6" y="T7"/>
                  </a:cxn>
                </a:cxnLst>
                <a:rect l="T12" t="T13" r="T14" b="T15"/>
                <a:pathLst>
                  <a:path w="384" h="197">
                    <a:moveTo>
                      <a:pt x="0" y="96"/>
                    </a:moveTo>
                    <a:lnTo>
                      <a:pt x="384" y="0"/>
                    </a:lnTo>
                    <a:cubicBezTo>
                      <a:pt x="378" y="66"/>
                      <a:pt x="371" y="131"/>
                      <a:pt x="365" y="197"/>
                    </a:cubicBezTo>
                    <a:lnTo>
                      <a:pt x="0" y="96"/>
                    </a:lnTo>
                    <a:close/>
                  </a:path>
                </a:pathLst>
              </a:custGeom>
              <a:solidFill>
                <a:srgbClr val="F81706"/>
              </a:solidFill>
              <a:ln w="9525">
                <a:solidFill>
                  <a:srgbClr val="F81706"/>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108" name="Text Box 30"/>
              <p:cNvSpPr txBox="1">
                <a:spLocks noChangeArrowheads="1"/>
              </p:cNvSpPr>
              <p:nvPr/>
            </p:nvSpPr>
            <p:spPr bwMode="auto">
              <a:xfrm>
                <a:off x="1478" y="1221"/>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solidFill>
                      <a:srgbClr val="F81706"/>
                    </a:solidFill>
                    <a:latin typeface="Tahoma" panose="020B0604030504040204" pitchFamily="34" charset="0"/>
                  </a:rPr>
                  <a:t>sensors</a:t>
                </a:r>
              </a:p>
            </p:txBody>
          </p:sp>
          <p:sp>
            <p:nvSpPr>
              <p:cNvPr id="4109" name="Text Box 31"/>
              <p:cNvSpPr txBox="1">
                <a:spLocks noChangeArrowheads="1"/>
              </p:cNvSpPr>
              <p:nvPr/>
            </p:nvSpPr>
            <p:spPr bwMode="auto">
              <a:xfrm>
                <a:off x="1766" y="2757"/>
                <a:ext cx="9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solidFill>
                      <a:srgbClr val="339933"/>
                    </a:solidFill>
                    <a:latin typeface="Tahoma" panose="020B0604030504040204" pitchFamily="34" charset="0"/>
                  </a:rPr>
                  <a:t>actuators</a:t>
                </a:r>
              </a:p>
            </p:txBody>
          </p:sp>
        </p:grpSp>
      </p:grpSp>
    </p:spTree>
  </p:cSld>
  <p:clrMapOvr>
    <a:masterClrMapping/>
  </p:clrMapOvr>
  <p:transition>
    <p:spli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Search State Space</a:t>
            </a:r>
          </a:p>
        </p:txBody>
      </p:sp>
      <p:sp>
        <p:nvSpPr>
          <p:cNvPr id="31747" name="Oval 3"/>
          <p:cNvSpPr>
            <a:spLocks noChangeArrowheads="1"/>
          </p:cNvSpPr>
          <p:nvPr/>
        </p:nvSpPr>
        <p:spPr bwMode="auto">
          <a:xfrm>
            <a:off x="1219200" y="39624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48" name="Oval 4"/>
          <p:cNvSpPr>
            <a:spLocks noChangeArrowheads="1"/>
          </p:cNvSpPr>
          <p:nvPr/>
        </p:nvSpPr>
        <p:spPr bwMode="auto">
          <a:xfrm>
            <a:off x="1752600" y="26670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49" name="Oval 5"/>
          <p:cNvSpPr>
            <a:spLocks noChangeArrowheads="1"/>
          </p:cNvSpPr>
          <p:nvPr/>
        </p:nvSpPr>
        <p:spPr bwMode="auto">
          <a:xfrm>
            <a:off x="2133600" y="36576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50" name="Oval 6"/>
          <p:cNvSpPr>
            <a:spLocks noChangeArrowheads="1"/>
          </p:cNvSpPr>
          <p:nvPr/>
        </p:nvSpPr>
        <p:spPr bwMode="auto">
          <a:xfrm>
            <a:off x="1600200" y="51816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51" name="Oval 7"/>
          <p:cNvSpPr>
            <a:spLocks noChangeArrowheads="1"/>
          </p:cNvSpPr>
          <p:nvPr/>
        </p:nvSpPr>
        <p:spPr bwMode="auto">
          <a:xfrm>
            <a:off x="3657600" y="41910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52" name="Oval 8"/>
          <p:cNvSpPr>
            <a:spLocks noChangeArrowheads="1"/>
          </p:cNvSpPr>
          <p:nvPr/>
        </p:nvSpPr>
        <p:spPr bwMode="auto">
          <a:xfrm>
            <a:off x="3200400" y="28956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53" name="Oval 9"/>
          <p:cNvSpPr>
            <a:spLocks noChangeArrowheads="1"/>
          </p:cNvSpPr>
          <p:nvPr/>
        </p:nvSpPr>
        <p:spPr bwMode="auto">
          <a:xfrm>
            <a:off x="4191000" y="31242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54" name="Oval 10"/>
          <p:cNvSpPr>
            <a:spLocks noChangeArrowheads="1"/>
          </p:cNvSpPr>
          <p:nvPr/>
        </p:nvSpPr>
        <p:spPr bwMode="auto">
          <a:xfrm>
            <a:off x="4648200" y="21336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55" name="Oval 11"/>
          <p:cNvSpPr>
            <a:spLocks noChangeArrowheads="1"/>
          </p:cNvSpPr>
          <p:nvPr/>
        </p:nvSpPr>
        <p:spPr bwMode="auto">
          <a:xfrm>
            <a:off x="6324600" y="34290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56" name="Oval 12"/>
          <p:cNvSpPr>
            <a:spLocks noChangeArrowheads="1"/>
          </p:cNvSpPr>
          <p:nvPr/>
        </p:nvSpPr>
        <p:spPr bwMode="auto">
          <a:xfrm>
            <a:off x="6477000" y="48768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57" name="Oval 13"/>
          <p:cNvSpPr>
            <a:spLocks noChangeArrowheads="1"/>
          </p:cNvSpPr>
          <p:nvPr/>
        </p:nvSpPr>
        <p:spPr bwMode="auto">
          <a:xfrm>
            <a:off x="5410200" y="44196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58" name="Oval 14"/>
          <p:cNvSpPr>
            <a:spLocks noChangeArrowheads="1"/>
          </p:cNvSpPr>
          <p:nvPr/>
        </p:nvSpPr>
        <p:spPr bwMode="auto">
          <a:xfrm>
            <a:off x="2667000" y="56388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59" name="Oval 15"/>
          <p:cNvSpPr>
            <a:spLocks noChangeArrowheads="1"/>
          </p:cNvSpPr>
          <p:nvPr/>
        </p:nvSpPr>
        <p:spPr bwMode="auto">
          <a:xfrm>
            <a:off x="4191000" y="53340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60" name="Oval 16"/>
          <p:cNvSpPr>
            <a:spLocks noChangeArrowheads="1"/>
          </p:cNvSpPr>
          <p:nvPr/>
        </p:nvSpPr>
        <p:spPr bwMode="auto">
          <a:xfrm>
            <a:off x="5410200" y="58674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61" name="Oval 17"/>
          <p:cNvSpPr>
            <a:spLocks noChangeArrowheads="1"/>
          </p:cNvSpPr>
          <p:nvPr/>
        </p:nvSpPr>
        <p:spPr bwMode="auto">
          <a:xfrm>
            <a:off x="6019800" y="22860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62" name="Oval 18"/>
          <p:cNvSpPr>
            <a:spLocks noChangeArrowheads="1"/>
          </p:cNvSpPr>
          <p:nvPr/>
        </p:nvSpPr>
        <p:spPr bwMode="auto">
          <a:xfrm>
            <a:off x="7467600" y="37338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63" name="Oval 19"/>
          <p:cNvSpPr>
            <a:spLocks noChangeArrowheads="1"/>
          </p:cNvSpPr>
          <p:nvPr/>
        </p:nvSpPr>
        <p:spPr bwMode="auto">
          <a:xfrm>
            <a:off x="7162800" y="23622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64" name="Line 20"/>
          <p:cNvSpPr>
            <a:spLocks noChangeShapeType="1"/>
          </p:cNvSpPr>
          <p:nvPr/>
        </p:nvSpPr>
        <p:spPr bwMode="auto">
          <a:xfrm flipV="1">
            <a:off x="1331913" y="2820988"/>
            <a:ext cx="457200" cy="1149350"/>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65" name="Line 21"/>
          <p:cNvSpPr>
            <a:spLocks noChangeShapeType="1"/>
          </p:cNvSpPr>
          <p:nvPr/>
        </p:nvSpPr>
        <p:spPr bwMode="auto">
          <a:xfrm flipV="1">
            <a:off x="1371600" y="3749675"/>
            <a:ext cx="784225" cy="260350"/>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66" name="Line 22"/>
          <p:cNvSpPr>
            <a:spLocks noChangeShapeType="1"/>
          </p:cNvSpPr>
          <p:nvPr/>
        </p:nvSpPr>
        <p:spPr bwMode="auto">
          <a:xfrm>
            <a:off x="1306513" y="4114800"/>
            <a:ext cx="312737" cy="1084263"/>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67" name="Line 23"/>
          <p:cNvSpPr>
            <a:spLocks noChangeShapeType="1"/>
          </p:cNvSpPr>
          <p:nvPr/>
        </p:nvSpPr>
        <p:spPr bwMode="auto">
          <a:xfrm>
            <a:off x="1736725" y="5264150"/>
            <a:ext cx="941388" cy="4048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68" name="Line 24"/>
          <p:cNvSpPr>
            <a:spLocks noChangeShapeType="1"/>
          </p:cNvSpPr>
          <p:nvPr/>
        </p:nvSpPr>
        <p:spPr bwMode="auto">
          <a:xfrm flipV="1">
            <a:off x="1736725" y="4310063"/>
            <a:ext cx="1920875" cy="901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69" name="Line 25"/>
          <p:cNvSpPr>
            <a:spLocks noChangeShapeType="1"/>
          </p:cNvSpPr>
          <p:nvPr/>
        </p:nvSpPr>
        <p:spPr bwMode="auto">
          <a:xfrm flipV="1">
            <a:off x="2820988" y="5394325"/>
            <a:ext cx="1371600" cy="31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70" name="Line 26"/>
          <p:cNvSpPr>
            <a:spLocks noChangeShapeType="1"/>
          </p:cNvSpPr>
          <p:nvPr/>
        </p:nvSpPr>
        <p:spPr bwMode="auto">
          <a:xfrm flipH="1" flipV="1">
            <a:off x="2260600" y="3762375"/>
            <a:ext cx="1397000" cy="4968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71" name="Line 27"/>
          <p:cNvSpPr>
            <a:spLocks noChangeShapeType="1"/>
          </p:cNvSpPr>
          <p:nvPr/>
        </p:nvSpPr>
        <p:spPr bwMode="auto">
          <a:xfrm>
            <a:off x="4324350" y="5434013"/>
            <a:ext cx="1084263" cy="469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72" name="Line 28"/>
          <p:cNvSpPr>
            <a:spLocks noChangeShapeType="1"/>
          </p:cNvSpPr>
          <p:nvPr/>
        </p:nvSpPr>
        <p:spPr bwMode="auto">
          <a:xfrm flipV="1">
            <a:off x="2249488" y="3032125"/>
            <a:ext cx="987425" cy="638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73" name="Line 29"/>
          <p:cNvSpPr>
            <a:spLocks noChangeShapeType="1"/>
          </p:cNvSpPr>
          <p:nvPr/>
        </p:nvSpPr>
        <p:spPr bwMode="auto">
          <a:xfrm>
            <a:off x="3357563" y="2947988"/>
            <a:ext cx="817562"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74" name="Line 30"/>
          <p:cNvSpPr>
            <a:spLocks noChangeShapeType="1"/>
          </p:cNvSpPr>
          <p:nvPr/>
        </p:nvSpPr>
        <p:spPr bwMode="auto">
          <a:xfrm flipV="1">
            <a:off x="3308350" y="2262188"/>
            <a:ext cx="1360488" cy="649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75" name="Line 31"/>
          <p:cNvSpPr>
            <a:spLocks noChangeShapeType="1"/>
          </p:cNvSpPr>
          <p:nvPr/>
        </p:nvSpPr>
        <p:spPr bwMode="auto">
          <a:xfrm>
            <a:off x="3332163" y="3008313"/>
            <a:ext cx="2082800" cy="1443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76" name="Line 32"/>
          <p:cNvSpPr>
            <a:spLocks noChangeShapeType="1"/>
          </p:cNvSpPr>
          <p:nvPr/>
        </p:nvSpPr>
        <p:spPr bwMode="auto">
          <a:xfrm flipV="1">
            <a:off x="4319588" y="4968875"/>
            <a:ext cx="2152650" cy="396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77" name="Line 33"/>
          <p:cNvSpPr>
            <a:spLocks noChangeShapeType="1"/>
          </p:cNvSpPr>
          <p:nvPr/>
        </p:nvSpPr>
        <p:spPr bwMode="auto">
          <a:xfrm flipH="1">
            <a:off x="5522913" y="5041900"/>
            <a:ext cx="998537" cy="841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78" name="Line 34"/>
          <p:cNvSpPr>
            <a:spLocks noChangeShapeType="1"/>
          </p:cNvSpPr>
          <p:nvPr/>
        </p:nvSpPr>
        <p:spPr bwMode="auto">
          <a:xfrm>
            <a:off x="4800600" y="2225675"/>
            <a:ext cx="1552575" cy="1216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79" name="Line 35"/>
          <p:cNvSpPr>
            <a:spLocks noChangeShapeType="1"/>
          </p:cNvSpPr>
          <p:nvPr/>
        </p:nvSpPr>
        <p:spPr bwMode="auto">
          <a:xfrm>
            <a:off x="4813300" y="2178050"/>
            <a:ext cx="1214438" cy="168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80" name="Line 36"/>
          <p:cNvSpPr>
            <a:spLocks noChangeShapeType="1"/>
          </p:cNvSpPr>
          <p:nvPr/>
        </p:nvSpPr>
        <p:spPr bwMode="auto">
          <a:xfrm>
            <a:off x="6184900" y="2357438"/>
            <a:ext cx="973138" cy="85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81" name="Line 37"/>
          <p:cNvSpPr>
            <a:spLocks noChangeShapeType="1"/>
          </p:cNvSpPr>
          <p:nvPr/>
        </p:nvSpPr>
        <p:spPr bwMode="auto">
          <a:xfrm>
            <a:off x="6148388" y="2443163"/>
            <a:ext cx="1358900" cy="1285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82" name="Line 38"/>
          <p:cNvSpPr>
            <a:spLocks noChangeShapeType="1"/>
          </p:cNvSpPr>
          <p:nvPr/>
        </p:nvSpPr>
        <p:spPr bwMode="auto">
          <a:xfrm flipH="1">
            <a:off x="5534025" y="3849688"/>
            <a:ext cx="1973263" cy="601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83" name="Line 39"/>
          <p:cNvSpPr>
            <a:spLocks noChangeShapeType="1"/>
          </p:cNvSpPr>
          <p:nvPr/>
        </p:nvSpPr>
        <p:spPr bwMode="auto">
          <a:xfrm flipH="1">
            <a:off x="6605588" y="3886200"/>
            <a:ext cx="901700" cy="9858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84" name="Line 40"/>
          <p:cNvSpPr>
            <a:spLocks noChangeShapeType="1"/>
          </p:cNvSpPr>
          <p:nvPr/>
        </p:nvSpPr>
        <p:spPr bwMode="auto">
          <a:xfrm flipV="1">
            <a:off x="4267200" y="4572000"/>
            <a:ext cx="1143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1785" name="Oval 41"/>
          <p:cNvSpPr>
            <a:spLocks noChangeArrowheads="1"/>
          </p:cNvSpPr>
          <p:nvPr/>
        </p:nvSpPr>
        <p:spPr bwMode="auto">
          <a:xfrm>
            <a:off x="1219200" y="3962400"/>
            <a:ext cx="152400" cy="152400"/>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1786" name="Oval 42"/>
          <p:cNvSpPr>
            <a:spLocks noChangeArrowheads="1"/>
          </p:cNvSpPr>
          <p:nvPr/>
        </p:nvSpPr>
        <p:spPr bwMode="auto">
          <a:xfrm>
            <a:off x="4648200" y="2133600"/>
            <a:ext cx="152400" cy="152400"/>
          </a:xfrm>
          <a:prstGeom prst="ellipse">
            <a:avLst/>
          </a:prstGeom>
          <a:solidFill>
            <a:srgbClr val="00CC66"/>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Tree>
  </p:cSld>
  <p:clrMapOvr>
    <a:masterClrMapping/>
  </p:clrMapOvr>
  <p:transition>
    <p:spli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Search of State Space</a:t>
            </a:r>
          </a:p>
        </p:txBody>
      </p:sp>
      <p:sp>
        <p:nvSpPr>
          <p:cNvPr id="32771" name="Oval 3"/>
          <p:cNvSpPr>
            <a:spLocks noChangeArrowheads="1"/>
          </p:cNvSpPr>
          <p:nvPr/>
        </p:nvSpPr>
        <p:spPr bwMode="auto">
          <a:xfrm>
            <a:off x="1219200" y="39624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72" name="Oval 4"/>
          <p:cNvSpPr>
            <a:spLocks noChangeArrowheads="1"/>
          </p:cNvSpPr>
          <p:nvPr/>
        </p:nvSpPr>
        <p:spPr bwMode="auto">
          <a:xfrm>
            <a:off x="1752600" y="26670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73" name="Oval 5"/>
          <p:cNvSpPr>
            <a:spLocks noChangeArrowheads="1"/>
          </p:cNvSpPr>
          <p:nvPr/>
        </p:nvSpPr>
        <p:spPr bwMode="auto">
          <a:xfrm>
            <a:off x="2133600" y="36576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74" name="Oval 6"/>
          <p:cNvSpPr>
            <a:spLocks noChangeArrowheads="1"/>
          </p:cNvSpPr>
          <p:nvPr/>
        </p:nvSpPr>
        <p:spPr bwMode="auto">
          <a:xfrm>
            <a:off x="1600200" y="51816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75" name="Oval 7"/>
          <p:cNvSpPr>
            <a:spLocks noChangeArrowheads="1"/>
          </p:cNvSpPr>
          <p:nvPr/>
        </p:nvSpPr>
        <p:spPr bwMode="auto">
          <a:xfrm>
            <a:off x="3657600" y="41910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76" name="Oval 8"/>
          <p:cNvSpPr>
            <a:spLocks noChangeArrowheads="1"/>
          </p:cNvSpPr>
          <p:nvPr/>
        </p:nvSpPr>
        <p:spPr bwMode="auto">
          <a:xfrm>
            <a:off x="3200400" y="28956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77" name="Oval 9"/>
          <p:cNvSpPr>
            <a:spLocks noChangeArrowheads="1"/>
          </p:cNvSpPr>
          <p:nvPr/>
        </p:nvSpPr>
        <p:spPr bwMode="auto">
          <a:xfrm>
            <a:off x="4191000" y="31242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78" name="Oval 10"/>
          <p:cNvSpPr>
            <a:spLocks noChangeArrowheads="1"/>
          </p:cNvSpPr>
          <p:nvPr/>
        </p:nvSpPr>
        <p:spPr bwMode="auto">
          <a:xfrm>
            <a:off x="4648200" y="21336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79" name="Oval 11"/>
          <p:cNvSpPr>
            <a:spLocks noChangeArrowheads="1"/>
          </p:cNvSpPr>
          <p:nvPr/>
        </p:nvSpPr>
        <p:spPr bwMode="auto">
          <a:xfrm>
            <a:off x="6324600" y="34290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80" name="Oval 12"/>
          <p:cNvSpPr>
            <a:spLocks noChangeArrowheads="1"/>
          </p:cNvSpPr>
          <p:nvPr/>
        </p:nvSpPr>
        <p:spPr bwMode="auto">
          <a:xfrm>
            <a:off x="6477000" y="48768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81" name="Oval 13"/>
          <p:cNvSpPr>
            <a:spLocks noChangeArrowheads="1"/>
          </p:cNvSpPr>
          <p:nvPr/>
        </p:nvSpPr>
        <p:spPr bwMode="auto">
          <a:xfrm>
            <a:off x="5410200" y="44196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82" name="Oval 14"/>
          <p:cNvSpPr>
            <a:spLocks noChangeArrowheads="1"/>
          </p:cNvSpPr>
          <p:nvPr/>
        </p:nvSpPr>
        <p:spPr bwMode="auto">
          <a:xfrm>
            <a:off x="2667000" y="56388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83" name="Oval 15"/>
          <p:cNvSpPr>
            <a:spLocks noChangeArrowheads="1"/>
          </p:cNvSpPr>
          <p:nvPr/>
        </p:nvSpPr>
        <p:spPr bwMode="auto">
          <a:xfrm>
            <a:off x="4191000" y="53340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84" name="Oval 16"/>
          <p:cNvSpPr>
            <a:spLocks noChangeArrowheads="1"/>
          </p:cNvSpPr>
          <p:nvPr/>
        </p:nvSpPr>
        <p:spPr bwMode="auto">
          <a:xfrm>
            <a:off x="5410200" y="58674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85" name="Oval 17"/>
          <p:cNvSpPr>
            <a:spLocks noChangeArrowheads="1"/>
          </p:cNvSpPr>
          <p:nvPr/>
        </p:nvSpPr>
        <p:spPr bwMode="auto">
          <a:xfrm>
            <a:off x="6019800" y="22860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86" name="Oval 18"/>
          <p:cNvSpPr>
            <a:spLocks noChangeArrowheads="1"/>
          </p:cNvSpPr>
          <p:nvPr/>
        </p:nvSpPr>
        <p:spPr bwMode="auto">
          <a:xfrm>
            <a:off x="7467600" y="37338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87" name="Oval 19"/>
          <p:cNvSpPr>
            <a:spLocks noChangeArrowheads="1"/>
          </p:cNvSpPr>
          <p:nvPr/>
        </p:nvSpPr>
        <p:spPr bwMode="auto">
          <a:xfrm>
            <a:off x="7162800" y="23622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788" name="Line 20"/>
          <p:cNvSpPr>
            <a:spLocks noChangeShapeType="1"/>
          </p:cNvSpPr>
          <p:nvPr/>
        </p:nvSpPr>
        <p:spPr bwMode="auto">
          <a:xfrm flipV="1">
            <a:off x="1331913" y="2820988"/>
            <a:ext cx="457200" cy="1149350"/>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789" name="Line 21"/>
          <p:cNvSpPr>
            <a:spLocks noChangeShapeType="1"/>
          </p:cNvSpPr>
          <p:nvPr/>
        </p:nvSpPr>
        <p:spPr bwMode="auto">
          <a:xfrm flipV="1">
            <a:off x="1371600" y="3749675"/>
            <a:ext cx="784225" cy="260350"/>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790" name="Line 22"/>
          <p:cNvSpPr>
            <a:spLocks noChangeShapeType="1"/>
          </p:cNvSpPr>
          <p:nvPr/>
        </p:nvSpPr>
        <p:spPr bwMode="auto">
          <a:xfrm>
            <a:off x="1306513" y="4114800"/>
            <a:ext cx="312737" cy="1084263"/>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791" name="Line 23"/>
          <p:cNvSpPr>
            <a:spLocks noChangeShapeType="1"/>
          </p:cNvSpPr>
          <p:nvPr/>
        </p:nvSpPr>
        <p:spPr bwMode="auto">
          <a:xfrm>
            <a:off x="1736725" y="5264150"/>
            <a:ext cx="941388" cy="404813"/>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792" name="Line 24"/>
          <p:cNvSpPr>
            <a:spLocks noChangeShapeType="1"/>
          </p:cNvSpPr>
          <p:nvPr/>
        </p:nvSpPr>
        <p:spPr bwMode="auto">
          <a:xfrm flipV="1">
            <a:off x="1736725" y="4310063"/>
            <a:ext cx="1920875" cy="901700"/>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793" name="Line 25"/>
          <p:cNvSpPr>
            <a:spLocks noChangeShapeType="1"/>
          </p:cNvSpPr>
          <p:nvPr/>
        </p:nvSpPr>
        <p:spPr bwMode="auto">
          <a:xfrm flipV="1">
            <a:off x="2820988" y="5394325"/>
            <a:ext cx="1371600" cy="31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794" name="Line 26"/>
          <p:cNvSpPr>
            <a:spLocks noChangeShapeType="1"/>
          </p:cNvSpPr>
          <p:nvPr/>
        </p:nvSpPr>
        <p:spPr bwMode="auto">
          <a:xfrm flipH="1" flipV="1">
            <a:off x="2260600" y="3762375"/>
            <a:ext cx="1397000" cy="4968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795" name="Line 27"/>
          <p:cNvSpPr>
            <a:spLocks noChangeShapeType="1"/>
          </p:cNvSpPr>
          <p:nvPr/>
        </p:nvSpPr>
        <p:spPr bwMode="auto">
          <a:xfrm>
            <a:off x="4324350" y="5434013"/>
            <a:ext cx="1084263" cy="469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796" name="Line 28"/>
          <p:cNvSpPr>
            <a:spLocks noChangeShapeType="1"/>
          </p:cNvSpPr>
          <p:nvPr/>
        </p:nvSpPr>
        <p:spPr bwMode="auto">
          <a:xfrm flipV="1">
            <a:off x="2249488" y="3032125"/>
            <a:ext cx="987425" cy="638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797" name="Line 29"/>
          <p:cNvSpPr>
            <a:spLocks noChangeShapeType="1"/>
          </p:cNvSpPr>
          <p:nvPr/>
        </p:nvSpPr>
        <p:spPr bwMode="auto">
          <a:xfrm>
            <a:off x="3357563" y="2947988"/>
            <a:ext cx="817562"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798" name="Line 30"/>
          <p:cNvSpPr>
            <a:spLocks noChangeShapeType="1"/>
          </p:cNvSpPr>
          <p:nvPr/>
        </p:nvSpPr>
        <p:spPr bwMode="auto">
          <a:xfrm flipV="1">
            <a:off x="3308350" y="2262188"/>
            <a:ext cx="1360488" cy="649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799" name="Line 31"/>
          <p:cNvSpPr>
            <a:spLocks noChangeShapeType="1"/>
          </p:cNvSpPr>
          <p:nvPr/>
        </p:nvSpPr>
        <p:spPr bwMode="auto">
          <a:xfrm>
            <a:off x="3332163" y="3008313"/>
            <a:ext cx="2082800" cy="1443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800" name="Line 32"/>
          <p:cNvSpPr>
            <a:spLocks noChangeShapeType="1"/>
          </p:cNvSpPr>
          <p:nvPr/>
        </p:nvSpPr>
        <p:spPr bwMode="auto">
          <a:xfrm flipV="1">
            <a:off x="4319588" y="4968875"/>
            <a:ext cx="2152650" cy="396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801" name="Line 33"/>
          <p:cNvSpPr>
            <a:spLocks noChangeShapeType="1"/>
          </p:cNvSpPr>
          <p:nvPr/>
        </p:nvSpPr>
        <p:spPr bwMode="auto">
          <a:xfrm flipH="1">
            <a:off x="5522913" y="5041900"/>
            <a:ext cx="998537" cy="841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802" name="Line 34"/>
          <p:cNvSpPr>
            <a:spLocks noChangeShapeType="1"/>
          </p:cNvSpPr>
          <p:nvPr/>
        </p:nvSpPr>
        <p:spPr bwMode="auto">
          <a:xfrm>
            <a:off x="4800600" y="2225675"/>
            <a:ext cx="1552575" cy="1216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803" name="Line 35"/>
          <p:cNvSpPr>
            <a:spLocks noChangeShapeType="1"/>
          </p:cNvSpPr>
          <p:nvPr/>
        </p:nvSpPr>
        <p:spPr bwMode="auto">
          <a:xfrm>
            <a:off x="4813300" y="2178050"/>
            <a:ext cx="1214438" cy="168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804" name="Line 36"/>
          <p:cNvSpPr>
            <a:spLocks noChangeShapeType="1"/>
          </p:cNvSpPr>
          <p:nvPr/>
        </p:nvSpPr>
        <p:spPr bwMode="auto">
          <a:xfrm>
            <a:off x="6184900" y="2357438"/>
            <a:ext cx="973138" cy="85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805" name="Line 37"/>
          <p:cNvSpPr>
            <a:spLocks noChangeShapeType="1"/>
          </p:cNvSpPr>
          <p:nvPr/>
        </p:nvSpPr>
        <p:spPr bwMode="auto">
          <a:xfrm>
            <a:off x="6148388" y="2443163"/>
            <a:ext cx="1358900" cy="1285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806" name="Line 38"/>
          <p:cNvSpPr>
            <a:spLocks noChangeShapeType="1"/>
          </p:cNvSpPr>
          <p:nvPr/>
        </p:nvSpPr>
        <p:spPr bwMode="auto">
          <a:xfrm flipH="1">
            <a:off x="5534025" y="3849688"/>
            <a:ext cx="1973263" cy="601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807" name="Line 39"/>
          <p:cNvSpPr>
            <a:spLocks noChangeShapeType="1"/>
          </p:cNvSpPr>
          <p:nvPr/>
        </p:nvSpPr>
        <p:spPr bwMode="auto">
          <a:xfrm flipH="1">
            <a:off x="6605588" y="3886200"/>
            <a:ext cx="901700" cy="9858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808" name="Line 40"/>
          <p:cNvSpPr>
            <a:spLocks noChangeShapeType="1"/>
          </p:cNvSpPr>
          <p:nvPr/>
        </p:nvSpPr>
        <p:spPr bwMode="auto">
          <a:xfrm flipV="1">
            <a:off x="4267200" y="4572000"/>
            <a:ext cx="1143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2809" name="Oval 41"/>
          <p:cNvSpPr>
            <a:spLocks noChangeArrowheads="1"/>
          </p:cNvSpPr>
          <p:nvPr/>
        </p:nvSpPr>
        <p:spPr bwMode="auto">
          <a:xfrm>
            <a:off x="1219200" y="3962400"/>
            <a:ext cx="152400" cy="152400"/>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2810" name="Oval 42"/>
          <p:cNvSpPr>
            <a:spLocks noChangeArrowheads="1"/>
          </p:cNvSpPr>
          <p:nvPr/>
        </p:nvSpPr>
        <p:spPr bwMode="auto">
          <a:xfrm>
            <a:off x="4648200" y="2133600"/>
            <a:ext cx="152400" cy="152400"/>
          </a:xfrm>
          <a:prstGeom prst="ellipse">
            <a:avLst/>
          </a:prstGeom>
          <a:solidFill>
            <a:srgbClr val="00CC66"/>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Tree>
  </p:cSld>
  <p:clrMapOvr>
    <a:masterClrMapping/>
  </p:clrMapOvr>
  <p:transition>
    <p:spli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Search of State Space</a:t>
            </a:r>
          </a:p>
        </p:txBody>
      </p:sp>
      <p:sp>
        <p:nvSpPr>
          <p:cNvPr id="33795" name="Oval 3"/>
          <p:cNvSpPr>
            <a:spLocks noChangeArrowheads="1"/>
          </p:cNvSpPr>
          <p:nvPr/>
        </p:nvSpPr>
        <p:spPr bwMode="auto">
          <a:xfrm>
            <a:off x="1219200" y="39624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796" name="Oval 4"/>
          <p:cNvSpPr>
            <a:spLocks noChangeArrowheads="1"/>
          </p:cNvSpPr>
          <p:nvPr/>
        </p:nvSpPr>
        <p:spPr bwMode="auto">
          <a:xfrm>
            <a:off x="1752600" y="26670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797" name="Oval 5"/>
          <p:cNvSpPr>
            <a:spLocks noChangeArrowheads="1"/>
          </p:cNvSpPr>
          <p:nvPr/>
        </p:nvSpPr>
        <p:spPr bwMode="auto">
          <a:xfrm>
            <a:off x="2133600" y="36576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798" name="Oval 6"/>
          <p:cNvSpPr>
            <a:spLocks noChangeArrowheads="1"/>
          </p:cNvSpPr>
          <p:nvPr/>
        </p:nvSpPr>
        <p:spPr bwMode="auto">
          <a:xfrm>
            <a:off x="1600200" y="51816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799" name="Oval 7"/>
          <p:cNvSpPr>
            <a:spLocks noChangeArrowheads="1"/>
          </p:cNvSpPr>
          <p:nvPr/>
        </p:nvSpPr>
        <p:spPr bwMode="auto">
          <a:xfrm>
            <a:off x="3657600" y="41910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800" name="Oval 8"/>
          <p:cNvSpPr>
            <a:spLocks noChangeArrowheads="1"/>
          </p:cNvSpPr>
          <p:nvPr/>
        </p:nvSpPr>
        <p:spPr bwMode="auto">
          <a:xfrm>
            <a:off x="3200400" y="28956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801" name="Oval 9"/>
          <p:cNvSpPr>
            <a:spLocks noChangeArrowheads="1"/>
          </p:cNvSpPr>
          <p:nvPr/>
        </p:nvSpPr>
        <p:spPr bwMode="auto">
          <a:xfrm>
            <a:off x="4191000" y="31242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802" name="Oval 10"/>
          <p:cNvSpPr>
            <a:spLocks noChangeArrowheads="1"/>
          </p:cNvSpPr>
          <p:nvPr/>
        </p:nvSpPr>
        <p:spPr bwMode="auto">
          <a:xfrm>
            <a:off x="4648200" y="21336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803" name="Oval 11"/>
          <p:cNvSpPr>
            <a:spLocks noChangeArrowheads="1"/>
          </p:cNvSpPr>
          <p:nvPr/>
        </p:nvSpPr>
        <p:spPr bwMode="auto">
          <a:xfrm>
            <a:off x="6324600" y="34290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804" name="Oval 12"/>
          <p:cNvSpPr>
            <a:spLocks noChangeArrowheads="1"/>
          </p:cNvSpPr>
          <p:nvPr/>
        </p:nvSpPr>
        <p:spPr bwMode="auto">
          <a:xfrm>
            <a:off x="6477000" y="48768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805" name="Oval 13"/>
          <p:cNvSpPr>
            <a:spLocks noChangeArrowheads="1"/>
          </p:cNvSpPr>
          <p:nvPr/>
        </p:nvSpPr>
        <p:spPr bwMode="auto">
          <a:xfrm>
            <a:off x="5410200" y="44196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806" name="Oval 14"/>
          <p:cNvSpPr>
            <a:spLocks noChangeArrowheads="1"/>
          </p:cNvSpPr>
          <p:nvPr/>
        </p:nvSpPr>
        <p:spPr bwMode="auto">
          <a:xfrm>
            <a:off x="2667000" y="56388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807" name="Oval 15"/>
          <p:cNvSpPr>
            <a:spLocks noChangeArrowheads="1"/>
          </p:cNvSpPr>
          <p:nvPr/>
        </p:nvSpPr>
        <p:spPr bwMode="auto">
          <a:xfrm>
            <a:off x="4191000" y="53340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808" name="Oval 16"/>
          <p:cNvSpPr>
            <a:spLocks noChangeArrowheads="1"/>
          </p:cNvSpPr>
          <p:nvPr/>
        </p:nvSpPr>
        <p:spPr bwMode="auto">
          <a:xfrm>
            <a:off x="5410200" y="58674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809" name="Oval 17"/>
          <p:cNvSpPr>
            <a:spLocks noChangeArrowheads="1"/>
          </p:cNvSpPr>
          <p:nvPr/>
        </p:nvSpPr>
        <p:spPr bwMode="auto">
          <a:xfrm>
            <a:off x="6019800" y="22860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810" name="Oval 18"/>
          <p:cNvSpPr>
            <a:spLocks noChangeArrowheads="1"/>
          </p:cNvSpPr>
          <p:nvPr/>
        </p:nvSpPr>
        <p:spPr bwMode="auto">
          <a:xfrm>
            <a:off x="7467600" y="37338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811" name="Oval 19"/>
          <p:cNvSpPr>
            <a:spLocks noChangeArrowheads="1"/>
          </p:cNvSpPr>
          <p:nvPr/>
        </p:nvSpPr>
        <p:spPr bwMode="auto">
          <a:xfrm>
            <a:off x="7162800" y="23622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812" name="Line 20"/>
          <p:cNvSpPr>
            <a:spLocks noChangeShapeType="1"/>
          </p:cNvSpPr>
          <p:nvPr/>
        </p:nvSpPr>
        <p:spPr bwMode="auto">
          <a:xfrm flipV="1">
            <a:off x="1331913" y="2820988"/>
            <a:ext cx="457200" cy="1149350"/>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13" name="Line 21"/>
          <p:cNvSpPr>
            <a:spLocks noChangeShapeType="1"/>
          </p:cNvSpPr>
          <p:nvPr/>
        </p:nvSpPr>
        <p:spPr bwMode="auto">
          <a:xfrm flipV="1">
            <a:off x="1371600" y="3749675"/>
            <a:ext cx="784225" cy="260350"/>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14" name="Line 22"/>
          <p:cNvSpPr>
            <a:spLocks noChangeShapeType="1"/>
          </p:cNvSpPr>
          <p:nvPr/>
        </p:nvSpPr>
        <p:spPr bwMode="auto">
          <a:xfrm>
            <a:off x="1306513" y="4114800"/>
            <a:ext cx="312737" cy="1084263"/>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15" name="Line 23"/>
          <p:cNvSpPr>
            <a:spLocks noChangeShapeType="1"/>
          </p:cNvSpPr>
          <p:nvPr/>
        </p:nvSpPr>
        <p:spPr bwMode="auto">
          <a:xfrm>
            <a:off x="1736725" y="5264150"/>
            <a:ext cx="941388" cy="404813"/>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16" name="Line 24"/>
          <p:cNvSpPr>
            <a:spLocks noChangeShapeType="1"/>
          </p:cNvSpPr>
          <p:nvPr/>
        </p:nvSpPr>
        <p:spPr bwMode="auto">
          <a:xfrm flipV="1">
            <a:off x="1736725" y="4310063"/>
            <a:ext cx="1920875" cy="901700"/>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17" name="Line 25"/>
          <p:cNvSpPr>
            <a:spLocks noChangeShapeType="1"/>
          </p:cNvSpPr>
          <p:nvPr/>
        </p:nvSpPr>
        <p:spPr bwMode="auto">
          <a:xfrm flipV="1">
            <a:off x="2820988" y="5394325"/>
            <a:ext cx="1371600" cy="31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18" name="Line 26"/>
          <p:cNvSpPr>
            <a:spLocks noChangeShapeType="1"/>
          </p:cNvSpPr>
          <p:nvPr/>
        </p:nvSpPr>
        <p:spPr bwMode="auto">
          <a:xfrm flipH="1" flipV="1">
            <a:off x="2260600" y="3762375"/>
            <a:ext cx="1397000" cy="4968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19" name="Line 27"/>
          <p:cNvSpPr>
            <a:spLocks noChangeShapeType="1"/>
          </p:cNvSpPr>
          <p:nvPr/>
        </p:nvSpPr>
        <p:spPr bwMode="auto">
          <a:xfrm>
            <a:off x="4324350" y="5434013"/>
            <a:ext cx="1084263" cy="469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20" name="Line 28"/>
          <p:cNvSpPr>
            <a:spLocks noChangeShapeType="1"/>
          </p:cNvSpPr>
          <p:nvPr/>
        </p:nvSpPr>
        <p:spPr bwMode="auto">
          <a:xfrm flipV="1">
            <a:off x="2249488" y="3032125"/>
            <a:ext cx="987425" cy="638175"/>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21" name="Line 29"/>
          <p:cNvSpPr>
            <a:spLocks noChangeShapeType="1"/>
          </p:cNvSpPr>
          <p:nvPr/>
        </p:nvSpPr>
        <p:spPr bwMode="auto">
          <a:xfrm>
            <a:off x="3357563" y="2947988"/>
            <a:ext cx="817562"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22" name="Line 30"/>
          <p:cNvSpPr>
            <a:spLocks noChangeShapeType="1"/>
          </p:cNvSpPr>
          <p:nvPr/>
        </p:nvSpPr>
        <p:spPr bwMode="auto">
          <a:xfrm flipV="1">
            <a:off x="3308350" y="2262188"/>
            <a:ext cx="1360488" cy="649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23" name="Line 31"/>
          <p:cNvSpPr>
            <a:spLocks noChangeShapeType="1"/>
          </p:cNvSpPr>
          <p:nvPr/>
        </p:nvSpPr>
        <p:spPr bwMode="auto">
          <a:xfrm>
            <a:off x="3332163" y="3008313"/>
            <a:ext cx="2082800" cy="1443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24" name="Line 32"/>
          <p:cNvSpPr>
            <a:spLocks noChangeShapeType="1"/>
          </p:cNvSpPr>
          <p:nvPr/>
        </p:nvSpPr>
        <p:spPr bwMode="auto">
          <a:xfrm flipV="1">
            <a:off x="4319588" y="4968875"/>
            <a:ext cx="2152650" cy="396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25" name="Line 33"/>
          <p:cNvSpPr>
            <a:spLocks noChangeShapeType="1"/>
          </p:cNvSpPr>
          <p:nvPr/>
        </p:nvSpPr>
        <p:spPr bwMode="auto">
          <a:xfrm flipH="1">
            <a:off x="5522913" y="5041900"/>
            <a:ext cx="998537" cy="841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26" name="Line 34"/>
          <p:cNvSpPr>
            <a:spLocks noChangeShapeType="1"/>
          </p:cNvSpPr>
          <p:nvPr/>
        </p:nvSpPr>
        <p:spPr bwMode="auto">
          <a:xfrm>
            <a:off x="4800600" y="2225675"/>
            <a:ext cx="1552575" cy="1216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27" name="Line 35"/>
          <p:cNvSpPr>
            <a:spLocks noChangeShapeType="1"/>
          </p:cNvSpPr>
          <p:nvPr/>
        </p:nvSpPr>
        <p:spPr bwMode="auto">
          <a:xfrm>
            <a:off x="4813300" y="2178050"/>
            <a:ext cx="1214438" cy="168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28" name="Line 36"/>
          <p:cNvSpPr>
            <a:spLocks noChangeShapeType="1"/>
          </p:cNvSpPr>
          <p:nvPr/>
        </p:nvSpPr>
        <p:spPr bwMode="auto">
          <a:xfrm>
            <a:off x="6184900" y="2357438"/>
            <a:ext cx="973138" cy="85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29" name="Line 37"/>
          <p:cNvSpPr>
            <a:spLocks noChangeShapeType="1"/>
          </p:cNvSpPr>
          <p:nvPr/>
        </p:nvSpPr>
        <p:spPr bwMode="auto">
          <a:xfrm>
            <a:off x="6148388" y="2443163"/>
            <a:ext cx="1358900" cy="1285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30" name="Line 38"/>
          <p:cNvSpPr>
            <a:spLocks noChangeShapeType="1"/>
          </p:cNvSpPr>
          <p:nvPr/>
        </p:nvSpPr>
        <p:spPr bwMode="auto">
          <a:xfrm flipH="1">
            <a:off x="5534025" y="3849688"/>
            <a:ext cx="1973263" cy="601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31" name="Line 39"/>
          <p:cNvSpPr>
            <a:spLocks noChangeShapeType="1"/>
          </p:cNvSpPr>
          <p:nvPr/>
        </p:nvSpPr>
        <p:spPr bwMode="auto">
          <a:xfrm flipH="1">
            <a:off x="6605588" y="3886200"/>
            <a:ext cx="901700" cy="9858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32" name="Line 40"/>
          <p:cNvSpPr>
            <a:spLocks noChangeShapeType="1"/>
          </p:cNvSpPr>
          <p:nvPr/>
        </p:nvSpPr>
        <p:spPr bwMode="auto">
          <a:xfrm flipV="1">
            <a:off x="4267200" y="4572000"/>
            <a:ext cx="1143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3833" name="Oval 41"/>
          <p:cNvSpPr>
            <a:spLocks noChangeArrowheads="1"/>
          </p:cNvSpPr>
          <p:nvPr/>
        </p:nvSpPr>
        <p:spPr bwMode="auto">
          <a:xfrm>
            <a:off x="1219200" y="3962400"/>
            <a:ext cx="152400" cy="152400"/>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3834" name="Oval 42"/>
          <p:cNvSpPr>
            <a:spLocks noChangeArrowheads="1"/>
          </p:cNvSpPr>
          <p:nvPr/>
        </p:nvSpPr>
        <p:spPr bwMode="auto">
          <a:xfrm>
            <a:off x="4648200" y="2133600"/>
            <a:ext cx="152400" cy="152400"/>
          </a:xfrm>
          <a:prstGeom prst="ellipse">
            <a:avLst/>
          </a:prstGeom>
          <a:solidFill>
            <a:srgbClr val="00CC66"/>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Tree>
  </p:cSld>
  <p:clrMapOvr>
    <a:masterClrMapping/>
  </p:clrMapOvr>
  <p:transition>
    <p:spli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Search of State Space</a:t>
            </a:r>
          </a:p>
        </p:txBody>
      </p:sp>
      <p:sp>
        <p:nvSpPr>
          <p:cNvPr id="34819" name="Oval 3"/>
          <p:cNvSpPr>
            <a:spLocks noChangeArrowheads="1"/>
          </p:cNvSpPr>
          <p:nvPr/>
        </p:nvSpPr>
        <p:spPr bwMode="auto">
          <a:xfrm>
            <a:off x="1219200" y="39624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20" name="Oval 4"/>
          <p:cNvSpPr>
            <a:spLocks noChangeArrowheads="1"/>
          </p:cNvSpPr>
          <p:nvPr/>
        </p:nvSpPr>
        <p:spPr bwMode="auto">
          <a:xfrm>
            <a:off x="1752600" y="26670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21" name="Oval 5"/>
          <p:cNvSpPr>
            <a:spLocks noChangeArrowheads="1"/>
          </p:cNvSpPr>
          <p:nvPr/>
        </p:nvSpPr>
        <p:spPr bwMode="auto">
          <a:xfrm>
            <a:off x="2133600" y="36576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22" name="Oval 6"/>
          <p:cNvSpPr>
            <a:spLocks noChangeArrowheads="1"/>
          </p:cNvSpPr>
          <p:nvPr/>
        </p:nvSpPr>
        <p:spPr bwMode="auto">
          <a:xfrm>
            <a:off x="1600200" y="51816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23" name="Oval 7"/>
          <p:cNvSpPr>
            <a:spLocks noChangeArrowheads="1"/>
          </p:cNvSpPr>
          <p:nvPr/>
        </p:nvSpPr>
        <p:spPr bwMode="auto">
          <a:xfrm>
            <a:off x="3657600" y="41910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24" name="Oval 8"/>
          <p:cNvSpPr>
            <a:spLocks noChangeArrowheads="1"/>
          </p:cNvSpPr>
          <p:nvPr/>
        </p:nvSpPr>
        <p:spPr bwMode="auto">
          <a:xfrm>
            <a:off x="3200400" y="28956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25" name="Oval 9"/>
          <p:cNvSpPr>
            <a:spLocks noChangeArrowheads="1"/>
          </p:cNvSpPr>
          <p:nvPr/>
        </p:nvSpPr>
        <p:spPr bwMode="auto">
          <a:xfrm>
            <a:off x="4191000" y="31242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26" name="Oval 10"/>
          <p:cNvSpPr>
            <a:spLocks noChangeArrowheads="1"/>
          </p:cNvSpPr>
          <p:nvPr/>
        </p:nvSpPr>
        <p:spPr bwMode="auto">
          <a:xfrm>
            <a:off x="4648200" y="21336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27" name="Oval 11"/>
          <p:cNvSpPr>
            <a:spLocks noChangeArrowheads="1"/>
          </p:cNvSpPr>
          <p:nvPr/>
        </p:nvSpPr>
        <p:spPr bwMode="auto">
          <a:xfrm>
            <a:off x="6324600" y="34290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28" name="Oval 12"/>
          <p:cNvSpPr>
            <a:spLocks noChangeArrowheads="1"/>
          </p:cNvSpPr>
          <p:nvPr/>
        </p:nvSpPr>
        <p:spPr bwMode="auto">
          <a:xfrm>
            <a:off x="6477000" y="48768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29" name="Oval 13"/>
          <p:cNvSpPr>
            <a:spLocks noChangeArrowheads="1"/>
          </p:cNvSpPr>
          <p:nvPr/>
        </p:nvSpPr>
        <p:spPr bwMode="auto">
          <a:xfrm>
            <a:off x="5410200" y="44196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30" name="Oval 14"/>
          <p:cNvSpPr>
            <a:spLocks noChangeArrowheads="1"/>
          </p:cNvSpPr>
          <p:nvPr/>
        </p:nvSpPr>
        <p:spPr bwMode="auto">
          <a:xfrm>
            <a:off x="2667000" y="5638800"/>
            <a:ext cx="152400" cy="152400"/>
          </a:xfrm>
          <a:prstGeom prst="ellipse">
            <a:avLst/>
          </a:prstGeom>
          <a:solidFill>
            <a:srgbClr val="FF99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31" name="Oval 15"/>
          <p:cNvSpPr>
            <a:spLocks noChangeArrowheads="1"/>
          </p:cNvSpPr>
          <p:nvPr/>
        </p:nvSpPr>
        <p:spPr bwMode="auto">
          <a:xfrm>
            <a:off x="4191000" y="53340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32" name="Oval 16"/>
          <p:cNvSpPr>
            <a:spLocks noChangeArrowheads="1"/>
          </p:cNvSpPr>
          <p:nvPr/>
        </p:nvSpPr>
        <p:spPr bwMode="auto">
          <a:xfrm>
            <a:off x="5410200" y="58674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33" name="Oval 17"/>
          <p:cNvSpPr>
            <a:spLocks noChangeArrowheads="1"/>
          </p:cNvSpPr>
          <p:nvPr/>
        </p:nvSpPr>
        <p:spPr bwMode="auto">
          <a:xfrm>
            <a:off x="6019800" y="22860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34" name="Oval 18"/>
          <p:cNvSpPr>
            <a:spLocks noChangeArrowheads="1"/>
          </p:cNvSpPr>
          <p:nvPr/>
        </p:nvSpPr>
        <p:spPr bwMode="auto">
          <a:xfrm>
            <a:off x="7467600" y="37338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35" name="Oval 19"/>
          <p:cNvSpPr>
            <a:spLocks noChangeArrowheads="1"/>
          </p:cNvSpPr>
          <p:nvPr/>
        </p:nvSpPr>
        <p:spPr bwMode="auto">
          <a:xfrm>
            <a:off x="7162800" y="2362200"/>
            <a:ext cx="152400" cy="152400"/>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36" name="Line 20"/>
          <p:cNvSpPr>
            <a:spLocks noChangeShapeType="1"/>
          </p:cNvSpPr>
          <p:nvPr/>
        </p:nvSpPr>
        <p:spPr bwMode="auto">
          <a:xfrm flipV="1">
            <a:off x="1331913" y="2820988"/>
            <a:ext cx="457200" cy="1149350"/>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37" name="Line 21"/>
          <p:cNvSpPr>
            <a:spLocks noChangeShapeType="1"/>
          </p:cNvSpPr>
          <p:nvPr/>
        </p:nvSpPr>
        <p:spPr bwMode="auto">
          <a:xfrm flipV="1">
            <a:off x="1371600" y="3749675"/>
            <a:ext cx="784225" cy="260350"/>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38" name="Line 22"/>
          <p:cNvSpPr>
            <a:spLocks noChangeShapeType="1"/>
          </p:cNvSpPr>
          <p:nvPr/>
        </p:nvSpPr>
        <p:spPr bwMode="auto">
          <a:xfrm>
            <a:off x="1306513" y="4114800"/>
            <a:ext cx="312737" cy="1084263"/>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39" name="Line 23"/>
          <p:cNvSpPr>
            <a:spLocks noChangeShapeType="1"/>
          </p:cNvSpPr>
          <p:nvPr/>
        </p:nvSpPr>
        <p:spPr bwMode="auto">
          <a:xfrm>
            <a:off x="1736725" y="5264150"/>
            <a:ext cx="941388" cy="404813"/>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40" name="Line 24"/>
          <p:cNvSpPr>
            <a:spLocks noChangeShapeType="1"/>
          </p:cNvSpPr>
          <p:nvPr/>
        </p:nvSpPr>
        <p:spPr bwMode="auto">
          <a:xfrm flipV="1">
            <a:off x="1736725" y="4310063"/>
            <a:ext cx="1920875" cy="901700"/>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41" name="Line 25"/>
          <p:cNvSpPr>
            <a:spLocks noChangeShapeType="1"/>
          </p:cNvSpPr>
          <p:nvPr/>
        </p:nvSpPr>
        <p:spPr bwMode="auto">
          <a:xfrm flipV="1">
            <a:off x="2820988" y="5394325"/>
            <a:ext cx="1371600" cy="31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42" name="Line 26"/>
          <p:cNvSpPr>
            <a:spLocks noChangeShapeType="1"/>
          </p:cNvSpPr>
          <p:nvPr/>
        </p:nvSpPr>
        <p:spPr bwMode="auto">
          <a:xfrm flipH="1" flipV="1">
            <a:off x="2260600" y="3762375"/>
            <a:ext cx="1397000" cy="4968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43" name="Line 27"/>
          <p:cNvSpPr>
            <a:spLocks noChangeShapeType="1"/>
          </p:cNvSpPr>
          <p:nvPr/>
        </p:nvSpPr>
        <p:spPr bwMode="auto">
          <a:xfrm>
            <a:off x="4324350" y="5434013"/>
            <a:ext cx="1084263" cy="469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44" name="Line 28"/>
          <p:cNvSpPr>
            <a:spLocks noChangeShapeType="1"/>
          </p:cNvSpPr>
          <p:nvPr/>
        </p:nvSpPr>
        <p:spPr bwMode="auto">
          <a:xfrm flipV="1">
            <a:off x="2249488" y="3032125"/>
            <a:ext cx="987425" cy="638175"/>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45" name="Line 29"/>
          <p:cNvSpPr>
            <a:spLocks noChangeShapeType="1"/>
          </p:cNvSpPr>
          <p:nvPr/>
        </p:nvSpPr>
        <p:spPr bwMode="auto">
          <a:xfrm>
            <a:off x="3357563" y="2947988"/>
            <a:ext cx="817562" cy="215900"/>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46" name="Line 30"/>
          <p:cNvSpPr>
            <a:spLocks noChangeShapeType="1"/>
          </p:cNvSpPr>
          <p:nvPr/>
        </p:nvSpPr>
        <p:spPr bwMode="auto">
          <a:xfrm flipV="1">
            <a:off x="3308350" y="2262188"/>
            <a:ext cx="1360488" cy="649287"/>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47" name="Line 31"/>
          <p:cNvSpPr>
            <a:spLocks noChangeShapeType="1"/>
          </p:cNvSpPr>
          <p:nvPr/>
        </p:nvSpPr>
        <p:spPr bwMode="auto">
          <a:xfrm>
            <a:off x="3332163" y="3008313"/>
            <a:ext cx="2082800" cy="1443037"/>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48" name="Line 32"/>
          <p:cNvSpPr>
            <a:spLocks noChangeShapeType="1"/>
          </p:cNvSpPr>
          <p:nvPr/>
        </p:nvSpPr>
        <p:spPr bwMode="auto">
          <a:xfrm flipV="1">
            <a:off x="4319588" y="4968875"/>
            <a:ext cx="2152650" cy="396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49" name="Line 33"/>
          <p:cNvSpPr>
            <a:spLocks noChangeShapeType="1"/>
          </p:cNvSpPr>
          <p:nvPr/>
        </p:nvSpPr>
        <p:spPr bwMode="auto">
          <a:xfrm flipH="1">
            <a:off x="5522913" y="5041900"/>
            <a:ext cx="998537" cy="841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50" name="Line 34"/>
          <p:cNvSpPr>
            <a:spLocks noChangeShapeType="1"/>
          </p:cNvSpPr>
          <p:nvPr/>
        </p:nvSpPr>
        <p:spPr bwMode="auto">
          <a:xfrm>
            <a:off x="4800600" y="2225675"/>
            <a:ext cx="1552575" cy="1216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51" name="Line 35"/>
          <p:cNvSpPr>
            <a:spLocks noChangeShapeType="1"/>
          </p:cNvSpPr>
          <p:nvPr/>
        </p:nvSpPr>
        <p:spPr bwMode="auto">
          <a:xfrm>
            <a:off x="4813300" y="2178050"/>
            <a:ext cx="1214438" cy="168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52" name="Line 36"/>
          <p:cNvSpPr>
            <a:spLocks noChangeShapeType="1"/>
          </p:cNvSpPr>
          <p:nvPr/>
        </p:nvSpPr>
        <p:spPr bwMode="auto">
          <a:xfrm>
            <a:off x="6184900" y="2357438"/>
            <a:ext cx="973138" cy="85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53" name="Line 37"/>
          <p:cNvSpPr>
            <a:spLocks noChangeShapeType="1"/>
          </p:cNvSpPr>
          <p:nvPr/>
        </p:nvSpPr>
        <p:spPr bwMode="auto">
          <a:xfrm>
            <a:off x="6148388" y="2443163"/>
            <a:ext cx="1358900" cy="1285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54" name="Line 38"/>
          <p:cNvSpPr>
            <a:spLocks noChangeShapeType="1"/>
          </p:cNvSpPr>
          <p:nvPr/>
        </p:nvSpPr>
        <p:spPr bwMode="auto">
          <a:xfrm flipH="1">
            <a:off x="5534025" y="3849688"/>
            <a:ext cx="1973263" cy="601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55" name="Line 39"/>
          <p:cNvSpPr>
            <a:spLocks noChangeShapeType="1"/>
          </p:cNvSpPr>
          <p:nvPr/>
        </p:nvSpPr>
        <p:spPr bwMode="auto">
          <a:xfrm flipH="1">
            <a:off x="6605588" y="3886200"/>
            <a:ext cx="901700" cy="9858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56" name="Line 40"/>
          <p:cNvSpPr>
            <a:spLocks noChangeShapeType="1"/>
          </p:cNvSpPr>
          <p:nvPr/>
        </p:nvSpPr>
        <p:spPr bwMode="auto">
          <a:xfrm flipV="1">
            <a:off x="4267200" y="4572000"/>
            <a:ext cx="1143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4857" name="Oval 41"/>
          <p:cNvSpPr>
            <a:spLocks noChangeArrowheads="1"/>
          </p:cNvSpPr>
          <p:nvPr/>
        </p:nvSpPr>
        <p:spPr bwMode="auto">
          <a:xfrm>
            <a:off x="1219200" y="3962400"/>
            <a:ext cx="152400" cy="152400"/>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58" name="Oval 42"/>
          <p:cNvSpPr>
            <a:spLocks noChangeArrowheads="1"/>
          </p:cNvSpPr>
          <p:nvPr/>
        </p:nvSpPr>
        <p:spPr bwMode="auto">
          <a:xfrm>
            <a:off x="4648200" y="2133600"/>
            <a:ext cx="152400" cy="152400"/>
          </a:xfrm>
          <a:prstGeom prst="ellipse">
            <a:avLst/>
          </a:prstGeom>
          <a:solidFill>
            <a:srgbClr val="00CC66"/>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4859" name="Text Box 43"/>
          <p:cNvSpPr txBox="1">
            <a:spLocks noChangeArrowheads="1"/>
          </p:cNvSpPr>
          <p:nvPr/>
        </p:nvSpPr>
        <p:spPr bwMode="auto">
          <a:xfrm>
            <a:off x="898525" y="5951538"/>
            <a:ext cx="2716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3200">
                <a:latin typeface="Tahoma" panose="020B0604030504040204" pitchFamily="34" charset="0"/>
                <a:sym typeface="Wingdings" panose="05000000000000000000" pitchFamily="2" charset="2"/>
              </a:rPr>
              <a:t> search tree</a:t>
            </a:r>
            <a:endParaRPr lang="en-US" altLang="id-ID" sz="3200">
              <a:latin typeface="Tahoma" panose="020B0604030504040204" pitchFamily="34" charset="0"/>
            </a:endParaRPr>
          </a:p>
        </p:txBody>
      </p:sp>
    </p:spTree>
  </p:cSld>
  <p:clrMapOvr>
    <a:masterClrMapping/>
  </p:clrMapOvr>
  <p:transition>
    <p:spli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Basic Search Concepts</a:t>
            </a:r>
          </a:p>
        </p:txBody>
      </p:sp>
      <p:sp>
        <p:nvSpPr>
          <p:cNvPr id="35843" name="Rectangle 3"/>
          <p:cNvSpPr>
            <a:spLocks noGrp="1" noChangeArrowheads="1"/>
          </p:cNvSpPr>
          <p:nvPr>
            <p:ph type="body" idx="1"/>
          </p:nvPr>
        </p:nvSpPr>
        <p:spPr>
          <a:xfrm>
            <a:off x="914400" y="1417638"/>
            <a:ext cx="8229600" cy="4525962"/>
          </a:xfrm>
        </p:spPr>
        <p:txBody>
          <a:bodyPr/>
          <a:lstStyle/>
          <a:p>
            <a:r>
              <a:rPr lang="en-US" altLang="id-ID" smtClean="0"/>
              <a:t> Search tree</a:t>
            </a:r>
          </a:p>
          <a:p>
            <a:r>
              <a:rPr lang="en-US" altLang="id-ID" smtClean="0"/>
              <a:t> Search node </a:t>
            </a:r>
          </a:p>
          <a:p>
            <a:r>
              <a:rPr lang="en-US" altLang="id-ID" smtClean="0"/>
              <a:t> Node expansion</a:t>
            </a:r>
          </a:p>
          <a:p>
            <a:r>
              <a:rPr lang="en-US" altLang="id-ID" smtClean="0"/>
              <a:t> </a:t>
            </a:r>
            <a:r>
              <a:rPr lang="en-US" altLang="id-ID" smtClean="0">
                <a:solidFill>
                  <a:srgbClr val="CC6600"/>
                </a:solidFill>
              </a:rPr>
              <a:t>Search strategy</a:t>
            </a:r>
            <a:r>
              <a:rPr lang="en-US" altLang="id-ID" smtClean="0"/>
              <a:t>: At each stage it determines which node to expand</a:t>
            </a:r>
          </a:p>
        </p:txBody>
      </p:sp>
    </p:spTree>
  </p:cSld>
  <p:clrMapOvr>
    <a:masterClrMapping/>
  </p:clrMapOvr>
  <p:transition>
    <p:spli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Search Nodes </a:t>
            </a:r>
            <a:r>
              <a:rPr lang="en-US" b="1" dirty="0" smtClean="0">
                <a:solidFill>
                  <a:srgbClr val="C00000"/>
                </a:solidFill>
                <a:effectLst>
                  <a:outerShdw blurRad="38100" dist="38100" dir="2700000" algn="tl">
                    <a:srgbClr val="C0C0C0"/>
                  </a:outerShdw>
                </a:effectLst>
                <a:cs typeface="Times New Roman" pitchFamily="18" charset="0"/>
                <a:sym typeface="Symbol" pitchFamily="18" charset="2"/>
              </a:rPr>
              <a:t></a:t>
            </a:r>
            <a:r>
              <a:rPr lang="en-US" b="1" dirty="0" smtClean="0">
                <a:solidFill>
                  <a:srgbClr val="C00000"/>
                </a:solidFill>
                <a:effectLst>
                  <a:outerShdw blurRad="38100" dist="38100" dir="2700000" algn="tl">
                    <a:srgbClr val="C0C0C0"/>
                  </a:outerShdw>
                </a:effectLst>
              </a:rPr>
              <a:t> States</a:t>
            </a:r>
          </a:p>
        </p:txBody>
      </p:sp>
      <p:grpSp>
        <p:nvGrpSpPr>
          <p:cNvPr id="2" name="Group 3"/>
          <p:cNvGrpSpPr>
            <a:grpSpLocks/>
          </p:cNvGrpSpPr>
          <p:nvPr/>
        </p:nvGrpSpPr>
        <p:grpSpPr bwMode="auto">
          <a:xfrm>
            <a:off x="990600" y="1676400"/>
            <a:ext cx="5486400" cy="1462088"/>
            <a:chOff x="624" y="1056"/>
            <a:chExt cx="3456" cy="921"/>
          </a:xfrm>
        </p:grpSpPr>
        <p:grpSp>
          <p:nvGrpSpPr>
            <p:cNvPr id="36977" name="Group 4"/>
            <p:cNvGrpSpPr>
              <a:grpSpLocks/>
            </p:cNvGrpSpPr>
            <p:nvPr/>
          </p:nvGrpSpPr>
          <p:grpSpPr bwMode="auto">
            <a:xfrm>
              <a:off x="624" y="1152"/>
              <a:ext cx="779" cy="825"/>
              <a:chOff x="768" y="1152"/>
              <a:chExt cx="1169" cy="1238"/>
            </a:xfrm>
          </p:grpSpPr>
          <p:sp>
            <p:nvSpPr>
              <p:cNvPr id="36981" name="Rectangle 5"/>
              <p:cNvSpPr>
                <a:spLocks noChangeArrowheads="1"/>
              </p:cNvSpPr>
              <p:nvPr/>
            </p:nvSpPr>
            <p:spPr bwMode="auto">
              <a:xfrm>
                <a:off x="768" y="1152"/>
                <a:ext cx="1152" cy="1152"/>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82" name="Rectangle 6"/>
              <p:cNvSpPr>
                <a:spLocks noChangeArrowheads="1"/>
              </p:cNvSpPr>
              <p:nvPr/>
            </p:nvSpPr>
            <p:spPr bwMode="auto">
              <a:xfrm>
                <a:off x="768"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83" name="Rectangle 7"/>
              <p:cNvSpPr>
                <a:spLocks noChangeArrowheads="1"/>
              </p:cNvSpPr>
              <p:nvPr/>
            </p:nvSpPr>
            <p:spPr bwMode="auto">
              <a:xfrm>
                <a:off x="768"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84" name="Rectangle 8"/>
              <p:cNvSpPr>
                <a:spLocks noChangeArrowheads="1"/>
              </p:cNvSpPr>
              <p:nvPr/>
            </p:nvSpPr>
            <p:spPr bwMode="auto">
              <a:xfrm>
                <a:off x="768"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85" name="Rectangle 9"/>
              <p:cNvSpPr>
                <a:spLocks noChangeArrowheads="1"/>
              </p:cNvSpPr>
              <p:nvPr/>
            </p:nvSpPr>
            <p:spPr bwMode="auto">
              <a:xfrm>
                <a:off x="1152"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86" name="Rectangle 10"/>
              <p:cNvSpPr>
                <a:spLocks noChangeArrowheads="1"/>
              </p:cNvSpPr>
              <p:nvPr/>
            </p:nvSpPr>
            <p:spPr bwMode="auto">
              <a:xfrm>
                <a:off x="1152"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87" name="Rectangle 11"/>
              <p:cNvSpPr>
                <a:spLocks noChangeArrowheads="1"/>
              </p:cNvSpPr>
              <p:nvPr/>
            </p:nvSpPr>
            <p:spPr bwMode="auto">
              <a:xfrm>
                <a:off x="1536"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88" name="Rectangle 12"/>
              <p:cNvSpPr>
                <a:spLocks noChangeArrowheads="1"/>
              </p:cNvSpPr>
              <p:nvPr/>
            </p:nvSpPr>
            <p:spPr bwMode="auto">
              <a:xfrm>
                <a:off x="1152"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89" name="Rectangle 13"/>
              <p:cNvSpPr>
                <a:spLocks noChangeArrowheads="1"/>
              </p:cNvSpPr>
              <p:nvPr/>
            </p:nvSpPr>
            <p:spPr bwMode="auto">
              <a:xfrm>
                <a:off x="1536"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90" name="Text Box 14"/>
              <p:cNvSpPr txBox="1">
                <a:spLocks noChangeArrowheads="1"/>
              </p:cNvSpPr>
              <p:nvPr/>
            </p:nvSpPr>
            <p:spPr bwMode="auto">
              <a:xfrm>
                <a:off x="1248" y="2015"/>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1</a:t>
                </a:r>
              </a:p>
            </p:txBody>
          </p:sp>
          <p:sp>
            <p:nvSpPr>
              <p:cNvPr id="36991" name="Text Box 15"/>
              <p:cNvSpPr txBox="1">
                <a:spLocks noChangeArrowheads="1"/>
              </p:cNvSpPr>
              <p:nvPr/>
            </p:nvSpPr>
            <p:spPr bwMode="auto">
              <a:xfrm>
                <a:off x="1248" y="1247"/>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2</a:t>
                </a:r>
              </a:p>
            </p:txBody>
          </p:sp>
          <p:sp>
            <p:nvSpPr>
              <p:cNvPr id="36992" name="Text Box 16"/>
              <p:cNvSpPr txBox="1">
                <a:spLocks noChangeArrowheads="1"/>
              </p:cNvSpPr>
              <p:nvPr/>
            </p:nvSpPr>
            <p:spPr bwMode="auto">
              <a:xfrm>
                <a:off x="864" y="1631"/>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3</a:t>
                </a:r>
              </a:p>
            </p:txBody>
          </p:sp>
          <p:sp>
            <p:nvSpPr>
              <p:cNvPr id="36993" name="Text Box 17"/>
              <p:cNvSpPr txBox="1">
                <a:spLocks noChangeArrowheads="1"/>
              </p:cNvSpPr>
              <p:nvPr/>
            </p:nvSpPr>
            <p:spPr bwMode="auto">
              <a:xfrm>
                <a:off x="1248" y="1631"/>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4</a:t>
                </a:r>
              </a:p>
            </p:txBody>
          </p:sp>
          <p:sp>
            <p:nvSpPr>
              <p:cNvPr id="36994" name="Text Box 18"/>
              <p:cNvSpPr txBox="1">
                <a:spLocks noChangeArrowheads="1"/>
              </p:cNvSpPr>
              <p:nvPr/>
            </p:nvSpPr>
            <p:spPr bwMode="auto">
              <a:xfrm>
                <a:off x="864" y="2015"/>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5</a:t>
                </a:r>
              </a:p>
            </p:txBody>
          </p:sp>
          <p:sp>
            <p:nvSpPr>
              <p:cNvPr id="36995" name="Text Box 19"/>
              <p:cNvSpPr txBox="1">
                <a:spLocks noChangeArrowheads="1"/>
              </p:cNvSpPr>
              <p:nvPr/>
            </p:nvSpPr>
            <p:spPr bwMode="auto">
              <a:xfrm>
                <a:off x="1632" y="2015"/>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6</a:t>
                </a:r>
              </a:p>
            </p:txBody>
          </p:sp>
          <p:sp>
            <p:nvSpPr>
              <p:cNvPr id="36996" name="Text Box 20"/>
              <p:cNvSpPr txBox="1">
                <a:spLocks noChangeArrowheads="1"/>
              </p:cNvSpPr>
              <p:nvPr/>
            </p:nvSpPr>
            <p:spPr bwMode="auto">
              <a:xfrm>
                <a:off x="1632" y="1631"/>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7</a:t>
                </a:r>
              </a:p>
            </p:txBody>
          </p:sp>
          <p:sp>
            <p:nvSpPr>
              <p:cNvPr id="36997" name="Text Box 21"/>
              <p:cNvSpPr txBox="1">
                <a:spLocks noChangeArrowheads="1"/>
              </p:cNvSpPr>
              <p:nvPr/>
            </p:nvSpPr>
            <p:spPr bwMode="auto">
              <a:xfrm>
                <a:off x="864" y="1247"/>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8</a:t>
                </a:r>
              </a:p>
            </p:txBody>
          </p:sp>
        </p:grpSp>
        <p:grpSp>
          <p:nvGrpSpPr>
            <p:cNvPr id="36978" name="Group 22"/>
            <p:cNvGrpSpPr>
              <a:grpSpLocks/>
            </p:cNvGrpSpPr>
            <p:nvPr/>
          </p:nvGrpSpPr>
          <p:grpSpPr bwMode="auto">
            <a:xfrm>
              <a:off x="1392" y="1056"/>
              <a:ext cx="2688" cy="480"/>
              <a:chOff x="1392" y="1056"/>
              <a:chExt cx="2688" cy="480"/>
            </a:xfrm>
          </p:grpSpPr>
          <p:sp>
            <p:nvSpPr>
              <p:cNvPr id="36979" name="Oval 23"/>
              <p:cNvSpPr>
                <a:spLocks noChangeArrowheads="1"/>
              </p:cNvSpPr>
              <p:nvPr/>
            </p:nvSpPr>
            <p:spPr bwMode="auto">
              <a:xfrm>
                <a:off x="3936" y="1056"/>
                <a:ext cx="144" cy="144"/>
              </a:xfrm>
              <a:prstGeom prst="ellipse">
                <a:avLst/>
              </a:prstGeom>
              <a:solidFill>
                <a:srgbClr val="3366FF"/>
              </a:solidFill>
              <a:ln w="28575">
                <a:solidFill>
                  <a:srgbClr val="3366FF"/>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80" name="Line 24"/>
              <p:cNvSpPr>
                <a:spLocks noChangeShapeType="1"/>
              </p:cNvSpPr>
              <p:nvPr/>
            </p:nvSpPr>
            <p:spPr bwMode="auto">
              <a:xfrm flipH="1">
                <a:off x="1392" y="1152"/>
                <a:ext cx="2544" cy="384"/>
              </a:xfrm>
              <a:prstGeom prst="line">
                <a:avLst/>
              </a:prstGeom>
              <a:noFill/>
              <a:ln w="9525">
                <a:solidFill>
                  <a:srgbClr val="3366FF"/>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grpSp>
      <p:grpSp>
        <p:nvGrpSpPr>
          <p:cNvPr id="5" name="Group 25"/>
          <p:cNvGrpSpPr>
            <a:grpSpLocks/>
          </p:cNvGrpSpPr>
          <p:nvPr/>
        </p:nvGrpSpPr>
        <p:grpSpPr bwMode="auto">
          <a:xfrm>
            <a:off x="990600" y="1905000"/>
            <a:ext cx="7010400" cy="4357688"/>
            <a:chOff x="624" y="1200"/>
            <a:chExt cx="4416" cy="2745"/>
          </a:xfrm>
        </p:grpSpPr>
        <p:grpSp>
          <p:nvGrpSpPr>
            <p:cNvPr id="36934" name="Group 26"/>
            <p:cNvGrpSpPr>
              <a:grpSpLocks/>
            </p:cNvGrpSpPr>
            <p:nvPr/>
          </p:nvGrpSpPr>
          <p:grpSpPr bwMode="auto">
            <a:xfrm>
              <a:off x="1008" y="3120"/>
              <a:ext cx="791" cy="825"/>
              <a:chOff x="2112" y="2688"/>
              <a:chExt cx="1163" cy="1238"/>
            </a:xfrm>
          </p:grpSpPr>
          <p:sp>
            <p:nvSpPr>
              <p:cNvPr id="36960" name="Rectangle 27"/>
              <p:cNvSpPr>
                <a:spLocks noChangeArrowheads="1"/>
              </p:cNvSpPr>
              <p:nvPr/>
            </p:nvSpPr>
            <p:spPr bwMode="auto">
              <a:xfrm>
                <a:off x="2112" y="2688"/>
                <a:ext cx="1152" cy="1152"/>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61" name="Rectangle 28"/>
              <p:cNvSpPr>
                <a:spLocks noChangeArrowheads="1"/>
              </p:cNvSpPr>
              <p:nvPr/>
            </p:nvSpPr>
            <p:spPr bwMode="auto">
              <a:xfrm>
                <a:off x="2112" y="2688"/>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62" name="Rectangle 29"/>
              <p:cNvSpPr>
                <a:spLocks noChangeArrowheads="1"/>
              </p:cNvSpPr>
              <p:nvPr/>
            </p:nvSpPr>
            <p:spPr bwMode="auto">
              <a:xfrm>
                <a:off x="2112" y="307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63" name="Rectangle 30"/>
              <p:cNvSpPr>
                <a:spLocks noChangeArrowheads="1"/>
              </p:cNvSpPr>
              <p:nvPr/>
            </p:nvSpPr>
            <p:spPr bwMode="auto">
              <a:xfrm>
                <a:off x="2112" y="345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64" name="Rectangle 31"/>
              <p:cNvSpPr>
                <a:spLocks noChangeArrowheads="1"/>
              </p:cNvSpPr>
              <p:nvPr/>
            </p:nvSpPr>
            <p:spPr bwMode="auto">
              <a:xfrm>
                <a:off x="2880" y="2688"/>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65" name="Rectangle 32"/>
              <p:cNvSpPr>
                <a:spLocks noChangeArrowheads="1"/>
              </p:cNvSpPr>
              <p:nvPr/>
            </p:nvSpPr>
            <p:spPr bwMode="auto">
              <a:xfrm>
                <a:off x="2496" y="307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66" name="Rectangle 33"/>
              <p:cNvSpPr>
                <a:spLocks noChangeArrowheads="1"/>
              </p:cNvSpPr>
              <p:nvPr/>
            </p:nvSpPr>
            <p:spPr bwMode="auto">
              <a:xfrm>
                <a:off x="2880" y="307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67" name="Rectangle 34"/>
              <p:cNvSpPr>
                <a:spLocks noChangeArrowheads="1"/>
              </p:cNvSpPr>
              <p:nvPr/>
            </p:nvSpPr>
            <p:spPr bwMode="auto">
              <a:xfrm>
                <a:off x="2496" y="345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68" name="Rectangle 35"/>
              <p:cNvSpPr>
                <a:spLocks noChangeArrowheads="1"/>
              </p:cNvSpPr>
              <p:nvPr/>
            </p:nvSpPr>
            <p:spPr bwMode="auto">
              <a:xfrm>
                <a:off x="2880" y="345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69" name="Text Box 36"/>
              <p:cNvSpPr txBox="1">
                <a:spLocks noChangeArrowheads="1"/>
              </p:cNvSpPr>
              <p:nvPr/>
            </p:nvSpPr>
            <p:spPr bwMode="auto">
              <a:xfrm>
                <a:off x="2593" y="3551"/>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1</a:t>
                </a:r>
              </a:p>
            </p:txBody>
          </p:sp>
          <p:sp>
            <p:nvSpPr>
              <p:cNvPr id="36970" name="Text Box 37"/>
              <p:cNvSpPr txBox="1">
                <a:spLocks noChangeArrowheads="1"/>
              </p:cNvSpPr>
              <p:nvPr/>
            </p:nvSpPr>
            <p:spPr bwMode="auto">
              <a:xfrm>
                <a:off x="2976" y="2783"/>
                <a:ext cx="29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2</a:t>
                </a:r>
              </a:p>
            </p:txBody>
          </p:sp>
          <p:sp>
            <p:nvSpPr>
              <p:cNvPr id="36971" name="Text Box 38"/>
              <p:cNvSpPr txBox="1">
                <a:spLocks noChangeArrowheads="1"/>
              </p:cNvSpPr>
              <p:nvPr/>
            </p:nvSpPr>
            <p:spPr bwMode="auto">
              <a:xfrm>
                <a:off x="2208" y="3167"/>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3</a:t>
                </a:r>
              </a:p>
            </p:txBody>
          </p:sp>
          <p:sp>
            <p:nvSpPr>
              <p:cNvPr id="36972" name="Text Box 39"/>
              <p:cNvSpPr txBox="1">
                <a:spLocks noChangeArrowheads="1"/>
              </p:cNvSpPr>
              <p:nvPr/>
            </p:nvSpPr>
            <p:spPr bwMode="auto">
              <a:xfrm>
                <a:off x="2593" y="3167"/>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4</a:t>
                </a:r>
              </a:p>
            </p:txBody>
          </p:sp>
          <p:sp>
            <p:nvSpPr>
              <p:cNvPr id="36973" name="Text Box 40"/>
              <p:cNvSpPr txBox="1">
                <a:spLocks noChangeArrowheads="1"/>
              </p:cNvSpPr>
              <p:nvPr/>
            </p:nvSpPr>
            <p:spPr bwMode="auto">
              <a:xfrm>
                <a:off x="2208" y="3551"/>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5</a:t>
                </a:r>
              </a:p>
            </p:txBody>
          </p:sp>
          <p:sp>
            <p:nvSpPr>
              <p:cNvPr id="36974" name="Text Box 41"/>
              <p:cNvSpPr txBox="1">
                <a:spLocks noChangeArrowheads="1"/>
              </p:cNvSpPr>
              <p:nvPr/>
            </p:nvSpPr>
            <p:spPr bwMode="auto">
              <a:xfrm>
                <a:off x="2976" y="3551"/>
                <a:ext cx="29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6</a:t>
                </a:r>
              </a:p>
            </p:txBody>
          </p:sp>
          <p:sp>
            <p:nvSpPr>
              <p:cNvPr id="36975" name="Text Box 42"/>
              <p:cNvSpPr txBox="1">
                <a:spLocks noChangeArrowheads="1"/>
              </p:cNvSpPr>
              <p:nvPr/>
            </p:nvSpPr>
            <p:spPr bwMode="auto">
              <a:xfrm>
                <a:off x="2976" y="3167"/>
                <a:ext cx="29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7</a:t>
                </a:r>
              </a:p>
            </p:txBody>
          </p:sp>
          <p:sp>
            <p:nvSpPr>
              <p:cNvPr id="36976" name="Text Box 43"/>
              <p:cNvSpPr txBox="1">
                <a:spLocks noChangeArrowheads="1"/>
              </p:cNvSpPr>
              <p:nvPr/>
            </p:nvSpPr>
            <p:spPr bwMode="auto">
              <a:xfrm>
                <a:off x="2208" y="2783"/>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8</a:t>
                </a:r>
              </a:p>
            </p:txBody>
          </p:sp>
        </p:grpSp>
        <p:grpSp>
          <p:nvGrpSpPr>
            <p:cNvPr id="36935" name="Group 44"/>
            <p:cNvGrpSpPr>
              <a:grpSpLocks/>
            </p:cNvGrpSpPr>
            <p:nvPr/>
          </p:nvGrpSpPr>
          <p:grpSpPr bwMode="auto">
            <a:xfrm>
              <a:off x="624" y="2112"/>
              <a:ext cx="791" cy="825"/>
              <a:chOff x="2112" y="1152"/>
              <a:chExt cx="1163" cy="1238"/>
            </a:xfrm>
          </p:grpSpPr>
          <p:sp>
            <p:nvSpPr>
              <p:cNvPr id="36943" name="Rectangle 45"/>
              <p:cNvSpPr>
                <a:spLocks noChangeArrowheads="1"/>
              </p:cNvSpPr>
              <p:nvPr/>
            </p:nvSpPr>
            <p:spPr bwMode="auto">
              <a:xfrm>
                <a:off x="2112" y="1152"/>
                <a:ext cx="1152" cy="1152"/>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44" name="Rectangle 46"/>
              <p:cNvSpPr>
                <a:spLocks noChangeArrowheads="1"/>
              </p:cNvSpPr>
              <p:nvPr/>
            </p:nvSpPr>
            <p:spPr bwMode="auto">
              <a:xfrm>
                <a:off x="2112"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45" name="Rectangle 47"/>
              <p:cNvSpPr>
                <a:spLocks noChangeArrowheads="1"/>
              </p:cNvSpPr>
              <p:nvPr/>
            </p:nvSpPr>
            <p:spPr bwMode="auto">
              <a:xfrm>
                <a:off x="2112"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46" name="Rectangle 48"/>
              <p:cNvSpPr>
                <a:spLocks noChangeArrowheads="1"/>
              </p:cNvSpPr>
              <p:nvPr/>
            </p:nvSpPr>
            <p:spPr bwMode="auto">
              <a:xfrm>
                <a:off x="2112"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47" name="Rectangle 49"/>
              <p:cNvSpPr>
                <a:spLocks noChangeArrowheads="1"/>
              </p:cNvSpPr>
              <p:nvPr/>
            </p:nvSpPr>
            <p:spPr bwMode="auto">
              <a:xfrm>
                <a:off x="2496"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48" name="Rectangle 50"/>
              <p:cNvSpPr>
                <a:spLocks noChangeArrowheads="1"/>
              </p:cNvSpPr>
              <p:nvPr/>
            </p:nvSpPr>
            <p:spPr bwMode="auto">
              <a:xfrm>
                <a:off x="2496"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49" name="Rectangle 51"/>
              <p:cNvSpPr>
                <a:spLocks noChangeArrowheads="1"/>
              </p:cNvSpPr>
              <p:nvPr/>
            </p:nvSpPr>
            <p:spPr bwMode="auto">
              <a:xfrm>
                <a:off x="2880"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50" name="Rectangle 52"/>
              <p:cNvSpPr>
                <a:spLocks noChangeArrowheads="1"/>
              </p:cNvSpPr>
              <p:nvPr/>
            </p:nvSpPr>
            <p:spPr bwMode="auto">
              <a:xfrm>
                <a:off x="2496"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51" name="Rectangle 53"/>
              <p:cNvSpPr>
                <a:spLocks noChangeArrowheads="1"/>
              </p:cNvSpPr>
              <p:nvPr/>
            </p:nvSpPr>
            <p:spPr bwMode="auto">
              <a:xfrm>
                <a:off x="2880"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52" name="Text Box 54"/>
              <p:cNvSpPr txBox="1">
                <a:spLocks noChangeArrowheads="1"/>
              </p:cNvSpPr>
              <p:nvPr/>
            </p:nvSpPr>
            <p:spPr bwMode="auto">
              <a:xfrm>
                <a:off x="2593" y="2015"/>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1</a:t>
                </a:r>
              </a:p>
            </p:txBody>
          </p:sp>
          <p:sp>
            <p:nvSpPr>
              <p:cNvPr id="36953" name="Text Box 55"/>
              <p:cNvSpPr txBox="1">
                <a:spLocks noChangeArrowheads="1"/>
              </p:cNvSpPr>
              <p:nvPr/>
            </p:nvSpPr>
            <p:spPr bwMode="auto">
              <a:xfrm>
                <a:off x="2593" y="1247"/>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2</a:t>
                </a:r>
              </a:p>
            </p:txBody>
          </p:sp>
          <p:sp>
            <p:nvSpPr>
              <p:cNvPr id="36954" name="Text Box 56"/>
              <p:cNvSpPr txBox="1">
                <a:spLocks noChangeArrowheads="1"/>
              </p:cNvSpPr>
              <p:nvPr/>
            </p:nvSpPr>
            <p:spPr bwMode="auto">
              <a:xfrm>
                <a:off x="2208" y="1631"/>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3</a:t>
                </a:r>
              </a:p>
            </p:txBody>
          </p:sp>
          <p:sp>
            <p:nvSpPr>
              <p:cNvPr id="36955" name="Text Box 57"/>
              <p:cNvSpPr txBox="1">
                <a:spLocks noChangeArrowheads="1"/>
              </p:cNvSpPr>
              <p:nvPr/>
            </p:nvSpPr>
            <p:spPr bwMode="auto">
              <a:xfrm>
                <a:off x="2593" y="1631"/>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4</a:t>
                </a:r>
              </a:p>
            </p:txBody>
          </p:sp>
          <p:sp>
            <p:nvSpPr>
              <p:cNvPr id="36956" name="Text Box 58"/>
              <p:cNvSpPr txBox="1">
                <a:spLocks noChangeArrowheads="1"/>
              </p:cNvSpPr>
              <p:nvPr/>
            </p:nvSpPr>
            <p:spPr bwMode="auto">
              <a:xfrm>
                <a:off x="2208" y="2015"/>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5</a:t>
                </a:r>
              </a:p>
            </p:txBody>
          </p:sp>
          <p:sp>
            <p:nvSpPr>
              <p:cNvPr id="36957" name="Text Box 59"/>
              <p:cNvSpPr txBox="1">
                <a:spLocks noChangeArrowheads="1"/>
              </p:cNvSpPr>
              <p:nvPr/>
            </p:nvSpPr>
            <p:spPr bwMode="auto">
              <a:xfrm>
                <a:off x="2976" y="2015"/>
                <a:ext cx="29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6</a:t>
                </a:r>
              </a:p>
            </p:txBody>
          </p:sp>
          <p:sp>
            <p:nvSpPr>
              <p:cNvPr id="36958" name="Text Box 60"/>
              <p:cNvSpPr txBox="1">
                <a:spLocks noChangeArrowheads="1"/>
              </p:cNvSpPr>
              <p:nvPr/>
            </p:nvSpPr>
            <p:spPr bwMode="auto">
              <a:xfrm>
                <a:off x="2976" y="1247"/>
                <a:ext cx="29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7</a:t>
                </a:r>
              </a:p>
            </p:txBody>
          </p:sp>
          <p:sp>
            <p:nvSpPr>
              <p:cNvPr id="36959" name="Text Box 61"/>
              <p:cNvSpPr txBox="1">
                <a:spLocks noChangeArrowheads="1"/>
              </p:cNvSpPr>
              <p:nvPr/>
            </p:nvSpPr>
            <p:spPr bwMode="auto">
              <a:xfrm>
                <a:off x="2208" y="1247"/>
                <a:ext cx="29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8</a:t>
                </a:r>
              </a:p>
            </p:txBody>
          </p:sp>
        </p:grpSp>
        <p:grpSp>
          <p:nvGrpSpPr>
            <p:cNvPr id="36936" name="Group 62"/>
            <p:cNvGrpSpPr>
              <a:grpSpLocks/>
            </p:cNvGrpSpPr>
            <p:nvPr/>
          </p:nvGrpSpPr>
          <p:grpSpPr bwMode="auto">
            <a:xfrm>
              <a:off x="1440" y="1200"/>
              <a:ext cx="3600" cy="1920"/>
              <a:chOff x="1440" y="1200"/>
              <a:chExt cx="3600" cy="1920"/>
            </a:xfrm>
          </p:grpSpPr>
          <p:sp>
            <p:nvSpPr>
              <p:cNvPr id="36937" name="Oval 63"/>
              <p:cNvSpPr>
                <a:spLocks noChangeArrowheads="1"/>
              </p:cNvSpPr>
              <p:nvPr/>
            </p:nvSpPr>
            <p:spPr bwMode="auto">
              <a:xfrm>
                <a:off x="2976" y="1488"/>
                <a:ext cx="144" cy="144"/>
              </a:xfrm>
              <a:prstGeom prst="ellipse">
                <a:avLst/>
              </a:prstGeom>
              <a:solidFill>
                <a:srgbClr val="339933"/>
              </a:solidFill>
              <a:ln w="28575">
                <a:solidFill>
                  <a:srgbClr val="339933"/>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38" name="Oval 64"/>
              <p:cNvSpPr>
                <a:spLocks noChangeArrowheads="1"/>
              </p:cNvSpPr>
              <p:nvPr/>
            </p:nvSpPr>
            <p:spPr bwMode="auto">
              <a:xfrm>
                <a:off x="4896" y="1488"/>
                <a:ext cx="144" cy="144"/>
              </a:xfrm>
              <a:prstGeom prst="ellipse">
                <a:avLst/>
              </a:prstGeom>
              <a:solidFill>
                <a:srgbClr val="339933"/>
              </a:solidFill>
              <a:ln w="28575">
                <a:solidFill>
                  <a:srgbClr val="339933"/>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39" name="Line 65"/>
              <p:cNvSpPr>
                <a:spLocks noChangeShapeType="1"/>
              </p:cNvSpPr>
              <p:nvPr/>
            </p:nvSpPr>
            <p:spPr bwMode="auto">
              <a:xfrm flipH="1">
                <a:off x="1440" y="1584"/>
                <a:ext cx="1536" cy="912"/>
              </a:xfrm>
              <a:prstGeom prst="line">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6940" name="Line 66"/>
              <p:cNvSpPr>
                <a:spLocks noChangeShapeType="1"/>
              </p:cNvSpPr>
              <p:nvPr/>
            </p:nvSpPr>
            <p:spPr bwMode="auto">
              <a:xfrm flipH="1">
                <a:off x="1776" y="1584"/>
                <a:ext cx="3120" cy="1536"/>
              </a:xfrm>
              <a:prstGeom prst="line">
                <a:avLst/>
              </a:prstGeom>
              <a:noFill/>
              <a:ln w="9525">
                <a:solidFill>
                  <a:srgbClr val="339933"/>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6941" name="Line 67"/>
              <p:cNvSpPr>
                <a:spLocks noChangeShapeType="1"/>
              </p:cNvSpPr>
              <p:nvPr/>
            </p:nvSpPr>
            <p:spPr bwMode="auto">
              <a:xfrm flipH="1">
                <a:off x="3120" y="1200"/>
                <a:ext cx="864" cy="336"/>
              </a:xfrm>
              <a:prstGeom prst="line">
                <a:avLst/>
              </a:prstGeom>
              <a:noFill/>
              <a:ln w="28575">
                <a:solidFill>
                  <a:srgbClr val="CC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6942" name="Line 68"/>
              <p:cNvSpPr>
                <a:spLocks noChangeShapeType="1"/>
              </p:cNvSpPr>
              <p:nvPr/>
            </p:nvSpPr>
            <p:spPr bwMode="auto">
              <a:xfrm>
                <a:off x="3984" y="1200"/>
                <a:ext cx="945" cy="306"/>
              </a:xfrm>
              <a:prstGeom prst="line">
                <a:avLst/>
              </a:prstGeom>
              <a:noFill/>
              <a:ln w="28575">
                <a:solidFill>
                  <a:srgbClr val="CC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grpSp>
      <p:grpSp>
        <p:nvGrpSpPr>
          <p:cNvPr id="9" name="Group 69"/>
          <p:cNvGrpSpPr>
            <a:grpSpLocks/>
          </p:cNvGrpSpPr>
          <p:nvPr/>
        </p:nvGrpSpPr>
        <p:grpSpPr bwMode="auto">
          <a:xfrm>
            <a:off x="3657600" y="2586038"/>
            <a:ext cx="5199063" cy="3676650"/>
            <a:chOff x="2304" y="1629"/>
            <a:chExt cx="3275" cy="2316"/>
          </a:xfrm>
        </p:grpSpPr>
        <p:grpSp>
          <p:nvGrpSpPr>
            <p:cNvPr id="36871" name="Group 70"/>
            <p:cNvGrpSpPr>
              <a:grpSpLocks/>
            </p:cNvGrpSpPr>
            <p:nvPr/>
          </p:nvGrpSpPr>
          <p:grpSpPr bwMode="auto">
            <a:xfrm>
              <a:off x="2304" y="3120"/>
              <a:ext cx="2135" cy="825"/>
              <a:chOff x="2304" y="3120"/>
              <a:chExt cx="2135" cy="825"/>
            </a:xfrm>
          </p:grpSpPr>
          <p:sp>
            <p:nvSpPr>
              <p:cNvPr id="36906" name="Rectangle 71"/>
              <p:cNvSpPr>
                <a:spLocks noChangeArrowheads="1"/>
              </p:cNvSpPr>
              <p:nvPr/>
            </p:nvSpPr>
            <p:spPr bwMode="auto">
              <a:xfrm>
                <a:off x="2565" y="3120"/>
                <a:ext cx="261" cy="256"/>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07" name="Rectangle 72"/>
              <p:cNvSpPr>
                <a:spLocks noChangeArrowheads="1"/>
              </p:cNvSpPr>
              <p:nvPr/>
            </p:nvSpPr>
            <p:spPr bwMode="auto">
              <a:xfrm>
                <a:off x="2304" y="3376"/>
                <a:ext cx="261" cy="256"/>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08" name="Rectangle 73"/>
              <p:cNvSpPr>
                <a:spLocks noChangeArrowheads="1"/>
              </p:cNvSpPr>
              <p:nvPr/>
            </p:nvSpPr>
            <p:spPr bwMode="auto">
              <a:xfrm>
                <a:off x="2304" y="3632"/>
                <a:ext cx="261" cy="256"/>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09" name="Rectangle 74"/>
              <p:cNvSpPr>
                <a:spLocks noChangeArrowheads="1"/>
              </p:cNvSpPr>
              <p:nvPr/>
            </p:nvSpPr>
            <p:spPr bwMode="auto">
              <a:xfrm>
                <a:off x="2826" y="3120"/>
                <a:ext cx="262" cy="256"/>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10" name="Rectangle 75"/>
              <p:cNvSpPr>
                <a:spLocks noChangeArrowheads="1"/>
              </p:cNvSpPr>
              <p:nvPr/>
            </p:nvSpPr>
            <p:spPr bwMode="auto">
              <a:xfrm>
                <a:off x="2565" y="3376"/>
                <a:ext cx="261" cy="256"/>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11" name="Rectangle 76"/>
              <p:cNvSpPr>
                <a:spLocks noChangeArrowheads="1"/>
              </p:cNvSpPr>
              <p:nvPr/>
            </p:nvSpPr>
            <p:spPr bwMode="auto">
              <a:xfrm>
                <a:off x="2826" y="3376"/>
                <a:ext cx="262" cy="256"/>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12" name="Rectangle 77"/>
              <p:cNvSpPr>
                <a:spLocks noChangeArrowheads="1"/>
              </p:cNvSpPr>
              <p:nvPr/>
            </p:nvSpPr>
            <p:spPr bwMode="auto">
              <a:xfrm>
                <a:off x="2565" y="3632"/>
                <a:ext cx="261" cy="256"/>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13" name="Rectangle 78"/>
              <p:cNvSpPr>
                <a:spLocks noChangeArrowheads="1"/>
              </p:cNvSpPr>
              <p:nvPr/>
            </p:nvSpPr>
            <p:spPr bwMode="auto">
              <a:xfrm>
                <a:off x="2826" y="3632"/>
                <a:ext cx="262" cy="256"/>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14" name="Text Box 79"/>
              <p:cNvSpPr txBox="1">
                <a:spLocks noChangeArrowheads="1"/>
              </p:cNvSpPr>
              <p:nvPr/>
            </p:nvSpPr>
            <p:spPr bwMode="auto">
              <a:xfrm>
                <a:off x="2631" y="3695"/>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1</a:t>
                </a:r>
              </a:p>
            </p:txBody>
          </p:sp>
          <p:sp>
            <p:nvSpPr>
              <p:cNvPr id="36915" name="Text Box 80"/>
              <p:cNvSpPr txBox="1">
                <a:spLocks noChangeArrowheads="1"/>
              </p:cNvSpPr>
              <p:nvPr/>
            </p:nvSpPr>
            <p:spPr bwMode="auto">
              <a:xfrm>
                <a:off x="2369" y="3439"/>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3</a:t>
                </a:r>
              </a:p>
            </p:txBody>
          </p:sp>
          <p:sp>
            <p:nvSpPr>
              <p:cNvPr id="36916" name="Text Box 81"/>
              <p:cNvSpPr txBox="1">
                <a:spLocks noChangeArrowheads="1"/>
              </p:cNvSpPr>
              <p:nvPr/>
            </p:nvSpPr>
            <p:spPr bwMode="auto">
              <a:xfrm>
                <a:off x="2369" y="3695"/>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5</a:t>
                </a:r>
              </a:p>
            </p:txBody>
          </p:sp>
          <p:sp>
            <p:nvSpPr>
              <p:cNvPr id="36917" name="Text Box 82"/>
              <p:cNvSpPr txBox="1">
                <a:spLocks noChangeArrowheads="1"/>
              </p:cNvSpPr>
              <p:nvPr/>
            </p:nvSpPr>
            <p:spPr bwMode="auto">
              <a:xfrm>
                <a:off x="2892" y="3695"/>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6</a:t>
                </a:r>
              </a:p>
            </p:txBody>
          </p:sp>
          <p:sp>
            <p:nvSpPr>
              <p:cNvPr id="36918" name="Text Box 83"/>
              <p:cNvSpPr txBox="1">
                <a:spLocks noChangeArrowheads="1"/>
              </p:cNvSpPr>
              <p:nvPr/>
            </p:nvSpPr>
            <p:spPr bwMode="auto">
              <a:xfrm>
                <a:off x="2631" y="3183"/>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8</a:t>
                </a:r>
              </a:p>
            </p:txBody>
          </p:sp>
          <p:sp>
            <p:nvSpPr>
              <p:cNvPr id="36919" name="Rectangle 84"/>
              <p:cNvSpPr>
                <a:spLocks noChangeArrowheads="1"/>
              </p:cNvSpPr>
              <p:nvPr/>
            </p:nvSpPr>
            <p:spPr bwMode="auto">
              <a:xfrm>
                <a:off x="3648" y="3120"/>
                <a:ext cx="261" cy="256"/>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20" name="Rectangle 85"/>
              <p:cNvSpPr>
                <a:spLocks noChangeArrowheads="1"/>
              </p:cNvSpPr>
              <p:nvPr/>
            </p:nvSpPr>
            <p:spPr bwMode="auto">
              <a:xfrm>
                <a:off x="3648" y="3376"/>
                <a:ext cx="261" cy="256"/>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21" name="Rectangle 86"/>
              <p:cNvSpPr>
                <a:spLocks noChangeArrowheads="1"/>
              </p:cNvSpPr>
              <p:nvPr/>
            </p:nvSpPr>
            <p:spPr bwMode="auto">
              <a:xfrm>
                <a:off x="3648" y="3632"/>
                <a:ext cx="261" cy="256"/>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22" name="Rectangle 87"/>
              <p:cNvSpPr>
                <a:spLocks noChangeArrowheads="1"/>
              </p:cNvSpPr>
              <p:nvPr/>
            </p:nvSpPr>
            <p:spPr bwMode="auto">
              <a:xfrm>
                <a:off x="4170" y="3120"/>
                <a:ext cx="262" cy="256"/>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23" name="Rectangle 88"/>
              <p:cNvSpPr>
                <a:spLocks noChangeArrowheads="1"/>
              </p:cNvSpPr>
              <p:nvPr/>
            </p:nvSpPr>
            <p:spPr bwMode="auto">
              <a:xfrm>
                <a:off x="3912" y="3120"/>
                <a:ext cx="261" cy="256"/>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24" name="Rectangle 89"/>
              <p:cNvSpPr>
                <a:spLocks noChangeArrowheads="1"/>
              </p:cNvSpPr>
              <p:nvPr/>
            </p:nvSpPr>
            <p:spPr bwMode="auto">
              <a:xfrm>
                <a:off x="4170" y="3376"/>
                <a:ext cx="262" cy="256"/>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25" name="Rectangle 90"/>
              <p:cNvSpPr>
                <a:spLocks noChangeArrowheads="1"/>
              </p:cNvSpPr>
              <p:nvPr/>
            </p:nvSpPr>
            <p:spPr bwMode="auto">
              <a:xfrm>
                <a:off x="3909" y="3632"/>
                <a:ext cx="261" cy="256"/>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26" name="Rectangle 91"/>
              <p:cNvSpPr>
                <a:spLocks noChangeArrowheads="1"/>
              </p:cNvSpPr>
              <p:nvPr/>
            </p:nvSpPr>
            <p:spPr bwMode="auto">
              <a:xfrm>
                <a:off x="4170" y="3632"/>
                <a:ext cx="262" cy="256"/>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927" name="Text Box 92"/>
              <p:cNvSpPr txBox="1">
                <a:spLocks noChangeArrowheads="1"/>
              </p:cNvSpPr>
              <p:nvPr/>
            </p:nvSpPr>
            <p:spPr bwMode="auto">
              <a:xfrm>
                <a:off x="3975" y="3695"/>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1</a:t>
                </a:r>
              </a:p>
            </p:txBody>
          </p:sp>
          <p:sp>
            <p:nvSpPr>
              <p:cNvPr id="36928" name="Text Box 93"/>
              <p:cNvSpPr txBox="1">
                <a:spLocks noChangeArrowheads="1"/>
              </p:cNvSpPr>
              <p:nvPr/>
            </p:nvSpPr>
            <p:spPr bwMode="auto">
              <a:xfrm>
                <a:off x="3713" y="3439"/>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3</a:t>
                </a:r>
              </a:p>
            </p:txBody>
          </p:sp>
          <p:sp>
            <p:nvSpPr>
              <p:cNvPr id="36929" name="Text Box 94"/>
              <p:cNvSpPr txBox="1">
                <a:spLocks noChangeArrowheads="1"/>
              </p:cNvSpPr>
              <p:nvPr/>
            </p:nvSpPr>
            <p:spPr bwMode="auto">
              <a:xfrm>
                <a:off x="3936" y="3168"/>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4</a:t>
                </a:r>
              </a:p>
            </p:txBody>
          </p:sp>
          <p:sp>
            <p:nvSpPr>
              <p:cNvPr id="36930" name="Text Box 95"/>
              <p:cNvSpPr txBox="1">
                <a:spLocks noChangeArrowheads="1"/>
              </p:cNvSpPr>
              <p:nvPr/>
            </p:nvSpPr>
            <p:spPr bwMode="auto">
              <a:xfrm>
                <a:off x="3713" y="3695"/>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5</a:t>
                </a:r>
              </a:p>
            </p:txBody>
          </p:sp>
          <p:sp>
            <p:nvSpPr>
              <p:cNvPr id="36931" name="Text Box 96"/>
              <p:cNvSpPr txBox="1">
                <a:spLocks noChangeArrowheads="1"/>
              </p:cNvSpPr>
              <p:nvPr/>
            </p:nvSpPr>
            <p:spPr bwMode="auto">
              <a:xfrm>
                <a:off x="4236" y="3695"/>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6</a:t>
                </a:r>
              </a:p>
            </p:txBody>
          </p:sp>
          <p:sp>
            <p:nvSpPr>
              <p:cNvPr id="36932" name="Text Box 97"/>
              <p:cNvSpPr txBox="1">
                <a:spLocks noChangeArrowheads="1"/>
              </p:cNvSpPr>
              <p:nvPr/>
            </p:nvSpPr>
            <p:spPr bwMode="auto">
              <a:xfrm>
                <a:off x="4236" y="3439"/>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7</a:t>
                </a:r>
              </a:p>
            </p:txBody>
          </p:sp>
          <p:sp>
            <p:nvSpPr>
              <p:cNvPr id="36933" name="Text Box 98"/>
              <p:cNvSpPr txBox="1">
                <a:spLocks noChangeArrowheads="1"/>
              </p:cNvSpPr>
              <p:nvPr/>
            </p:nvSpPr>
            <p:spPr bwMode="auto">
              <a:xfrm>
                <a:off x="3696" y="3168"/>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8</a:t>
                </a:r>
              </a:p>
            </p:txBody>
          </p:sp>
        </p:grpSp>
        <p:grpSp>
          <p:nvGrpSpPr>
            <p:cNvPr id="36872" name="Group 99"/>
            <p:cNvGrpSpPr>
              <a:grpSpLocks/>
            </p:cNvGrpSpPr>
            <p:nvPr/>
          </p:nvGrpSpPr>
          <p:grpSpPr bwMode="auto">
            <a:xfrm>
              <a:off x="2304" y="1629"/>
              <a:ext cx="3275" cy="2268"/>
              <a:chOff x="2304" y="1629"/>
              <a:chExt cx="3275" cy="2268"/>
            </a:xfrm>
          </p:grpSpPr>
          <p:sp>
            <p:nvSpPr>
              <p:cNvPr id="36873" name="Rectangle 100"/>
              <p:cNvSpPr>
                <a:spLocks noChangeArrowheads="1"/>
              </p:cNvSpPr>
              <p:nvPr/>
            </p:nvSpPr>
            <p:spPr bwMode="auto">
              <a:xfrm>
                <a:off x="2304" y="3120"/>
                <a:ext cx="784" cy="76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874" name="Text Box 101"/>
              <p:cNvSpPr txBox="1">
                <a:spLocks noChangeArrowheads="1"/>
              </p:cNvSpPr>
              <p:nvPr/>
            </p:nvSpPr>
            <p:spPr bwMode="auto">
              <a:xfrm>
                <a:off x="2892" y="3183"/>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2</a:t>
                </a:r>
              </a:p>
            </p:txBody>
          </p:sp>
          <p:sp>
            <p:nvSpPr>
              <p:cNvPr id="36875" name="Text Box 102"/>
              <p:cNvSpPr txBox="1">
                <a:spLocks noChangeArrowheads="1"/>
              </p:cNvSpPr>
              <p:nvPr/>
            </p:nvSpPr>
            <p:spPr bwMode="auto">
              <a:xfrm>
                <a:off x="2631" y="3439"/>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4</a:t>
                </a:r>
              </a:p>
            </p:txBody>
          </p:sp>
          <p:sp>
            <p:nvSpPr>
              <p:cNvPr id="36876" name="Text Box 103"/>
              <p:cNvSpPr txBox="1">
                <a:spLocks noChangeArrowheads="1"/>
              </p:cNvSpPr>
              <p:nvPr/>
            </p:nvSpPr>
            <p:spPr bwMode="auto">
              <a:xfrm>
                <a:off x="2892" y="3439"/>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7</a:t>
                </a:r>
              </a:p>
            </p:txBody>
          </p:sp>
          <p:sp>
            <p:nvSpPr>
              <p:cNvPr id="36877" name="Rectangle 104"/>
              <p:cNvSpPr>
                <a:spLocks noChangeArrowheads="1"/>
              </p:cNvSpPr>
              <p:nvPr/>
            </p:nvSpPr>
            <p:spPr bwMode="auto">
              <a:xfrm>
                <a:off x="3648" y="3120"/>
                <a:ext cx="784" cy="76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878" name="Text Box 105"/>
              <p:cNvSpPr txBox="1">
                <a:spLocks noChangeArrowheads="1"/>
              </p:cNvSpPr>
              <p:nvPr/>
            </p:nvSpPr>
            <p:spPr bwMode="auto">
              <a:xfrm>
                <a:off x="4236" y="3183"/>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2</a:t>
                </a:r>
              </a:p>
            </p:txBody>
          </p:sp>
          <p:sp>
            <p:nvSpPr>
              <p:cNvPr id="36879" name="Oval 106"/>
              <p:cNvSpPr>
                <a:spLocks noChangeArrowheads="1"/>
              </p:cNvSpPr>
              <p:nvPr/>
            </p:nvSpPr>
            <p:spPr bwMode="auto">
              <a:xfrm>
                <a:off x="5328" y="2016"/>
                <a:ext cx="144" cy="144"/>
              </a:xfrm>
              <a:prstGeom prst="ellipse">
                <a:avLst/>
              </a:prstGeom>
              <a:solidFill>
                <a:srgbClr val="F81706"/>
              </a:solidFill>
              <a:ln w="28575">
                <a:solidFill>
                  <a:srgbClr val="F81706"/>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880" name="Oval 107"/>
              <p:cNvSpPr>
                <a:spLocks noChangeArrowheads="1"/>
              </p:cNvSpPr>
              <p:nvPr/>
            </p:nvSpPr>
            <p:spPr bwMode="auto">
              <a:xfrm>
                <a:off x="4512" y="2016"/>
                <a:ext cx="144" cy="144"/>
              </a:xfrm>
              <a:prstGeom prst="ellipse">
                <a:avLst/>
              </a:prstGeom>
              <a:solidFill>
                <a:srgbClr val="F81706"/>
              </a:solidFill>
              <a:ln w="28575">
                <a:solidFill>
                  <a:srgbClr val="F81706"/>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881" name="Line 108"/>
              <p:cNvSpPr>
                <a:spLocks noChangeShapeType="1"/>
              </p:cNvSpPr>
              <p:nvPr/>
            </p:nvSpPr>
            <p:spPr bwMode="auto">
              <a:xfrm flipH="1">
                <a:off x="4633" y="1629"/>
                <a:ext cx="345" cy="403"/>
              </a:xfrm>
              <a:prstGeom prst="line">
                <a:avLst/>
              </a:prstGeom>
              <a:noFill/>
              <a:ln w="28575">
                <a:solidFill>
                  <a:srgbClr val="CC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6882" name="Line 109"/>
              <p:cNvSpPr>
                <a:spLocks noChangeShapeType="1"/>
              </p:cNvSpPr>
              <p:nvPr/>
            </p:nvSpPr>
            <p:spPr bwMode="auto">
              <a:xfrm>
                <a:off x="4978" y="1629"/>
                <a:ext cx="379" cy="395"/>
              </a:xfrm>
              <a:prstGeom prst="line">
                <a:avLst/>
              </a:prstGeom>
              <a:noFill/>
              <a:ln w="28575">
                <a:solidFill>
                  <a:srgbClr val="CC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6883" name="Line 110"/>
              <p:cNvSpPr>
                <a:spLocks noChangeShapeType="1"/>
              </p:cNvSpPr>
              <p:nvPr/>
            </p:nvSpPr>
            <p:spPr bwMode="auto">
              <a:xfrm flipH="1">
                <a:off x="2688" y="2112"/>
                <a:ext cx="1824" cy="1008"/>
              </a:xfrm>
              <a:prstGeom prst="line">
                <a:avLst/>
              </a:prstGeom>
              <a:noFill/>
              <a:ln w="9525">
                <a:solidFill>
                  <a:srgbClr val="F81706"/>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6884" name="Line 111"/>
              <p:cNvSpPr>
                <a:spLocks noChangeShapeType="1"/>
              </p:cNvSpPr>
              <p:nvPr/>
            </p:nvSpPr>
            <p:spPr bwMode="auto">
              <a:xfrm flipH="1">
                <a:off x="4032" y="2160"/>
                <a:ext cx="960" cy="960"/>
              </a:xfrm>
              <a:prstGeom prst="line">
                <a:avLst/>
              </a:prstGeom>
              <a:noFill/>
              <a:ln w="9525">
                <a:solidFill>
                  <a:srgbClr val="F81706"/>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6885" name="Oval 112"/>
              <p:cNvSpPr>
                <a:spLocks noChangeArrowheads="1"/>
              </p:cNvSpPr>
              <p:nvPr/>
            </p:nvSpPr>
            <p:spPr bwMode="auto">
              <a:xfrm>
                <a:off x="4944" y="2016"/>
                <a:ext cx="144" cy="144"/>
              </a:xfrm>
              <a:prstGeom prst="ellipse">
                <a:avLst/>
              </a:prstGeom>
              <a:solidFill>
                <a:srgbClr val="F81706"/>
              </a:solidFill>
              <a:ln w="28575">
                <a:solidFill>
                  <a:srgbClr val="F81706"/>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886" name="Line 113"/>
              <p:cNvSpPr>
                <a:spLocks noChangeShapeType="1"/>
              </p:cNvSpPr>
              <p:nvPr/>
            </p:nvSpPr>
            <p:spPr bwMode="auto">
              <a:xfrm flipH="1">
                <a:off x="5232" y="2135"/>
                <a:ext cx="129" cy="937"/>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6887" name="Line 114"/>
              <p:cNvSpPr>
                <a:spLocks noChangeShapeType="1"/>
              </p:cNvSpPr>
              <p:nvPr/>
            </p:nvSpPr>
            <p:spPr bwMode="auto">
              <a:xfrm>
                <a:off x="4983" y="1632"/>
                <a:ext cx="28" cy="384"/>
              </a:xfrm>
              <a:prstGeom prst="line">
                <a:avLst/>
              </a:prstGeom>
              <a:noFill/>
              <a:ln w="28575">
                <a:solidFill>
                  <a:srgbClr val="CC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nvGrpSpPr>
              <p:cNvPr id="36888" name="Group 115"/>
              <p:cNvGrpSpPr>
                <a:grpSpLocks/>
              </p:cNvGrpSpPr>
              <p:nvPr/>
            </p:nvGrpSpPr>
            <p:grpSpPr bwMode="auto">
              <a:xfrm>
                <a:off x="4800" y="3072"/>
                <a:ext cx="779" cy="825"/>
                <a:chOff x="768" y="1152"/>
                <a:chExt cx="1169" cy="1238"/>
              </a:xfrm>
            </p:grpSpPr>
            <p:sp>
              <p:nvSpPr>
                <p:cNvPr id="36889" name="Rectangle 116"/>
                <p:cNvSpPr>
                  <a:spLocks noChangeArrowheads="1"/>
                </p:cNvSpPr>
                <p:nvPr/>
              </p:nvSpPr>
              <p:spPr bwMode="auto">
                <a:xfrm>
                  <a:off x="768" y="1152"/>
                  <a:ext cx="1152" cy="1152"/>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890" name="Rectangle 117"/>
                <p:cNvSpPr>
                  <a:spLocks noChangeArrowheads="1"/>
                </p:cNvSpPr>
                <p:nvPr/>
              </p:nvSpPr>
              <p:spPr bwMode="auto">
                <a:xfrm>
                  <a:off x="768"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891" name="Rectangle 118"/>
                <p:cNvSpPr>
                  <a:spLocks noChangeArrowheads="1"/>
                </p:cNvSpPr>
                <p:nvPr/>
              </p:nvSpPr>
              <p:spPr bwMode="auto">
                <a:xfrm>
                  <a:off x="768"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892" name="Rectangle 119"/>
                <p:cNvSpPr>
                  <a:spLocks noChangeArrowheads="1"/>
                </p:cNvSpPr>
                <p:nvPr/>
              </p:nvSpPr>
              <p:spPr bwMode="auto">
                <a:xfrm>
                  <a:off x="768"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893" name="Rectangle 120"/>
                <p:cNvSpPr>
                  <a:spLocks noChangeArrowheads="1"/>
                </p:cNvSpPr>
                <p:nvPr/>
              </p:nvSpPr>
              <p:spPr bwMode="auto">
                <a:xfrm>
                  <a:off x="1152" y="115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894" name="Rectangle 121"/>
                <p:cNvSpPr>
                  <a:spLocks noChangeArrowheads="1"/>
                </p:cNvSpPr>
                <p:nvPr/>
              </p:nvSpPr>
              <p:spPr bwMode="auto">
                <a:xfrm>
                  <a:off x="1152"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895" name="Rectangle 122"/>
                <p:cNvSpPr>
                  <a:spLocks noChangeArrowheads="1"/>
                </p:cNvSpPr>
                <p:nvPr/>
              </p:nvSpPr>
              <p:spPr bwMode="auto">
                <a:xfrm>
                  <a:off x="1536" y="153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896" name="Rectangle 123"/>
                <p:cNvSpPr>
                  <a:spLocks noChangeArrowheads="1"/>
                </p:cNvSpPr>
                <p:nvPr/>
              </p:nvSpPr>
              <p:spPr bwMode="auto">
                <a:xfrm>
                  <a:off x="1152"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897" name="Rectangle 124"/>
                <p:cNvSpPr>
                  <a:spLocks noChangeArrowheads="1"/>
                </p:cNvSpPr>
                <p:nvPr/>
              </p:nvSpPr>
              <p:spPr bwMode="auto">
                <a:xfrm>
                  <a:off x="1536" y="1920"/>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898" name="Text Box 125"/>
                <p:cNvSpPr txBox="1">
                  <a:spLocks noChangeArrowheads="1"/>
                </p:cNvSpPr>
                <p:nvPr/>
              </p:nvSpPr>
              <p:spPr bwMode="auto">
                <a:xfrm>
                  <a:off x="1248" y="2015"/>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1</a:t>
                  </a:r>
                </a:p>
              </p:txBody>
            </p:sp>
            <p:sp>
              <p:nvSpPr>
                <p:cNvPr id="36899" name="Text Box 126"/>
                <p:cNvSpPr txBox="1">
                  <a:spLocks noChangeArrowheads="1"/>
                </p:cNvSpPr>
                <p:nvPr/>
              </p:nvSpPr>
              <p:spPr bwMode="auto">
                <a:xfrm>
                  <a:off x="1248" y="1247"/>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2</a:t>
                  </a:r>
                </a:p>
              </p:txBody>
            </p:sp>
            <p:sp>
              <p:nvSpPr>
                <p:cNvPr id="36900" name="Text Box 127"/>
                <p:cNvSpPr txBox="1">
                  <a:spLocks noChangeArrowheads="1"/>
                </p:cNvSpPr>
                <p:nvPr/>
              </p:nvSpPr>
              <p:spPr bwMode="auto">
                <a:xfrm>
                  <a:off x="864" y="1631"/>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3</a:t>
                  </a:r>
                </a:p>
              </p:txBody>
            </p:sp>
            <p:sp>
              <p:nvSpPr>
                <p:cNvPr id="36901" name="Text Box 128"/>
                <p:cNvSpPr txBox="1">
                  <a:spLocks noChangeArrowheads="1"/>
                </p:cNvSpPr>
                <p:nvPr/>
              </p:nvSpPr>
              <p:spPr bwMode="auto">
                <a:xfrm>
                  <a:off x="1248" y="1631"/>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4</a:t>
                  </a:r>
                </a:p>
              </p:txBody>
            </p:sp>
            <p:sp>
              <p:nvSpPr>
                <p:cNvPr id="36902" name="Text Box 129"/>
                <p:cNvSpPr txBox="1">
                  <a:spLocks noChangeArrowheads="1"/>
                </p:cNvSpPr>
                <p:nvPr/>
              </p:nvSpPr>
              <p:spPr bwMode="auto">
                <a:xfrm>
                  <a:off x="864" y="2015"/>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5</a:t>
                  </a:r>
                </a:p>
              </p:txBody>
            </p:sp>
            <p:sp>
              <p:nvSpPr>
                <p:cNvPr id="36903" name="Text Box 130"/>
                <p:cNvSpPr txBox="1">
                  <a:spLocks noChangeArrowheads="1"/>
                </p:cNvSpPr>
                <p:nvPr/>
              </p:nvSpPr>
              <p:spPr bwMode="auto">
                <a:xfrm>
                  <a:off x="1632" y="2015"/>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6</a:t>
                  </a:r>
                </a:p>
              </p:txBody>
            </p:sp>
            <p:sp>
              <p:nvSpPr>
                <p:cNvPr id="36904" name="Text Box 131"/>
                <p:cNvSpPr txBox="1">
                  <a:spLocks noChangeArrowheads="1"/>
                </p:cNvSpPr>
                <p:nvPr/>
              </p:nvSpPr>
              <p:spPr bwMode="auto">
                <a:xfrm>
                  <a:off x="1632" y="1631"/>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7</a:t>
                  </a:r>
                </a:p>
              </p:txBody>
            </p:sp>
            <p:sp>
              <p:nvSpPr>
                <p:cNvPr id="36905" name="Text Box 132"/>
                <p:cNvSpPr txBox="1">
                  <a:spLocks noChangeArrowheads="1"/>
                </p:cNvSpPr>
                <p:nvPr/>
              </p:nvSpPr>
              <p:spPr bwMode="auto">
                <a:xfrm>
                  <a:off x="864" y="1247"/>
                  <a:ext cx="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8</a:t>
                  </a:r>
                </a:p>
              </p:txBody>
            </p:sp>
          </p:grpSp>
        </p:grpSp>
      </p:grpSp>
      <p:sp>
        <p:nvSpPr>
          <p:cNvPr id="98437" name="Text Box 133"/>
          <p:cNvSpPr txBox="1">
            <a:spLocks noChangeArrowheads="1"/>
          </p:cNvSpPr>
          <p:nvPr/>
        </p:nvSpPr>
        <p:spPr bwMode="auto">
          <a:xfrm>
            <a:off x="2514600" y="3581400"/>
            <a:ext cx="5121275" cy="822325"/>
          </a:xfrm>
          <a:prstGeom prst="rect">
            <a:avLst/>
          </a:prstGeom>
          <a:solidFill>
            <a:schemeClr val="folHlink"/>
          </a:solidFill>
          <a:ln w="9525">
            <a:noFill/>
            <a:miter lim="800000"/>
            <a:headEnd/>
            <a:tailEnd/>
          </a:ln>
          <a:effectLst>
            <a:outerShdw dist="107763" dir="8100000" algn="ctr" rotWithShape="0">
              <a:srgbClr val="808080"/>
            </a:outerShdw>
          </a:effectLst>
        </p:spPr>
        <p:txBody>
          <a:bodyPr wrap="none">
            <a:spAutoFit/>
          </a:bodyPr>
          <a:lstStyle/>
          <a:p>
            <a:pPr>
              <a:defRPr/>
            </a:pPr>
            <a:r>
              <a:rPr lang="en-US" sz="2400">
                <a:latin typeface="Tahoma" pitchFamily="34" charset="0"/>
              </a:rPr>
              <a:t>The search tree may be infinite even</a:t>
            </a:r>
          </a:p>
          <a:p>
            <a:pPr>
              <a:defRPr/>
            </a:pPr>
            <a:r>
              <a:rPr lang="en-US" sz="2400">
                <a:latin typeface="Tahoma" pitchFamily="34" charset="0"/>
              </a:rPr>
              <a:t>when the state space is finite</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3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Node Data Structure</a:t>
            </a:r>
          </a:p>
        </p:txBody>
      </p:sp>
      <p:sp>
        <p:nvSpPr>
          <p:cNvPr id="37891" name="Rectangle 3"/>
          <p:cNvSpPr>
            <a:spLocks noGrp="1" noChangeArrowheads="1"/>
          </p:cNvSpPr>
          <p:nvPr>
            <p:ph type="body" idx="1"/>
          </p:nvPr>
        </p:nvSpPr>
        <p:spPr>
          <a:xfrm>
            <a:off x="914400" y="1600200"/>
            <a:ext cx="8229600" cy="4525963"/>
          </a:xfrm>
        </p:spPr>
        <p:txBody>
          <a:bodyPr/>
          <a:lstStyle/>
          <a:p>
            <a:r>
              <a:rPr lang="en-US" altLang="id-ID" smtClean="0"/>
              <a:t> STATE</a:t>
            </a:r>
          </a:p>
          <a:p>
            <a:r>
              <a:rPr lang="en-US" altLang="id-ID" smtClean="0"/>
              <a:t> PARENT </a:t>
            </a:r>
          </a:p>
          <a:p>
            <a:r>
              <a:rPr lang="en-US" altLang="id-ID" smtClean="0"/>
              <a:t> ACTION</a:t>
            </a:r>
          </a:p>
          <a:p>
            <a:r>
              <a:rPr lang="en-US" altLang="id-ID" smtClean="0"/>
              <a:t> COST</a:t>
            </a:r>
          </a:p>
          <a:p>
            <a:r>
              <a:rPr lang="en-US" altLang="id-ID" smtClean="0"/>
              <a:t> DEPTH</a:t>
            </a:r>
          </a:p>
        </p:txBody>
      </p:sp>
      <p:sp>
        <p:nvSpPr>
          <p:cNvPr id="99332" name="Text Box 4"/>
          <p:cNvSpPr txBox="1">
            <a:spLocks noChangeArrowheads="1"/>
          </p:cNvSpPr>
          <p:nvPr/>
        </p:nvSpPr>
        <p:spPr bwMode="auto">
          <a:xfrm>
            <a:off x="2971800" y="4114800"/>
            <a:ext cx="5688013" cy="1809750"/>
          </a:xfrm>
          <a:prstGeom prst="rect">
            <a:avLst/>
          </a:prstGeom>
          <a:solidFill>
            <a:schemeClr val="folHlink"/>
          </a:solidFill>
          <a:ln w="9525">
            <a:solidFill>
              <a:schemeClr val="tx1"/>
            </a:solidFill>
            <a:miter lim="800000"/>
            <a:headEnd/>
            <a:tailEnd/>
          </a:ln>
          <a:effectLst>
            <a:outerShdw dist="107763" dir="8100000" algn="ctr" rotWithShape="0">
              <a:srgbClr val="808080"/>
            </a:outerShdw>
          </a:effectLst>
        </p:spPr>
        <p:txBody>
          <a:bodyPr wrap="none">
            <a:spAutoFit/>
          </a:bodyPr>
          <a:lstStyle/>
          <a:p>
            <a:pPr>
              <a:defRPr/>
            </a:pPr>
            <a:r>
              <a:rPr lang="en-US" sz="2800">
                <a:latin typeface="Tahoma" pitchFamily="34" charset="0"/>
              </a:rPr>
              <a:t>If a state is too large, it may</a:t>
            </a:r>
          </a:p>
          <a:p>
            <a:pPr>
              <a:defRPr/>
            </a:pPr>
            <a:r>
              <a:rPr lang="en-US" sz="2800">
                <a:latin typeface="Tahoma" pitchFamily="34" charset="0"/>
              </a:rPr>
              <a:t>be preferable to only represent the</a:t>
            </a:r>
          </a:p>
          <a:p>
            <a:pPr>
              <a:defRPr/>
            </a:pPr>
            <a:r>
              <a:rPr lang="en-US" sz="2800">
                <a:latin typeface="Tahoma" pitchFamily="34" charset="0"/>
              </a:rPr>
              <a:t>initial state and (re-)generate the</a:t>
            </a:r>
          </a:p>
          <a:p>
            <a:pPr>
              <a:defRPr/>
            </a:pPr>
            <a:r>
              <a:rPr lang="en-US" sz="2800">
                <a:latin typeface="Tahoma" pitchFamily="34" charset="0"/>
              </a:rPr>
              <a:t>other states when needed</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Fringe</a:t>
            </a:r>
          </a:p>
        </p:txBody>
      </p:sp>
      <p:sp>
        <p:nvSpPr>
          <p:cNvPr id="38915" name="Rectangle 3"/>
          <p:cNvSpPr>
            <a:spLocks noGrp="1" noChangeArrowheads="1"/>
          </p:cNvSpPr>
          <p:nvPr>
            <p:ph type="body" idx="1"/>
          </p:nvPr>
        </p:nvSpPr>
        <p:spPr>
          <a:xfrm>
            <a:off x="914400" y="1600200"/>
            <a:ext cx="8229600" cy="4525963"/>
          </a:xfrm>
        </p:spPr>
        <p:txBody>
          <a:bodyPr/>
          <a:lstStyle/>
          <a:p>
            <a:r>
              <a:rPr lang="en-US" altLang="id-ID" smtClean="0"/>
              <a:t> Set of search nodes that have not been expanded yet</a:t>
            </a:r>
          </a:p>
          <a:p>
            <a:r>
              <a:rPr lang="en-US" altLang="id-ID" smtClean="0"/>
              <a:t> Implemented as a </a:t>
            </a:r>
            <a:r>
              <a:rPr lang="en-US" altLang="id-ID" smtClean="0">
                <a:solidFill>
                  <a:srgbClr val="CC6600"/>
                </a:solidFill>
              </a:rPr>
              <a:t>queue </a:t>
            </a:r>
            <a:r>
              <a:rPr lang="en-US" altLang="id-ID" smtClean="0"/>
              <a:t>FRINGE</a:t>
            </a:r>
          </a:p>
          <a:p>
            <a:pPr lvl="1"/>
            <a:r>
              <a:rPr lang="en-US" altLang="id-ID" smtClean="0"/>
              <a:t>INSERT(node,FRINGE)</a:t>
            </a:r>
          </a:p>
          <a:p>
            <a:pPr lvl="1"/>
            <a:r>
              <a:rPr lang="en-US" altLang="id-ID" smtClean="0"/>
              <a:t>REMOVE(FRINGE)</a:t>
            </a:r>
          </a:p>
          <a:p>
            <a:r>
              <a:rPr lang="en-US" altLang="id-ID" smtClean="0"/>
              <a:t> The ordering of the nodes in FRINGE defines the search strategy</a:t>
            </a:r>
          </a:p>
        </p:txBody>
      </p:sp>
    </p:spTree>
  </p:cSld>
  <p:clrMapOvr>
    <a:masterClrMapping/>
  </p:clrMapOvr>
  <p:transition>
    <p:spli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Search Algorithm</a:t>
            </a:r>
          </a:p>
        </p:txBody>
      </p:sp>
      <p:sp>
        <p:nvSpPr>
          <p:cNvPr id="39939" name="Rectangle 3"/>
          <p:cNvSpPr>
            <a:spLocks noGrp="1" noChangeArrowheads="1"/>
          </p:cNvSpPr>
          <p:nvPr>
            <p:ph type="body" idx="1"/>
          </p:nvPr>
        </p:nvSpPr>
        <p:spPr>
          <a:xfrm>
            <a:off x="914400" y="1600200"/>
            <a:ext cx="8229600" cy="4525963"/>
          </a:xfrm>
        </p:spPr>
        <p:txBody>
          <a:bodyPr/>
          <a:lstStyle/>
          <a:p>
            <a:pPr marL="609600" indent="-609600">
              <a:lnSpc>
                <a:spcPct val="90000"/>
              </a:lnSpc>
              <a:buFont typeface="Wingdings" panose="05000000000000000000" pitchFamily="2" charset="2"/>
              <a:buAutoNum type="arabicPeriod"/>
            </a:pPr>
            <a:r>
              <a:rPr lang="en-US" altLang="id-ID" sz="2400" smtClean="0">
                <a:sym typeface="Wingdings" panose="05000000000000000000" pitchFamily="2" charset="2"/>
              </a:rPr>
              <a:t>If GOAL?(initial-state) then return initial-state</a:t>
            </a:r>
          </a:p>
          <a:p>
            <a:pPr marL="609600" indent="-609600">
              <a:lnSpc>
                <a:spcPct val="90000"/>
              </a:lnSpc>
              <a:buFont typeface="Wingdings" panose="05000000000000000000" pitchFamily="2" charset="2"/>
              <a:buAutoNum type="arabicPeriod"/>
            </a:pPr>
            <a:r>
              <a:rPr lang="en-US" altLang="id-ID" sz="2400" smtClean="0">
                <a:sym typeface="Wingdings" panose="05000000000000000000" pitchFamily="2" charset="2"/>
              </a:rPr>
              <a:t>INSERT(</a:t>
            </a:r>
            <a:r>
              <a:rPr lang="en-US" altLang="id-ID" sz="2400" smtClean="0"/>
              <a:t>initial-node,FRINGE)</a:t>
            </a:r>
          </a:p>
          <a:p>
            <a:pPr marL="609600" indent="-609600">
              <a:lnSpc>
                <a:spcPct val="90000"/>
              </a:lnSpc>
              <a:buFont typeface="Wingdings" panose="05000000000000000000" pitchFamily="2" charset="2"/>
              <a:buAutoNum type="arabicPeriod"/>
            </a:pPr>
            <a:r>
              <a:rPr lang="en-US" altLang="id-ID" sz="2400" smtClean="0"/>
              <a:t>Repeat:</a:t>
            </a:r>
          </a:p>
          <a:p>
            <a:pPr marL="990600" lvl="1" indent="-533400">
              <a:lnSpc>
                <a:spcPct val="90000"/>
              </a:lnSpc>
              <a:buFont typeface="Wingdings" panose="05000000000000000000" pitchFamily="2" charset="2"/>
              <a:buBlip>
                <a:blip r:embed="rId2"/>
              </a:buBlip>
            </a:pPr>
            <a:r>
              <a:rPr lang="en-US" altLang="id-ID" sz="2400" smtClean="0"/>
              <a:t>If FRINGE is empty then return </a:t>
            </a:r>
            <a:r>
              <a:rPr lang="en-US" altLang="id-ID" sz="2400" smtClean="0">
                <a:solidFill>
                  <a:srgbClr val="CC6600"/>
                </a:solidFill>
              </a:rPr>
              <a:t>failure</a:t>
            </a:r>
          </a:p>
          <a:p>
            <a:pPr marL="990600" lvl="1" indent="-533400">
              <a:lnSpc>
                <a:spcPct val="90000"/>
              </a:lnSpc>
              <a:buFont typeface="Wingdings" panose="05000000000000000000" pitchFamily="2" charset="2"/>
              <a:buBlip>
                <a:blip r:embed="rId2"/>
              </a:buBlip>
            </a:pPr>
            <a:r>
              <a:rPr lang="en-US" altLang="id-ID" sz="2400" smtClean="0">
                <a:solidFill>
                  <a:srgbClr val="339933"/>
                </a:solidFill>
              </a:rPr>
              <a:t>n</a:t>
            </a:r>
            <a:r>
              <a:rPr lang="en-US" altLang="id-ID" sz="2400" smtClean="0"/>
              <a:t> </a:t>
            </a:r>
            <a:r>
              <a:rPr lang="en-US" altLang="id-ID" sz="2400" smtClean="0">
                <a:sym typeface="Wingdings" panose="05000000000000000000" pitchFamily="2" charset="2"/>
              </a:rPr>
              <a:t> REMOVE(FRINGE)</a:t>
            </a:r>
          </a:p>
          <a:p>
            <a:pPr marL="990600" lvl="1" indent="-533400">
              <a:lnSpc>
                <a:spcPct val="90000"/>
              </a:lnSpc>
              <a:buFont typeface="Wingdings" panose="05000000000000000000" pitchFamily="2" charset="2"/>
              <a:buBlip>
                <a:blip r:embed="rId2"/>
              </a:buBlip>
            </a:pPr>
            <a:r>
              <a:rPr lang="en-US" altLang="id-ID" sz="2400" smtClean="0">
                <a:solidFill>
                  <a:srgbClr val="F81706"/>
                </a:solidFill>
                <a:sym typeface="Wingdings" panose="05000000000000000000" pitchFamily="2" charset="2"/>
              </a:rPr>
              <a:t>s</a:t>
            </a:r>
            <a:r>
              <a:rPr lang="en-US" altLang="id-ID" sz="2400" smtClean="0">
                <a:sym typeface="Wingdings" panose="05000000000000000000" pitchFamily="2" charset="2"/>
              </a:rPr>
              <a:t>  STATE(</a:t>
            </a:r>
            <a:r>
              <a:rPr lang="en-US" altLang="id-ID" sz="2400" smtClean="0">
                <a:solidFill>
                  <a:srgbClr val="339933"/>
                </a:solidFill>
                <a:sym typeface="Wingdings" panose="05000000000000000000" pitchFamily="2" charset="2"/>
              </a:rPr>
              <a:t>n</a:t>
            </a:r>
            <a:r>
              <a:rPr lang="en-US" altLang="id-ID" sz="2400" smtClean="0">
                <a:sym typeface="Wingdings" panose="05000000000000000000" pitchFamily="2" charset="2"/>
              </a:rPr>
              <a:t>)</a:t>
            </a:r>
            <a:endParaRPr lang="en-US" altLang="id-ID" sz="2400" smtClean="0">
              <a:solidFill>
                <a:srgbClr val="339933"/>
              </a:solidFill>
              <a:sym typeface="Wingdings" panose="05000000000000000000" pitchFamily="2" charset="2"/>
            </a:endParaRPr>
          </a:p>
          <a:p>
            <a:pPr marL="990600" lvl="1" indent="-533400">
              <a:lnSpc>
                <a:spcPct val="90000"/>
              </a:lnSpc>
              <a:buFont typeface="Wingdings" panose="05000000000000000000" pitchFamily="2" charset="2"/>
              <a:buBlip>
                <a:blip r:embed="rId2"/>
              </a:buBlip>
            </a:pPr>
            <a:r>
              <a:rPr lang="en-US" altLang="id-ID" sz="2400" smtClean="0"/>
              <a:t>For every state </a:t>
            </a:r>
            <a:r>
              <a:rPr lang="en-US" altLang="id-ID" sz="2400" smtClean="0">
                <a:solidFill>
                  <a:srgbClr val="FF6699"/>
                </a:solidFill>
              </a:rPr>
              <a:t>s’</a:t>
            </a:r>
            <a:r>
              <a:rPr lang="en-US" altLang="id-ID" sz="2400" smtClean="0"/>
              <a:t> in SUCCESSORS(</a:t>
            </a:r>
            <a:r>
              <a:rPr lang="en-US" altLang="id-ID" sz="2400" smtClean="0">
                <a:solidFill>
                  <a:srgbClr val="F81706"/>
                </a:solidFill>
              </a:rPr>
              <a:t>s</a:t>
            </a:r>
            <a:r>
              <a:rPr lang="en-US" altLang="id-ID" sz="2400" smtClean="0"/>
              <a:t>)</a:t>
            </a:r>
          </a:p>
          <a:p>
            <a:pPr marL="1371600" lvl="2" indent="-457200">
              <a:lnSpc>
                <a:spcPct val="90000"/>
              </a:lnSpc>
              <a:buFont typeface="Wingdings" panose="05000000000000000000" pitchFamily="2" charset="2"/>
              <a:buChar char="§"/>
            </a:pPr>
            <a:r>
              <a:rPr lang="en-US" altLang="id-ID" smtClean="0"/>
              <a:t>Create a node </a:t>
            </a:r>
            <a:r>
              <a:rPr lang="en-US" altLang="id-ID" smtClean="0">
                <a:solidFill>
                  <a:srgbClr val="CC0066"/>
                </a:solidFill>
              </a:rPr>
              <a:t>n’</a:t>
            </a:r>
          </a:p>
          <a:p>
            <a:pPr marL="1371600" lvl="2" indent="-457200">
              <a:lnSpc>
                <a:spcPct val="90000"/>
              </a:lnSpc>
              <a:buFont typeface="Wingdings" panose="05000000000000000000" pitchFamily="2" charset="2"/>
              <a:buChar char="§"/>
            </a:pPr>
            <a:r>
              <a:rPr lang="en-US" altLang="id-ID" smtClean="0">
                <a:sym typeface="Wingdings" panose="05000000000000000000" pitchFamily="2" charset="2"/>
              </a:rPr>
              <a:t>If GOAL?(</a:t>
            </a:r>
            <a:r>
              <a:rPr lang="en-US" altLang="id-ID" smtClean="0">
                <a:solidFill>
                  <a:srgbClr val="FF6699"/>
                </a:solidFill>
              </a:rPr>
              <a:t>s’</a:t>
            </a:r>
            <a:r>
              <a:rPr lang="en-US" altLang="id-ID" smtClean="0">
                <a:sym typeface="Wingdings" panose="05000000000000000000" pitchFamily="2" charset="2"/>
              </a:rPr>
              <a:t>) then return </a:t>
            </a:r>
            <a:r>
              <a:rPr lang="en-US" altLang="id-ID" smtClean="0">
                <a:solidFill>
                  <a:srgbClr val="CC6600"/>
                </a:solidFill>
                <a:sym typeface="Wingdings" panose="05000000000000000000" pitchFamily="2" charset="2"/>
              </a:rPr>
              <a:t>path or goal state</a:t>
            </a:r>
            <a:endParaRPr lang="en-US" altLang="id-ID" smtClean="0">
              <a:solidFill>
                <a:srgbClr val="CC0066"/>
              </a:solidFill>
            </a:endParaRPr>
          </a:p>
          <a:p>
            <a:pPr marL="1371600" lvl="2" indent="-457200">
              <a:lnSpc>
                <a:spcPct val="90000"/>
              </a:lnSpc>
              <a:buFont typeface="Wingdings" panose="05000000000000000000" pitchFamily="2" charset="2"/>
              <a:buChar char="§"/>
            </a:pPr>
            <a:r>
              <a:rPr lang="en-US" altLang="id-ID" smtClean="0"/>
              <a:t>INSERT(</a:t>
            </a:r>
            <a:r>
              <a:rPr lang="en-US" altLang="id-ID" smtClean="0">
                <a:solidFill>
                  <a:srgbClr val="CC0066"/>
                </a:solidFill>
              </a:rPr>
              <a:t>n’</a:t>
            </a:r>
            <a:r>
              <a:rPr lang="en-US" altLang="id-ID" smtClean="0"/>
              <a:t>,FRINGE)</a:t>
            </a:r>
          </a:p>
          <a:p>
            <a:pPr marL="990600" lvl="1" indent="-533400">
              <a:lnSpc>
                <a:spcPct val="90000"/>
              </a:lnSpc>
              <a:buFont typeface="Wingdings" panose="05000000000000000000" pitchFamily="2" charset="2"/>
              <a:buAutoNum type="arabicPeriod"/>
            </a:pPr>
            <a:endParaRPr lang="en-US" altLang="id-ID" sz="2400" smtClean="0"/>
          </a:p>
        </p:txBody>
      </p:sp>
    </p:spTree>
  </p:cSld>
  <p:clrMapOvr>
    <a:masterClrMapping/>
  </p:clrMapOvr>
  <p:transition>
    <p:spli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000000">
                      <a:alpha val="43137"/>
                    </a:srgbClr>
                  </a:outerShdw>
                </a:effectLst>
              </a:rPr>
              <a:t>Search Strategies</a:t>
            </a:r>
          </a:p>
        </p:txBody>
      </p:sp>
      <p:sp>
        <p:nvSpPr>
          <p:cNvPr id="102403" name="Rectangle 3"/>
          <p:cNvSpPr>
            <a:spLocks noGrp="1" noChangeArrowheads="1"/>
          </p:cNvSpPr>
          <p:nvPr>
            <p:ph type="body" idx="1"/>
          </p:nvPr>
        </p:nvSpPr>
        <p:spPr>
          <a:xfrm>
            <a:off x="914400" y="1600200"/>
            <a:ext cx="8229600" cy="4525963"/>
          </a:xfrm>
        </p:spPr>
        <p:txBody>
          <a:bodyPr/>
          <a:lstStyle/>
          <a:p>
            <a:pPr>
              <a:lnSpc>
                <a:spcPct val="90000"/>
              </a:lnSpc>
            </a:pPr>
            <a:r>
              <a:rPr lang="en-US" altLang="id-ID" sz="2400" smtClean="0"/>
              <a:t>A strategy is defined by picking the order of node expansion</a:t>
            </a:r>
          </a:p>
          <a:p>
            <a:pPr>
              <a:lnSpc>
                <a:spcPct val="90000"/>
              </a:lnSpc>
            </a:pPr>
            <a:r>
              <a:rPr lang="en-US" altLang="id-ID" sz="2400" b="1" smtClean="0"/>
              <a:t>Performance Measures</a:t>
            </a:r>
            <a:r>
              <a:rPr lang="en-US" altLang="id-ID" sz="2400" smtClean="0"/>
              <a:t>:</a:t>
            </a:r>
          </a:p>
          <a:p>
            <a:pPr lvl="1">
              <a:lnSpc>
                <a:spcPct val="90000"/>
              </a:lnSpc>
            </a:pPr>
            <a:r>
              <a:rPr lang="en-US" altLang="id-ID" sz="2000" smtClean="0"/>
              <a:t>Completeness – does it always find a solution if one exists?</a:t>
            </a:r>
          </a:p>
          <a:p>
            <a:pPr lvl="1">
              <a:lnSpc>
                <a:spcPct val="90000"/>
              </a:lnSpc>
            </a:pPr>
            <a:r>
              <a:rPr lang="en-US" altLang="id-ID" sz="2000" smtClean="0"/>
              <a:t>Time complexity – number of nodes generated/expanded</a:t>
            </a:r>
          </a:p>
          <a:p>
            <a:pPr lvl="1">
              <a:lnSpc>
                <a:spcPct val="90000"/>
              </a:lnSpc>
            </a:pPr>
            <a:r>
              <a:rPr lang="en-US" altLang="id-ID" sz="2000" smtClean="0"/>
              <a:t>Space complexity – maximum number of nodes in memory</a:t>
            </a:r>
          </a:p>
          <a:p>
            <a:pPr lvl="1">
              <a:lnSpc>
                <a:spcPct val="90000"/>
              </a:lnSpc>
            </a:pPr>
            <a:r>
              <a:rPr lang="en-US" altLang="id-ID" sz="2000" smtClean="0"/>
              <a:t>Optimality – does it always find a least-cost solution</a:t>
            </a:r>
          </a:p>
          <a:p>
            <a:pPr>
              <a:lnSpc>
                <a:spcPct val="90000"/>
              </a:lnSpc>
            </a:pPr>
            <a:r>
              <a:rPr lang="en-US" altLang="id-ID" sz="2400" smtClean="0"/>
              <a:t>Time and space complexity are measured in terms of</a:t>
            </a:r>
          </a:p>
          <a:p>
            <a:pPr lvl="1">
              <a:lnSpc>
                <a:spcPct val="90000"/>
              </a:lnSpc>
            </a:pPr>
            <a:r>
              <a:rPr lang="en-US" altLang="id-ID" sz="2000" smtClean="0"/>
              <a:t>b – maximum branching factor of the search tree</a:t>
            </a:r>
          </a:p>
          <a:p>
            <a:pPr lvl="1">
              <a:lnSpc>
                <a:spcPct val="90000"/>
              </a:lnSpc>
            </a:pPr>
            <a:r>
              <a:rPr lang="en-US" altLang="id-ID" sz="2000" smtClean="0"/>
              <a:t>d – depth of the least-cost solution</a:t>
            </a:r>
          </a:p>
          <a:p>
            <a:pPr lvl="1">
              <a:lnSpc>
                <a:spcPct val="90000"/>
              </a:lnSpc>
            </a:pPr>
            <a:r>
              <a:rPr lang="en-US" altLang="id-ID" sz="2000" smtClean="0"/>
              <a:t>m – maximum depth of the state space (may be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0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0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0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0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Problem-Solving Agent</a:t>
            </a:r>
          </a:p>
        </p:txBody>
      </p:sp>
      <p:grpSp>
        <p:nvGrpSpPr>
          <p:cNvPr id="5123" name="Group 3"/>
          <p:cNvGrpSpPr>
            <a:grpSpLocks/>
          </p:cNvGrpSpPr>
          <p:nvPr/>
        </p:nvGrpSpPr>
        <p:grpSpPr bwMode="auto">
          <a:xfrm>
            <a:off x="1828800" y="1905000"/>
            <a:ext cx="5943600" cy="3548063"/>
            <a:chOff x="1152" y="1200"/>
            <a:chExt cx="3744" cy="2235"/>
          </a:xfrm>
        </p:grpSpPr>
        <p:sp>
          <p:nvSpPr>
            <p:cNvPr id="5129" name="Oval 4"/>
            <p:cNvSpPr>
              <a:spLocks noChangeArrowheads="1"/>
            </p:cNvSpPr>
            <p:nvPr/>
          </p:nvSpPr>
          <p:spPr bwMode="auto">
            <a:xfrm>
              <a:off x="3552" y="1803"/>
              <a:ext cx="1344" cy="912"/>
            </a:xfrm>
            <a:prstGeom prst="ellipse">
              <a:avLst/>
            </a:prstGeom>
            <a:solidFill>
              <a:srgbClr val="C0C0C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id-ID" sz="2400">
                  <a:solidFill>
                    <a:srgbClr val="000000"/>
                  </a:solidFill>
                  <a:latin typeface="Tahoma" panose="020B0604030504040204" pitchFamily="34" charset="0"/>
                </a:rPr>
                <a:t>environment</a:t>
              </a:r>
            </a:p>
          </p:txBody>
        </p:sp>
        <p:sp>
          <p:nvSpPr>
            <p:cNvPr id="5130" name="Freeform 5"/>
            <p:cNvSpPr>
              <a:spLocks/>
            </p:cNvSpPr>
            <p:nvPr/>
          </p:nvSpPr>
          <p:spPr bwMode="auto">
            <a:xfrm>
              <a:off x="2160" y="1459"/>
              <a:ext cx="1584" cy="488"/>
            </a:xfrm>
            <a:custGeom>
              <a:avLst/>
              <a:gdLst>
                <a:gd name="T0" fmla="*/ 1584 w 1584"/>
                <a:gd name="T1" fmla="*/ 488 h 488"/>
                <a:gd name="T2" fmla="*/ 1296 w 1584"/>
                <a:gd name="T3" fmla="*/ 152 h 488"/>
                <a:gd name="T4" fmla="*/ 768 w 1584"/>
                <a:gd name="T5" fmla="*/ 8 h 488"/>
                <a:gd name="T6" fmla="*/ 288 w 1584"/>
                <a:gd name="T7" fmla="*/ 104 h 488"/>
                <a:gd name="T8" fmla="*/ 0 w 1584"/>
                <a:gd name="T9" fmla="*/ 248 h 488"/>
                <a:gd name="T10" fmla="*/ 0 60000 65536"/>
                <a:gd name="T11" fmla="*/ 0 60000 65536"/>
                <a:gd name="T12" fmla="*/ 0 60000 65536"/>
                <a:gd name="T13" fmla="*/ 0 60000 65536"/>
                <a:gd name="T14" fmla="*/ 0 60000 65536"/>
                <a:gd name="T15" fmla="*/ 0 w 1584"/>
                <a:gd name="T16" fmla="*/ 0 h 488"/>
                <a:gd name="T17" fmla="*/ 1584 w 1584"/>
                <a:gd name="T18" fmla="*/ 488 h 488"/>
              </a:gdLst>
              <a:ahLst/>
              <a:cxnLst>
                <a:cxn ang="T10">
                  <a:pos x="T0" y="T1"/>
                </a:cxn>
                <a:cxn ang="T11">
                  <a:pos x="T2" y="T3"/>
                </a:cxn>
                <a:cxn ang="T12">
                  <a:pos x="T4" y="T5"/>
                </a:cxn>
                <a:cxn ang="T13">
                  <a:pos x="T6" y="T7"/>
                </a:cxn>
                <a:cxn ang="T14">
                  <a:pos x="T8" y="T9"/>
                </a:cxn>
              </a:cxnLst>
              <a:rect l="T15" t="T16" r="T17" b="T18"/>
              <a:pathLst>
                <a:path w="1584" h="488">
                  <a:moveTo>
                    <a:pt x="1584" y="488"/>
                  </a:moveTo>
                  <a:cubicBezTo>
                    <a:pt x="1508" y="360"/>
                    <a:pt x="1432" y="232"/>
                    <a:pt x="1296" y="152"/>
                  </a:cubicBezTo>
                  <a:cubicBezTo>
                    <a:pt x="1160" y="72"/>
                    <a:pt x="936" y="16"/>
                    <a:pt x="768" y="8"/>
                  </a:cubicBezTo>
                  <a:cubicBezTo>
                    <a:pt x="600" y="0"/>
                    <a:pt x="416" y="64"/>
                    <a:pt x="288" y="104"/>
                  </a:cubicBezTo>
                  <a:cubicBezTo>
                    <a:pt x="160" y="144"/>
                    <a:pt x="48" y="224"/>
                    <a:pt x="0" y="248"/>
                  </a:cubicBezTo>
                </a:path>
              </a:pathLst>
            </a:custGeom>
            <a:noFill/>
            <a:ln w="3810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131" name="Freeform 6"/>
            <p:cNvSpPr>
              <a:spLocks/>
            </p:cNvSpPr>
            <p:nvPr/>
          </p:nvSpPr>
          <p:spPr bwMode="auto">
            <a:xfrm>
              <a:off x="2400" y="2475"/>
              <a:ext cx="1200" cy="272"/>
            </a:xfrm>
            <a:custGeom>
              <a:avLst/>
              <a:gdLst>
                <a:gd name="T0" fmla="*/ 0 w 1200"/>
                <a:gd name="T1" fmla="*/ 0 h 272"/>
                <a:gd name="T2" fmla="*/ 384 w 1200"/>
                <a:gd name="T3" fmla="*/ 240 h 272"/>
                <a:gd name="T4" fmla="*/ 864 w 1200"/>
                <a:gd name="T5" fmla="*/ 192 h 272"/>
                <a:gd name="T6" fmla="*/ 1200 w 1200"/>
                <a:gd name="T7" fmla="*/ 0 h 272"/>
                <a:gd name="T8" fmla="*/ 0 60000 65536"/>
                <a:gd name="T9" fmla="*/ 0 60000 65536"/>
                <a:gd name="T10" fmla="*/ 0 60000 65536"/>
                <a:gd name="T11" fmla="*/ 0 60000 65536"/>
                <a:gd name="T12" fmla="*/ 0 w 1200"/>
                <a:gd name="T13" fmla="*/ 0 h 272"/>
                <a:gd name="T14" fmla="*/ 1200 w 1200"/>
                <a:gd name="T15" fmla="*/ 272 h 272"/>
              </a:gdLst>
              <a:ahLst/>
              <a:cxnLst>
                <a:cxn ang="T8">
                  <a:pos x="T0" y="T1"/>
                </a:cxn>
                <a:cxn ang="T9">
                  <a:pos x="T2" y="T3"/>
                </a:cxn>
                <a:cxn ang="T10">
                  <a:pos x="T4" y="T5"/>
                </a:cxn>
                <a:cxn ang="T11">
                  <a:pos x="T6" y="T7"/>
                </a:cxn>
              </a:cxnLst>
              <a:rect l="T12" t="T13" r="T14" b="T15"/>
              <a:pathLst>
                <a:path w="1200" h="272">
                  <a:moveTo>
                    <a:pt x="0" y="0"/>
                  </a:moveTo>
                  <a:cubicBezTo>
                    <a:pt x="120" y="104"/>
                    <a:pt x="240" y="208"/>
                    <a:pt x="384" y="240"/>
                  </a:cubicBezTo>
                  <a:cubicBezTo>
                    <a:pt x="528" y="272"/>
                    <a:pt x="728" y="232"/>
                    <a:pt x="864" y="192"/>
                  </a:cubicBezTo>
                  <a:cubicBezTo>
                    <a:pt x="1000" y="152"/>
                    <a:pt x="1144" y="32"/>
                    <a:pt x="1200" y="0"/>
                  </a:cubicBezTo>
                </a:path>
              </a:pathLst>
            </a:custGeom>
            <a:noFill/>
            <a:ln w="3810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132" name="Rectangle 7"/>
            <p:cNvSpPr>
              <a:spLocks noChangeArrowheads="1"/>
            </p:cNvSpPr>
            <p:nvPr/>
          </p:nvSpPr>
          <p:spPr bwMode="auto">
            <a:xfrm>
              <a:off x="1152" y="1611"/>
              <a:ext cx="768" cy="1248"/>
            </a:xfrm>
            <a:prstGeom prst="rect">
              <a:avLst/>
            </a:prstGeom>
            <a:solidFill>
              <a:srgbClr val="C0C0C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id-ID" altLang="id-ID" sz="2400">
                <a:solidFill>
                  <a:srgbClr val="CC6600"/>
                </a:solidFill>
                <a:latin typeface="Tahoma" panose="020B0604030504040204" pitchFamily="34" charset="0"/>
              </a:endParaRPr>
            </a:p>
          </p:txBody>
        </p:sp>
        <p:sp>
          <p:nvSpPr>
            <p:cNvPr id="5133" name="Text Box 8"/>
            <p:cNvSpPr txBox="1">
              <a:spLocks noChangeArrowheads="1"/>
            </p:cNvSpPr>
            <p:nvPr/>
          </p:nvSpPr>
          <p:spPr bwMode="auto">
            <a:xfrm>
              <a:off x="1248" y="2331"/>
              <a:ext cx="5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solidFill>
                    <a:srgbClr val="000000"/>
                  </a:solidFill>
                  <a:latin typeface="Tahoma" panose="020B0604030504040204" pitchFamily="34" charset="0"/>
                </a:rPr>
                <a:t>agent</a:t>
              </a:r>
            </a:p>
          </p:txBody>
        </p:sp>
        <p:sp>
          <p:nvSpPr>
            <p:cNvPr id="5134" name="Rectangle 9"/>
            <p:cNvSpPr>
              <a:spLocks noChangeArrowheads="1"/>
            </p:cNvSpPr>
            <p:nvPr/>
          </p:nvSpPr>
          <p:spPr bwMode="auto">
            <a:xfrm>
              <a:off x="1296" y="1851"/>
              <a:ext cx="480" cy="288"/>
            </a:xfrm>
            <a:prstGeom prst="rect">
              <a:avLst/>
            </a:prstGeom>
            <a:solidFill>
              <a:srgbClr val="FFFF99"/>
            </a:solidFill>
            <a:ln w="2857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135" name="Text Box 10"/>
            <p:cNvSpPr txBox="1">
              <a:spLocks noChangeArrowheads="1"/>
            </p:cNvSpPr>
            <p:nvPr/>
          </p:nvSpPr>
          <p:spPr bwMode="auto">
            <a:xfrm>
              <a:off x="1392" y="1851"/>
              <a:ext cx="2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800" b="1">
                  <a:solidFill>
                    <a:srgbClr val="CC6600"/>
                  </a:solidFill>
                  <a:latin typeface="Tahoma" panose="020B0604030504040204" pitchFamily="34" charset="0"/>
                </a:rPr>
                <a:t>?</a:t>
              </a:r>
            </a:p>
          </p:txBody>
        </p:sp>
        <p:sp>
          <p:nvSpPr>
            <p:cNvPr id="5136" name="Line 11"/>
            <p:cNvSpPr>
              <a:spLocks noChangeShapeType="1"/>
            </p:cNvSpPr>
            <p:nvPr/>
          </p:nvSpPr>
          <p:spPr bwMode="auto">
            <a:xfrm>
              <a:off x="1728" y="2235"/>
              <a:ext cx="384" cy="384"/>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5137" name="Line 12"/>
            <p:cNvSpPr>
              <a:spLocks noChangeShapeType="1"/>
            </p:cNvSpPr>
            <p:nvPr/>
          </p:nvSpPr>
          <p:spPr bwMode="auto">
            <a:xfrm flipV="1">
              <a:off x="2112" y="2283"/>
              <a:ext cx="432" cy="336"/>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5138" name="Line 13"/>
            <p:cNvSpPr>
              <a:spLocks noChangeShapeType="1"/>
            </p:cNvSpPr>
            <p:nvPr/>
          </p:nvSpPr>
          <p:spPr bwMode="auto">
            <a:xfrm>
              <a:off x="2496" y="2235"/>
              <a:ext cx="96" cy="96"/>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5139" name="Line 14"/>
            <p:cNvSpPr>
              <a:spLocks noChangeShapeType="1"/>
            </p:cNvSpPr>
            <p:nvPr/>
          </p:nvSpPr>
          <p:spPr bwMode="auto">
            <a:xfrm flipV="1">
              <a:off x="2496" y="2187"/>
              <a:ext cx="48" cy="48"/>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5140" name="Line 15"/>
            <p:cNvSpPr>
              <a:spLocks noChangeShapeType="1"/>
            </p:cNvSpPr>
            <p:nvPr/>
          </p:nvSpPr>
          <p:spPr bwMode="auto">
            <a:xfrm flipV="1">
              <a:off x="2592" y="2283"/>
              <a:ext cx="48" cy="48"/>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5141" name="Line 16"/>
            <p:cNvSpPr>
              <a:spLocks noChangeShapeType="1"/>
            </p:cNvSpPr>
            <p:nvPr/>
          </p:nvSpPr>
          <p:spPr bwMode="auto">
            <a:xfrm flipV="1">
              <a:off x="1344" y="2763"/>
              <a:ext cx="0" cy="672"/>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5142" name="Line 17"/>
            <p:cNvSpPr>
              <a:spLocks noChangeShapeType="1"/>
            </p:cNvSpPr>
            <p:nvPr/>
          </p:nvSpPr>
          <p:spPr bwMode="auto">
            <a:xfrm>
              <a:off x="1344" y="3435"/>
              <a:ext cx="96"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5143" name="Line 18"/>
            <p:cNvSpPr>
              <a:spLocks noChangeShapeType="1"/>
            </p:cNvSpPr>
            <p:nvPr/>
          </p:nvSpPr>
          <p:spPr bwMode="auto">
            <a:xfrm flipV="1">
              <a:off x="1728" y="2763"/>
              <a:ext cx="0" cy="672"/>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5144" name="Line 19"/>
            <p:cNvSpPr>
              <a:spLocks noChangeShapeType="1"/>
            </p:cNvSpPr>
            <p:nvPr/>
          </p:nvSpPr>
          <p:spPr bwMode="auto">
            <a:xfrm>
              <a:off x="1728" y="3435"/>
              <a:ext cx="96"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5145" name="Freeform 20"/>
            <p:cNvSpPr>
              <a:spLocks/>
            </p:cNvSpPr>
            <p:nvPr/>
          </p:nvSpPr>
          <p:spPr bwMode="auto">
            <a:xfrm>
              <a:off x="1728" y="1611"/>
              <a:ext cx="384" cy="197"/>
            </a:xfrm>
            <a:custGeom>
              <a:avLst/>
              <a:gdLst>
                <a:gd name="T0" fmla="*/ 0 w 384"/>
                <a:gd name="T1" fmla="*/ 96 h 197"/>
                <a:gd name="T2" fmla="*/ 384 w 384"/>
                <a:gd name="T3" fmla="*/ 0 h 197"/>
                <a:gd name="T4" fmla="*/ 365 w 384"/>
                <a:gd name="T5" fmla="*/ 197 h 197"/>
                <a:gd name="T6" fmla="*/ 0 w 384"/>
                <a:gd name="T7" fmla="*/ 96 h 197"/>
                <a:gd name="T8" fmla="*/ 0 60000 65536"/>
                <a:gd name="T9" fmla="*/ 0 60000 65536"/>
                <a:gd name="T10" fmla="*/ 0 60000 65536"/>
                <a:gd name="T11" fmla="*/ 0 60000 65536"/>
                <a:gd name="T12" fmla="*/ 0 w 384"/>
                <a:gd name="T13" fmla="*/ 0 h 197"/>
                <a:gd name="T14" fmla="*/ 384 w 384"/>
                <a:gd name="T15" fmla="*/ 197 h 197"/>
              </a:gdLst>
              <a:ahLst/>
              <a:cxnLst>
                <a:cxn ang="T8">
                  <a:pos x="T0" y="T1"/>
                </a:cxn>
                <a:cxn ang="T9">
                  <a:pos x="T2" y="T3"/>
                </a:cxn>
                <a:cxn ang="T10">
                  <a:pos x="T4" y="T5"/>
                </a:cxn>
                <a:cxn ang="T11">
                  <a:pos x="T6" y="T7"/>
                </a:cxn>
              </a:cxnLst>
              <a:rect l="T12" t="T13" r="T14" b="T15"/>
              <a:pathLst>
                <a:path w="384" h="197">
                  <a:moveTo>
                    <a:pt x="0" y="96"/>
                  </a:moveTo>
                  <a:lnTo>
                    <a:pt x="384" y="0"/>
                  </a:lnTo>
                  <a:cubicBezTo>
                    <a:pt x="378" y="66"/>
                    <a:pt x="371" y="131"/>
                    <a:pt x="365" y="197"/>
                  </a:cubicBezTo>
                  <a:lnTo>
                    <a:pt x="0" y="96"/>
                  </a:lnTo>
                  <a:close/>
                </a:path>
              </a:pathLst>
            </a:custGeom>
            <a:solidFill>
              <a:srgbClr val="C0C0C0"/>
            </a:solidFill>
            <a:ln w="9525">
              <a:solidFill>
                <a:srgbClr val="000000"/>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146" name="Text Box 21"/>
            <p:cNvSpPr txBox="1">
              <a:spLocks noChangeArrowheads="1"/>
            </p:cNvSpPr>
            <p:nvPr/>
          </p:nvSpPr>
          <p:spPr bwMode="auto">
            <a:xfrm>
              <a:off x="1670" y="1200"/>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solidFill>
                    <a:srgbClr val="000000"/>
                  </a:solidFill>
                  <a:latin typeface="Tahoma" panose="020B0604030504040204" pitchFamily="34" charset="0"/>
                </a:rPr>
                <a:t>sensors</a:t>
              </a:r>
            </a:p>
          </p:txBody>
        </p:sp>
        <p:sp>
          <p:nvSpPr>
            <p:cNvPr id="5147" name="Text Box 22"/>
            <p:cNvSpPr txBox="1">
              <a:spLocks noChangeArrowheads="1"/>
            </p:cNvSpPr>
            <p:nvPr/>
          </p:nvSpPr>
          <p:spPr bwMode="auto">
            <a:xfrm>
              <a:off x="1958" y="2736"/>
              <a:ext cx="9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solidFill>
                    <a:srgbClr val="000000"/>
                  </a:solidFill>
                  <a:latin typeface="Tahoma" panose="020B0604030504040204" pitchFamily="34" charset="0"/>
                </a:rPr>
                <a:t>actuators</a:t>
              </a:r>
            </a:p>
          </p:txBody>
        </p:sp>
      </p:grpSp>
      <p:grpSp>
        <p:nvGrpSpPr>
          <p:cNvPr id="3" name="Group 23"/>
          <p:cNvGrpSpPr>
            <a:grpSpLocks/>
          </p:cNvGrpSpPr>
          <p:nvPr/>
        </p:nvGrpSpPr>
        <p:grpSpPr bwMode="auto">
          <a:xfrm>
            <a:off x="2057400" y="2925763"/>
            <a:ext cx="5665788" cy="3756025"/>
            <a:chOff x="1296" y="1843"/>
            <a:chExt cx="3569" cy="2366"/>
          </a:xfrm>
        </p:grpSpPr>
        <p:sp>
          <p:nvSpPr>
            <p:cNvPr id="5126" name="Text Box 24"/>
            <p:cNvSpPr txBox="1">
              <a:spLocks noChangeArrowheads="1"/>
            </p:cNvSpPr>
            <p:nvPr/>
          </p:nvSpPr>
          <p:spPr bwMode="auto">
            <a:xfrm>
              <a:off x="2976" y="2977"/>
              <a:ext cx="1889" cy="1232"/>
            </a:xfrm>
            <a:prstGeom prst="rect">
              <a:avLst/>
            </a:prstGeom>
            <a:solidFill>
              <a:srgbClr val="FFFF99"/>
            </a:solidFill>
            <a:ln w="38100">
              <a:solidFill>
                <a:srgbClr val="CC66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id-ID" sz="2400">
                  <a:solidFill>
                    <a:srgbClr val="CC6600"/>
                  </a:solidFill>
                  <a:latin typeface="Tahoma" panose="020B0604030504040204" pitchFamily="34" charset="0"/>
                </a:rPr>
                <a:t> Formulate Goal </a:t>
              </a:r>
            </a:p>
            <a:p>
              <a:pPr eaLnBrk="1" hangingPunct="1">
                <a:buFontTx/>
                <a:buChar char="•"/>
              </a:pPr>
              <a:r>
                <a:rPr lang="en-US" altLang="id-ID" sz="2400">
                  <a:solidFill>
                    <a:srgbClr val="CC6600"/>
                  </a:solidFill>
                  <a:latin typeface="Tahoma" panose="020B0604030504040204" pitchFamily="34" charset="0"/>
                </a:rPr>
                <a:t> Formulate Problem</a:t>
              </a:r>
            </a:p>
            <a:p>
              <a:pPr lvl="1" eaLnBrk="1" hangingPunct="1">
                <a:buFontTx/>
                <a:buChar char="•"/>
              </a:pPr>
              <a:r>
                <a:rPr lang="en-US" altLang="id-ID" sz="2400">
                  <a:solidFill>
                    <a:srgbClr val="CC6600"/>
                  </a:solidFill>
                  <a:latin typeface="Tahoma" panose="020B0604030504040204" pitchFamily="34" charset="0"/>
                </a:rPr>
                <a:t>States</a:t>
              </a:r>
            </a:p>
            <a:p>
              <a:pPr lvl="1" eaLnBrk="1" hangingPunct="1">
                <a:buFontTx/>
                <a:buChar char="•"/>
              </a:pPr>
              <a:r>
                <a:rPr lang="en-US" altLang="id-ID" sz="2400">
                  <a:solidFill>
                    <a:srgbClr val="CC6600"/>
                  </a:solidFill>
                  <a:latin typeface="Tahoma" panose="020B0604030504040204" pitchFamily="34" charset="0"/>
                </a:rPr>
                <a:t>Actions</a:t>
              </a:r>
            </a:p>
            <a:p>
              <a:pPr eaLnBrk="1" hangingPunct="1">
                <a:buFontTx/>
                <a:buChar char="•"/>
              </a:pPr>
              <a:r>
                <a:rPr lang="en-US" altLang="id-ID" sz="2400">
                  <a:solidFill>
                    <a:srgbClr val="CC6600"/>
                  </a:solidFill>
                  <a:latin typeface="Tahoma" panose="020B0604030504040204" pitchFamily="34" charset="0"/>
                </a:rPr>
                <a:t> Find Solution</a:t>
              </a:r>
              <a:endParaRPr lang="en-US" altLang="id-ID" sz="2400">
                <a:latin typeface="Tahoma" panose="020B0604030504040204" pitchFamily="34" charset="0"/>
              </a:endParaRPr>
            </a:p>
          </p:txBody>
        </p:sp>
        <p:sp>
          <p:nvSpPr>
            <p:cNvPr id="5127" name="Line 25"/>
            <p:cNvSpPr>
              <a:spLocks noChangeShapeType="1"/>
            </p:cNvSpPr>
            <p:nvPr/>
          </p:nvSpPr>
          <p:spPr bwMode="auto">
            <a:xfrm>
              <a:off x="1296" y="2160"/>
              <a:ext cx="1680" cy="1824"/>
            </a:xfrm>
            <a:prstGeom prst="line">
              <a:avLst/>
            </a:prstGeom>
            <a:noFill/>
            <a:ln w="9525">
              <a:solidFill>
                <a:srgbClr val="CC6600"/>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5128" name="Line 26"/>
            <p:cNvSpPr>
              <a:spLocks noChangeShapeType="1"/>
            </p:cNvSpPr>
            <p:nvPr/>
          </p:nvSpPr>
          <p:spPr bwMode="auto">
            <a:xfrm>
              <a:off x="1769" y="1843"/>
              <a:ext cx="2987" cy="1037"/>
            </a:xfrm>
            <a:prstGeom prst="line">
              <a:avLst/>
            </a:prstGeom>
            <a:noFill/>
            <a:ln w="9525">
              <a:solidFill>
                <a:srgbClr val="CC6600"/>
              </a:solidFill>
              <a:round/>
              <a:headEnd/>
              <a:tailEnd/>
            </a:ln>
            <a:extLst>
              <a:ext uri="{909E8E84-426E-40DD-AFC4-6F175D3DCCD1}">
                <a14:hiddenFill xmlns:a14="http://schemas.microsoft.com/office/drawing/2010/main">
                  <a:noFill/>
                </a14:hiddenFill>
              </a:ext>
            </a:extLst>
          </p:spPr>
          <p:txBody>
            <a:bodyPr wrap="none"/>
            <a:lstStyle/>
            <a:p>
              <a:endParaRPr lang="id-ID"/>
            </a:p>
          </p:txBody>
        </p:sp>
      </p:grpSp>
      <p:sp>
        <p:nvSpPr>
          <p:cNvPr id="5125" name="AutoShape 27"/>
          <p:cNvSpPr>
            <a:spLocks noChangeArrowheads="1"/>
          </p:cNvSpPr>
          <p:nvPr/>
        </p:nvSpPr>
        <p:spPr bwMode="auto">
          <a:xfrm>
            <a:off x="1219200" y="3048000"/>
            <a:ext cx="762000" cy="228600"/>
          </a:xfrm>
          <a:prstGeom prst="rightArrow">
            <a:avLst>
              <a:gd name="adj1" fmla="val 50000"/>
              <a:gd name="adj2" fmla="val 83333"/>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Remark</a:t>
            </a:r>
          </a:p>
        </p:txBody>
      </p:sp>
      <p:sp>
        <p:nvSpPr>
          <p:cNvPr id="41987" name="Rectangle 3"/>
          <p:cNvSpPr>
            <a:spLocks noGrp="1" noChangeArrowheads="1"/>
          </p:cNvSpPr>
          <p:nvPr>
            <p:ph type="body" idx="1"/>
          </p:nvPr>
        </p:nvSpPr>
        <p:spPr>
          <a:xfrm>
            <a:off x="838200" y="1905000"/>
            <a:ext cx="7772400" cy="4419600"/>
          </a:xfrm>
        </p:spPr>
        <p:txBody>
          <a:bodyPr/>
          <a:lstStyle/>
          <a:p>
            <a:r>
              <a:rPr lang="en-US" altLang="id-ID" smtClean="0"/>
              <a:t> Some problems formulated as search problems are NP-hard problems.  We cannot expect to solve such a problem in less than exponential time in the worst-case</a:t>
            </a:r>
          </a:p>
          <a:p>
            <a:r>
              <a:rPr lang="en-US" altLang="id-ID" smtClean="0"/>
              <a:t> But we can nevertheless strive to solve as many instances of the problem as possible </a:t>
            </a:r>
          </a:p>
        </p:txBody>
      </p:sp>
    </p:spTree>
  </p:cSld>
  <p:clrMapOvr>
    <a:masterClrMapping/>
  </p:clrMapOvr>
  <p:transition>
    <p:spli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762000" y="274638"/>
            <a:ext cx="8229600" cy="1143000"/>
          </a:xfrm>
        </p:spPr>
        <p:txBody>
          <a:bodyPr/>
          <a:lstStyle/>
          <a:p>
            <a:pPr>
              <a:defRPr/>
            </a:pPr>
            <a:r>
              <a:rPr lang="en-US" b="1" dirty="0" smtClean="0">
                <a:solidFill>
                  <a:srgbClr val="C00000"/>
                </a:solidFill>
                <a:effectLst>
                  <a:outerShdw blurRad="38100" dist="38100" dir="2700000" algn="tl">
                    <a:srgbClr val="C0C0C0"/>
                  </a:outerShdw>
                </a:effectLst>
              </a:rPr>
              <a:t>Blind vs. Heuristic Strategies</a:t>
            </a:r>
          </a:p>
        </p:txBody>
      </p:sp>
      <p:sp>
        <p:nvSpPr>
          <p:cNvPr id="43011" name="Rectangle 3"/>
          <p:cNvSpPr>
            <a:spLocks noGrp="1" noChangeArrowheads="1"/>
          </p:cNvSpPr>
          <p:nvPr>
            <p:ph type="body" idx="1"/>
          </p:nvPr>
        </p:nvSpPr>
        <p:spPr>
          <a:xfrm>
            <a:off x="914400" y="1600200"/>
            <a:ext cx="8229600" cy="4525963"/>
          </a:xfrm>
        </p:spPr>
        <p:txBody>
          <a:bodyPr/>
          <a:lstStyle/>
          <a:p>
            <a:r>
              <a:rPr lang="en-US" altLang="id-ID" smtClean="0"/>
              <a:t> </a:t>
            </a:r>
            <a:r>
              <a:rPr lang="en-US" altLang="id-ID" smtClean="0">
                <a:solidFill>
                  <a:srgbClr val="CC6600"/>
                </a:solidFill>
              </a:rPr>
              <a:t>Blind</a:t>
            </a:r>
            <a:r>
              <a:rPr lang="en-US" altLang="id-ID" smtClean="0"/>
              <a:t> (or </a:t>
            </a:r>
            <a:r>
              <a:rPr lang="en-US" altLang="id-ID" smtClean="0">
                <a:solidFill>
                  <a:srgbClr val="CC6600"/>
                </a:solidFill>
              </a:rPr>
              <a:t>uninformed</a:t>
            </a:r>
            <a:r>
              <a:rPr lang="en-US" altLang="id-ID" smtClean="0"/>
              <a:t>) strategies do not exploit any of the information contained in a state</a:t>
            </a:r>
            <a:br>
              <a:rPr lang="en-US" altLang="id-ID" smtClean="0"/>
            </a:br>
            <a:endParaRPr lang="en-US" altLang="id-ID" smtClean="0"/>
          </a:p>
          <a:p>
            <a:r>
              <a:rPr lang="en-US" altLang="id-ID" smtClean="0"/>
              <a:t> </a:t>
            </a:r>
            <a:r>
              <a:rPr lang="en-US" altLang="id-ID" smtClean="0">
                <a:solidFill>
                  <a:srgbClr val="FF9900"/>
                </a:solidFill>
              </a:rPr>
              <a:t>Heuristic</a:t>
            </a:r>
            <a:r>
              <a:rPr lang="en-US" altLang="id-ID" smtClean="0"/>
              <a:t> (or </a:t>
            </a:r>
            <a:r>
              <a:rPr lang="en-US" altLang="id-ID" smtClean="0">
                <a:solidFill>
                  <a:srgbClr val="FF9900"/>
                </a:solidFill>
              </a:rPr>
              <a:t>informed</a:t>
            </a:r>
            <a:r>
              <a:rPr lang="en-US" altLang="id-ID" smtClean="0"/>
              <a:t>) strategies exploits such information to assess that one node is “more promising” than another</a:t>
            </a:r>
          </a:p>
        </p:txBody>
      </p:sp>
    </p:spTree>
  </p:cSld>
  <p:clrMapOvr>
    <a:masterClrMapping/>
  </p:clrMapOvr>
  <p:transition>
    <p:spli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000000">
                      <a:alpha val="43137"/>
                    </a:srgbClr>
                  </a:outerShdw>
                </a:effectLst>
              </a:rPr>
              <a:t>Blind Search…</a:t>
            </a:r>
          </a:p>
        </p:txBody>
      </p:sp>
      <p:sp>
        <p:nvSpPr>
          <p:cNvPr id="44035" name="Rectangle 3"/>
          <p:cNvSpPr>
            <a:spLocks noGrp="1" noChangeArrowheads="1"/>
          </p:cNvSpPr>
          <p:nvPr>
            <p:ph type="body" idx="1"/>
          </p:nvPr>
        </p:nvSpPr>
        <p:spPr>
          <a:xfrm>
            <a:off x="838200" y="1676400"/>
            <a:ext cx="7772400" cy="4114800"/>
          </a:xfrm>
        </p:spPr>
        <p:txBody>
          <a:bodyPr/>
          <a:lstStyle/>
          <a:p>
            <a:pPr>
              <a:lnSpc>
                <a:spcPct val="90000"/>
              </a:lnSpc>
            </a:pPr>
            <a:r>
              <a:rPr lang="en-US" altLang="id-ID" sz="2000" smtClean="0"/>
              <a:t>…[the ant] knew that a certain arrangement had to be made, but it could not figure out how to make it.  It was like a man with a tea-cup in one hand and a sandwich in the other, who wants to light a cigarette with a match.  But, where the man would invent the idea of putting down the cup and sandwich—before picking up the cigarette and the match—this ant would have put down the sandwich and picked up the match, then it would have been down with the match and up with the cigarette, then down with the cigarette and up with the sandwich, then down with the cup and up with the cigarette, until finally it had put down the sandwich and picked up the match.  It was inclined to rely on a series of accidents to achieve its object.  It was patient and did not think…  Wart watched the arrangements with a surprise which turned into vexation and then into dislike.  He felt like asking why it did not think things out in advance…</a:t>
            </a:r>
            <a:br>
              <a:rPr lang="en-US" altLang="id-ID" sz="2000" smtClean="0"/>
            </a:br>
            <a:r>
              <a:rPr lang="en-US" altLang="id-ID" sz="2000" smtClean="0"/>
              <a:t>                                    T.H. White, </a:t>
            </a:r>
            <a:r>
              <a:rPr lang="en-US" altLang="id-ID" sz="2000" i="1" smtClean="0"/>
              <a:t>The Once and Future King</a:t>
            </a:r>
          </a:p>
        </p:txBody>
      </p:sp>
    </p:spTree>
  </p:cSld>
  <p:clrMapOvr>
    <a:masterClrMapping/>
  </p:clrMapOvr>
  <p:transition>
    <p:spli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Blind Strategies</a:t>
            </a:r>
          </a:p>
        </p:txBody>
      </p:sp>
      <p:sp>
        <p:nvSpPr>
          <p:cNvPr id="45059" name="Rectangle 3"/>
          <p:cNvSpPr>
            <a:spLocks noGrp="1" noChangeArrowheads="1"/>
          </p:cNvSpPr>
          <p:nvPr>
            <p:ph type="body" idx="1"/>
          </p:nvPr>
        </p:nvSpPr>
        <p:spPr>
          <a:xfrm>
            <a:off x="914400" y="1600200"/>
            <a:ext cx="8229600" cy="4525963"/>
          </a:xfrm>
        </p:spPr>
        <p:txBody>
          <a:bodyPr/>
          <a:lstStyle/>
          <a:p>
            <a:pPr>
              <a:lnSpc>
                <a:spcPct val="90000"/>
              </a:lnSpc>
            </a:pPr>
            <a:r>
              <a:rPr lang="en-US" altLang="id-ID" smtClean="0"/>
              <a:t> </a:t>
            </a:r>
            <a:r>
              <a:rPr lang="en-US" altLang="id-ID" smtClean="0">
                <a:solidFill>
                  <a:srgbClr val="CC6600"/>
                </a:solidFill>
              </a:rPr>
              <a:t>Breadth-first</a:t>
            </a:r>
            <a:endParaRPr lang="en-US" altLang="id-ID" smtClean="0"/>
          </a:p>
          <a:p>
            <a:pPr lvl="1">
              <a:lnSpc>
                <a:spcPct val="90000"/>
              </a:lnSpc>
            </a:pPr>
            <a:r>
              <a:rPr lang="en-US" altLang="id-ID" smtClean="0"/>
              <a:t>Bidirectional</a:t>
            </a:r>
          </a:p>
          <a:p>
            <a:pPr lvl="1">
              <a:lnSpc>
                <a:spcPct val="90000"/>
              </a:lnSpc>
              <a:buFontTx/>
              <a:buNone/>
            </a:pPr>
            <a:endParaRPr lang="en-US" altLang="id-ID" smtClean="0"/>
          </a:p>
          <a:p>
            <a:pPr>
              <a:lnSpc>
                <a:spcPct val="90000"/>
              </a:lnSpc>
            </a:pPr>
            <a:r>
              <a:rPr lang="en-US" altLang="id-ID" smtClean="0"/>
              <a:t> </a:t>
            </a:r>
            <a:r>
              <a:rPr lang="en-US" altLang="id-ID" smtClean="0">
                <a:solidFill>
                  <a:srgbClr val="CC6600"/>
                </a:solidFill>
              </a:rPr>
              <a:t>Depth-first</a:t>
            </a:r>
          </a:p>
          <a:p>
            <a:pPr lvl="1">
              <a:lnSpc>
                <a:spcPct val="90000"/>
              </a:lnSpc>
            </a:pPr>
            <a:r>
              <a:rPr lang="en-US" altLang="id-ID" smtClean="0"/>
              <a:t>Depth-limited </a:t>
            </a:r>
          </a:p>
          <a:p>
            <a:pPr lvl="1">
              <a:lnSpc>
                <a:spcPct val="90000"/>
              </a:lnSpc>
            </a:pPr>
            <a:r>
              <a:rPr lang="en-US" altLang="id-ID" smtClean="0"/>
              <a:t>Iterative deepening</a:t>
            </a:r>
          </a:p>
          <a:p>
            <a:pPr lvl="1">
              <a:lnSpc>
                <a:spcPct val="90000"/>
              </a:lnSpc>
            </a:pPr>
            <a:endParaRPr lang="en-US" altLang="id-ID" smtClean="0"/>
          </a:p>
          <a:p>
            <a:pPr>
              <a:lnSpc>
                <a:spcPct val="90000"/>
              </a:lnSpc>
            </a:pPr>
            <a:r>
              <a:rPr lang="en-US" altLang="id-ID" smtClean="0"/>
              <a:t> </a:t>
            </a:r>
            <a:r>
              <a:rPr lang="en-US" altLang="id-ID" smtClean="0">
                <a:solidFill>
                  <a:srgbClr val="CC6600"/>
                </a:solidFill>
              </a:rPr>
              <a:t>Uniform-Cost</a:t>
            </a:r>
            <a:r>
              <a:rPr lang="en-US" altLang="id-ID" smtClean="0"/>
              <a:t> </a:t>
            </a:r>
          </a:p>
        </p:txBody>
      </p:sp>
      <p:grpSp>
        <p:nvGrpSpPr>
          <p:cNvPr id="2" name="Group 4"/>
          <p:cNvGrpSpPr>
            <a:grpSpLocks/>
          </p:cNvGrpSpPr>
          <p:nvPr/>
        </p:nvGrpSpPr>
        <p:grpSpPr bwMode="auto">
          <a:xfrm>
            <a:off x="3429000" y="2286000"/>
            <a:ext cx="4221163" cy="1371600"/>
            <a:chOff x="2160" y="1440"/>
            <a:chExt cx="2659" cy="864"/>
          </a:xfrm>
        </p:grpSpPr>
        <p:sp>
          <p:nvSpPr>
            <p:cNvPr id="45064" name="Text Box 5"/>
            <p:cNvSpPr txBox="1">
              <a:spLocks noChangeArrowheads="1"/>
            </p:cNvSpPr>
            <p:nvPr/>
          </p:nvSpPr>
          <p:spPr bwMode="auto">
            <a:xfrm>
              <a:off x="3168" y="1872"/>
              <a:ext cx="1651" cy="371"/>
            </a:xfrm>
            <a:prstGeom prst="rect">
              <a:avLst/>
            </a:prstGeom>
            <a:solidFill>
              <a:srgbClr val="CCFFCC"/>
            </a:solidFill>
            <a:ln w="9525">
              <a:solidFill>
                <a:srgbClr val="33CC33"/>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3200">
                  <a:solidFill>
                    <a:srgbClr val="33CC33"/>
                  </a:solidFill>
                  <a:latin typeface="Tahoma" panose="020B0604030504040204" pitchFamily="34" charset="0"/>
                </a:rPr>
                <a:t>Step cost = 1</a:t>
              </a:r>
            </a:p>
          </p:txBody>
        </p:sp>
        <p:sp>
          <p:nvSpPr>
            <p:cNvPr id="45065" name="Line 6"/>
            <p:cNvSpPr>
              <a:spLocks noChangeShapeType="1"/>
            </p:cNvSpPr>
            <p:nvPr/>
          </p:nvSpPr>
          <p:spPr bwMode="auto">
            <a:xfrm flipH="1">
              <a:off x="2160" y="2064"/>
              <a:ext cx="1008" cy="240"/>
            </a:xfrm>
            <a:prstGeom prst="line">
              <a:avLst/>
            </a:prstGeom>
            <a:noFill/>
            <a:ln w="9525">
              <a:solidFill>
                <a:srgbClr val="33CC33"/>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5066" name="Line 7"/>
            <p:cNvSpPr>
              <a:spLocks noChangeShapeType="1"/>
            </p:cNvSpPr>
            <p:nvPr/>
          </p:nvSpPr>
          <p:spPr bwMode="auto">
            <a:xfrm flipH="1" flipV="1">
              <a:off x="2352" y="1440"/>
              <a:ext cx="816" cy="624"/>
            </a:xfrm>
            <a:prstGeom prst="line">
              <a:avLst/>
            </a:prstGeom>
            <a:noFill/>
            <a:ln w="9525">
              <a:solidFill>
                <a:srgbClr val="33CC33"/>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grpSp>
        <p:nvGrpSpPr>
          <p:cNvPr id="3" name="Group 8"/>
          <p:cNvGrpSpPr>
            <a:grpSpLocks/>
          </p:cNvGrpSpPr>
          <p:nvPr/>
        </p:nvGrpSpPr>
        <p:grpSpPr bwMode="auto">
          <a:xfrm>
            <a:off x="3886200" y="5181600"/>
            <a:ext cx="4648200" cy="1076325"/>
            <a:chOff x="2448" y="3264"/>
            <a:chExt cx="2928" cy="678"/>
          </a:xfrm>
        </p:grpSpPr>
        <p:sp>
          <p:nvSpPr>
            <p:cNvPr id="45062" name="Text Box 9"/>
            <p:cNvSpPr txBox="1">
              <a:spLocks noChangeArrowheads="1"/>
            </p:cNvSpPr>
            <p:nvPr/>
          </p:nvSpPr>
          <p:spPr bwMode="auto">
            <a:xfrm>
              <a:off x="2832" y="3264"/>
              <a:ext cx="2544" cy="678"/>
            </a:xfrm>
            <a:prstGeom prst="rect">
              <a:avLst/>
            </a:prstGeom>
            <a:solidFill>
              <a:srgbClr val="FFCCFF"/>
            </a:solidFill>
            <a:ln w="9525">
              <a:solidFill>
                <a:srgbClr val="FF3300"/>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3200">
                  <a:solidFill>
                    <a:srgbClr val="FF3300"/>
                  </a:solidFill>
                  <a:latin typeface="Tahoma" panose="020B0604030504040204" pitchFamily="34" charset="0"/>
                </a:rPr>
                <a:t>Step cost = c(action) </a:t>
              </a:r>
            </a:p>
            <a:p>
              <a:pPr eaLnBrk="1" hangingPunct="1"/>
              <a:r>
                <a:rPr lang="en-US" altLang="id-ID" sz="3200">
                  <a:solidFill>
                    <a:srgbClr val="FF33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id-ID" sz="3200">
                  <a:solidFill>
                    <a:srgbClr val="FF3300"/>
                  </a:solidFill>
                  <a:latin typeface="Tahoma" panose="020B0604030504040204" pitchFamily="34" charset="0"/>
                  <a:cs typeface="Times New Roman" panose="02020603050405020304" pitchFamily="18" charset="0"/>
                </a:rPr>
                <a:t> </a:t>
              </a:r>
              <a:r>
                <a:rPr lang="en-US" altLang="id-ID" sz="3200">
                  <a:solidFill>
                    <a:srgbClr val="FF33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id-ID" sz="3200">
                  <a:solidFill>
                    <a:srgbClr val="FF3300"/>
                  </a:solidFill>
                  <a:latin typeface="Tahoma" panose="020B0604030504040204" pitchFamily="34" charset="0"/>
                  <a:cs typeface="Times New Roman" panose="02020603050405020304" pitchFamily="18" charset="0"/>
                </a:rPr>
                <a:t> &gt; 0</a:t>
              </a:r>
              <a:r>
                <a:rPr lang="en-US" altLang="id-ID" sz="2800">
                  <a:solidFill>
                    <a:srgbClr val="FF3300"/>
                  </a:solidFill>
                  <a:latin typeface="Tahoma" panose="020B0604030504040204" pitchFamily="34" charset="0"/>
                </a:rPr>
                <a:t> </a:t>
              </a:r>
            </a:p>
          </p:txBody>
        </p:sp>
        <p:sp>
          <p:nvSpPr>
            <p:cNvPr id="45063" name="Line 10"/>
            <p:cNvSpPr>
              <a:spLocks noChangeShapeType="1"/>
            </p:cNvSpPr>
            <p:nvPr/>
          </p:nvSpPr>
          <p:spPr bwMode="auto">
            <a:xfrm flipH="1" flipV="1">
              <a:off x="2448" y="3552"/>
              <a:ext cx="384" cy="96"/>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Breadth-First Strategy</a:t>
            </a:r>
          </a:p>
        </p:txBody>
      </p:sp>
      <p:sp>
        <p:nvSpPr>
          <p:cNvPr id="46083" name="Rectangle 3"/>
          <p:cNvSpPr>
            <a:spLocks noGrp="1" noChangeArrowheads="1"/>
          </p:cNvSpPr>
          <p:nvPr>
            <p:ph type="body" idx="1"/>
          </p:nvPr>
        </p:nvSpPr>
        <p:spPr>
          <a:xfrm>
            <a:off x="914400" y="1600200"/>
            <a:ext cx="8229600" cy="4525963"/>
          </a:xfrm>
        </p:spPr>
        <p:txBody>
          <a:bodyPr/>
          <a:lstStyle/>
          <a:p>
            <a:pPr>
              <a:buFontTx/>
              <a:buNone/>
            </a:pPr>
            <a:r>
              <a:rPr lang="en-US" altLang="id-ID" sz="2400" smtClean="0"/>
              <a:t>Node baru disisipkan pada akhir queue FRINGE</a:t>
            </a:r>
          </a:p>
        </p:txBody>
      </p:sp>
      <p:grpSp>
        <p:nvGrpSpPr>
          <p:cNvPr id="46084" name="Group 4"/>
          <p:cNvGrpSpPr>
            <a:grpSpLocks/>
          </p:cNvGrpSpPr>
          <p:nvPr/>
        </p:nvGrpSpPr>
        <p:grpSpPr bwMode="auto">
          <a:xfrm>
            <a:off x="1219200" y="2743200"/>
            <a:ext cx="2819400" cy="2209800"/>
            <a:chOff x="768" y="1728"/>
            <a:chExt cx="1776" cy="1392"/>
          </a:xfrm>
        </p:grpSpPr>
        <p:grpSp>
          <p:nvGrpSpPr>
            <p:cNvPr id="46087" name="Group 5"/>
            <p:cNvGrpSpPr>
              <a:grpSpLocks/>
            </p:cNvGrpSpPr>
            <p:nvPr/>
          </p:nvGrpSpPr>
          <p:grpSpPr bwMode="auto">
            <a:xfrm>
              <a:off x="960" y="1824"/>
              <a:ext cx="1584" cy="1296"/>
              <a:chOff x="960" y="1824"/>
              <a:chExt cx="1584" cy="1296"/>
            </a:xfrm>
          </p:grpSpPr>
          <p:grpSp>
            <p:nvGrpSpPr>
              <p:cNvPr id="46095" name="Group 6"/>
              <p:cNvGrpSpPr>
                <a:grpSpLocks/>
              </p:cNvGrpSpPr>
              <p:nvPr/>
            </p:nvGrpSpPr>
            <p:grpSpPr bwMode="auto">
              <a:xfrm>
                <a:off x="960" y="1824"/>
                <a:ext cx="1584" cy="1296"/>
                <a:chOff x="1872" y="1872"/>
                <a:chExt cx="1584" cy="1296"/>
              </a:xfrm>
            </p:grpSpPr>
            <p:grpSp>
              <p:nvGrpSpPr>
                <p:cNvPr id="46097" name="Group 7"/>
                <p:cNvGrpSpPr>
                  <a:grpSpLocks/>
                </p:cNvGrpSpPr>
                <p:nvPr/>
              </p:nvGrpSpPr>
              <p:grpSpPr bwMode="auto">
                <a:xfrm>
                  <a:off x="1872" y="1872"/>
                  <a:ext cx="1584" cy="1296"/>
                  <a:chOff x="1872" y="1872"/>
                  <a:chExt cx="1584" cy="1296"/>
                </a:xfrm>
              </p:grpSpPr>
              <p:sp>
                <p:nvSpPr>
                  <p:cNvPr id="46099" name="Oval 8"/>
                  <p:cNvSpPr>
                    <a:spLocks noChangeArrowheads="1"/>
                  </p:cNvSpPr>
                  <p:nvPr/>
                </p:nvSpPr>
                <p:spPr bwMode="auto">
                  <a:xfrm>
                    <a:off x="2592" y="187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6100" name="Oval 9"/>
                  <p:cNvSpPr>
                    <a:spLocks noChangeArrowheads="1"/>
                  </p:cNvSpPr>
                  <p:nvPr/>
                </p:nvSpPr>
                <p:spPr bwMode="auto">
                  <a:xfrm>
                    <a:off x="2160" y="2400"/>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6101" name="Oval 10"/>
                  <p:cNvSpPr>
                    <a:spLocks noChangeArrowheads="1"/>
                  </p:cNvSpPr>
                  <p:nvPr/>
                </p:nvSpPr>
                <p:spPr bwMode="auto">
                  <a:xfrm>
                    <a:off x="3024" y="2400"/>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6102" name="Oval 11"/>
                  <p:cNvSpPr>
                    <a:spLocks noChangeArrowheads="1"/>
                  </p:cNvSpPr>
                  <p:nvPr/>
                </p:nvSpPr>
                <p:spPr bwMode="auto">
                  <a:xfrm>
                    <a:off x="1872"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6103" name="Oval 12"/>
                  <p:cNvSpPr>
                    <a:spLocks noChangeArrowheads="1"/>
                  </p:cNvSpPr>
                  <p:nvPr/>
                </p:nvSpPr>
                <p:spPr bwMode="auto">
                  <a:xfrm>
                    <a:off x="2400"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6104" name="Oval 13"/>
                  <p:cNvSpPr>
                    <a:spLocks noChangeArrowheads="1"/>
                  </p:cNvSpPr>
                  <p:nvPr/>
                </p:nvSpPr>
                <p:spPr bwMode="auto">
                  <a:xfrm>
                    <a:off x="2784"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6105" name="Oval 14"/>
                  <p:cNvSpPr>
                    <a:spLocks noChangeArrowheads="1"/>
                  </p:cNvSpPr>
                  <p:nvPr/>
                </p:nvSpPr>
                <p:spPr bwMode="auto">
                  <a:xfrm>
                    <a:off x="3312"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6106" name="Line 15"/>
                  <p:cNvSpPr>
                    <a:spLocks noChangeShapeType="1"/>
                  </p:cNvSpPr>
                  <p:nvPr/>
                </p:nvSpPr>
                <p:spPr bwMode="auto">
                  <a:xfrm flipH="1">
                    <a:off x="2282" y="2000"/>
                    <a:ext cx="321" cy="4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6107" name="Line 16"/>
                  <p:cNvSpPr>
                    <a:spLocks noChangeShapeType="1"/>
                  </p:cNvSpPr>
                  <p:nvPr/>
                </p:nvSpPr>
                <p:spPr bwMode="auto">
                  <a:xfrm flipH="1">
                    <a:off x="1969" y="2534"/>
                    <a:ext cx="214" cy="4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6108" name="Line 17"/>
                  <p:cNvSpPr>
                    <a:spLocks noChangeShapeType="1"/>
                  </p:cNvSpPr>
                  <p:nvPr/>
                </p:nvSpPr>
                <p:spPr bwMode="auto">
                  <a:xfrm>
                    <a:off x="2726" y="2000"/>
                    <a:ext cx="321" cy="4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6109" name="Line 18"/>
                  <p:cNvSpPr>
                    <a:spLocks noChangeShapeType="1"/>
                  </p:cNvSpPr>
                  <p:nvPr/>
                </p:nvSpPr>
                <p:spPr bwMode="auto">
                  <a:xfrm flipH="1">
                    <a:off x="2866" y="2526"/>
                    <a:ext cx="198"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6110" name="Line 19"/>
                  <p:cNvSpPr>
                    <a:spLocks noChangeShapeType="1"/>
                  </p:cNvSpPr>
                  <p:nvPr/>
                </p:nvSpPr>
                <p:spPr bwMode="auto">
                  <a:xfrm>
                    <a:off x="2274" y="2534"/>
                    <a:ext cx="181" cy="4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6111" name="Line 20"/>
                  <p:cNvSpPr>
                    <a:spLocks noChangeShapeType="1"/>
                  </p:cNvSpPr>
                  <p:nvPr/>
                </p:nvSpPr>
                <p:spPr bwMode="auto">
                  <a:xfrm>
                    <a:off x="3146" y="2526"/>
                    <a:ext cx="214"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46098" name="Oval 21"/>
                <p:cNvSpPr>
                  <a:spLocks noChangeArrowheads="1"/>
                </p:cNvSpPr>
                <p:nvPr/>
              </p:nvSpPr>
              <p:spPr bwMode="auto">
                <a:xfrm>
                  <a:off x="2592" y="1872"/>
                  <a:ext cx="144" cy="14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46096" name="Oval 22"/>
              <p:cNvSpPr>
                <a:spLocks noChangeArrowheads="1"/>
              </p:cNvSpPr>
              <p:nvPr/>
            </p:nvSpPr>
            <p:spPr bwMode="auto">
              <a:xfrm>
                <a:off x="2400" y="2976"/>
                <a:ext cx="144" cy="144"/>
              </a:xfrm>
              <a:prstGeom prst="ellipse">
                <a:avLst/>
              </a:prstGeom>
              <a:solidFill>
                <a:srgbClr val="CC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46088" name="Text Box 23"/>
            <p:cNvSpPr txBox="1">
              <a:spLocks noChangeArrowheads="1"/>
            </p:cNvSpPr>
            <p:nvPr/>
          </p:nvSpPr>
          <p:spPr bwMode="auto">
            <a:xfrm>
              <a:off x="1056" y="225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46089" name="Text Box 24"/>
            <p:cNvSpPr txBox="1">
              <a:spLocks noChangeArrowheads="1"/>
            </p:cNvSpPr>
            <p:nvPr/>
          </p:nvSpPr>
          <p:spPr bwMode="auto">
            <a:xfrm>
              <a:off x="1872" y="225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46090" name="Text Box 25"/>
            <p:cNvSpPr txBox="1">
              <a:spLocks noChangeArrowheads="1"/>
            </p:cNvSpPr>
            <p:nvPr/>
          </p:nvSpPr>
          <p:spPr bwMode="auto">
            <a:xfrm>
              <a:off x="768"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46091" name="Text Box 26"/>
            <p:cNvSpPr txBox="1">
              <a:spLocks noChangeArrowheads="1"/>
            </p:cNvSpPr>
            <p:nvPr/>
          </p:nvSpPr>
          <p:spPr bwMode="auto">
            <a:xfrm>
              <a:off x="1296"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sp>
          <p:nvSpPr>
            <p:cNvPr id="46092" name="Text Box 27"/>
            <p:cNvSpPr txBox="1">
              <a:spLocks noChangeArrowheads="1"/>
            </p:cNvSpPr>
            <p:nvPr/>
          </p:nvSpPr>
          <p:spPr bwMode="auto">
            <a:xfrm>
              <a:off x="1488" y="17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sp>
          <p:nvSpPr>
            <p:cNvPr id="46093" name="Text Box 28"/>
            <p:cNvSpPr txBox="1">
              <a:spLocks noChangeArrowheads="1"/>
            </p:cNvSpPr>
            <p:nvPr/>
          </p:nvSpPr>
          <p:spPr bwMode="auto">
            <a:xfrm>
              <a:off x="1711"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6</a:t>
              </a:r>
            </a:p>
          </p:txBody>
        </p:sp>
        <p:sp>
          <p:nvSpPr>
            <p:cNvPr id="46094" name="Text Box 29"/>
            <p:cNvSpPr txBox="1">
              <a:spLocks noChangeArrowheads="1"/>
            </p:cNvSpPr>
            <p:nvPr/>
          </p:nvSpPr>
          <p:spPr bwMode="auto">
            <a:xfrm>
              <a:off x="2208"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7</a:t>
              </a:r>
            </a:p>
          </p:txBody>
        </p:sp>
      </p:grpSp>
      <p:sp>
        <p:nvSpPr>
          <p:cNvPr id="107550" name="Text Box 30"/>
          <p:cNvSpPr txBox="1">
            <a:spLocks noChangeArrowheads="1"/>
          </p:cNvSpPr>
          <p:nvPr/>
        </p:nvSpPr>
        <p:spPr bwMode="auto">
          <a:xfrm>
            <a:off x="4556125" y="3538538"/>
            <a:ext cx="203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FRINGE = (1)</a:t>
            </a:r>
          </a:p>
        </p:txBody>
      </p:sp>
      <p:sp>
        <p:nvSpPr>
          <p:cNvPr id="107551" name="AutoShape 31"/>
          <p:cNvSpPr>
            <a:spLocks noChangeArrowheads="1"/>
          </p:cNvSpPr>
          <p:nvPr/>
        </p:nvSpPr>
        <p:spPr bwMode="auto">
          <a:xfrm>
            <a:off x="2133600" y="2895600"/>
            <a:ext cx="228600" cy="152400"/>
          </a:xfrm>
          <a:prstGeom prst="chevron">
            <a:avLst>
              <a:gd name="adj" fmla="val 37500"/>
            </a:avLst>
          </a:prstGeom>
          <a:solidFill>
            <a:srgbClr val="CC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7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50" grpId="0" autoUpdateAnimBg="0"/>
      <p:bldP spid="107551"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Breadth-First Strategy</a:t>
            </a:r>
          </a:p>
        </p:txBody>
      </p:sp>
      <p:sp>
        <p:nvSpPr>
          <p:cNvPr id="47107" name="Rectangle 3"/>
          <p:cNvSpPr>
            <a:spLocks noGrp="1" noChangeArrowheads="1"/>
          </p:cNvSpPr>
          <p:nvPr>
            <p:ph type="body" idx="1"/>
          </p:nvPr>
        </p:nvSpPr>
        <p:spPr>
          <a:xfrm>
            <a:off x="914400" y="1600200"/>
            <a:ext cx="8229600" cy="4525963"/>
          </a:xfrm>
        </p:spPr>
        <p:txBody>
          <a:bodyPr/>
          <a:lstStyle/>
          <a:p>
            <a:pPr>
              <a:buFontTx/>
              <a:buNone/>
            </a:pPr>
            <a:r>
              <a:rPr lang="en-US" altLang="id-ID" smtClean="0"/>
              <a:t>  </a:t>
            </a:r>
            <a:endParaRPr lang="en-US" altLang="id-ID" sz="2800" smtClean="0"/>
          </a:p>
        </p:txBody>
      </p:sp>
      <p:sp>
        <p:nvSpPr>
          <p:cNvPr id="47108" name="Text Box 4"/>
          <p:cNvSpPr txBox="1">
            <a:spLocks noChangeArrowheads="1"/>
          </p:cNvSpPr>
          <p:nvPr/>
        </p:nvSpPr>
        <p:spPr bwMode="auto">
          <a:xfrm>
            <a:off x="4556125" y="3538538"/>
            <a:ext cx="239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FRINGE = (2, 3)</a:t>
            </a:r>
          </a:p>
        </p:txBody>
      </p:sp>
      <p:sp>
        <p:nvSpPr>
          <p:cNvPr id="108549" name="AutoShape 5"/>
          <p:cNvSpPr>
            <a:spLocks noChangeArrowheads="1"/>
          </p:cNvSpPr>
          <p:nvPr/>
        </p:nvSpPr>
        <p:spPr bwMode="auto">
          <a:xfrm>
            <a:off x="1371600" y="3733800"/>
            <a:ext cx="228600" cy="152400"/>
          </a:xfrm>
          <a:prstGeom prst="chevron">
            <a:avLst>
              <a:gd name="adj" fmla="val 37500"/>
            </a:avLst>
          </a:prstGeom>
          <a:solidFill>
            <a:srgbClr val="CC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47110" name="Group 6"/>
          <p:cNvGrpSpPr>
            <a:grpSpLocks/>
          </p:cNvGrpSpPr>
          <p:nvPr/>
        </p:nvGrpSpPr>
        <p:grpSpPr bwMode="auto">
          <a:xfrm>
            <a:off x="1219200" y="2743200"/>
            <a:ext cx="2819400" cy="2209800"/>
            <a:chOff x="768" y="1728"/>
            <a:chExt cx="1776" cy="1392"/>
          </a:xfrm>
        </p:grpSpPr>
        <p:grpSp>
          <p:nvGrpSpPr>
            <p:cNvPr id="47111" name="Group 7"/>
            <p:cNvGrpSpPr>
              <a:grpSpLocks/>
            </p:cNvGrpSpPr>
            <p:nvPr/>
          </p:nvGrpSpPr>
          <p:grpSpPr bwMode="auto">
            <a:xfrm>
              <a:off x="768" y="1728"/>
              <a:ext cx="1776" cy="1392"/>
              <a:chOff x="768" y="1728"/>
              <a:chExt cx="1776" cy="1392"/>
            </a:xfrm>
          </p:grpSpPr>
          <p:grpSp>
            <p:nvGrpSpPr>
              <p:cNvPr id="47115" name="Group 8"/>
              <p:cNvGrpSpPr>
                <a:grpSpLocks/>
              </p:cNvGrpSpPr>
              <p:nvPr/>
            </p:nvGrpSpPr>
            <p:grpSpPr bwMode="auto">
              <a:xfrm>
                <a:off x="960" y="1824"/>
                <a:ext cx="1584" cy="1296"/>
                <a:chOff x="960" y="1824"/>
                <a:chExt cx="1584" cy="1296"/>
              </a:xfrm>
            </p:grpSpPr>
            <p:grpSp>
              <p:nvGrpSpPr>
                <p:cNvPr id="47123" name="Group 9"/>
                <p:cNvGrpSpPr>
                  <a:grpSpLocks/>
                </p:cNvGrpSpPr>
                <p:nvPr/>
              </p:nvGrpSpPr>
              <p:grpSpPr bwMode="auto">
                <a:xfrm>
                  <a:off x="960" y="1824"/>
                  <a:ext cx="1584" cy="1296"/>
                  <a:chOff x="1872" y="1872"/>
                  <a:chExt cx="1584" cy="1296"/>
                </a:xfrm>
              </p:grpSpPr>
              <p:grpSp>
                <p:nvGrpSpPr>
                  <p:cNvPr id="47125" name="Group 10"/>
                  <p:cNvGrpSpPr>
                    <a:grpSpLocks/>
                  </p:cNvGrpSpPr>
                  <p:nvPr/>
                </p:nvGrpSpPr>
                <p:grpSpPr bwMode="auto">
                  <a:xfrm>
                    <a:off x="1872" y="1872"/>
                    <a:ext cx="1584" cy="1296"/>
                    <a:chOff x="1872" y="1872"/>
                    <a:chExt cx="1584" cy="1296"/>
                  </a:xfrm>
                </p:grpSpPr>
                <p:sp>
                  <p:nvSpPr>
                    <p:cNvPr id="47127" name="Oval 11"/>
                    <p:cNvSpPr>
                      <a:spLocks noChangeArrowheads="1"/>
                    </p:cNvSpPr>
                    <p:nvPr/>
                  </p:nvSpPr>
                  <p:spPr bwMode="auto">
                    <a:xfrm>
                      <a:off x="2592" y="187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7128" name="Oval 12"/>
                    <p:cNvSpPr>
                      <a:spLocks noChangeArrowheads="1"/>
                    </p:cNvSpPr>
                    <p:nvPr/>
                  </p:nvSpPr>
                  <p:spPr bwMode="auto">
                    <a:xfrm>
                      <a:off x="2160" y="2400"/>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7129" name="Oval 13"/>
                    <p:cNvSpPr>
                      <a:spLocks noChangeArrowheads="1"/>
                    </p:cNvSpPr>
                    <p:nvPr/>
                  </p:nvSpPr>
                  <p:spPr bwMode="auto">
                    <a:xfrm>
                      <a:off x="3024" y="2400"/>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7130" name="Oval 14"/>
                    <p:cNvSpPr>
                      <a:spLocks noChangeArrowheads="1"/>
                    </p:cNvSpPr>
                    <p:nvPr/>
                  </p:nvSpPr>
                  <p:spPr bwMode="auto">
                    <a:xfrm>
                      <a:off x="1872"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7131" name="Oval 15"/>
                    <p:cNvSpPr>
                      <a:spLocks noChangeArrowheads="1"/>
                    </p:cNvSpPr>
                    <p:nvPr/>
                  </p:nvSpPr>
                  <p:spPr bwMode="auto">
                    <a:xfrm>
                      <a:off x="2400"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7132" name="Oval 16"/>
                    <p:cNvSpPr>
                      <a:spLocks noChangeArrowheads="1"/>
                    </p:cNvSpPr>
                    <p:nvPr/>
                  </p:nvSpPr>
                  <p:spPr bwMode="auto">
                    <a:xfrm>
                      <a:off x="2784"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7133" name="Oval 17"/>
                    <p:cNvSpPr>
                      <a:spLocks noChangeArrowheads="1"/>
                    </p:cNvSpPr>
                    <p:nvPr/>
                  </p:nvSpPr>
                  <p:spPr bwMode="auto">
                    <a:xfrm>
                      <a:off x="3312"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7134" name="Line 18"/>
                    <p:cNvSpPr>
                      <a:spLocks noChangeShapeType="1"/>
                    </p:cNvSpPr>
                    <p:nvPr/>
                  </p:nvSpPr>
                  <p:spPr bwMode="auto">
                    <a:xfrm flipH="1">
                      <a:off x="2282" y="2000"/>
                      <a:ext cx="321" cy="4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7135" name="Line 19"/>
                    <p:cNvSpPr>
                      <a:spLocks noChangeShapeType="1"/>
                    </p:cNvSpPr>
                    <p:nvPr/>
                  </p:nvSpPr>
                  <p:spPr bwMode="auto">
                    <a:xfrm flipH="1">
                      <a:off x="1969" y="2534"/>
                      <a:ext cx="214" cy="4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7136" name="Line 20"/>
                    <p:cNvSpPr>
                      <a:spLocks noChangeShapeType="1"/>
                    </p:cNvSpPr>
                    <p:nvPr/>
                  </p:nvSpPr>
                  <p:spPr bwMode="auto">
                    <a:xfrm>
                      <a:off x="2726" y="2000"/>
                      <a:ext cx="321" cy="4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7137" name="Line 21"/>
                    <p:cNvSpPr>
                      <a:spLocks noChangeShapeType="1"/>
                    </p:cNvSpPr>
                    <p:nvPr/>
                  </p:nvSpPr>
                  <p:spPr bwMode="auto">
                    <a:xfrm flipH="1">
                      <a:off x="2866" y="2526"/>
                      <a:ext cx="198"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7138" name="Line 22"/>
                    <p:cNvSpPr>
                      <a:spLocks noChangeShapeType="1"/>
                    </p:cNvSpPr>
                    <p:nvPr/>
                  </p:nvSpPr>
                  <p:spPr bwMode="auto">
                    <a:xfrm>
                      <a:off x="2274" y="2534"/>
                      <a:ext cx="181" cy="4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7139" name="Line 23"/>
                    <p:cNvSpPr>
                      <a:spLocks noChangeShapeType="1"/>
                    </p:cNvSpPr>
                    <p:nvPr/>
                  </p:nvSpPr>
                  <p:spPr bwMode="auto">
                    <a:xfrm>
                      <a:off x="3146" y="2526"/>
                      <a:ext cx="214"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47126" name="Oval 24"/>
                  <p:cNvSpPr>
                    <a:spLocks noChangeArrowheads="1"/>
                  </p:cNvSpPr>
                  <p:nvPr/>
                </p:nvSpPr>
                <p:spPr bwMode="auto">
                  <a:xfrm>
                    <a:off x="2592" y="1872"/>
                    <a:ext cx="144" cy="144"/>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47124" name="Oval 25"/>
                <p:cNvSpPr>
                  <a:spLocks noChangeArrowheads="1"/>
                </p:cNvSpPr>
                <p:nvPr/>
              </p:nvSpPr>
              <p:spPr bwMode="auto">
                <a:xfrm>
                  <a:off x="2400" y="2976"/>
                  <a:ext cx="144" cy="144"/>
                </a:xfrm>
                <a:prstGeom prst="ellipse">
                  <a:avLst/>
                </a:prstGeom>
                <a:solidFill>
                  <a:srgbClr val="CC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47116" name="Text Box 26"/>
              <p:cNvSpPr txBox="1">
                <a:spLocks noChangeArrowheads="1"/>
              </p:cNvSpPr>
              <p:nvPr/>
            </p:nvSpPr>
            <p:spPr bwMode="auto">
              <a:xfrm>
                <a:off x="1056" y="225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47117" name="Text Box 27"/>
              <p:cNvSpPr txBox="1">
                <a:spLocks noChangeArrowheads="1"/>
              </p:cNvSpPr>
              <p:nvPr/>
            </p:nvSpPr>
            <p:spPr bwMode="auto">
              <a:xfrm>
                <a:off x="1872" y="225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47118" name="Text Box 28"/>
              <p:cNvSpPr txBox="1">
                <a:spLocks noChangeArrowheads="1"/>
              </p:cNvSpPr>
              <p:nvPr/>
            </p:nvSpPr>
            <p:spPr bwMode="auto">
              <a:xfrm>
                <a:off x="768"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47119" name="Text Box 29"/>
              <p:cNvSpPr txBox="1">
                <a:spLocks noChangeArrowheads="1"/>
              </p:cNvSpPr>
              <p:nvPr/>
            </p:nvSpPr>
            <p:spPr bwMode="auto">
              <a:xfrm>
                <a:off x="1296"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sp>
            <p:nvSpPr>
              <p:cNvPr id="47120" name="Text Box 30"/>
              <p:cNvSpPr txBox="1">
                <a:spLocks noChangeArrowheads="1"/>
              </p:cNvSpPr>
              <p:nvPr/>
            </p:nvSpPr>
            <p:spPr bwMode="auto">
              <a:xfrm>
                <a:off x="1488" y="17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sp>
            <p:nvSpPr>
              <p:cNvPr id="47121" name="Text Box 31"/>
              <p:cNvSpPr txBox="1">
                <a:spLocks noChangeArrowheads="1"/>
              </p:cNvSpPr>
              <p:nvPr/>
            </p:nvSpPr>
            <p:spPr bwMode="auto">
              <a:xfrm>
                <a:off x="1711"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6</a:t>
                </a:r>
              </a:p>
            </p:txBody>
          </p:sp>
          <p:sp>
            <p:nvSpPr>
              <p:cNvPr id="47122" name="Text Box 32"/>
              <p:cNvSpPr txBox="1">
                <a:spLocks noChangeArrowheads="1"/>
              </p:cNvSpPr>
              <p:nvPr/>
            </p:nvSpPr>
            <p:spPr bwMode="auto">
              <a:xfrm>
                <a:off x="2208"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7</a:t>
                </a:r>
              </a:p>
            </p:txBody>
          </p:sp>
        </p:grpSp>
        <p:sp>
          <p:nvSpPr>
            <p:cNvPr id="47112" name="Oval 33"/>
            <p:cNvSpPr>
              <a:spLocks noChangeArrowheads="1"/>
            </p:cNvSpPr>
            <p:nvPr/>
          </p:nvSpPr>
          <p:spPr bwMode="auto">
            <a:xfrm>
              <a:off x="1248" y="2352"/>
              <a:ext cx="144" cy="14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7113" name="Oval 34"/>
            <p:cNvSpPr>
              <a:spLocks noChangeArrowheads="1"/>
            </p:cNvSpPr>
            <p:nvPr/>
          </p:nvSpPr>
          <p:spPr bwMode="auto">
            <a:xfrm>
              <a:off x="1680" y="1824"/>
              <a:ext cx="144" cy="144"/>
            </a:xfrm>
            <a:prstGeom prst="ellipse">
              <a:avLst/>
            </a:prstGeom>
            <a:solidFill>
              <a:srgbClr val="00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7114" name="Oval 35"/>
            <p:cNvSpPr>
              <a:spLocks noChangeArrowheads="1"/>
            </p:cNvSpPr>
            <p:nvPr/>
          </p:nvSpPr>
          <p:spPr bwMode="auto">
            <a:xfrm>
              <a:off x="2112" y="2352"/>
              <a:ext cx="144" cy="14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Breadth-First Strategy</a:t>
            </a:r>
          </a:p>
        </p:txBody>
      </p:sp>
      <p:sp>
        <p:nvSpPr>
          <p:cNvPr id="48131" name="Rectangle 3"/>
          <p:cNvSpPr>
            <a:spLocks noGrp="1" noChangeArrowheads="1"/>
          </p:cNvSpPr>
          <p:nvPr>
            <p:ph type="body" idx="1"/>
          </p:nvPr>
        </p:nvSpPr>
        <p:spPr>
          <a:xfrm>
            <a:off x="914400" y="1600200"/>
            <a:ext cx="8229600" cy="4525963"/>
          </a:xfrm>
        </p:spPr>
        <p:txBody>
          <a:bodyPr/>
          <a:lstStyle/>
          <a:p>
            <a:pPr>
              <a:buFontTx/>
              <a:buNone/>
            </a:pPr>
            <a:r>
              <a:rPr lang="en-US" altLang="id-ID" smtClean="0"/>
              <a:t>  </a:t>
            </a:r>
            <a:endParaRPr lang="en-US" altLang="id-ID" sz="2800" smtClean="0"/>
          </a:p>
        </p:txBody>
      </p:sp>
      <p:sp>
        <p:nvSpPr>
          <p:cNvPr id="48132" name="Text Box 4"/>
          <p:cNvSpPr txBox="1">
            <a:spLocks noChangeArrowheads="1"/>
          </p:cNvSpPr>
          <p:nvPr/>
        </p:nvSpPr>
        <p:spPr bwMode="auto">
          <a:xfrm>
            <a:off x="4556125" y="3538538"/>
            <a:ext cx="274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FRINGE = (3, 4, 5)</a:t>
            </a:r>
          </a:p>
        </p:txBody>
      </p:sp>
      <p:sp>
        <p:nvSpPr>
          <p:cNvPr id="109573" name="AutoShape 5"/>
          <p:cNvSpPr>
            <a:spLocks noChangeArrowheads="1"/>
          </p:cNvSpPr>
          <p:nvPr/>
        </p:nvSpPr>
        <p:spPr bwMode="auto">
          <a:xfrm>
            <a:off x="2743200" y="3733800"/>
            <a:ext cx="228600" cy="152400"/>
          </a:xfrm>
          <a:prstGeom prst="chevron">
            <a:avLst>
              <a:gd name="adj" fmla="val 37500"/>
            </a:avLst>
          </a:prstGeom>
          <a:solidFill>
            <a:srgbClr val="CC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48134" name="Group 6"/>
          <p:cNvGrpSpPr>
            <a:grpSpLocks/>
          </p:cNvGrpSpPr>
          <p:nvPr/>
        </p:nvGrpSpPr>
        <p:grpSpPr bwMode="auto">
          <a:xfrm>
            <a:off x="1219200" y="2743200"/>
            <a:ext cx="2819400" cy="2209800"/>
            <a:chOff x="768" y="1728"/>
            <a:chExt cx="1776" cy="1392"/>
          </a:xfrm>
        </p:grpSpPr>
        <p:grpSp>
          <p:nvGrpSpPr>
            <p:cNvPr id="48138" name="Group 7"/>
            <p:cNvGrpSpPr>
              <a:grpSpLocks/>
            </p:cNvGrpSpPr>
            <p:nvPr/>
          </p:nvGrpSpPr>
          <p:grpSpPr bwMode="auto">
            <a:xfrm>
              <a:off x="768" y="1728"/>
              <a:ext cx="1776" cy="1392"/>
              <a:chOff x="768" y="1728"/>
              <a:chExt cx="1776" cy="1392"/>
            </a:xfrm>
          </p:grpSpPr>
          <p:grpSp>
            <p:nvGrpSpPr>
              <p:cNvPr id="48142" name="Group 8"/>
              <p:cNvGrpSpPr>
                <a:grpSpLocks/>
              </p:cNvGrpSpPr>
              <p:nvPr/>
            </p:nvGrpSpPr>
            <p:grpSpPr bwMode="auto">
              <a:xfrm>
                <a:off x="960" y="1824"/>
                <a:ext cx="1584" cy="1296"/>
                <a:chOff x="960" y="1824"/>
                <a:chExt cx="1584" cy="1296"/>
              </a:xfrm>
            </p:grpSpPr>
            <p:grpSp>
              <p:nvGrpSpPr>
                <p:cNvPr id="48150" name="Group 9"/>
                <p:cNvGrpSpPr>
                  <a:grpSpLocks/>
                </p:cNvGrpSpPr>
                <p:nvPr/>
              </p:nvGrpSpPr>
              <p:grpSpPr bwMode="auto">
                <a:xfrm>
                  <a:off x="960" y="1824"/>
                  <a:ext cx="1584" cy="1296"/>
                  <a:chOff x="1872" y="1872"/>
                  <a:chExt cx="1584" cy="1296"/>
                </a:xfrm>
              </p:grpSpPr>
              <p:grpSp>
                <p:nvGrpSpPr>
                  <p:cNvPr id="48152" name="Group 10"/>
                  <p:cNvGrpSpPr>
                    <a:grpSpLocks/>
                  </p:cNvGrpSpPr>
                  <p:nvPr/>
                </p:nvGrpSpPr>
                <p:grpSpPr bwMode="auto">
                  <a:xfrm>
                    <a:off x="1872" y="1872"/>
                    <a:ext cx="1584" cy="1296"/>
                    <a:chOff x="1872" y="1872"/>
                    <a:chExt cx="1584" cy="1296"/>
                  </a:xfrm>
                </p:grpSpPr>
                <p:sp>
                  <p:nvSpPr>
                    <p:cNvPr id="48154" name="Oval 11"/>
                    <p:cNvSpPr>
                      <a:spLocks noChangeArrowheads="1"/>
                    </p:cNvSpPr>
                    <p:nvPr/>
                  </p:nvSpPr>
                  <p:spPr bwMode="auto">
                    <a:xfrm>
                      <a:off x="2592" y="187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8155" name="Oval 12"/>
                    <p:cNvSpPr>
                      <a:spLocks noChangeArrowheads="1"/>
                    </p:cNvSpPr>
                    <p:nvPr/>
                  </p:nvSpPr>
                  <p:spPr bwMode="auto">
                    <a:xfrm>
                      <a:off x="2160" y="2400"/>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8156" name="Oval 13"/>
                    <p:cNvSpPr>
                      <a:spLocks noChangeArrowheads="1"/>
                    </p:cNvSpPr>
                    <p:nvPr/>
                  </p:nvSpPr>
                  <p:spPr bwMode="auto">
                    <a:xfrm>
                      <a:off x="3024" y="2400"/>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8157" name="Oval 14"/>
                    <p:cNvSpPr>
                      <a:spLocks noChangeArrowheads="1"/>
                    </p:cNvSpPr>
                    <p:nvPr/>
                  </p:nvSpPr>
                  <p:spPr bwMode="auto">
                    <a:xfrm>
                      <a:off x="1872"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8158" name="Oval 15"/>
                    <p:cNvSpPr>
                      <a:spLocks noChangeArrowheads="1"/>
                    </p:cNvSpPr>
                    <p:nvPr/>
                  </p:nvSpPr>
                  <p:spPr bwMode="auto">
                    <a:xfrm>
                      <a:off x="2400"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8159" name="Oval 16"/>
                    <p:cNvSpPr>
                      <a:spLocks noChangeArrowheads="1"/>
                    </p:cNvSpPr>
                    <p:nvPr/>
                  </p:nvSpPr>
                  <p:spPr bwMode="auto">
                    <a:xfrm>
                      <a:off x="2784"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8160" name="Oval 17"/>
                    <p:cNvSpPr>
                      <a:spLocks noChangeArrowheads="1"/>
                    </p:cNvSpPr>
                    <p:nvPr/>
                  </p:nvSpPr>
                  <p:spPr bwMode="auto">
                    <a:xfrm>
                      <a:off x="3312"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8161" name="Line 18"/>
                    <p:cNvSpPr>
                      <a:spLocks noChangeShapeType="1"/>
                    </p:cNvSpPr>
                    <p:nvPr/>
                  </p:nvSpPr>
                  <p:spPr bwMode="auto">
                    <a:xfrm flipH="1">
                      <a:off x="2282" y="2000"/>
                      <a:ext cx="321" cy="4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8162" name="Line 19"/>
                    <p:cNvSpPr>
                      <a:spLocks noChangeShapeType="1"/>
                    </p:cNvSpPr>
                    <p:nvPr/>
                  </p:nvSpPr>
                  <p:spPr bwMode="auto">
                    <a:xfrm flipH="1">
                      <a:off x="1969" y="2534"/>
                      <a:ext cx="214" cy="4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8163" name="Line 20"/>
                    <p:cNvSpPr>
                      <a:spLocks noChangeShapeType="1"/>
                    </p:cNvSpPr>
                    <p:nvPr/>
                  </p:nvSpPr>
                  <p:spPr bwMode="auto">
                    <a:xfrm>
                      <a:off x="2726" y="2000"/>
                      <a:ext cx="321" cy="4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8164" name="Line 21"/>
                    <p:cNvSpPr>
                      <a:spLocks noChangeShapeType="1"/>
                    </p:cNvSpPr>
                    <p:nvPr/>
                  </p:nvSpPr>
                  <p:spPr bwMode="auto">
                    <a:xfrm flipH="1">
                      <a:off x="2866" y="2526"/>
                      <a:ext cx="198"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8165" name="Line 22"/>
                    <p:cNvSpPr>
                      <a:spLocks noChangeShapeType="1"/>
                    </p:cNvSpPr>
                    <p:nvPr/>
                  </p:nvSpPr>
                  <p:spPr bwMode="auto">
                    <a:xfrm>
                      <a:off x="2274" y="2534"/>
                      <a:ext cx="181" cy="4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8166" name="Line 23"/>
                    <p:cNvSpPr>
                      <a:spLocks noChangeShapeType="1"/>
                    </p:cNvSpPr>
                    <p:nvPr/>
                  </p:nvSpPr>
                  <p:spPr bwMode="auto">
                    <a:xfrm>
                      <a:off x="3146" y="2526"/>
                      <a:ext cx="214"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48153" name="Oval 24"/>
                  <p:cNvSpPr>
                    <a:spLocks noChangeArrowheads="1"/>
                  </p:cNvSpPr>
                  <p:nvPr/>
                </p:nvSpPr>
                <p:spPr bwMode="auto">
                  <a:xfrm>
                    <a:off x="2592" y="1872"/>
                    <a:ext cx="144" cy="144"/>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48151" name="Oval 25"/>
                <p:cNvSpPr>
                  <a:spLocks noChangeArrowheads="1"/>
                </p:cNvSpPr>
                <p:nvPr/>
              </p:nvSpPr>
              <p:spPr bwMode="auto">
                <a:xfrm>
                  <a:off x="2400" y="2976"/>
                  <a:ext cx="144" cy="144"/>
                </a:xfrm>
                <a:prstGeom prst="ellipse">
                  <a:avLst/>
                </a:prstGeom>
                <a:solidFill>
                  <a:srgbClr val="CC3300"/>
                </a:solidFill>
                <a:ln w="9525">
                  <a:solidFill>
                    <a:srgbClr val="CC33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48143" name="Text Box 26"/>
              <p:cNvSpPr txBox="1">
                <a:spLocks noChangeArrowheads="1"/>
              </p:cNvSpPr>
              <p:nvPr/>
            </p:nvSpPr>
            <p:spPr bwMode="auto">
              <a:xfrm>
                <a:off x="1056" y="225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48144" name="Text Box 27"/>
              <p:cNvSpPr txBox="1">
                <a:spLocks noChangeArrowheads="1"/>
              </p:cNvSpPr>
              <p:nvPr/>
            </p:nvSpPr>
            <p:spPr bwMode="auto">
              <a:xfrm>
                <a:off x="1872" y="225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48145" name="Text Box 28"/>
              <p:cNvSpPr txBox="1">
                <a:spLocks noChangeArrowheads="1"/>
              </p:cNvSpPr>
              <p:nvPr/>
            </p:nvSpPr>
            <p:spPr bwMode="auto">
              <a:xfrm>
                <a:off x="768"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48146" name="Text Box 29"/>
              <p:cNvSpPr txBox="1">
                <a:spLocks noChangeArrowheads="1"/>
              </p:cNvSpPr>
              <p:nvPr/>
            </p:nvSpPr>
            <p:spPr bwMode="auto">
              <a:xfrm>
                <a:off x="1296"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sp>
            <p:nvSpPr>
              <p:cNvPr id="48147" name="Text Box 30"/>
              <p:cNvSpPr txBox="1">
                <a:spLocks noChangeArrowheads="1"/>
              </p:cNvSpPr>
              <p:nvPr/>
            </p:nvSpPr>
            <p:spPr bwMode="auto">
              <a:xfrm>
                <a:off x="1488" y="17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sp>
            <p:nvSpPr>
              <p:cNvPr id="48148" name="Text Box 31"/>
              <p:cNvSpPr txBox="1">
                <a:spLocks noChangeArrowheads="1"/>
              </p:cNvSpPr>
              <p:nvPr/>
            </p:nvSpPr>
            <p:spPr bwMode="auto">
              <a:xfrm>
                <a:off x="1711"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6</a:t>
                </a:r>
              </a:p>
            </p:txBody>
          </p:sp>
          <p:sp>
            <p:nvSpPr>
              <p:cNvPr id="48149" name="Text Box 32"/>
              <p:cNvSpPr txBox="1">
                <a:spLocks noChangeArrowheads="1"/>
              </p:cNvSpPr>
              <p:nvPr/>
            </p:nvSpPr>
            <p:spPr bwMode="auto">
              <a:xfrm>
                <a:off x="2208"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7</a:t>
                </a:r>
              </a:p>
            </p:txBody>
          </p:sp>
        </p:grpSp>
        <p:sp>
          <p:nvSpPr>
            <p:cNvPr id="48139" name="Oval 33"/>
            <p:cNvSpPr>
              <a:spLocks noChangeArrowheads="1"/>
            </p:cNvSpPr>
            <p:nvPr/>
          </p:nvSpPr>
          <p:spPr bwMode="auto">
            <a:xfrm>
              <a:off x="1248" y="23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8140" name="Oval 34"/>
            <p:cNvSpPr>
              <a:spLocks noChangeArrowheads="1"/>
            </p:cNvSpPr>
            <p:nvPr/>
          </p:nvSpPr>
          <p:spPr bwMode="auto">
            <a:xfrm>
              <a:off x="1680" y="1824"/>
              <a:ext cx="144" cy="144"/>
            </a:xfrm>
            <a:prstGeom prst="ellipse">
              <a:avLst/>
            </a:prstGeom>
            <a:solidFill>
              <a:srgbClr val="00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8141" name="Oval 35"/>
            <p:cNvSpPr>
              <a:spLocks noChangeArrowheads="1"/>
            </p:cNvSpPr>
            <p:nvPr/>
          </p:nvSpPr>
          <p:spPr bwMode="auto">
            <a:xfrm>
              <a:off x="2112" y="2352"/>
              <a:ext cx="144" cy="14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48135" name="Oval 36"/>
          <p:cNvSpPr>
            <a:spLocks noChangeArrowheads="1"/>
          </p:cNvSpPr>
          <p:nvPr/>
        </p:nvSpPr>
        <p:spPr bwMode="auto">
          <a:xfrm>
            <a:off x="1524000" y="47244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8136" name="Oval 37"/>
          <p:cNvSpPr>
            <a:spLocks noChangeArrowheads="1"/>
          </p:cNvSpPr>
          <p:nvPr/>
        </p:nvSpPr>
        <p:spPr bwMode="auto">
          <a:xfrm>
            <a:off x="2362200" y="47244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8137" name="Oval 38"/>
          <p:cNvSpPr>
            <a:spLocks noChangeArrowheads="1"/>
          </p:cNvSpPr>
          <p:nvPr/>
        </p:nvSpPr>
        <p:spPr bwMode="auto">
          <a:xfrm>
            <a:off x="1981200" y="3733800"/>
            <a:ext cx="228600" cy="228600"/>
          </a:xfrm>
          <a:prstGeom prst="ellipse">
            <a:avLst/>
          </a:prstGeom>
          <a:solidFill>
            <a:srgbClr val="00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Breadth-First Strategy</a:t>
            </a:r>
          </a:p>
        </p:txBody>
      </p:sp>
      <p:sp>
        <p:nvSpPr>
          <p:cNvPr id="49155" name="Rectangle 3"/>
          <p:cNvSpPr>
            <a:spLocks noGrp="1" noChangeArrowheads="1"/>
          </p:cNvSpPr>
          <p:nvPr>
            <p:ph type="body" idx="1"/>
          </p:nvPr>
        </p:nvSpPr>
        <p:spPr>
          <a:xfrm>
            <a:off x="914400" y="1600200"/>
            <a:ext cx="8229600" cy="4525963"/>
          </a:xfrm>
        </p:spPr>
        <p:txBody>
          <a:bodyPr/>
          <a:lstStyle/>
          <a:p>
            <a:pPr>
              <a:buFontTx/>
              <a:buNone/>
            </a:pPr>
            <a:r>
              <a:rPr lang="en-US" altLang="id-ID" smtClean="0"/>
              <a:t>  </a:t>
            </a:r>
            <a:endParaRPr lang="en-US" altLang="id-ID" sz="2800" smtClean="0"/>
          </a:p>
        </p:txBody>
      </p:sp>
      <p:sp>
        <p:nvSpPr>
          <p:cNvPr id="49156" name="Text Box 4"/>
          <p:cNvSpPr txBox="1">
            <a:spLocks noChangeArrowheads="1"/>
          </p:cNvSpPr>
          <p:nvPr/>
        </p:nvSpPr>
        <p:spPr bwMode="auto">
          <a:xfrm>
            <a:off x="4556125" y="3538538"/>
            <a:ext cx="3100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FRINGE = (4, 5, 6, 7)</a:t>
            </a:r>
          </a:p>
        </p:txBody>
      </p:sp>
      <p:grpSp>
        <p:nvGrpSpPr>
          <p:cNvPr id="49157" name="Group 5"/>
          <p:cNvGrpSpPr>
            <a:grpSpLocks/>
          </p:cNvGrpSpPr>
          <p:nvPr/>
        </p:nvGrpSpPr>
        <p:grpSpPr bwMode="auto">
          <a:xfrm>
            <a:off x="1219200" y="2743200"/>
            <a:ext cx="2819400" cy="2209800"/>
            <a:chOff x="768" y="1728"/>
            <a:chExt cx="1776" cy="1392"/>
          </a:xfrm>
        </p:grpSpPr>
        <p:grpSp>
          <p:nvGrpSpPr>
            <p:cNvPr id="49164" name="Group 6"/>
            <p:cNvGrpSpPr>
              <a:grpSpLocks/>
            </p:cNvGrpSpPr>
            <p:nvPr/>
          </p:nvGrpSpPr>
          <p:grpSpPr bwMode="auto">
            <a:xfrm>
              <a:off x="768" y="1728"/>
              <a:ext cx="1776" cy="1392"/>
              <a:chOff x="768" y="1728"/>
              <a:chExt cx="1776" cy="1392"/>
            </a:xfrm>
          </p:grpSpPr>
          <p:grpSp>
            <p:nvGrpSpPr>
              <p:cNvPr id="49168" name="Group 7"/>
              <p:cNvGrpSpPr>
                <a:grpSpLocks/>
              </p:cNvGrpSpPr>
              <p:nvPr/>
            </p:nvGrpSpPr>
            <p:grpSpPr bwMode="auto">
              <a:xfrm>
                <a:off x="960" y="1824"/>
                <a:ext cx="1584" cy="1296"/>
                <a:chOff x="960" y="1824"/>
                <a:chExt cx="1584" cy="1296"/>
              </a:xfrm>
            </p:grpSpPr>
            <p:grpSp>
              <p:nvGrpSpPr>
                <p:cNvPr id="49176" name="Group 8"/>
                <p:cNvGrpSpPr>
                  <a:grpSpLocks/>
                </p:cNvGrpSpPr>
                <p:nvPr/>
              </p:nvGrpSpPr>
              <p:grpSpPr bwMode="auto">
                <a:xfrm>
                  <a:off x="960" y="1824"/>
                  <a:ext cx="1584" cy="1296"/>
                  <a:chOff x="1872" y="1872"/>
                  <a:chExt cx="1584" cy="1296"/>
                </a:xfrm>
              </p:grpSpPr>
              <p:grpSp>
                <p:nvGrpSpPr>
                  <p:cNvPr id="49178" name="Group 9"/>
                  <p:cNvGrpSpPr>
                    <a:grpSpLocks/>
                  </p:cNvGrpSpPr>
                  <p:nvPr/>
                </p:nvGrpSpPr>
                <p:grpSpPr bwMode="auto">
                  <a:xfrm>
                    <a:off x="1872" y="1872"/>
                    <a:ext cx="1584" cy="1296"/>
                    <a:chOff x="1872" y="1872"/>
                    <a:chExt cx="1584" cy="1296"/>
                  </a:xfrm>
                </p:grpSpPr>
                <p:sp>
                  <p:nvSpPr>
                    <p:cNvPr id="49180" name="Oval 10"/>
                    <p:cNvSpPr>
                      <a:spLocks noChangeArrowheads="1"/>
                    </p:cNvSpPr>
                    <p:nvPr/>
                  </p:nvSpPr>
                  <p:spPr bwMode="auto">
                    <a:xfrm>
                      <a:off x="2592" y="187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9181" name="Oval 11"/>
                    <p:cNvSpPr>
                      <a:spLocks noChangeArrowheads="1"/>
                    </p:cNvSpPr>
                    <p:nvPr/>
                  </p:nvSpPr>
                  <p:spPr bwMode="auto">
                    <a:xfrm>
                      <a:off x="2160" y="2400"/>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9182" name="Oval 12"/>
                    <p:cNvSpPr>
                      <a:spLocks noChangeArrowheads="1"/>
                    </p:cNvSpPr>
                    <p:nvPr/>
                  </p:nvSpPr>
                  <p:spPr bwMode="auto">
                    <a:xfrm>
                      <a:off x="3024" y="2400"/>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9183" name="Oval 13"/>
                    <p:cNvSpPr>
                      <a:spLocks noChangeArrowheads="1"/>
                    </p:cNvSpPr>
                    <p:nvPr/>
                  </p:nvSpPr>
                  <p:spPr bwMode="auto">
                    <a:xfrm>
                      <a:off x="1872"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9184" name="Oval 14"/>
                    <p:cNvSpPr>
                      <a:spLocks noChangeArrowheads="1"/>
                    </p:cNvSpPr>
                    <p:nvPr/>
                  </p:nvSpPr>
                  <p:spPr bwMode="auto">
                    <a:xfrm>
                      <a:off x="2400"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9185" name="Oval 15"/>
                    <p:cNvSpPr>
                      <a:spLocks noChangeArrowheads="1"/>
                    </p:cNvSpPr>
                    <p:nvPr/>
                  </p:nvSpPr>
                  <p:spPr bwMode="auto">
                    <a:xfrm>
                      <a:off x="2784"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9186" name="Oval 16"/>
                    <p:cNvSpPr>
                      <a:spLocks noChangeArrowheads="1"/>
                    </p:cNvSpPr>
                    <p:nvPr/>
                  </p:nvSpPr>
                  <p:spPr bwMode="auto">
                    <a:xfrm>
                      <a:off x="3312"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9187" name="Line 17"/>
                    <p:cNvSpPr>
                      <a:spLocks noChangeShapeType="1"/>
                    </p:cNvSpPr>
                    <p:nvPr/>
                  </p:nvSpPr>
                  <p:spPr bwMode="auto">
                    <a:xfrm flipH="1">
                      <a:off x="2282" y="2000"/>
                      <a:ext cx="321" cy="4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9188" name="Line 18"/>
                    <p:cNvSpPr>
                      <a:spLocks noChangeShapeType="1"/>
                    </p:cNvSpPr>
                    <p:nvPr/>
                  </p:nvSpPr>
                  <p:spPr bwMode="auto">
                    <a:xfrm flipH="1">
                      <a:off x="1969" y="2534"/>
                      <a:ext cx="214" cy="4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9189" name="Line 19"/>
                    <p:cNvSpPr>
                      <a:spLocks noChangeShapeType="1"/>
                    </p:cNvSpPr>
                    <p:nvPr/>
                  </p:nvSpPr>
                  <p:spPr bwMode="auto">
                    <a:xfrm>
                      <a:off x="2726" y="2000"/>
                      <a:ext cx="321" cy="4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9190" name="Line 20"/>
                    <p:cNvSpPr>
                      <a:spLocks noChangeShapeType="1"/>
                    </p:cNvSpPr>
                    <p:nvPr/>
                  </p:nvSpPr>
                  <p:spPr bwMode="auto">
                    <a:xfrm flipH="1">
                      <a:off x="2866" y="2526"/>
                      <a:ext cx="198"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9191" name="Line 21"/>
                    <p:cNvSpPr>
                      <a:spLocks noChangeShapeType="1"/>
                    </p:cNvSpPr>
                    <p:nvPr/>
                  </p:nvSpPr>
                  <p:spPr bwMode="auto">
                    <a:xfrm>
                      <a:off x="2274" y="2534"/>
                      <a:ext cx="181" cy="4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49192" name="Line 22"/>
                    <p:cNvSpPr>
                      <a:spLocks noChangeShapeType="1"/>
                    </p:cNvSpPr>
                    <p:nvPr/>
                  </p:nvSpPr>
                  <p:spPr bwMode="auto">
                    <a:xfrm>
                      <a:off x="3146" y="2526"/>
                      <a:ext cx="214"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49179" name="Oval 23"/>
                  <p:cNvSpPr>
                    <a:spLocks noChangeArrowheads="1"/>
                  </p:cNvSpPr>
                  <p:nvPr/>
                </p:nvSpPr>
                <p:spPr bwMode="auto">
                  <a:xfrm>
                    <a:off x="2592" y="1872"/>
                    <a:ext cx="144" cy="144"/>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49177" name="Oval 24"/>
                <p:cNvSpPr>
                  <a:spLocks noChangeArrowheads="1"/>
                </p:cNvSpPr>
                <p:nvPr/>
              </p:nvSpPr>
              <p:spPr bwMode="auto">
                <a:xfrm>
                  <a:off x="2400" y="2976"/>
                  <a:ext cx="144" cy="144"/>
                </a:xfrm>
                <a:prstGeom prst="ellipse">
                  <a:avLst/>
                </a:prstGeom>
                <a:solidFill>
                  <a:srgbClr val="33CC33"/>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49169" name="Text Box 25"/>
              <p:cNvSpPr txBox="1">
                <a:spLocks noChangeArrowheads="1"/>
              </p:cNvSpPr>
              <p:nvPr/>
            </p:nvSpPr>
            <p:spPr bwMode="auto">
              <a:xfrm>
                <a:off x="1056" y="225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49170" name="Text Box 26"/>
              <p:cNvSpPr txBox="1">
                <a:spLocks noChangeArrowheads="1"/>
              </p:cNvSpPr>
              <p:nvPr/>
            </p:nvSpPr>
            <p:spPr bwMode="auto">
              <a:xfrm>
                <a:off x="1872" y="225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49171" name="Text Box 27"/>
              <p:cNvSpPr txBox="1">
                <a:spLocks noChangeArrowheads="1"/>
              </p:cNvSpPr>
              <p:nvPr/>
            </p:nvSpPr>
            <p:spPr bwMode="auto">
              <a:xfrm>
                <a:off x="768"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49172" name="Text Box 28"/>
              <p:cNvSpPr txBox="1">
                <a:spLocks noChangeArrowheads="1"/>
              </p:cNvSpPr>
              <p:nvPr/>
            </p:nvSpPr>
            <p:spPr bwMode="auto">
              <a:xfrm>
                <a:off x="1296"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sp>
            <p:nvSpPr>
              <p:cNvPr id="49173" name="Text Box 29"/>
              <p:cNvSpPr txBox="1">
                <a:spLocks noChangeArrowheads="1"/>
              </p:cNvSpPr>
              <p:nvPr/>
            </p:nvSpPr>
            <p:spPr bwMode="auto">
              <a:xfrm>
                <a:off x="1488" y="1728"/>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sp>
            <p:nvSpPr>
              <p:cNvPr id="49174" name="Text Box 30"/>
              <p:cNvSpPr txBox="1">
                <a:spLocks noChangeArrowheads="1"/>
              </p:cNvSpPr>
              <p:nvPr/>
            </p:nvSpPr>
            <p:spPr bwMode="auto">
              <a:xfrm>
                <a:off x="1711"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6</a:t>
                </a:r>
              </a:p>
            </p:txBody>
          </p:sp>
          <p:sp>
            <p:nvSpPr>
              <p:cNvPr id="49175" name="Text Box 31"/>
              <p:cNvSpPr txBox="1">
                <a:spLocks noChangeArrowheads="1"/>
              </p:cNvSpPr>
              <p:nvPr/>
            </p:nvSpPr>
            <p:spPr bwMode="auto">
              <a:xfrm>
                <a:off x="2208" y="283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7</a:t>
                </a:r>
              </a:p>
            </p:txBody>
          </p:sp>
        </p:grpSp>
        <p:sp>
          <p:nvSpPr>
            <p:cNvPr id="49165" name="Oval 32"/>
            <p:cNvSpPr>
              <a:spLocks noChangeArrowheads="1"/>
            </p:cNvSpPr>
            <p:nvPr/>
          </p:nvSpPr>
          <p:spPr bwMode="auto">
            <a:xfrm>
              <a:off x="1248" y="23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9166" name="Oval 33"/>
            <p:cNvSpPr>
              <a:spLocks noChangeArrowheads="1"/>
            </p:cNvSpPr>
            <p:nvPr/>
          </p:nvSpPr>
          <p:spPr bwMode="auto">
            <a:xfrm>
              <a:off x="1680" y="1824"/>
              <a:ext cx="144" cy="144"/>
            </a:xfrm>
            <a:prstGeom prst="ellipse">
              <a:avLst/>
            </a:prstGeom>
            <a:solidFill>
              <a:srgbClr val="00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9167" name="Oval 34"/>
            <p:cNvSpPr>
              <a:spLocks noChangeArrowheads="1"/>
            </p:cNvSpPr>
            <p:nvPr/>
          </p:nvSpPr>
          <p:spPr bwMode="auto">
            <a:xfrm>
              <a:off x="2112" y="235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49158" name="Oval 35"/>
          <p:cNvSpPr>
            <a:spLocks noChangeArrowheads="1"/>
          </p:cNvSpPr>
          <p:nvPr/>
        </p:nvSpPr>
        <p:spPr bwMode="auto">
          <a:xfrm>
            <a:off x="1524000" y="47244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9159" name="Oval 36"/>
          <p:cNvSpPr>
            <a:spLocks noChangeArrowheads="1"/>
          </p:cNvSpPr>
          <p:nvPr/>
        </p:nvSpPr>
        <p:spPr bwMode="auto">
          <a:xfrm>
            <a:off x="2362200" y="47244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9160" name="Oval 37"/>
          <p:cNvSpPr>
            <a:spLocks noChangeArrowheads="1"/>
          </p:cNvSpPr>
          <p:nvPr/>
        </p:nvSpPr>
        <p:spPr bwMode="auto">
          <a:xfrm>
            <a:off x="1981200" y="3733800"/>
            <a:ext cx="228600" cy="228600"/>
          </a:xfrm>
          <a:prstGeom prst="ellipse">
            <a:avLst/>
          </a:prstGeom>
          <a:solidFill>
            <a:srgbClr val="00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9161" name="Oval 38"/>
          <p:cNvSpPr>
            <a:spLocks noChangeArrowheads="1"/>
          </p:cNvSpPr>
          <p:nvPr/>
        </p:nvSpPr>
        <p:spPr bwMode="auto">
          <a:xfrm>
            <a:off x="3352800" y="3733800"/>
            <a:ext cx="228600" cy="228600"/>
          </a:xfrm>
          <a:prstGeom prst="ellipse">
            <a:avLst/>
          </a:prstGeom>
          <a:solidFill>
            <a:srgbClr val="00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9162" name="Oval 39"/>
          <p:cNvSpPr>
            <a:spLocks noChangeArrowheads="1"/>
          </p:cNvSpPr>
          <p:nvPr/>
        </p:nvSpPr>
        <p:spPr bwMode="auto">
          <a:xfrm>
            <a:off x="2971800" y="47244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49163" name="Oval 40"/>
          <p:cNvSpPr>
            <a:spLocks noChangeArrowheads="1"/>
          </p:cNvSpPr>
          <p:nvPr/>
        </p:nvSpPr>
        <p:spPr bwMode="auto">
          <a:xfrm>
            <a:off x="3810000" y="4724400"/>
            <a:ext cx="228600" cy="228600"/>
          </a:xfrm>
          <a:prstGeom prst="ellipse">
            <a:avLst/>
          </a:prstGeom>
          <a:solidFill>
            <a:srgbClr val="FFFF00"/>
          </a:solidFill>
          <a:ln w="28575">
            <a:solidFill>
              <a:srgbClr val="CC33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Evaluation</a:t>
            </a:r>
          </a:p>
        </p:txBody>
      </p:sp>
      <p:sp>
        <p:nvSpPr>
          <p:cNvPr id="50179" name="Rectangle 3"/>
          <p:cNvSpPr>
            <a:spLocks noGrp="1" noChangeArrowheads="1"/>
          </p:cNvSpPr>
          <p:nvPr>
            <p:ph type="body" idx="1"/>
          </p:nvPr>
        </p:nvSpPr>
        <p:spPr>
          <a:xfrm>
            <a:off x="838200" y="1676400"/>
            <a:ext cx="7772400" cy="4114800"/>
          </a:xfrm>
        </p:spPr>
        <p:txBody>
          <a:bodyPr/>
          <a:lstStyle/>
          <a:p>
            <a:r>
              <a:rPr lang="en-US" altLang="id-ID" smtClean="0"/>
              <a:t> </a:t>
            </a:r>
            <a:r>
              <a:rPr lang="en-US" altLang="id-ID" smtClean="0">
                <a:solidFill>
                  <a:srgbClr val="CC6600"/>
                </a:solidFill>
              </a:rPr>
              <a:t>b</a:t>
            </a:r>
            <a:r>
              <a:rPr lang="en-US" altLang="id-ID" smtClean="0"/>
              <a:t>: branching factor</a:t>
            </a:r>
          </a:p>
          <a:p>
            <a:r>
              <a:rPr lang="en-US" altLang="id-ID" smtClean="0"/>
              <a:t> </a:t>
            </a:r>
            <a:r>
              <a:rPr lang="en-US" altLang="id-ID" smtClean="0">
                <a:solidFill>
                  <a:srgbClr val="CC6600"/>
                </a:solidFill>
              </a:rPr>
              <a:t>d</a:t>
            </a:r>
            <a:r>
              <a:rPr lang="en-US" altLang="id-ID" smtClean="0"/>
              <a:t>: depth of shallowest goal node </a:t>
            </a:r>
          </a:p>
          <a:p>
            <a:r>
              <a:rPr lang="en-US" altLang="id-ID" smtClean="0"/>
              <a:t> Complete</a:t>
            </a:r>
          </a:p>
          <a:p>
            <a:r>
              <a:rPr lang="en-US" altLang="id-ID" smtClean="0"/>
              <a:t> Optimal if step cost is 1</a:t>
            </a:r>
          </a:p>
          <a:p>
            <a:r>
              <a:rPr lang="en-US" altLang="id-ID" smtClean="0"/>
              <a:t> Number of nodes generated:</a:t>
            </a:r>
            <a:br>
              <a:rPr lang="en-US" altLang="id-ID" smtClean="0"/>
            </a:br>
            <a:r>
              <a:rPr lang="en-US" altLang="id-ID" sz="2800" smtClean="0">
                <a:solidFill>
                  <a:srgbClr val="CC6600"/>
                </a:solidFill>
              </a:rPr>
              <a:t>1 + b + b</a:t>
            </a:r>
            <a:r>
              <a:rPr lang="en-US" altLang="id-ID" sz="2800" baseline="30000" smtClean="0">
                <a:solidFill>
                  <a:srgbClr val="CC6600"/>
                </a:solidFill>
                <a:cs typeface="Times New Roman" panose="02020603050405020304" pitchFamily="18" charset="0"/>
                <a:sym typeface="Wingdings" panose="05000000000000000000" pitchFamily="2" charset="2"/>
              </a:rPr>
              <a:t>2 </a:t>
            </a:r>
            <a:r>
              <a:rPr lang="en-US" altLang="id-ID" sz="2800" smtClean="0">
                <a:solidFill>
                  <a:srgbClr val="CC6600"/>
                </a:solidFill>
              </a:rPr>
              <a:t>+ … + b</a:t>
            </a:r>
            <a:r>
              <a:rPr lang="en-US" altLang="id-ID" sz="2800" baseline="30000" smtClean="0">
                <a:solidFill>
                  <a:srgbClr val="CC6600"/>
                </a:solidFill>
                <a:cs typeface="Times New Roman" panose="02020603050405020304" pitchFamily="18" charset="0"/>
                <a:sym typeface="Wingdings" panose="05000000000000000000" pitchFamily="2" charset="2"/>
              </a:rPr>
              <a:t>d </a:t>
            </a:r>
            <a:r>
              <a:rPr lang="en-US" altLang="id-ID" sz="2800" smtClean="0">
                <a:solidFill>
                  <a:srgbClr val="CC6600"/>
                </a:solidFill>
              </a:rPr>
              <a:t>+ b(b</a:t>
            </a:r>
            <a:r>
              <a:rPr lang="en-US" altLang="id-ID" sz="2800" baseline="30000" smtClean="0">
                <a:solidFill>
                  <a:srgbClr val="CC6600"/>
                </a:solidFill>
                <a:cs typeface="Times New Roman" panose="02020603050405020304" pitchFamily="18" charset="0"/>
                <a:sym typeface="Wingdings" panose="05000000000000000000" pitchFamily="2" charset="2"/>
              </a:rPr>
              <a:t>d</a:t>
            </a:r>
            <a:r>
              <a:rPr lang="en-US" altLang="id-ID" sz="2800" smtClean="0">
                <a:solidFill>
                  <a:srgbClr val="CC6600"/>
                </a:solidFill>
              </a:rPr>
              <a:t>-1) = O(b</a:t>
            </a:r>
            <a:r>
              <a:rPr lang="en-US" altLang="id-ID" sz="2800" baseline="30000" smtClean="0">
                <a:solidFill>
                  <a:srgbClr val="CC6600"/>
                </a:solidFill>
                <a:cs typeface="Times New Roman" panose="02020603050405020304" pitchFamily="18" charset="0"/>
                <a:sym typeface="Wingdings" panose="05000000000000000000" pitchFamily="2" charset="2"/>
              </a:rPr>
              <a:t>d+1</a:t>
            </a:r>
            <a:r>
              <a:rPr lang="en-US" altLang="id-ID" sz="2800" smtClean="0">
                <a:solidFill>
                  <a:srgbClr val="CC6600"/>
                </a:solidFill>
              </a:rPr>
              <a:t>)</a:t>
            </a:r>
            <a:r>
              <a:rPr lang="en-US" altLang="id-ID" smtClean="0"/>
              <a:t> </a:t>
            </a:r>
          </a:p>
          <a:p>
            <a:r>
              <a:rPr lang="en-US" altLang="id-ID" smtClean="0">
                <a:solidFill>
                  <a:srgbClr val="CC6600"/>
                </a:solidFill>
              </a:rPr>
              <a:t> </a:t>
            </a:r>
            <a:r>
              <a:rPr lang="en-US" altLang="id-ID" smtClean="0"/>
              <a:t>Time and space complexity is</a:t>
            </a:r>
            <a:r>
              <a:rPr lang="en-US" altLang="id-ID" smtClean="0">
                <a:solidFill>
                  <a:srgbClr val="CC6600"/>
                </a:solidFill>
              </a:rPr>
              <a:t> O(b</a:t>
            </a:r>
            <a:r>
              <a:rPr lang="en-US" altLang="id-ID" baseline="30000" smtClean="0">
                <a:solidFill>
                  <a:srgbClr val="CC6600"/>
                </a:solidFill>
                <a:cs typeface="Times New Roman" panose="02020603050405020304" pitchFamily="18" charset="0"/>
                <a:sym typeface="Wingdings" panose="05000000000000000000" pitchFamily="2" charset="2"/>
              </a:rPr>
              <a:t>d+1</a:t>
            </a:r>
            <a:r>
              <a:rPr lang="en-US" altLang="id-ID" smtClean="0">
                <a:solidFill>
                  <a:srgbClr val="CC6600"/>
                </a:solidFill>
              </a:rPr>
              <a:t>)</a:t>
            </a:r>
            <a:r>
              <a:rPr lang="en-US" altLang="id-ID" smtClean="0"/>
              <a:t> </a:t>
            </a:r>
          </a:p>
        </p:txBody>
      </p:sp>
    </p:spTree>
  </p:cSld>
  <p:clrMapOvr>
    <a:masterClrMapping/>
  </p:clrMapOvr>
  <p:transition>
    <p:spli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Time and Memory Requirements</a:t>
            </a:r>
          </a:p>
        </p:txBody>
      </p:sp>
      <p:graphicFrame>
        <p:nvGraphicFramePr>
          <p:cNvPr id="112643" name="Group 3"/>
          <p:cNvGraphicFramePr>
            <a:graphicFrameLocks noGrp="1"/>
          </p:cNvGraphicFramePr>
          <p:nvPr>
            <p:ph type="tbl" idx="1"/>
          </p:nvPr>
        </p:nvGraphicFramePr>
        <p:xfrm>
          <a:off x="1112838" y="1798638"/>
          <a:ext cx="7772400" cy="4144962"/>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CC6600"/>
                          </a:solidFill>
                          <a:effectLst/>
                          <a:latin typeface="Arial" charset="0"/>
                        </a:rPr>
                        <a:t>d</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#Nodes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Time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Memory</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CC6600"/>
                          </a:solidFill>
                          <a:effectLst/>
                          <a:latin typeface="Arial" charset="0"/>
                        </a:rPr>
                        <a:t>2</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111</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Times New Roman" pitchFamily="18" charset="0"/>
                        </a:rPr>
                        <a:t>.01 msec</a:t>
                      </a:r>
                      <a:endParaRPr kumimoji="0" lang="en-US" sz="28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11 Kbytes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CC6600"/>
                          </a:solidFill>
                          <a:effectLst/>
                          <a:latin typeface="Arial" charset="0"/>
                        </a:rPr>
                        <a:t>4</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11,111</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 msec</a:t>
                      </a:r>
                      <a:endParaRPr kumimoji="0" lang="en-US" sz="2800" b="0" i="0" u="none" strike="noStrike" cap="none" normalizeH="0" baseline="30000" smtClean="0">
                        <a:ln>
                          <a:noFill/>
                        </a:ln>
                        <a:solidFill>
                          <a:schemeClr val="tx1"/>
                        </a:solidFill>
                        <a:effectLst/>
                        <a:latin typeface="Arial" charset="0"/>
                        <a:cs typeface="Times New Roman" pitchFamily="18"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 Mbyte</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CC6600"/>
                          </a:solidFill>
                          <a:effectLst/>
                          <a:latin typeface="Arial" charset="0"/>
                        </a:rPr>
                        <a:t>6</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Times New Roman" pitchFamily="18" charset="0"/>
                        </a:rPr>
                        <a:t>~10</a:t>
                      </a:r>
                      <a:r>
                        <a:rPr kumimoji="0" lang="en-US" sz="2800" b="0" i="0" u="none" strike="noStrike" cap="none" normalizeH="0" baseline="30000" smtClean="0">
                          <a:ln>
                            <a:noFill/>
                          </a:ln>
                          <a:solidFill>
                            <a:schemeClr val="tx1"/>
                          </a:solidFill>
                          <a:effectLst/>
                          <a:latin typeface="Arial" charset="0"/>
                          <a:cs typeface="Times New Roman" pitchFamily="18" charset="0"/>
                        </a:rPr>
                        <a:t>6</a:t>
                      </a:r>
                      <a:endParaRPr kumimoji="0" lang="en-US" sz="28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 sec</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100 Mb</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CC6600"/>
                          </a:solidFill>
                          <a:effectLst/>
                          <a:latin typeface="Arial" charset="0"/>
                        </a:rPr>
                        <a:t>8</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Times New Roman" pitchFamily="18" charset="0"/>
                        </a:rPr>
                        <a:t>~10</a:t>
                      </a:r>
                      <a:r>
                        <a:rPr kumimoji="0" lang="en-US" sz="2800" b="0" i="0" u="none" strike="noStrike" cap="none" normalizeH="0" baseline="30000" smtClean="0">
                          <a:ln>
                            <a:noFill/>
                          </a:ln>
                          <a:solidFill>
                            <a:schemeClr val="tx1"/>
                          </a:solidFill>
                          <a:effectLst/>
                          <a:latin typeface="Arial" charset="0"/>
                          <a:cs typeface="Times New Roman" pitchFamily="18" charset="0"/>
                        </a:rPr>
                        <a:t>8</a:t>
                      </a:r>
                      <a:endParaRPr kumimoji="0" lang="en-US" sz="28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100 sec</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10 Gbytes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CC6600"/>
                          </a:solidFill>
                          <a:effectLst/>
                          <a:latin typeface="Arial" charset="0"/>
                        </a:rPr>
                        <a:t>10</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Times New Roman" pitchFamily="18" charset="0"/>
                        </a:rPr>
                        <a:t>~10</a:t>
                      </a:r>
                      <a:r>
                        <a:rPr kumimoji="0" lang="en-US" sz="2800" b="0" i="0" u="none" strike="noStrike" cap="none" normalizeH="0" baseline="30000" smtClean="0">
                          <a:ln>
                            <a:noFill/>
                          </a:ln>
                          <a:solidFill>
                            <a:schemeClr val="tx1"/>
                          </a:solidFill>
                          <a:effectLst/>
                          <a:latin typeface="Arial" charset="0"/>
                          <a:cs typeface="Times New Roman" pitchFamily="18" charset="0"/>
                        </a:rPr>
                        <a:t>10</a:t>
                      </a:r>
                      <a:endParaRPr kumimoji="0" lang="en-US" sz="28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2.8 hours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 Tbyte</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CC6600"/>
                          </a:solidFill>
                          <a:effectLst/>
                          <a:latin typeface="Arial" charset="0"/>
                        </a:rPr>
                        <a:t>12</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Times New Roman" pitchFamily="18" charset="0"/>
                        </a:rPr>
                        <a:t>~10</a:t>
                      </a:r>
                      <a:r>
                        <a:rPr kumimoji="0" lang="en-US" sz="2800" b="0" i="0" u="none" strike="noStrike" cap="none" normalizeH="0" baseline="30000" smtClean="0">
                          <a:ln>
                            <a:noFill/>
                          </a:ln>
                          <a:solidFill>
                            <a:schemeClr val="tx1"/>
                          </a:solidFill>
                          <a:effectLst/>
                          <a:latin typeface="Arial" charset="0"/>
                          <a:cs typeface="Times New Roman" pitchFamily="18" charset="0"/>
                        </a:rPr>
                        <a:t>12</a:t>
                      </a:r>
                      <a:endParaRPr kumimoji="0" lang="en-US" sz="28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11.6 days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100 Tbytes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CC6600"/>
                          </a:solidFill>
                          <a:effectLst/>
                          <a:latin typeface="Arial" charset="0"/>
                        </a:rPr>
                        <a:t>14</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Times New Roman" pitchFamily="18" charset="0"/>
                        </a:rPr>
                        <a:t>~10</a:t>
                      </a:r>
                      <a:r>
                        <a:rPr kumimoji="0" lang="en-US" sz="2800" b="0" i="0" u="none" strike="noStrike" cap="none" normalizeH="0" baseline="30000" smtClean="0">
                          <a:ln>
                            <a:noFill/>
                          </a:ln>
                          <a:solidFill>
                            <a:schemeClr val="tx1"/>
                          </a:solidFill>
                          <a:effectLst/>
                          <a:latin typeface="Arial" charset="0"/>
                          <a:cs typeface="Times New Roman" pitchFamily="18" charset="0"/>
                        </a:rPr>
                        <a:t>14</a:t>
                      </a:r>
                      <a:endParaRPr kumimoji="0" lang="en-US" sz="28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3.2 years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10,000 Tb</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1250" name="Text Box 50"/>
          <p:cNvSpPr txBox="1">
            <a:spLocks noChangeArrowheads="1"/>
          </p:cNvSpPr>
          <p:nvPr/>
        </p:nvSpPr>
        <p:spPr bwMode="auto">
          <a:xfrm>
            <a:off x="944563" y="5943600"/>
            <a:ext cx="8199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solidFill>
                  <a:srgbClr val="008000"/>
                </a:solidFill>
                <a:latin typeface="Tahoma" panose="020B0604030504040204" pitchFamily="34" charset="0"/>
              </a:rPr>
              <a:t>Assumptions: b = 10; 1,000,000 nodes/sec; 100bytes/node</a:t>
            </a:r>
          </a:p>
        </p:txBody>
      </p:sp>
    </p:spTree>
  </p:cSld>
  <p:clrMapOvr>
    <a:masterClrMapping/>
  </p:clrMapOvr>
  <p:transition>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Example: Route finding</a:t>
            </a:r>
          </a:p>
        </p:txBody>
      </p:sp>
      <p:pic>
        <p:nvPicPr>
          <p:cNvPr id="6147" name="Picture 3" descr="romania"/>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600200"/>
            <a:ext cx="6167438" cy="4422775"/>
          </a:xfrm>
          <a:noFill/>
        </p:spPr>
      </p:pic>
    </p:spTree>
  </p:cSld>
  <p:clrMapOvr>
    <a:masterClrMapping/>
  </p:clrMapOvr>
  <p:transition>
    <p:spli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Time and Memory Requirements</a:t>
            </a:r>
          </a:p>
        </p:txBody>
      </p:sp>
      <p:graphicFrame>
        <p:nvGraphicFramePr>
          <p:cNvPr id="114691" name="Group 3"/>
          <p:cNvGraphicFramePr>
            <a:graphicFrameLocks noGrp="1"/>
          </p:cNvGraphicFramePr>
          <p:nvPr>
            <p:ph type="tbl" idx="1"/>
          </p:nvPr>
        </p:nvGraphicFramePr>
        <p:xfrm>
          <a:off x="1112838" y="1676400"/>
          <a:ext cx="7772400" cy="4144963"/>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CC6600"/>
                          </a:solidFill>
                          <a:effectLst/>
                          <a:latin typeface="Arial" charset="0"/>
                        </a:rPr>
                        <a:t>d</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#Nodes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Time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Memory</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CC6600"/>
                          </a:solidFill>
                          <a:effectLst/>
                          <a:latin typeface="Arial" charset="0"/>
                        </a:rPr>
                        <a:t>2</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111</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Times New Roman" pitchFamily="18" charset="0"/>
                        </a:rPr>
                        <a:t>.01 msec</a:t>
                      </a:r>
                      <a:endParaRPr kumimoji="0" lang="en-US" sz="2800" b="0" i="0" u="none" strike="noStrike" cap="none" normalizeH="0" baseline="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11 Kbytes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CC6600"/>
                          </a:solidFill>
                          <a:effectLst/>
                          <a:latin typeface="Arial" charset="0"/>
                        </a:rPr>
                        <a:t>4</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11,111</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 msec</a:t>
                      </a:r>
                      <a:endParaRPr kumimoji="0" lang="en-US" sz="2800" b="0" i="0" u="none" strike="noStrike" cap="none" normalizeH="0" baseline="30000" smtClean="0">
                        <a:ln>
                          <a:noFill/>
                        </a:ln>
                        <a:solidFill>
                          <a:schemeClr val="tx1"/>
                        </a:solidFill>
                        <a:effectLst/>
                        <a:latin typeface="Arial" charset="0"/>
                        <a:cs typeface="Times New Roman" pitchFamily="18"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 Mbyte</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CC6600"/>
                          </a:solidFill>
                          <a:effectLst/>
                          <a:latin typeface="Arial" charset="0"/>
                        </a:rPr>
                        <a:t>6</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Times New Roman" pitchFamily="18" charset="0"/>
                        </a:rPr>
                        <a:t>~10</a:t>
                      </a:r>
                      <a:r>
                        <a:rPr kumimoji="0" lang="en-US" sz="2800" b="0" i="0" u="none" strike="noStrike" cap="none" normalizeH="0" baseline="30000" smtClean="0">
                          <a:ln>
                            <a:noFill/>
                          </a:ln>
                          <a:solidFill>
                            <a:schemeClr val="tx1"/>
                          </a:solidFill>
                          <a:effectLst/>
                          <a:latin typeface="Arial" charset="0"/>
                          <a:cs typeface="Times New Roman" pitchFamily="18" charset="0"/>
                        </a:rPr>
                        <a:t>6</a:t>
                      </a:r>
                      <a:endParaRPr kumimoji="0" lang="en-US" sz="2800" b="0" i="0" u="none" strike="noStrike" cap="none" normalizeH="0" baseline="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3300"/>
                          </a:solidFill>
                          <a:effectLst/>
                          <a:latin typeface="Arial" charset="0"/>
                        </a:rPr>
                        <a:t>1 sec</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3300"/>
                          </a:solidFill>
                          <a:effectLst/>
                          <a:latin typeface="Arial" charset="0"/>
                        </a:rPr>
                        <a:t>100 Mb</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CC6600"/>
                          </a:solidFill>
                          <a:effectLst/>
                          <a:latin typeface="Arial" charset="0"/>
                        </a:rPr>
                        <a:t>8</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Times New Roman" pitchFamily="18" charset="0"/>
                        </a:rPr>
                        <a:t>~10</a:t>
                      </a:r>
                      <a:r>
                        <a:rPr kumimoji="0" lang="en-US" sz="2800" b="0" i="0" u="none" strike="noStrike" cap="none" normalizeH="0" baseline="30000" smtClean="0">
                          <a:ln>
                            <a:noFill/>
                          </a:ln>
                          <a:solidFill>
                            <a:schemeClr val="tx1"/>
                          </a:solidFill>
                          <a:effectLst/>
                          <a:latin typeface="Arial" charset="0"/>
                          <a:cs typeface="Times New Roman" pitchFamily="18" charset="0"/>
                        </a:rPr>
                        <a:t>8</a:t>
                      </a:r>
                      <a:endParaRPr kumimoji="0" lang="en-US" sz="2800" b="0" i="0" u="none" strike="noStrike" cap="none" normalizeH="0" baseline="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3300"/>
                          </a:solidFill>
                          <a:effectLst/>
                          <a:latin typeface="Arial" charset="0"/>
                        </a:rPr>
                        <a:t>100 sec</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3300"/>
                          </a:solidFill>
                          <a:effectLst/>
                          <a:latin typeface="Arial" charset="0"/>
                        </a:rPr>
                        <a:t>10 Gbytes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CC6600"/>
                          </a:solidFill>
                          <a:effectLst/>
                          <a:latin typeface="Arial" charset="0"/>
                        </a:rPr>
                        <a:t>10</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Times New Roman" pitchFamily="18" charset="0"/>
                        </a:rPr>
                        <a:t>~10</a:t>
                      </a:r>
                      <a:r>
                        <a:rPr kumimoji="0" lang="en-US" sz="2800" b="0" i="0" u="none" strike="noStrike" cap="none" normalizeH="0" baseline="30000" smtClean="0">
                          <a:ln>
                            <a:noFill/>
                          </a:ln>
                          <a:solidFill>
                            <a:schemeClr val="tx1"/>
                          </a:solidFill>
                          <a:effectLst/>
                          <a:latin typeface="Arial" charset="0"/>
                          <a:cs typeface="Times New Roman" pitchFamily="18" charset="0"/>
                        </a:rPr>
                        <a:t>10</a:t>
                      </a:r>
                      <a:endParaRPr kumimoji="0" lang="en-US" sz="2800" b="0" i="0" u="none" strike="noStrike" cap="none" normalizeH="0" baseline="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3300"/>
                          </a:solidFill>
                          <a:effectLst/>
                          <a:latin typeface="Arial" charset="0"/>
                        </a:rPr>
                        <a:t>2.8 hours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3300"/>
                          </a:solidFill>
                          <a:effectLst/>
                          <a:latin typeface="Arial" charset="0"/>
                        </a:rPr>
                        <a:t>1 Tbyte</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CC6600"/>
                          </a:solidFill>
                          <a:effectLst/>
                          <a:latin typeface="Arial" charset="0"/>
                        </a:rPr>
                        <a:t>12</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Times New Roman" pitchFamily="18" charset="0"/>
                        </a:rPr>
                        <a:t>~10</a:t>
                      </a:r>
                      <a:r>
                        <a:rPr kumimoji="0" lang="en-US" sz="2800" b="0" i="0" u="none" strike="noStrike" cap="none" normalizeH="0" baseline="30000" smtClean="0">
                          <a:ln>
                            <a:noFill/>
                          </a:ln>
                          <a:solidFill>
                            <a:schemeClr val="tx1"/>
                          </a:solidFill>
                          <a:effectLst/>
                          <a:latin typeface="Arial" charset="0"/>
                          <a:cs typeface="Times New Roman" pitchFamily="18" charset="0"/>
                        </a:rPr>
                        <a:t>12</a:t>
                      </a:r>
                      <a:endParaRPr kumimoji="0" lang="en-US" sz="2800" b="0" i="0" u="none" strike="noStrike" cap="none" normalizeH="0" baseline="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11.6 days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100 Tbytes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2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CC6600"/>
                          </a:solidFill>
                          <a:effectLst/>
                          <a:latin typeface="Arial" charset="0"/>
                        </a:rPr>
                        <a:t>14</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Times New Roman" pitchFamily="18" charset="0"/>
                        </a:rPr>
                        <a:t>~10</a:t>
                      </a:r>
                      <a:r>
                        <a:rPr kumimoji="0" lang="en-US" sz="2800" b="0" i="0" u="none" strike="noStrike" cap="none" normalizeH="0" baseline="30000" smtClean="0">
                          <a:ln>
                            <a:noFill/>
                          </a:ln>
                          <a:solidFill>
                            <a:schemeClr val="tx1"/>
                          </a:solidFill>
                          <a:effectLst/>
                          <a:latin typeface="Arial" charset="0"/>
                          <a:cs typeface="Times New Roman" pitchFamily="18" charset="0"/>
                        </a:rPr>
                        <a:t>14</a:t>
                      </a:r>
                      <a:endParaRPr kumimoji="0" lang="en-US" sz="2800" b="0" i="0" u="none" strike="noStrike" cap="none" normalizeH="0" baseline="0" smtClean="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3.2 years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10,000 Tb</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2274" name="Text Box 50"/>
          <p:cNvSpPr txBox="1">
            <a:spLocks noChangeArrowheads="1"/>
          </p:cNvSpPr>
          <p:nvPr/>
        </p:nvSpPr>
        <p:spPr bwMode="auto">
          <a:xfrm>
            <a:off x="944563" y="5943600"/>
            <a:ext cx="8199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solidFill>
                  <a:srgbClr val="008000"/>
                </a:solidFill>
                <a:latin typeface="Tahoma" panose="020B0604030504040204" pitchFamily="34" charset="0"/>
              </a:rPr>
              <a:t>Assumptions: b = 10; 1,000,000 nodes/sec; 100bytes/node</a:t>
            </a:r>
          </a:p>
        </p:txBody>
      </p:sp>
    </p:spTree>
  </p:cSld>
  <p:clrMapOvr>
    <a:masterClrMapping/>
  </p:clrMapOvr>
  <p:transition>
    <p:spli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Bidirectional Strategy</a:t>
            </a:r>
          </a:p>
        </p:txBody>
      </p:sp>
      <p:grpSp>
        <p:nvGrpSpPr>
          <p:cNvPr id="53251" name="Group 3"/>
          <p:cNvGrpSpPr>
            <a:grpSpLocks/>
          </p:cNvGrpSpPr>
          <p:nvPr/>
        </p:nvGrpSpPr>
        <p:grpSpPr bwMode="auto">
          <a:xfrm>
            <a:off x="4800600" y="2667000"/>
            <a:ext cx="2058988" cy="2514600"/>
            <a:chOff x="3167" y="1775"/>
            <a:chExt cx="1297" cy="1584"/>
          </a:xfrm>
        </p:grpSpPr>
        <p:grpSp>
          <p:nvGrpSpPr>
            <p:cNvPr id="53275" name="Group 4"/>
            <p:cNvGrpSpPr>
              <a:grpSpLocks/>
            </p:cNvGrpSpPr>
            <p:nvPr/>
          </p:nvGrpSpPr>
          <p:grpSpPr bwMode="auto">
            <a:xfrm rot="5400000">
              <a:off x="3023" y="1919"/>
              <a:ext cx="1584" cy="1296"/>
              <a:chOff x="1872" y="1872"/>
              <a:chExt cx="1584" cy="1296"/>
            </a:xfrm>
          </p:grpSpPr>
          <p:sp>
            <p:nvSpPr>
              <p:cNvPr id="53277" name="Oval 5"/>
              <p:cNvSpPr>
                <a:spLocks noChangeArrowheads="1"/>
              </p:cNvSpPr>
              <p:nvPr/>
            </p:nvSpPr>
            <p:spPr bwMode="auto">
              <a:xfrm>
                <a:off x="2592" y="187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3278" name="Oval 6"/>
              <p:cNvSpPr>
                <a:spLocks noChangeArrowheads="1"/>
              </p:cNvSpPr>
              <p:nvPr/>
            </p:nvSpPr>
            <p:spPr bwMode="auto">
              <a:xfrm>
                <a:off x="2160" y="2400"/>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3279" name="Oval 7"/>
              <p:cNvSpPr>
                <a:spLocks noChangeArrowheads="1"/>
              </p:cNvSpPr>
              <p:nvPr/>
            </p:nvSpPr>
            <p:spPr bwMode="auto">
              <a:xfrm>
                <a:off x="3024" y="2400"/>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3280" name="Oval 8"/>
              <p:cNvSpPr>
                <a:spLocks noChangeArrowheads="1"/>
              </p:cNvSpPr>
              <p:nvPr/>
            </p:nvSpPr>
            <p:spPr bwMode="auto">
              <a:xfrm>
                <a:off x="1872"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3281" name="Oval 9"/>
              <p:cNvSpPr>
                <a:spLocks noChangeArrowheads="1"/>
              </p:cNvSpPr>
              <p:nvPr/>
            </p:nvSpPr>
            <p:spPr bwMode="auto">
              <a:xfrm>
                <a:off x="2400"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3282" name="Oval 10"/>
              <p:cNvSpPr>
                <a:spLocks noChangeArrowheads="1"/>
              </p:cNvSpPr>
              <p:nvPr/>
            </p:nvSpPr>
            <p:spPr bwMode="auto">
              <a:xfrm>
                <a:off x="2784"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3283" name="Oval 11"/>
              <p:cNvSpPr>
                <a:spLocks noChangeArrowheads="1"/>
              </p:cNvSpPr>
              <p:nvPr/>
            </p:nvSpPr>
            <p:spPr bwMode="auto">
              <a:xfrm>
                <a:off x="3312"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3284" name="Line 12"/>
              <p:cNvSpPr>
                <a:spLocks noChangeShapeType="1"/>
              </p:cNvSpPr>
              <p:nvPr/>
            </p:nvSpPr>
            <p:spPr bwMode="auto">
              <a:xfrm flipH="1">
                <a:off x="2282" y="2000"/>
                <a:ext cx="321" cy="4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3285" name="Line 13"/>
              <p:cNvSpPr>
                <a:spLocks noChangeShapeType="1"/>
              </p:cNvSpPr>
              <p:nvPr/>
            </p:nvSpPr>
            <p:spPr bwMode="auto">
              <a:xfrm flipH="1">
                <a:off x="1969" y="2534"/>
                <a:ext cx="214" cy="4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3286" name="Line 14"/>
              <p:cNvSpPr>
                <a:spLocks noChangeShapeType="1"/>
              </p:cNvSpPr>
              <p:nvPr/>
            </p:nvSpPr>
            <p:spPr bwMode="auto">
              <a:xfrm>
                <a:off x="2726" y="2000"/>
                <a:ext cx="321" cy="4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3287" name="Line 15"/>
              <p:cNvSpPr>
                <a:spLocks noChangeShapeType="1"/>
              </p:cNvSpPr>
              <p:nvPr/>
            </p:nvSpPr>
            <p:spPr bwMode="auto">
              <a:xfrm flipH="1">
                <a:off x="2866" y="2526"/>
                <a:ext cx="198"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3288" name="Line 16"/>
              <p:cNvSpPr>
                <a:spLocks noChangeShapeType="1"/>
              </p:cNvSpPr>
              <p:nvPr/>
            </p:nvSpPr>
            <p:spPr bwMode="auto">
              <a:xfrm>
                <a:off x="2274" y="2534"/>
                <a:ext cx="181" cy="4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3289" name="Line 17"/>
              <p:cNvSpPr>
                <a:spLocks noChangeShapeType="1"/>
              </p:cNvSpPr>
              <p:nvPr/>
            </p:nvSpPr>
            <p:spPr bwMode="auto">
              <a:xfrm>
                <a:off x="3146" y="2526"/>
                <a:ext cx="214"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53276" name="Oval 18"/>
            <p:cNvSpPr>
              <a:spLocks noChangeArrowheads="1"/>
            </p:cNvSpPr>
            <p:nvPr/>
          </p:nvSpPr>
          <p:spPr bwMode="auto">
            <a:xfrm rot="5400000">
              <a:off x="4320" y="2496"/>
              <a:ext cx="144" cy="144"/>
            </a:xfrm>
            <a:prstGeom prst="ellipse">
              <a:avLst/>
            </a:prstGeom>
            <a:solidFill>
              <a:srgbClr val="33CC33"/>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grpSp>
        <p:nvGrpSpPr>
          <p:cNvPr id="53252" name="Group 19"/>
          <p:cNvGrpSpPr>
            <a:grpSpLocks/>
          </p:cNvGrpSpPr>
          <p:nvPr/>
        </p:nvGrpSpPr>
        <p:grpSpPr bwMode="auto">
          <a:xfrm rot="-5400000">
            <a:off x="1447800" y="2895600"/>
            <a:ext cx="2514600" cy="2057400"/>
            <a:chOff x="1872" y="1872"/>
            <a:chExt cx="1584" cy="1296"/>
          </a:xfrm>
        </p:grpSpPr>
        <p:grpSp>
          <p:nvGrpSpPr>
            <p:cNvPr id="53260" name="Group 20"/>
            <p:cNvGrpSpPr>
              <a:grpSpLocks/>
            </p:cNvGrpSpPr>
            <p:nvPr/>
          </p:nvGrpSpPr>
          <p:grpSpPr bwMode="auto">
            <a:xfrm>
              <a:off x="1872" y="1872"/>
              <a:ext cx="1584" cy="1296"/>
              <a:chOff x="1872" y="1872"/>
              <a:chExt cx="1584" cy="1296"/>
            </a:xfrm>
          </p:grpSpPr>
          <p:sp>
            <p:nvSpPr>
              <p:cNvPr id="53262" name="Oval 21"/>
              <p:cNvSpPr>
                <a:spLocks noChangeArrowheads="1"/>
              </p:cNvSpPr>
              <p:nvPr/>
            </p:nvSpPr>
            <p:spPr bwMode="auto">
              <a:xfrm>
                <a:off x="2592" y="187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3263" name="Oval 22"/>
              <p:cNvSpPr>
                <a:spLocks noChangeArrowheads="1"/>
              </p:cNvSpPr>
              <p:nvPr/>
            </p:nvSpPr>
            <p:spPr bwMode="auto">
              <a:xfrm>
                <a:off x="2160" y="2400"/>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3264" name="Oval 23"/>
              <p:cNvSpPr>
                <a:spLocks noChangeArrowheads="1"/>
              </p:cNvSpPr>
              <p:nvPr/>
            </p:nvSpPr>
            <p:spPr bwMode="auto">
              <a:xfrm>
                <a:off x="3024" y="2400"/>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3265" name="Oval 24"/>
              <p:cNvSpPr>
                <a:spLocks noChangeArrowheads="1"/>
              </p:cNvSpPr>
              <p:nvPr/>
            </p:nvSpPr>
            <p:spPr bwMode="auto">
              <a:xfrm>
                <a:off x="1872"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3266" name="Oval 25"/>
              <p:cNvSpPr>
                <a:spLocks noChangeArrowheads="1"/>
              </p:cNvSpPr>
              <p:nvPr/>
            </p:nvSpPr>
            <p:spPr bwMode="auto">
              <a:xfrm>
                <a:off x="2400"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3267" name="Oval 26"/>
              <p:cNvSpPr>
                <a:spLocks noChangeArrowheads="1"/>
              </p:cNvSpPr>
              <p:nvPr/>
            </p:nvSpPr>
            <p:spPr bwMode="auto">
              <a:xfrm>
                <a:off x="2784"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3268" name="Oval 27"/>
              <p:cNvSpPr>
                <a:spLocks noChangeArrowheads="1"/>
              </p:cNvSpPr>
              <p:nvPr/>
            </p:nvSpPr>
            <p:spPr bwMode="auto">
              <a:xfrm>
                <a:off x="3312" y="3024"/>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3269" name="Line 28"/>
              <p:cNvSpPr>
                <a:spLocks noChangeShapeType="1"/>
              </p:cNvSpPr>
              <p:nvPr/>
            </p:nvSpPr>
            <p:spPr bwMode="auto">
              <a:xfrm flipH="1">
                <a:off x="2282" y="2000"/>
                <a:ext cx="321" cy="4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3270" name="Line 29"/>
              <p:cNvSpPr>
                <a:spLocks noChangeShapeType="1"/>
              </p:cNvSpPr>
              <p:nvPr/>
            </p:nvSpPr>
            <p:spPr bwMode="auto">
              <a:xfrm flipH="1">
                <a:off x="1969" y="2534"/>
                <a:ext cx="214" cy="4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3271" name="Line 30"/>
              <p:cNvSpPr>
                <a:spLocks noChangeShapeType="1"/>
              </p:cNvSpPr>
              <p:nvPr/>
            </p:nvSpPr>
            <p:spPr bwMode="auto">
              <a:xfrm>
                <a:off x="2726" y="2000"/>
                <a:ext cx="321" cy="4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3272" name="Line 31"/>
              <p:cNvSpPr>
                <a:spLocks noChangeShapeType="1"/>
              </p:cNvSpPr>
              <p:nvPr/>
            </p:nvSpPr>
            <p:spPr bwMode="auto">
              <a:xfrm flipH="1">
                <a:off x="2866" y="2526"/>
                <a:ext cx="198"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3273" name="Line 32"/>
              <p:cNvSpPr>
                <a:spLocks noChangeShapeType="1"/>
              </p:cNvSpPr>
              <p:nvPr/>
            </p:nvSpPr>
            <p:spPr bwMode="auto">
              <a:xfrm>
                <a:off x="2274" y="2534"/>
                <a:ext cx="181" cy="4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3274" name="Line 33"/>
              <p:cNvSpPr>
                <a:spLocks noChangeShapeType="1"/>
              </p:cNvSpPr>
              <p:nvPr/>
            </p:nvSpPr>
            <p:spPr bwMode="auto">
              <a:xfrm>
                <a:off x="3146" y="2526"/>
                <a:ext cx="214"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53261" name="Oval 34"/>
            <p:cNvSpPr>
              <a:spLocks noChangeArrowheads="1"/>
            </p:cNvSpPr>
            <p:nvPr/>
          </p:nvSpPr>
          <p:spPr bwMode="auto">
            <a:xfrm>
              <a:off x="2592" y="1872"/>
              <a:ext cx="144" cy="144"/>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53253" name="Text Box 35"/>
          <p:cNvSpPr txBox="1">
            <a:spLocks noChangeArrowheads="1"/>
          </p:cNvSpPr>
          <p:nvPr/>
        </p:nvSpPr>
        <p:spPr bwMode="auto">
          <a:xfrm>
            <a:off x="1355725" y="1785938"/>
            <a:ext cx="558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 fringe queues: FRINGE1 and FRINGE2</a:t>
            </a:r>
          </a:p>
        </p:txBody>
      </p:sp>
      <p:grpSp>
        <p:nvGrpSpPr>
          <p:cNvPr id="6" name="Group 36"/>
          <p:cNvGrpSpPr>
            <a:grpSpLocks/>
          </p:cNvGrpSpPr>
          <p:nvPr/>
        </p:nvGrpSpPr>
        <p:grpSpPr bwMode="auto">
          <a:xfrm>
            <a:off x="3733800" y="3048000"/>
            <a:ext cx="1143000" cy="1066800"/>
            <a:chOff x="2352" y="1920"/>
            <a:chExt cx="720" cy="672"/>
          </a:xfrm>
        </p:grpSpPr>
        <p:sp>
          <p:nvSpPr>
            <p:cNvPr id="53257" name="Rectangle 37"/>
            <p:cNvSpPr>
              <a:spLocks noChangeArrowheads="1"/>
            </p:cNvSpPr>
            <p:nvPr/>
          </p:nvSpPr>
          <p:spPr bwMode="auto">
            <a:xfrm>
              <a:off x="2592"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3258" name="Line 38"/>
            <p:cNvSpPr>
              <a:spLocks noChangeShapeType="1"/>
            </p:cNvSpPr>
            <p:nvPr/>
          </p:nvSpPr>
          <p:spPr bwMode="auto">
            <a:xfrm flipV="1">
              <a:off x="2352" y="2064"/>
              <a:ext cx="240" cy="192"/>
            </a:xfrm>
            <a:prstGeom prst="line">
              <a:avLst/>
            </a:prstGeom>
            <a:noFill/>
            <a:ln w="9525">
              <a:solidFill>
                <a:srgbClr val="CC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3259" name="Line 39"/>
            <p:cNvSpPr>
              <a:spLocks noChangeShapeType="1"/>
            </p:cNvSpPr>
            <p:nvPr/>
          </p:nvSpPr>
          <p:spPr bwMode="auto">
            <a:xfrm flipH="1" flipV="1">
              <a:off x="2784" y="2112"/>
              <a:ext cx="288" cy="480"/>
            </a:xfrm>
            <a:prstGeom prst="line">
              <a:avLst/>
            </a:prstGeom>
            <a:noFill/>
            <a:ln w="9525">
              <a:solidFill>
                <a:srgbClr val="CC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115752" name="Text Box 40"/>
          <p:cNvSpPr txBox="1">
            <a:spLocks noChangeArrowheads="1"/>
          </p:cNvSpPr>
          <p:nvPr/>
        </p:nvSpPr>
        <p:spPr bwMode="auto">
          <a:xfrm>
            <a:off x="990600" y="5562600"/>
            <a:ext cx="7691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800">
                <a:latin typeface="Tahoma" panose="020B0604030504040204" pitchFamily="34" charset="0"/>
              </a:rPr>
              <a:t>Time and space complexity =</a:t>
            </a:r>
            <a:r>
              <a:rPr lang="en-US" altLang="id-ID" sz="2400">
                <a:latin typeface="Tahoma" panose="020B0604030504040204" pitchFamily="34" charset="0"/>
              </a:rPr>
              <a:t> </a:t>
            </a:r>
            <a:r>
              <a:rPr lang="en-US" altLang="id-ID" sz="2800">
                <a:solidFill>
                  <a:srgbClr val="CC6600"/>
                </a:solidFill>
                <a:latin typeface="Tahoma" panose="020B0604030504040204" pitchFamily="34" charset="0"/>
              </a:rPr>
              <a:t>O(b</a:t>
            </a:r>
            <a:r>
              <a:rPr lang="en-US" altLang="id-ID" sz="2800" baseline="30000">
                <a:solidFill>
                  <a:srgbClr val="CC6600"/>
                </a:solidFill>
                <a:latin typeface="Tahoma" panose="020B0604030504040204" pitchFamily="34" charset="0"/>
                <a:cs typeface="Times New Roman" panose="02020603050405020304" pitchFamily="18" charset="0"/>
                <a:sym typeface="Wingdings" panose="05000000000000000000" pitchFamily="2" charset="2"/>
              </a:rPr>
              <a:t>d/2</a:t>
            </a:r>
            <a:r>
              <a:rPr lang="en-US" altLang="id-ID" sz="2800">
                <a:solidFill>
                  <a:srgbClr val="CC6600"/>
                </a:solidFill>
                <a:latin typeface="Tahoma" panose="020B0604030504040204" pitchFamily="34" charset="0"/>
              </a:rPr>
              <a:t>)</a:t>
            </a:r>
            <a:r>
              <a:rPr lang="en-US" altLang="id-ID" sz="2800">
                <a:latin typeface="Tahoma" panose="020B0604030504040204" pitchFamily="34" charset="0"/>
              </a:rPr>
              <a:t> </a:t>
            </a:r>
            <a:r>
              <a:rPr lang="en-US" altLang="id-ID" sz="2800">
                <a:solidFill>
                  <a:srgbClr val="CC6600"/>
                </a:solidFill>
                <a:latin typeface="Tahoma" panose="020B0604030504040204" pitchFamily="34" charset="0"/>
              </a:rPr>
              <a:t>&lt;&lt;</a:t>
            </a:r>
            <a:r>
              <a:rPr lang="en-US" altLang="id-ID" sz="2800">
                <a:latin typeface="Tahoma" panose="020B0604030504040204" pitchFamily="34" charset="0"/>
              </a:rPr>
              <a:t> </a:t>
            </a:r>
            <a:r>
              <a:rPr lang="en-US" altLang="id-ID" sz="2800">
                <a:solidFill>
                  <a:srgbClr val="CC6600"/>
                </a:solidFill>
                <a:latin typeface="Tahoma" panose="020B0604030504040204" pitchFamily="34" charset="0"/>
              </a:rPr>
              <a:t>O(b</a:t>
            </a:r>
            <a:r>
              <a:rPr lang="en-US" altLang="id-ID" sz="2800" baseline="30000">
                <a:solidFill>
                  <a:srgbClr val="CC6600"/>
                </a:solidFill>
                <a:latin typeface="Tahoma" panose="020B0604030504040204" pitchFamily="34" charset="0"/>
                <a:cs typeface="Times New Roman" panose="02020603050405020304" pitchFamily="18" charset="0"/>
                <a:sym typeface="Wingdings" panose="05000000000000000000" pitchFamily="2" charset="2"/>
              </a:rPr>
              <a:t>d</a:t>
            </a:r>
            <a:r>
              <a:rPr lang="en-US" altLang="id-ID" sz="2800">
                <a:solidFill>
                  <a:srgbClr val="CC6600"/>
                </a:solidFill>
                <a:latin typeface="Tahoma" panose="020B0604030504040204" pitchFamily="34" charset="0"/>
              </a:rPr>
              <a:t>)</a:t>
            </a:r>
            <a:r>
              <a:rPr lang="en-US" altLang="id-ID" sz="2800">
                <a:latin typeface="Tahoma" panose="020B0604030504040204" pitchFamily="34" charset="0"/>
              </a:rPr>
              <a:t> </a:t>
            </a:r>
          </a:p>
        </p:txBody>
      </p:sp>
      <p:sp>
        <p:nvSpPr>
          <p:cNvPr id="115753" name="Freeform 41"/>
          <p:cNvSpPr>
            <a:spLocks/>
          </p:cNvSpPr>
          <p:nvPr/>
        </p:nvSpPr>
        <p:spPr bwMode="auto">
          <a:xfrm>
            <a:off x="1358900" y="2844800"/>
            <a:ext cx="5842000" cy="2247900"/>
          </a:xfrm>
          <a:custGeom>
            <a:avLst/>
            <a:gdLst>
              <a:gd name="T0" fmla="*/ 2147483647 w 3680"/>
              <a:gd name="T1" fmla="*/ 2147483647 h 1416"/>
              <a:gd name="T2" fmla="*/ 2147483647 w 3680"/>
              <a:gd name="T3" fmla="*/ 2147483647 h 1416"/>
              <a:gd name="T4" fmla="*/ 2147483647 w 3680"/>
              <a:gd name="T5" fmla="*/ 2147483647 h 1416"/>
              <a:gd name="T6" fmla="*/ 2147483647 w 3680"/>
              <a:gd name="T7" fmla="*/ 2147483647 h 1416"/>
              <a:gd name="T8" fmla="*/ 2147483647 w 3680"/>
              <a:gd name="T9" fmla="*/ 2147483647 h 1416"/>
              <a:gd name="T10" fmla="*/ 2147483647 w 3680"/>
              <a:gd name="T11" fmla="*/ 2147483647 h 1416"/>
              <a:gd name="T12" fmla="*/ 2147483647 w 3680"/>
              <a:gd name="T13" fmla="*/ 2147483647 h 1416"/>
              <a:gd name="T14" fmla="*/ 2147483647 w 3680"/>
              <a:gd name="T15" fmla="*/ 2147483647 h 1416"/>
              <a:gd name="T16" fmla="*/ 2147483647 w 3680"/>
              <a:gd name="T17" fmla="*/ 2147483647 h 1416"/>
              <a:gd name="T18" fmla="*/ 2147483647 w 3680"/>
              <a:gd name="T19" fmla="*/ 2147483647 h 1416"/>
              <a:gd name="T20" fmla="*/ 2147483647 w 3680"/>
              <a:gd name="T21" fmla="*/ 2147483647 h 1416"/>
              <a:gd name="T22" fmla="*/ 2147483647 w 3680"/>
              <a:gd name="T23" fmla="*/ 2147483647 h 1416"/>
              <a:gd name="T24" fmla="*/ 2147483647 w 3680"/>
              <a:gd name="T25" fmla="*/ 2147483647 h 1416"/>
              <a:gd name="T26" fmla="*/ 2147483647 w 3680"/>
              <a:gd name="T27" fmla="*/ 2147483647 h 1416"/>
              <a:gd name="T28" fmla="*/ 2147483647 w 3680"/>
              <a:gd name="T29" fmla="*/ 2147483647 h 1416"/>
              <a:gd name="T30" fmla="*/ 2147483647 w 3680"/>
              <a:gd name="T31" fmla="*/ 2147483647 h 1416"/>
              <a:gd name="T32" fmla="*/ 2147483647 w 3680"/>
              <a:gd name="T33" fmla="*/ 2147483647 h 1416"/>
              <a:gd name="T34" fmla="*/ 2147483647 w 3680"/>
              <a:gd name="T35" fmla="*/ 2147483647 h 1416"/>
              <a:gd name="T36" fmla="*/ 2147483647 w 3680"/>
              <a:gd name="T37" fmla="*/ 2147483647 h 14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80"/>
              <a:gd name="T58" fmla="*/ 0 h 1416"/>
              <a:gd name="T59" fmla="*/ 3680 w 3680"/>
              <a:gd name="T60" fmla="*/ 1416 h 14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80" h="1416">
                <a:moveTo>
                  <a:pt x="680" y="80"/>
                </a:moveTo>
                <a:cubicBezTo>
                  <a:pt x="544" y="160"/>
                  <a:pt x="208" y="440"/>
                  <a:pt x="104" y="560"/>
                </a:cubicBezTo>
                <a:cubicBezTo>
                  <a:pt x="0" y="680"/>
                  <a:pt x="24" y="752"/>
                  <a:pt x="56" y="800"/>
                </a:cubicBezTo>
                <a:cubicBezTo>
                  <a:pt x="88" y="848"/>
                  <a:pt x="192" y="880"/>
                  <a:pt x="296" y="848"/>
                </a:cubicBezTo>
                <a:cubicBezTo>
                  <a:pt x="400" y="816"/>
                  <a:pt x="584" y="672"/>
                  <a:pt x="680" y="608"/>
                </a:cubicBezTo>
                <a:cubicBezTo>
                  <a:pt x="776" y="544"/>
                  <a:pt x="752" y="448"/>
                  <a:pt x="872" y="464"/>
                </a:cubicBezTo>
                <a:cubicBezTo>
                  <a:pt x="992" y="480"/>
                  <a:pt x="1120" y="592"/>
                  <a:pt x="1400" y="704"/>
                </a:cubicBezTo>
                <a:cubicBezTo>
                  <a:pt x="1680" y="816"/>
                  <a:pt x="2288" y="1032"/>
                  <a:pt x="2552" y="1136"/>
                </a:cubicBezTo>
                <a:cubicBezTo>
                  <a:pt x="2816" y="1240"/>
                  <a:pt x="2808" y="1416"/>
                  <a:pt x="2984" y="1328"/>
                </a:cubicBezTo>
                <a:cubicBezTo>
                  <a:pt x="3160" y="1240"/>
                  <a:pt x="3536" y="752"/>
                  <a:pt x="3608" y="608"/>
                </a:cubicBezTo>
                <a:cubicBezTo>
                  <a:pt x="3680" y="464"/>
                  <a:pt x="3464" y="480"/>
                  <a:pt x="3416" y="464"/>
                </a:cubicBezTo>
                <a:cubicBezTo>
                  <a:pt x="3368" y="448"/>
                  <a:pt x="3368" y="472"/>
                  <a:pt x="3320" y="512"/>
                </a:cubicBezTo>
                <a:cubicBezTo>
                  <a:pt x="3272" y="552"/>
                  <a:pt x="3200" y="640"/>
                  <a:pt x="3128" y="704"/>
                </a:cubicBezTo>
                <a:cubicBezTo>
                  <a:pt x="3056" y="768"/>
                  <a:pt x="2960" y="864"/>
                  <a:pt x="2888" y="896"/>
                </a:cubicBezTo>
                <a:cubicBezTo>
                  <a:pt x="2816" y="928"/>
                  <a:pt x="2880" y="968"/>
                  <a:pt x="2696" y="896"/>
                </a:cubicBezTo>
                <a:cubicBezTo>
                  <a:pt x="2512" y="824"/>
                  <a:pt x="2016" y="568"/>
                  <a:pt x="1784" y="464"/>
                </a:cubicBezTo>
                <a:cubicBezTo>
                  <a:pt x="1552" y="360"/>
                  <a:pt x="1448" y="336"/>
                  <a:pt x="1304" y="272"/>
                </a:cubicBezTo>
                <a:cubicBezTo>
                  <a:pt x="1160" y="208"/>
                  <a:pt x="1024" y="112"/>
                  <a:pt x="920" y="80"/>
                </a:cubicBezTo>
                <a:cubicBezTo>
                  <a:pt x="816" y="48"/>
                  <a:pt x="816" y="0"/>
                  <a:pt x="680" y="80"/>
                </a:cubicBezTo>
                <a:close/>
              </a:path>
            </a:pathLst>
          </a:custGeom>
          <a:noFill/>
          <a:ln w="28575">
            <a:solidFill>
              <a:srgbClr val="33CC33"/>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52" grpId="0" autoUpdateAnimBg="0"/>
      <p:bldP spid="11575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533400" y="274638"/>
            <a:ext cx="8229600" cy="1143000"/>
          </a:xfrm>
        </p:spPr>
        <p:txBody>
          <a:bodyPr/>
          <a:lstStyle/>
          <a:p>
            <a:pPr>
              <a:defRPr/>
            </a:pPr>
            <a:r>
              <a:rPr lang="en-US" b="1" dirty="0" smtClean="0">
                <a:solidFill>
                  <a:srgbClr val="C00000"/>
                </a:solidFill>
                <a:effectLst>
                  <a:outerShdw blurRad="38100" dist="38100" dir="2700000" algn="tl">
                    <a:srgbClr val="C0C0C0"/>
                  </a:outerShdw>
                </a:effectLst>
              </a:rPr>
              <a:t>Depth-First Strategy</a:t>
            </a:r>
          </a:p>
        </p:txBody>
      </p:sp>
      <p:sp>
        <p:nvSpPr>
          <p:cNvPr id="54275" name="Rectangle 3"/>
          <p:cNvSpPr>
            <a:spLocks noGrp="1" noChangeArrowheads="1"/>
          </p:cNvSpPr>
          <p:nvPr>
            <p:ph type="body" idx="1"/>
          </p:nvPr>
        </p:nvSpPr>
        <p:spPr>
          <a:xfrm>
            <a:off x="762000" y="1600200"/>
            <a:ext cx="8229600" cy="4525963"/>
          </a:xfrm>
        </p:spPr>
        <p:txBody>
          <a:bodyPr/>
          <a:lstStyle/>
          <a:p>
            <a:pPr>
              <a:buFontTx/>
              <a:buNone/>
            </a:pPr>
            <a:r>
              <a:rPr lang="en-US" altLang="id-ID" smtClean="0"/>
              <a:t>Node baru disisipkan didepan stack </a:t>
            </a:r>
            <a:r>
              <a:rPr lang="en-US" altLang="id-ID" sz="2800" smtClean="0"/>
              <a:t>FRINGE</a:t>
            </a:r>
          </a:p>
        </p:txBody>
      </p:sp>
      <p:sp>
        <p:nvSpPr>
          <p:cNvPr id="54276" name="Text Box 4"/>
          <p:cNvSpPr txBox="1">
            <a:spLocks noChangeArrowheads="1"/>
          </p:cNvSpPr>
          <p:nvPr/>
        </p:nvSpPr>
        <p:spPr bwMode="auto">
          <a:xfrm>
            <a:off x="4114800" y="2362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grpSp>
        <p:nvGrpSpPr>
          <p:cNvPr id="54277" name="Group 6"/>
          <p:cNvGrpSpPr>
            <a:grpSpLocks/>
          </p:cNvGrpSpPr>
          <p:nvPr/>
        </p:nvGrpSpPr>
        <p:grpSpPr bwMode="auto">
          <a:xfrm>
            <a:off x="914400" y="2590800"/>
            <a:ext cx="7391400" cy="3276600"/>
            <a:chOff x="576" y="1632"/>
            <a:chExt cx="4656" cy="2064"/>
          </a:xfrm>
        </p:grpSpPr>
        <p:sp>
          <p:nvSpPr>
            <p:cNvPr id="54288"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4289"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4290"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4291"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4292"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4293"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4294"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4295"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4296"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4297"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4298"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4299"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4300"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4301"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4302"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4303"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4304"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4305"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4306"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4307"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4308"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4309"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4310" name="Oval 29"/>
            <p:cNvSpPr>
              <a:spLocks noChangeArrowheads="1"/>
            </p:cNvSpPr>
            <p:nvPr/>
          </p:nvSpPr>
          <p:spPr bwMode="auto">
            <a:xfrm>
              <a:off x="2784" y="1632"/>
              <a:ext cx="144" cy="14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54311" name="Group 30"/>
            <p:cNvGrpSpPr>
              <a:grpSpLocks/>
            </p:cNvGrpSpPr>
            <p:nvPr/>
          </p:nvGrpSpPr>
          <p:grpSpPr bwMode="auto">
            <a:xfrm>
              <a:off x="3984" y="3552"/>
              <a:ext cx="144" cy="144"/>
              <a:chOff x="4176" y="3552"/>
              <a:chExt cx="144" cy="144"/>
            </a:xfrm>
          </p:grpSpPr>
          <p:sp>
            <p:nvSpPr>
              <p:cNvPr id="54318"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4319" name="Oval 32"/>
              <p:cNvSpPr>
                <a:spLocks noChangeArrowheads="1"/>
              </p:cNvSpPr>
              <p:nvPr/>
            </p:nvSpPr>
            <p:spPr bwMode="auto">
              <a:xfrm>
                <a:off x="4176" y="3552"/>
                <a:ext cx="144" cy="144"/>
              </a:xfrm>
              <a:prstGeom prst="ellipse">
                <a:avLst/>
              </a:prstGeom>
              <a:solidFill>
                <a:srgbClr val="CC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54312"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4313"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4314"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4315"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4316"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4317"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54278" name="Text Box 39"/>
          <p:cNvSpPr txBox="1">
            <a:spLocks noChangeArrowheads="1"/>
          </p:cNvSpPr>
          <p:nvPr/>
        </p:nvSpPr>
        <p:spPr bwMode="auto">
          <a:xfrm>
            <a:off x="1981200" y="3276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54279" name="Text Box 40"/>
          <p:cNvSpPr txBox="1">
            <a:spLocks noChangeArrowheads="1"/>
          </p:cNvSpPr>
          <p:nvPr/>
        </p:nvSpPr>
        <p:spPr bwMode="auto">
          <a:xfrm>
            <a:off x="6858000" y="32766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54280" name="Text Box 41"/>
          <p:cNvSpPr txBox="1">
            <a:spLocks noChangeArrowheads="1"/>
          </p:cNvSpPr>
          <p:nvPr/>
        </p:nvSpPr>
        <p:spPr bwMode="auto">
          <a:xfrm>
            <a:off x="1143000" y="41910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54281" name="Text Box 42"/>
          <p:cNvSpPr txBox="1">
            <a:spLocks noChangeArrowheads="1"/>
          </p:cNvSpPr>
          <p:nvPr/>
        </p:nvSpPr>
        <p:spPr bwMode="auto">
          <a:xfrm>
            <a:off x="3352800" y="41910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grpSp>
        <p:nvGrpSpPr>
          <p:cNvPr id="54282" name="Group 43"/>
          <p:cNvGrpSpPr>
            <a:grpSpLocks/>
          </p:cNvGrpSpPr>
          <p:nvPr/>
        </p:nvGrpSpPr>
        <p:grpSpPr bwMode="auto">
          <a:xfrm>
            <a:off x="3276600" y="2514600"/>
            <a:ext cx="2038350" cy="1524000"/>
            <a:chOff x="2064" y="1584"/>
            <a:chExt cx="1284" cy="960"/>
          </a:xfrm>
        </p:grpSpPr>
        <p:sp>
          <p:nvSpPr>
            <p:cNvPr id="54286" name="AutoShape 44"/>
            <p:cNvSpPr>
              <a:spLocks noChangeArrowheads="1"/>
            </p:cNvSpPr>
            <p:nvPr/>
          </p:nvSpPr>
          <p:spPr bwMode="auto">
            <a:xfrm>
              <a:off x="2448" y="1584"/>
              <a:ext cx="144" cy="96"/>
            </a:xfrm>
            <a:prstGeom prst="chevron">
              <a:avLst>
                <a:gd name="adj" fmla="val 37500"/>
              </a:avLst>
            </a:prstGeom>
            <a:solidFill>
              <a:srgbClr val="CC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4287" name="Text Box 45"/>
            <p:cNvSpPr txBox="1">
              <a:spLocks noChangeArrowheads="1"/>
            </p:cNvSpPr>
            <p:nvPr/>
          </p:nvSpPr>
          <p:spPr bwMode="auto">
            <a:xfrm>
              <a:off x="2064" y="2256"/>
              <a:ext cx="12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FRINGE = (1)</a:t>
              </a:r>
            </a:p>
          </p:txBody>
        </p:sp>
      </p:grpSp>
      <p:sp>
        <p:nvSpPr>
          <p:cNvPr id="54283" name="Slide Number Placeholder 4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73DAEC-BCA6-4020-8A90-C61D0F621248}" type="slidenum">
              <a:rPr lang="en-US" altLang="id-ID"/>
              <a:pPr eaLnBrk="1" hangingPunct="1"/>
              <a:t>52</a:t>
            </a:fld>
            <a:endParaRPr lang="en-US" altLang="id-ID"/>
          </a:p>
        </p:txBody>
      </p:sp>
      <p:sp>
        <p:nvSpPr>
          <p:cNvPr id="54284" name="Text Box 42"/>
          <p:cNvSpPr txBox="1">
            <a:spLocks noChangeArrowheads="1"/>
          </p:cNvSpPr>
          <p:nvPr/>
        </p:nvSpPr>
        <p:spPr bwMode="auto">
          <a:xfrm>
            <a:off x="4648200" y="23622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initial</a:t>
            </a:r>
          </a:p>
        </p:txBody>
      </p:sp>
      <p:sp>
        <p:nvSpPr>
          <p:cNvPr id="54285" name="Text Box 42"/>
          <p:cNvSpPr txBox="1">
            <a:spLocks noChangeArrowheads="1"/>
          </p:cNvSpPr>
          <p:nvPr/>
        </p:nvSpPr>
        <p:spPr bwMode="auto">
          <a:xfrm>
            <a:off x="6072188" y="5788025"/>
            <a:ext cx="747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goal</a:t>
            </a:r>
          </a:p>
        </p:txBody>
      </p:sp>
    </p:spTree>
  </p:cSld>
  <p:clrMapOvr>
    <a:masterClrMapping/>
  </p:clrMapOvr>
  <p:transition>
    <p:spli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Depth-First Strategy</a:t>
            </a:r>
          </a:p>
        </p:txBody>
      </p:sp>
      <p:sp>
        <p:nvSpPr>
          <p:cNvPr id="55299" name="Rectangle 3"/>
          <p:cNvSpPr>
            <a:spLocks noGrp="1" noChangeArrowheads="1"/>
          </p:cNvSpPr>
          <p:nvPr>
            <p:ph type="body" idx="1"/>
          </p:nvPr>
        </p:nvSpPr>
        <p:spPr>
          <a:xfrm>
            <a:off x="914400" y="1600200"/>
            <a:ext cx="8229600" cy="4525963"/>
          </a:xfrm>
        </p:spPr>
        <p:txBody>
          <a:bodyPr/>
          <a:lstStyle/>
          <a:p>
            <a:pPr>
              <a:buFontTx/>
              <a:buNone/>
            </a:pPr>
            <a:r>
              <a:rPr lang="en-US" altLang="id-ID" smtClean="0"/>
              <a:t> </a:t>
            </a:r>
            <a:endParaRPr lang="en-US" altLang="id-ID" sz="2800" smtClean="0"/>
          </a:p>
        </p:txBody>
      </p:sp>
      <p:sp>
        <p:nvSpPr>
          <p:cNvPr id="55300" name="Text Box 4"/>
          <p:cNvSpPr txBox="1">
            <a:spLocks noChangeArrowheads="1"/>
          </p:cNvSpPr>
          <p:nvPr/>
        </p:nvSpPr>
        <p:spPr bwMode="auto">
          <a:xfrm>
            <a:off x="4114800" y="2362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grpSp>
        <p:nvGrpSpPr>
          <p:cNvPr id="55301" name="Group 5"/>
          <p:cNvGrpSpPr>
            <a:grpSpLocks/>
          </p:cNvGrpSpPr>
          <p:nvPr/>
        </p:nvGrpSpPr>
        <p:grpSpPr bwMode="auto">
          <a:xfrm>
            <a:off x="914400" y="2590800"/>
            <a:ext cx="7391400" cy="3276600"/>
            <a:chOff x="576" y="1632"/>
            <a:chExt cx="4656" cy="2064"/>
          </a:xfrm>
        </p:grpSpPr>
        <p:grpSp>
          <p:nvGrpSpPr>
            <p:cNvPr id="55309" name="Group 6"/>
            <p:cNvGrpSpPr>
              <a:grpSpLocks/>
            </p:cNvGrpSpPr>
            <p:nvPr/>
          </p:nvGrpSpPr>
          <p:grpSpPr bwMode="auto">
            <a:xfrm>
              <a:off x="576" y="1632"/>
              <a:ext cx="4656" cy="2064"/>
              <a:chOff x="576" y="1632"/>
              <a:chExt cx="4656" cy="2064"/>
            </a:xfrm>
          </p:grpSpPr>
          <p:sp>
            <p:nvSpPr>
              <p:cNvPr id="55314"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15"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16"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17"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18"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19"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20"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21"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22"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23"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24"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25"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26"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5327"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5328"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5329"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5330"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5331"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5332"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5333"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5334"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5335"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5336"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55337" name="Group 30"/>
              <p:cNvGrpSpPr>
                <a:grpSpLocks/>
              </p:cNvGrpSpPr>
              <p:nvPr/>
            </p:nvGrpSpPr>
            <p:grpSpPr bwMode="auto">
              <a:xfrm>
                <a:off x="3984" y="3552"/>
                <a:ext cx="144" cy="144"/>
                <a:chOff x="4176" y="3552"/>
                <a:chExt cx="144" cy="144"/>
              </a:xfrm>
            </p:grpSpPr>
            <p:sp>
              <p:nvSpPr>
                <p:cNvPr id="55344"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45" name="Oval 32"/>
                <p:cNvSpPr>
                  <a:spLocks noChangeArrowheads="1"/>
                </p:cNvSpPr>
                <p:nvPr/>
              </p:nvSpPr>
              <p:spPr bwMode="auto">
                <a:xfrm>
                  <a:off x="4176" y="3552"/>
                  <a:ext cx="144" cy="144"/>
                </a:xfrm>
                <a:prstGeom prst="ellipse">
                  <a:avLst/>
                </a:prstGeom>
                <a:solidFill>
                  <a:srgbClr val="CC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55338"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39"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40"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5341"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5342"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5343"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55310" name="Text Box 39"/>
            <p:cNvSpPr txBox="1">
              <a:spLocks noChangeArrowheads="1"/>
            </p:cNvSpPr>
            <p:nvPr/>
          </p:nvSpPr>
          <p:spPr bwMode="auto">
            <a:xfrm>
              <a:off x="1248"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55311" name="Text Box 40"/>
            <p:cNvSpPr txBox="1">
              <a:spLocks noChangeArrowheads="1"/>
            </p:cNvSpPr>
            <p:nvPr/>
          </p:nvSpPr>
          <p:spPr bwMode="auto">
            <a:xfrm>
              <a:off x="4320"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55312" name="Text Box 41"/>
            <p:cNvSpPr txBox="1">
              <a:spLocks noChangeArrowheads="1"/>
            </p:cNvSpPr>
            <p:nvPr/>
          </p:nvSpPr>
          <p:spPr bwMode="auto">
            <a:xfrm>
              <a:off x="720"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55313" name="Text Box 42"/>
            <p:cNvSpPr txBox="1">
              <a:spLocks noChangeArrowheads="1"/>
            </p:cNvSpPr>
            <p:nvPr/>
          </p:nvSpPr>
          <p:spPr bwMode="auto">
            <a:xfrm>
              <a:off x="2112"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grpSp>
      <p:grpSp>
        <p:nvGrpSpPr>
          <p:cNvPr id="55302" name="Group 43"/>
          <p:cNvGrpSpPr>
            <a:grpSpLocks/>
          </p:cNvGrpSpPr>
          <p:nvPr/>
        </p:nvGrpSpPr>
        <p:grpSpPr bwMode="auto">
          <a:xfrm>
            <a:off x="1752600" y="3429000"/>
            <a:ext cx="3916363" cy="609600"/>
            <a:chOff x="1104" y="2160"/>
            <a:chExt cx="2467" cy="384"/>
          </a:xfrm>
        </p:grpSpPr>
        <p:sp>
          <p:nvSpPr>
            <p:cNvPr id="55307" name="AutoShape 44"/>
            <p:cNvSpPr>
              <a:spLocks noChangeArrowheads="1"/>
            </p:cNvSpPr>
            <p:nvPr/>
          </p:nvSpPr>
          <p:spPr bwMode="auto">
            <a:xfrm>
              <a:off x="1104" y="2160"/>
              <a:ext cx="144" cy="96"/>
            </a:xfrm>
            <a:prstGeom prst="chevron">
              <a:avLst>
                <a:gd name="adj" fmla="val 37500"/>
              </a:avLst>
            </a:prstGeom>
            <a:solidFill>
              <a:srgbClr val="CC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08" name="Text Box 45"/>
            <p:cNvSpPr txBox="1">
              <a:spLocks noChangeArrowheads="1"/>
            </p:cNvSpPr>
            <p:nvPr/>
          </p:nvSpPr>
          <p:spPr bwMode="auto">
            <a:xfrm>
              <a:off x="2064" y="2256"/>
              <a:ext cx="15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FRINGE = (2, 3)</a:t>
              </a:r>
            </a:p>
          </p:txBody>
        </p:sp>
      </p:grpSp>
      <p:sp>
        <p:nvSpPr>
          <p:cNvPr id="55303" name="Oval 46"/>
          <p:cNvSpPr>
            <a:spLocks noChangeArrowheads="1"/>
          </p:cNvSpPr>
          <p:nvPr/>
        </p:nvSpPr>
        <p:spPr bwMode="auto">
          <a:xfrm>
            <a:off x="6629400" y="35052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04" name="Oval 47"/>
          <p:cNvSpPr>
            <a:spLocks noChangeArrowheads="1"/>
          </p:cNvSpPr>
          <p:nvPr/>
        </p:nvSpPr>
        <p:spPr bwMode="auto">
          <a:xfrm>
            <a:off x="2286000" y="35052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05" name="Oval 48"/>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5306" name="Slide Number Placeholder 4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03DD84-27DF-4BD5-AF37-5B0D3B0D41B1}" type="slidenum">
              <a:rPr lang="en-US" altLang="id-ID"/>
              <a:pPr eaLnBrk="1" hangingPunct="1"/>
              <a:t>53</a:t>
            </a:fld>
            <a:endParaRPr lang="en-US" altLang="id-ID"/>
          </a:p>
        </p:txBody>
      </p:sp>
    </p:spTree>
  </p:cSld>
  <p:clrMapOvr>
    <a:masterClrMapping/>
  </p:clrMapOvr>
  <p:transition>
    <p:spli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Depth-First Strategy</a:t>
            </a:r>
          </a:p>
        </p:txBody>
      </p:sp>
      <p:sp>
        <p:nvSpPr>
          <p:cNvPr id="56323" name="Rectangle 3"/>
          <p:cNvSpPr>
            <a:spLocks noGrp="1" noChangeArrowheads="1"/>
          </p:cNvSpPr>
          <p:nvPr>
            <p:ph type="body" idx="1"/>
          </p:nvPr>
        </p:nvSpPr>
        <p:spPr>
          <a:xfrm>
            <a:off x="914400" y="1470025"/>
            <a:ext cx="8229600" cy="4525963"/>
          </a:xfrm>
        </p:spPr>
        <p:txBody>
          <a:bodyPr/>
          <a:lstStyle/>
          <a:p>
            <a:pPr>
              <a:buFontTx/>
              <a:buNone/>
            </a:pPr>
            <a:r>
              <a:rPr lang="en-US" altLang="id-ID" smtClean="0"/>
              <a:t> </a:t>
            </a:r>
            <a:endParaRPr lang="en-US" altLang="id-ID" sz="2800" smtClean="0"/>
          </a:p>
        </p:txBody>
      </p:sp>
      <p:sp>
        <p:nvSpPr>
          <p:cNvPr id="56324" name="Text Box 4"/>
          <p:cNvSpPr txBox="1">
            <a:spLocks noChangeArrowheads="1"/>
          </p:cNvSpPr>
          <p:nvPr/>
        </p:nvSpPr>
        <p:spPr bwMode="auto">
          <a:xfrm>
            <a:off x="4114800" y="2362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grpSp>
        <p:nvGrpSpPr>
          <p:cNvPr id="56325" name="Group 5"/>
          <p:cNvGrpSpPr>
            <a:grpSpLocks/>
          </p:cNvGrpSpPr>
          <p:nvPr/>
        </p:nvGrpSpPr>
        <p:grpSpPr bwMode="auto">
          <a:xfrm>
            <a:off x="914400" y="2590800"/>
            <a:ext cx="7391400" cy="3276600"/>
            <a:chOff x="576" y="1632"/>
            <a:chExt cx="4656" cy="2064"/>
          </a:xfrm>
        </p:grpSpPr>
        <p:grpSp>
          <p:nvGrpSpPr>
            <p:cNvPr id="56338" name="Group 6"/>
            <p:cNvGrpSpPr>
              <a:grpSpLocks/>
            </p:cNvGrpSpPr>
            <p:nvPr/>
          </p:nvGrpSpPr>
          <p:grpSpPr bwMode="auto">
            <a:xfrm>
              <a:off x="576" y="1632"/>
              <a:ext cx="4656" cy="2064"/>
              <a:chOff x="576" y="1632"/>
              <a:chExt cx="4656" cy="2064"/>
            </a:xfrm>
          </p:grpSpPr>
          <p:sp>
            <p:nvSpPr>
              <p:cNvPr id="56343"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44"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45"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46"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47"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48"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49"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50"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51"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52"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53"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54"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55"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6356"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6357"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6358"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6359"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6360"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6361"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6362"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6363"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6364"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6365"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56366" name="Group 30"/>
              <p:cNvGrpSpPr>
                <a:grpSpLocks/>
              </p:cNvGrpSpPr>
              <p:nvPr/>
            </p:nvGrpSpPr>
            <p:grpSpPr bwMode="auto">
              <a:xfrm>
                <a:off x="3984" y="3552"/>
                <a:ext cx="144" cy="144"/>
                <a:chOff x="4176" y="3552"/>
                <a:chExt cx="144" cy="144"/>
              </a:xfrm>
            </p:grpSpPr>
            <p:sp>
              <p:nvSpPr>
                <p:cNvPr id="56373"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74" name="Oval 32"/>
                <p:cNvSpPr>
                  <a:spLocks noChangeArrowheads="1"/>
                </p:cNvSpPr>
                <p:nvPr/>
              </p:nvSpPr>
              <p:spPr bwMode="auto">
                <a:xfrm>
                  <a:off x="4176" y="3552"/>
                  <a:ext cx="144" cy="144"/>
                </a:xfrm>
                <a:prstGeom prst="ellipse">
                  <a:avLst/>
                </a:prstGeom>
                <a:solidFill>
                  <a:srgbClr val="CC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56367"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68"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69"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6370"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6371"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6372"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56339" name="Text Box 39"/>
            <p:cNvSpPr txBox="1">
              <a:spLocks noChangeArrowheads="1"/>
            </p:cNvSpPr>
            <p:nvPr/>
          </p:nvSpPr>
          <p:spPr bwMode="auto">
            <a:xfrm>
              <a:off x="1248"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56340" name="Text Box 40"/>
            <p:cNvSpPr txBox="1">
              <a:spLocks noChangeArrowheads="1"/>
            </p:cNvSpPr>
            <p:nvPr/>
          </p:nvSpPr>
          <p:spPr bwMode="auto">
            <a:xfrm>
              <a:off x="4320"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56341" name="Text Box 41"/>
            <p:cNvSpPr txBox="1">
              <a:spLocks noChangeArrowheads="1"/>
            </p:cNvSpPr>
            <p:nvPr/>
          </p:nvSpPr>
          <p:spPr bwMode="auto">
            <a:xfrm>
              <a:off x="720"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56342" name="Text Box 42"/>
            <p:cNvSpPr txBox="1">
              <a:spLocks noChangeArrowheads="1"/>
            </p:cNvSpPr>
            <p:nvPr/>
          </p:nvSpPr>
          <p:spPr bwMode="auto">
            <a:xfrm>
              <a:off x="2112"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grpSp>
      <p:grpSp>
        <p:nvGrpSpPr>
          <p:cNvPr id="56326" name="Group 43"/>
          <p:cNvGrpSpPr>
            <a:grpSpLocks/>
          </p:cNvGrpSpPr>
          <p:nvPr/>
        </p:nvGrpSpPr>
        <p:grpSpPr bwMode="auto">
          <a:xfrm>
            <a:off x="914400" y="3581400"/>
            <a:ext cx="5108575" cy="914400"/>
            <a:chOff x="576" y="2256"/>
            <a:chExt cx="3218" cy="576"/>
          </a:xfrm>
        </p:grpSpPr>
        <p:sp>
          <p:nvSpPr>
            <p:cNvPr id="56336" name="AutoShape 44"/>
            <p:cNvSpPr>
              <a:spLocks noChangeArrowheads="1"/>
            </p:cNvSpPr>
            <p:nvPr/>
          </p:nvSpPr>
          <p:spPr bwMode="auto">
            <a:xfrm>
              <a:off x="576" y="2736"/>
              <a:ext cx="144" cy="96"/>
            </a:xfrm>
            <a:prstGeom prst="chevron">
              <a:avLst>
                <a:gd name="adj" fmla="val 37500"/>
              </a:avLst>
            </a:prstGeom>
            <a:solidFill>
              <a:srgbClr val="CC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37" name="Text Box 45"/>
            <p:cNvSpPr txBox="1">
              <a:spLocks noChangeArrowheads="1"/>
            </p:cNvSpPr>
            <p:nvPr/>
          </p:nvSpPr>
          <p:spPr bwMode="auto">
            <a:xfrm>
              <a:off x="2064" y="2256"/>
              <a:ext cx="17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FRINGE = (4, 5, 3)</a:t>
              </a:r>
            </a:p>
          </p:txBody>
        </p:sp>
      </p:grpSp>
      <p:sp>
        <p:nvSpPr>
          <p:cNvPr id="56327" name="Oval 46"/>
          <p:cNvSpPr>
            <a:spLocks noChangeArrowheads="1"/>
          </p:cNvSpPr>
          <p:nvPr/>
        </p:nvSpPr>
        <p:spPr bwMode="auto">
          <a:xfrm>
            <a:off x="6629400" y="35052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28" name="Oval 47"/>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29" name="Oval 48"/>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30" name="Line 49"/>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6331" name="Line 50"/>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6332" name="Oval 51"/>
          <p:cNvSpPr>
            <a:spLocks noChangeArrowheads="1"/>
          </p:cNvSpPr>
          <p:nvPr/>
        </p:nvSpPr>
        <p:spPr bwMode="auto">
          <a:xfrm>
            <a:off x="3200400" y="44958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33" name="Oval 52"/>
          <p:cNvSpPr>
            <a:spLocks noChangeArrowheads="1"/>
          </p:cNvSpPr>
          <p:nvPr/>
        </p:nvSpPr>
        <p:spPr bwMode="auto">
          <a:xfrm>
            <a:off x="1447800" y="44958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34" name="Oval 53"/>
          <p:cNvSpPr>
            <a:spLocks noChangeArrowheads="1"/>
          </p:cNvSpPr>
          <p:nvPr/>
        </p:nvSpPr>
        <p:spPr bwMode="auto">
          <a:xfrm>
            <a:off x="2286000" y="35052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6335" name="Slide Number Placeholder 5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5DAF97-C949-45B1-93A1-56865356D316}" type="slidenum">
              <a:rPr lang="en-US" altLang="id-ID"/>
              <a:pPr eaLnBrk="1" hangingPunct="1"/>
              <a:t>54</a:t>
            </a:fld>
            <a:endParaRPr lang="en-US" altLang="id-ID"/>
          </a:p>
        </p:txBody>
      </p:sp>
    </p:spTree>
  </p:cSld>
  <p:clrMapOvr>
    <a:masterClrMapping/>
  </p:clrMapOvr>
  <p:transition>
    <p:spli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Depth-First Strategy</a:t>
            </a:r>
          </a:p>
        </p:txBody>
      </p:sp>
      <p:sp>
        <p:nvSpPr>
          <p:cNvPr id="57347" name="Rectangle 3"/>
          <p:cNvSpPr>
            <a:spLocks noGrp="1" noChangeArrowheads="1"/>
          </p:cNvSpPr>
          <p:nvPr>
            <p:ph type="body" idx="1"/>
          </p:nvPr>
        </p:nvSpPr>
        <p:spPr>
          <a:xfrm>
            <a:off x="914400" y="1600200"/>
            <a:ext cx="8229600" cy="4525963"/>
          </a:xfrm>
        </p:spPr>
        <p:txBody>
          <a:bodyPr/>
          <a:lstStyle/>
          <a:p>
            <a:pPr>
              <a:buFontTx/>
              <a:buNone/>
            </a:pPr>
            <a:r>
              <a:rPr lang="en-US" altLang="id-ID" smtClean="0"/>
              <a:t> </a:t>
            </a:r>
            <a:endParaRPr lang="en-US" altLang="id-ID" sz="2800" smtClean="0"/>
          </a:p>
        </p:txBody>
      </p:sp>
      <p:sp>
        <p:nvSpPr>
          <p:cNvPr id="57348" name="Text Box 4"/>
          <p:cNvSpPr txBox="1">
            <a:spLocks noChangeArrowheads="1"/>
          </p:cNvSpPr>
          <p:nvPr/>
        </p:nvSpPr>
        <p:spPr bwMode="auto">
          <a:xfrm>
            <a:off x="4114800" y="2362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grpSp>
        <p:nvGrpSpPr>
          <p:cNvPr id="57349" name="Group 5"/>
          <p:cNvGrpSpPr>
            <a:grpSpLocks/>
          </p:cNvGrpSpPr>
          <p:nvPr/>
        </p:nvGrpSpPr>
        <p:grpSpPr bwMode="auto">
          <a:xfrm>
            <a:off x="914400" y="2590800"/>
            <a:ext cx="7391400" cy="3276600"/>
            <a:chOff x="576" y="1632"/>
            <a:chExt cx="4656" cy="2064"/>
          </a:xfrm>
        </p:grpSpPr>
        <p:grpSp>
          <p:nvGrpSpPr>
            <p:cNvPr id="57363" name="Group 6"/>
            <p:cNvGrpSpPr>
              <a:grpSpLocks/>
            </p:cNvGrpSpPr>
            <p:nvPr/>
          </p:nvGrpSpPr>
          <p:grpSpPr bwMode="auto">
            <a:xfrm>
              <a:off x="576" y="1632"/>
              <a:ext cx="4656" cy="2064"/>
              <a:chOff x="576" y="1632"/>
              <a:chExt cx="4656" cy="2064"/>
            </a:xfrm>
          </p:grpSpPr>
          <p:sp>
            <p:nvSpPr>
              <p:cNvPr id="57368"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69"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70"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71"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72"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73"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74"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75"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76"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77"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78"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79"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80"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7381"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7382"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7383"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7384"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7385"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7386"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7387"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7388"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7389"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7390"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57391" name="Group 30"/>
              <p:cNvGrpSpPr>
                <a:grpSpLocks/>
              </p:cNvGrpSpPr>
              <p:nvPr/>
            </p:nvGrpSpPr>
            <p:grpSpPr bwMode="auto">
              <a:xfrm>
                <a:off x="3984" y="3552"/>
                <a:ext cx="144" cy="144"/>
                <a:chOff x="4176" y="3552"/>
                <a:chExt cx="144" cy="144"/>
              </a:xfrm>
            </p:grpSpPr>
            <p:sp>
              <p:nvSpPr>
                <p:cNvPr id="57398"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99" name="Oval 32"/>
                <p:cNvSpPr>
                  <a:spLocks noChangeArrowheads="1"/>
                </p:cNvSpPr>
                <p:nvPr/>
              </p:nvSpPr>
              <p:spPr bwMode="auto">
                <a:xfrm>
                  <a:off x="4176" y="3552"/>
                  <a:ext cx="144" cy="144"/>
                </a:xfrm>
                <a:prstGeom prst="ellipse">
                  <a:avLst/>
                </a:prstGeom>
                <a:solidFill>
                  <a:srgbClr val="CC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57392"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93"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94"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7395"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7396"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7397"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57364" name="Text Box 39"/>
            <p:cNvSpPr txBox="1">
              <a:spLocks noChangeArrowheads="1"/>
            </p:cNvSpPr>
            <p:nvPr/>
          </p:nvSpPr>
          <p:spPr bwMode="auto">
            <a:xfrm>
              <a:off x="1248"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57365" name="Text Box 40"/>
            <p:cNvSpPr txBox="1">
              <a:spLocks noChangeArrowheads="1"/>
            </p:cNvSpPr>
            <p:nvPr/>
          </p:nvSpPr>
          <p:spPr bwMode="auto">
            <a:xfrm>
              <a:off x="4320"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57366" name="Text Box 41"/>
            <p:cNvSpPr txBox="1">
              <a:spLocks noChangeArrowheads="1"/>
            </p:cNvSpPr>
            <p:nvPr/>
          </p:nvSpPr>
          <p:spPr bwMode="auto">
            <a:xfrm>
              <a:off x="720"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57367" name="Text Box 42"/>
            <p:cNvSpPr txBox="1">
              <a:spLocks noChangeArrowheads="1"/>
            </p:cNvSpPr>
            <p:nvPr/>
          </p:nvSpPr>
          <p:spPr bwMode="auto">
            <a:xfrm>
              <a:off x="2112"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grpSp>
      <p:sp>
        <p:nvSpPr>
          <p:cNvPr id="57350" name="AutoShape 43"/>
          <p:cNvSpPr>
            <a:spLocks noChangeArrowheads="1"/>
          </p:cNvSpPr>
          <p:nvPr/>
        </p:nvSpPr>
        <p:spPr bwMode="auto">
          <a:xfrm>
            <a:off x="609600" y="5638800"/>
            <a:ext cx="228600" cy="152400"/>
          </a:xfrm>
          <a:prstGeom prst="chevron">
            <a:avLst>
              <a:gd name="adj" fmla="val 37500"/>
            </a:avLst>
          </a:prstGeom>
          <a:solidFill>
            <a:srgbClr val="CC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51" name="Oval 44"/>
          <p:cNvSpPr>
            <a:spLocks noChangeArrowheads="1"/>
          </p:cNvSpPr>
          <p:nvPr/>
        </p:nvSpPr>
        <p:spPr bwMode="auto">
          <a:xfrm>
            <a:off x="6629400" y="35052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52" name="Oval 45"/>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53" name="Oval 46"/>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54" name="Line 47"/>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7355" name="Line 48"/>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7356" name="Oval 49"/>
          <p:cNvSpPr>
            <a:spLocks noChangeArrowheads="1"/>
          </p:cNvSpPr>
          <p:nvPr/>
        </p:nvSpPr>
        <p:spPr bwMode="auto">
          <a:xfrm>
            <a:off x="3200400" y="44958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57" name="Oval 50"/>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58" name="Oval 51"/>
          <p:cNvSpPr>
            <a:spLocks noChangeArrowheads="1"/>
          </p:cNvSpPr>
          <p:nvPr/>
        </p:nvSpPr>
        <p:spPr bwMode="auto">
          <a:xfrm>
            <a:off x="2286000" y="35052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59" name="Oval 52"/>
          <p:cNvSpPr>
            <a:spLocks noChangeArrowheads="1"/>
          </p:cNvSpPr>
          <p:nvPr/>
        </p:nvSpPr>
        <p:spPr bwMode="auto">
          <a:xfrm>
            <a:off x="1447800" y="44958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60" name="Oval 53"/>
          <p:cNvSpPr>
            <a:spLocks noChangeArrowheads="1"/>
          </p:cNvSpPr>
          <p:nvPr/>
        </p:nvSpPr>
        <p:spPr bwMode="auto">
          <a:xfrm>
            <a:off x="1981200" y="56388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61" name="Oval 54"/>
          <p:cNvSpPr>
            <a:spLocks noChangeArrowheads="1"/>
          </p:cNvSpPr>
          <p:nvPr/>
        </p:nvSpPr>
        <p:spPr bwMode="auto">
          <a:xfrm>
            <a:off x="914400" y="56388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7362" name="Slide Number Placeholder 5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0888E43-528E-4702-8368-B53FBB9ADB0C}" type="slidenum">
              <a:rPr lang="en-US" altLang="id-ID"/>
              <a:pPr eaLnBrk="1" hangingPunct="1"/>
              <a:t>55</a:t>
            </a:fld>
            <a:endParaRPr lang="en-US" altLang="id-ID"/>
          </a:p>
        </p:txBody>
      </p:sp>
    </p:spTree>
  </p:cSld>
  <p:clrMapOvr>
    <a:masterClrMapping/>
  </p:clrMapOvr>
  <p:transition>
    <p:spli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Depth-First Strategy</a:t>
            </a:r>
          </a:p>
        </p:txBody>
      </p:sp>
      <p:sp>
        <p:nvSpPr>
          <p:cNvPr id="58371" name="Rectangle 3"/>
          <p:cNvSpPr>
            <a:spLocks noGrp="1" noChangeArrowheads="1"/>
          </p:cNvSpPr>
          <p:nvPr>
            <p:ph type="body" idx="1"/>
          </p:nvPr>
        </p:nvSpPr>
        <p:spPr>
          <a:xfrm>
            <a:off x="914400" y="1600200"/>
            <a:ext cx="8229600" cy="4525963"/>
          </a:xfrm>
        </p:spPr>
        <p:txBody>
          <a:bodyPr/>
          <a:lstStyle/>
          <a:p>
            <a:pPr>
              <a:buFontTx/>
              <a:buNone/>
            </a:pPr>
            <a:r>
              <a:rPr lang="en-US" altLang="id-ID" smtClean="0"/>
              <a:t> </a:t>
            </a:r>
            <a:endParaRPr lang="en-US" altLang="id-ID" sz="2800" smtClean="0"/>
          </a:p>
        </p:txBody>
      </p:sp>
      <p:sp>
        <p:nvSpPr>
          <p:cNvPr id="58372" name="Text Box 4"/>
          <p:cNvSpPr txBox="1">
            <a:spLocks noChangeArrowheads="1"/>
          </p:cNvSpPr>
          <p:nvPr/>
        </p:nvSpPr>
        <p:spPr bwMode="auto">
          <a:xfrm>
            <a:off x="4114800" y="2362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grpSp>
        <p:nvGrpSpPr>
          <p:cNvPr id="58373" name="Group 5"/>
          <p:cNvGrpSpPr>
            <a:grpSpLocks/>
          </p:cNvGrpSpPr>
          <p:nvPr/>
        </p:nvGrpSpPr>
        <p:grpSpPr bwMode="auto">
          <a:xfrm>
            <a:off x="914400" y="2590800"/>
            <a:ext cx="7391400" cy="3276600"/>
            <a:chOff x="576" y="1632"/>
            <a:chExt cx="4656" cy="2064"/>
          </a:xfrm>
        </p:grpSpPr>
        <p:grpSp>
          <p:nvGrpSpPr>
            <p:cNvPr id="58388" name="Group 6"/>
            <p:cNvGrpSpPr>
              <a:grpSpLocks/>
            </p:cNvGrpSpPr>
            <p:nvPr/>
          </p:nvGrpSpPr>
          <p:grpSpPr bwMode="auto">
            <a:xfrm>
              <a:off x="576" y="1632"/>
              <a:ext cx="4656" cy="2064"/>
              <a:chOff x="576" y="1632"/>
              <a:chExt cx="4656" cy="2064"/>
            </a:xfrm>
          </p:grpSpPr>
          <p:sp>
            <p:nvSpPr>
              <p:cNvPr id="58393"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94"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95"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96"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97"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98"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99"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400"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401"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402"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403"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404"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405"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8406"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8407"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8408"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8409"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8410"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8411"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8412"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8413"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8414"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8415"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58416" name="Group 30"/>
              <p:cNvGrpSpPr>
                <a:grpSpLocks/>
              </p:cNvGrpSpPr>
              <p:nvPr/>
            </p:nvGrpSpPr>
            <p:grpSpPr bwMode="auto">
              <a:xfrm>
                <a:off x="3984" y="3552"/>
                <a:ext cx="144" cy="144"/>
                <a:chOff x="4176" y="3552"/>
                <a:chExt cx="144" cy="144"/>
              </a:xfrm>
            </p:grpSpPr>
            <p:sp>
              <p:nvSpPr>
                <p:cNvPr id="58423"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424" name="Oval 32"/>
                <p:cNvSpPr>
                  <a:spLocks noChangeArrowheads="1"/>
                </p:cNvSpPr>
                <p:nvPr/>
              </p:nvSpPr>
              <p:spPr bwMode="auto">
                <a:xfrm>
                  <a:off x="4176" y="3552"/>
                  <a:ext cx="144" cy="144"/>
                </a:xfrm>
                <a:prstGeom prst="ellipse">
                  <a:avLst/>
                </a:prstGeom>
                <a:solidFill>
                  <a:srgbClr val="CC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58417"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418"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419"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8420"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8421"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8422"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58389" name="Text Box 39"/>
            <p:cNvSpPr txBox="1">
              <a:spLocks noChangeArrowheads="1"/>
            </p:cNvSpPr>
            <p:nvPr/>
          </p:nvSpPr>
          <p:spPr bwMode="auto">
            <a:xfrm>
              <a:off x="1248"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58390" name="Text Box 40"/>
            <p:cNvSpPr txBox="1">
              <a:spLocks noChangeArrowheads="1"/>
            </p:cNvSpPr>
            <p:nvPr/>
          </p:nvSpPr>
          <p:spPr bwMode="auto">
            <a:xfrm>
              <a:off x="4320"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58391" name="Text Box 41"/>
            <p:cNvSpPr txBox="1">
              <a:spLocks noChangeArrowheads="1"/>
            </p:cNvSpPr>
            <p:nvPr/>
          </p:nvSpPr>
          <p:spPr bwMode="auto">
            <a:xfrm>
              <a:off x="720"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58392" name="Text Box 42"/>
            <p:cNvSpPr txBox="1">
              <a:spLocks noChangeArrowheads="1"/>
            </p:cNvSpPr>
            <p:nvPr/>
          </p:nvSpPr>
          <p:spPr bwMode="auto">
            <a:xfrm>
              <a:off x="2112"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grpSp>
      <p:sp>
        <p:nvSpPr>
          <p:cNvPr id="58374" name="AutoShape 43"/>
          <p:cNvSpPr>
            <a:spLocks noChangeArrowheads="1"/>
          </p:cNvSpPr>
          <p:nvPr/>
        </p:nvSpPr>
        <p:spPr bwMode="auto">
          <a:xfrm>
            <a:off x="1676400" y="5638800"/>
            <a:ext cx="228600" cy="152400"/>
          </a:xfrm>
          <a:prstGeom prst="chevron">
            <a:avLst>
              <a:gd name="adj" fmla="val 37500"/>
            </a:avLst>
          </a:prstGeom>
          <a:solidFill>
            <a:srgbClr val="CC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75" name="Oval 44"/>
          <p:cNvSpPr>
            <a:spLocks noChangeArrowheads="1"/>
          </p:cNvSpPr>
          <p:nvPr/>
        </p:nvSpPr>
        <p:spPr bwMode="auto">
          <a:xfrm>
            <a:off x="6629400" y="35052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76" name="Oval 45"/>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77" name="Oval 46"/>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78" name="Line 47"/>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8379" name="Line 48"/>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8380" name="Oval 49"/>
          <p:cNvSpPr>
            <a:spLocks noChangeArrowheads="1"/>
          </p:cNvSpPr>
          <p:nvPr/>
        </p:nvSpPr>
        <p:spPr bwMode="auto">
          <a:xfrm>
            <a:off x="3200400" y="44958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81" name="Oval 50"/>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82" name="Oval 51"/>
          <p:cNvSpPr>
            <a:spLocks noChangeArrowheads="1"/>
          </p:cNvSpPr>
          <p:nvPr/>
        </p:nvSpPr>
        <p:spPr bwMode="auto">
          <a:xfrm>
            <a:off x="2286000" y="35052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83" name="Oval 52"/>
          <p:cNvSpPr>
            <a:spLocks noChangeArrowheads="1"/>
          </p:cNvSpPr>
          <p:nvPr/>
        </p:nvSpPr>
        <p:spPr bwMode="auto">
          <a:xfrm>
            <a:off x="1447800" y="44958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84" name="Oval 53"/>
          <p:cNvSpPr>
            <a:spLocks noChangeArrowheads="1"/>
          </p:cNvSpPr>
          <p:nvPr/>
        </p:nvSpPr>
        <p:spPr bwMode="auto">
          <a:xfrm>
            <a:off x="1981200" y="56388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85" name="Oval 54"/>
          <p:cNvSpPr>
            <a:spLocks noChangeArrowheads="1"/>
          </p:cNvSpPr>
          <p:nvPr/>
        </p:nvSpPr>
        <p:spPr bwMode="auto">
          <a:xfrm>
            <a:off x="9144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86" name="Oval 55"/>
          <p:cNvSpPr>
            <a:spLocks noChangeArrowheads="1"/>
          </p:cNvSpPr>
          <p:nvPr/>
        </p:nvSpPr>
        <p:spPr bwMode="auto">
          <a:xfrm>
            <a:off x="914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8387" name="Slide Number Placeholder 5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B21F94-8BA4-4461-A48A-A83DA1A85D8E}" type="slidenum">
              <a:rPr lang="en-US" altLang="id-ID"/>
              <a:pPr eaLnBrk="1" hangingPunct="1"/>
              <a:t>56</a:t>
            </a:fld>
            <a:endParaRPr lang="en-US" altLang="id-ID"/>
          </a:p>
        </p:txBody>
      </p:sp>
    </p:spTree>
  </p:cSld>
  <p:clrMapOvr>
    <a:masterClrMapping/>
  </p:clrMapOvr>
  <p:transition>
    <p:spli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Depth-First Strategy</a:t>
            </a:r>
          </a:p>
        </p:txBody>
      </p:sp>
      <p:sp>
        <p:nvSpPr>
          <p:cNvPr id="59395" name="Rectangle 3"/>
          <p:cNvSpPr>
            <a:spLocks noGrp="1" noChangeArrowheads="1"/>
          </p:cNvSpPr>
          <p:nvPr>
            <p:ph type="body" idx="1"/>
          </p:nvPr>
        </p:nvSpPr>
        <p:spPr>
          <a:xfrm>
            <a:off x="914400" y="1600200"/>
            <a:ext cx="8229600" cy="4525963"/>
          </a:xfrm>
        </p:spPr>
        <p:txBody>
          <a:bodyPr/>
          <a:lstStyle/>
          <a:p>
            <a:pPr>
              <a:buFontTx/>
              <a:buNone/>
            </a:pPr>
            <a:r>
              <a:rPr lang="en-US" altLang="id-ID" smtClean="0"/>
              <a:t> </a:t>
            </a:r>
            <a:endParaRPr lang="en-US" altLang="id-ID" sz="2800" smtClean="0"/>
          </a:p>
        </p:txBody>
      </p:sp>
      <p:sp>
        <p:nvSpPr>
          <p:cNvPr id="59396" name="Text Box 4"/>
          <p:cNvSpPr txBox="1">
            <a:spLocks noChangeArrowheads="1"/>
          </p:cNvSpPr>
          <p:nvPr/>
        </p:nvSpPr>
        <p:spPr bwMode="auto">
          <a:xfrm>
            <a:off x="4114800" y="2362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grpSp>
        <p:nvGrpSpPr>
          <p:cNvPr id="59397" name="Group 5"/>
          <p:cNvGrpSpPr>
            <a:grpSpLocks/>
          </p:cNvGrpSpPr>
          <p:nvPr/>
        </p:nvGrpSpPr>
        <p:grpSpPr bwMode="auto">
          <a:xfrm>
            <a:off x="914400" y="2590800"/>
            <a:ext cx="7391400" cy="3276600"/>
            <a:chOff x="576" y="1632"/>
            <a:chExt cx="4656" cy="2064"/>
          </a:xfrm>
        </p:grpSpPr>
        <p:grpSp>
          <p:nvGrpSpPr>
            <p:cNvPr id="59412" name="Group 6"/>
            <p:cNvGrpSpPr>
              <a:grpSpLocks/>
            </p:cNvGrpSpPr>
            <p:nvPr/>
          </p:nvGrpSpPr>
          <p:grpSpPr bwMode="auto">
            <a:xfrm>
              <a:off x="576" y="1632"/>
              <a:ext cx="4656" cy="2064"/>
              <a:chOff x="576" y="1632"/>
              <a:chExt cx="4656" cy="2064"/>
            </a:xfrm>
          </p:grpSpPr>
          <p:sp>
            <p:nvSpPr>
              <p:cNvPr id="59417"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18"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19"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20"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21"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22"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23"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24"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25"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26"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27"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28"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29"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9430"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9431"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9432"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9433"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9434"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9435"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9436"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9437"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9438"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9439"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59440" name="Group 30"/>
              <p:cNvGrpSpPr>
                <a:grpSpLocks/>
              </p:cNvGrpSpPr>
              <p:nvPr/>
            </p:nvGrpSpPr>
            <p:grpSpPr bwMode="auto">
              <a:xfrm>
                <a:off x="3984" y="3552"/>
                <a:ext cx="144" cy="144"/>
                <a:chOff x="4176" y="3552"/>
                <a:chExt cx="144" cy="144"/>
              </a:xfrm>
            </p:grpSpPr>
            <p:sp>
              <p:nvSpPr>
                <p:cNvPr id="59447"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48" name="Oval 32"/>
                <p:cNvSpPr>
                  <a:spLocks noChangeArrowheads="1"/>
                </p:cNvSpPr>
                <p:nvPr/>
              </p:nvSpPr>
              <p:spPr bwMode="auto">
                <a:xfrm>
                  <a:off x="4176" y="3552"/>
                  <a:ext cx="144" cy="144"/>
                </a:xfrm>
                <a:prstGeom prst="ellipse">
                  <a:avLst/>
                </a:prstGeom>
                <a:solidFill>
                  <a:srgbClr val="CC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59441"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42"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43"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9444"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9445"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9446"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59413" name="Text Box 39"/>
            <p:cNvSpPr txBox="1">
              <a:spLocks noChangeArrowheads="1"/>
            </p:cNvSpPr>
            <p:nvPr/>
          </p:nvSpPr>
          <p:spPr bwMode="auto">
            <a:xfrm>
              <a:off x="1248"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59414" name="Text Box 40"/>
            <p:cNvSpPr txBox="1">
              <a:spLocks noChangeArrowheads="1"/>
            </p:cNvSpPr>
            <p:nvPr/>
          </p:nvSpPr>
          <p:spPr bwMode="auto">
            <a:xfrm>
              <a:off x="4320"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59415" name="Text Box 41"/>
            <p:cNvSpPr txBox="1">
              <a:spLocks noChangeArrowheads="1"/>
            </p:cNvSpPr>
            <p:nvPr/>
          </p:nvSpPr>
          <p:spPr bwMode="auto">
            <a:xfrm>
              <a:off x="720"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59416" name="Text Box 42"/>
            <p:cNvSpPr txBox="1">
              <a:spLocks noChangeArrowheads="1"/>
            </p:cNvSpPr>
            <p:nvPr/>
          </p:nvSpPr>
          <p:spPr bwMode="auto">
            <a:xfrm>
              <a:off x="2112"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grpSp>
      <p:sp>
        <p:nvSpPr>
          <p:cNvPr id="59398" name="AutoShape 43"/>
          <p:cNvSpPr>
            <a:spLocks noChangeArrowheads="1"/>
          </p:cNvSpPr>
          <p:nvPr/>
        </p:nvSpPr>
        <p:spPr bwMode="auto">
          <a:xfrm>
            <a:off x="2819400" y="4495800"/>
            <a:ext cx="228600" cy="152400"/>
          </a:xfrm>
          <a:prstGeom prst="chevron">
            <a:avLst>
              <a:gd name="adj" fmla="val 37500"/>
            </a:avLst>
          </a:prstGeom>
          <a:solidFill>
            <a:srgbClr val="CC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399" name="Oval 44"/>
          <p:cNvSpPr>
            <a:spLocks noChangeArrowheads="1"/>
          </p:cNvSpPr>
          <p:nvPr/>
        </p:nvSpPr>
        <p:spPr bwMode="auto">
          <a:xfrm>
            <a:off x="6629400" y="35052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00" name="Oval 45"/>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01" name="Oval 46"/>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02" name="Line 47"/>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9403" name="Line 48"/>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59404" name="Oval 49"/>
          <p:cNvSpPr>
            <a:spLocks noChangeArrowheads="1"/>
          </p:cNvSpPr>
          <p:nvPr/>
        </p:nvSpPr>
        <p:spPr bwMode="auto">
          <a:xfrm>
            <a:off x="3200400" y="44958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05" name="Oval 50"/>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06" name="Oval 51"/>
          <p:cNvSpPr>
            <a:spLocks noChangeArrowheads="1"/>
          </p:cNvSpPr>
          <p:nvPr/>
        </p:nvSpPr>
        <p:spPr bwMode="auto">
          <a:xfrm>
            <a:off x="2286000" y="35052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07" name="Oval 52"/>
          <p:cNvSpPr>
            <a:spLocks noChangeArrowheads="1"/>
          </p:cNvSpPr>
          <p:nvPr/>
        </p:nvSpPr>
        <p:spPr bwMode="auto">
          <a:xfrm>
            <a:off x="1447800" y="4495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08" name="Oval 53"/>
          <p:cNvSpPr>
            <a:spLocks noChangeArrowheads="1"/>
          </p:cNvSpPr>
          <p:nvPr/>
        </p:nvSpPr>
        <p:spPr bwMode="auto">
          <a:xfrm>
            <a:off x="19812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09" name="Oval 54"/>
          <p:cNvSpPr>
            <a:spLocks noChangeArrowheads="1"/>
          </p:cNvSpPr>
          <p:nvPr/>
        </p:nvSpPr>
        <p:spPr bwMode="auto">
          <a:xfrm>
            <a:off x="9144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10" name="Oval 55"/>
          <p:cNvSpPr>
            <a:spLocks noChangeArrowheads="1"/>
          </p:cNvSpPr>
          <p:nvPr/>
        </p:nvSpPr>
        <p:spPr bwMode="auto">
          <a:xfrm>
            <a:off x="914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59411" name="Slide Number Placeholder 5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00E375-DF9C-47D1-B495-158D429DBBEB}" type="slidenum">
              <a:rPr lang="en-US" altLang="id-ID"/>
              <a:pPr eaLnBrk="1" hangingPunct="1"/>
              <a:t>57</a:t>
            </a:fld>
            <a:endParaRPr lang="en-US" altLang="id-ID"/>
          </a:p>
        </p:txBody>
      </p:sp>
    </p:spTree>
  </p:cSld>
  <p:clrMapOvr>
    <a:masterClrMapping/>
  </p:clrMapOvr>
  <p:transition>
    <p:spli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Depth-First Strategy</a:t>
            </a:r>
          </a:p>
        </p:txBody>
      </p:sp>
      <p:sp>
        <p:nvSpPr>
          <p:cNvPr id="60419" name="Rectangle 3"/>
          <p:cNvSpPr>
            <a:spLocks noGrp="1" noChangeArrowheads="1"/>
          </p:cNvSpPr>
          <p:nvPr>
            <p:ph type="body" idx="1"/>
          </p:nvPr>
        </p:nvSpPr>
        <p:spPr>
          <a:xfrm>
            <a:off x="914400" y="1470025"/>
            <a:ext cx="8229600" cy="4525963"/>
          </a:xfrm>
        </p:spPr>
        <p:txBody>
          <a:bodyPr/>
          <a:lstStyle/>
          <a:p>
            <a:pPr>
              <a:buFontTx/>
              <a:buNone/>
            </a:pPr>
            <a:r>
              <a:rPr lang="en-US" altLang="id-ID" smtClean="0"/>
              <a:t> </a:t>
            </a:r>
            <a:endParaRPr lang="en-US" altLang="id-ID" sz="2800" smtClean="0"/>
          </a:p>
        </p:txBody>
      </p:sp>
      <p:sp>
        <p:nvSpPr>
          <p:cNvPr id="60420" name="Text Box 4"/>
          <p:cNvSpPr txBox="1">
            <a:spLocks noChangeArrowheads="1"/>
          </p:cNvSpPr>
          <p:nvPr/>
        </p:nvSpPr>
        <p:spPr bwMode="auto">
          <a:xfrm>
            <a:off x="4114800" y="2362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grpSp>
        <p:nvGrpSpPr>
          <p:cNvPr id="60421" name="Group 5"/>
          <p:cNvGrpSpPr>
            <a:grpSpLocks/>
          </p:cNvGrpSpPr>
          <p:nvPr/>
        </p:nvGrpSpPr>
        <p:grpSpPr bwMode="auto">
          <a:xfrm>
            <a:off x="914400" y="2590800"/>
            <a:ext cx="7391400" cy="3276600"/>
            <a:chOff x="576" y="1632"/>
            <a:chExt cx="4656" cy="2064"/>
          </a:xfrm>
        </p:grpSpPr>
        <p:grpSp>
          <p:nvGrpSpPr>
            <p:cNvPr id="60438" name="Group 6"/>
            <p:cNvGrpSpPr>
              <a:grpSpLocks/>
            </p:cNvGrpSpPr>
            <p:nvPr/>
          </p:nvGrpSpPr>
          <p:grpSpPr bwMode="auto">
            <a:xfrm>
              <a:off x="576" y="1632"/>
              <a:ext cx="4656" cy="2064"/>
              <a:chOff x="576" y="1632"/>
              <a:chExt cx="4656" cy="2064"/>
            </a:xfrm>
          </p:grpSpPr>
          <p:sp>
            <p:nvSpPr>
              <p:cNvPr id="60443"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44"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45"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46"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47"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48"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49"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50"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51"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52"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53"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54"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55"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0456"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0457"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0458"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0459"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0460"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0461"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0462"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0463"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0464"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0465"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60466" name="Group 30"/>
              <p:cNvGrpSpPr>
                <a:grpSpLocks/>
              </p:cNvGrpSpPr>
              <p:nvPr/>
            </p:nvGrpSpPr>
            <p:grpSpPr bwMode="auto">
              <a:xfrm>
                <a:off x="3984" y="3552"/>
                <a:ext cx="144" cy="144"/>
                <a:chOff x="4176" y="3552"/>
                <a:chExt cx="144" cy="144"/>
              </a:xfrm>
            </p:grpSpPr>
            <p:sp>
              <p:nvSpPr>
                <p:cNvPr id="60473"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74" name="Oval 32"/>
                <p:cNvSpPr>
                  <a:spLocks noChangeArrowheads="1"/>
                </p:cNvSpPr>
                <p:nvPr/>
              </p:nvSpPr>
              <p:spPr bwMode="auto">
                <a:xfrm>
                  <a:off x="4176" y="3552"/>
                  <a:ext cx="144" cy="144"/>
                </a:xfrm>
                <a:prstGeom prst="ellipse">
                  <a:avLst/>
                </a:prstGeom>
                <a:solidFill>
                  <a:srgbClr val="CC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60467"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68"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69"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0470"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0471"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0472"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60439" name="Text Box 39"/>
            <p:cNvSpPr txBox="1">
              <a:spLocks noChangeArrowheads="1"/>
            </p:cNvSpPr>
            <p:nvPr/>
          </p:nvSpPr>
          <p:spPr bwMode="auto">
            <a:xfrm>
              <a:off x="1248"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60440" name="Text Box 40"/>
            <p:cNvSpPr txBox="1">
              <a:spLocks noChangeArrowheads="1"/>
            </p:cNvSpPr>
            <p:nvPr/>
          </p:nvSpPr>
          <p:spPr bwMode="auto">
            <a:xfrm>
              <a:off x="4320"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60441" name="Text Box 41"/>
            <p:cNvSpPr txBox="1">
              <a:spLocks noChangeArrowheads="1"/>
            </p:cNvSpPr>
            <p:nvPr/>
          </p:nvSpPr>
          <p:spPr bwMode="auto">
            <a:xfrm>
              <a:off x="720"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60442" name="Text Box 42"/>
            <p:cNvSpPr txBox="1">
              <a:spLocks noChangeArrowheads="1"/>
            </p:cNvSpPr>
            <p:nvPr/>
          </p:nvSpPr>
          <p:spPr bwMode="auto">
            <a:xfrm>
              <a:off x="2112"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grpSp>
      <p:sp>
        <p:nvSpPr>
          <p:cNvPr id="60422" name="Oval 43"/>
          <p:cNvSpPr>
            <a:spLocks noChangeArrowheads="1"/>
          </p:cNvSpPr>
          <p:nvPr/>
        </p:nvSpPr>
        <p:spPr bwMode="auto">
          <a:xfrm>
            <a:off x="6629400" y="35052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23" name="Oval 44"/>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24" name="Oval 45"/>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25" name="Line 46"/>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0426" name="Line 47"/>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0427" name="Oval 48"/>
          <p:cNvSpPr>
            <a:spLocks noChangeArrowheads="1"/>
          </p:cNvSpPr>
          <p:nvPr/>
        </p:nvSpPr>
        <p:spPr bwMode="auto">
          <a:xfrm>
            <a:off x="3200400" y="44958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28" name="Oval 49"/>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29" name="Oval 50"/>
          <p:cNvSpPr>
            <a:spLocks noChangeArrowheads="1"/>
          </p:cNvSpPr>
          <p:nvPr/>
        </p:nvSpPr>
        <p:spPr bwMode="auto">
          <a:xfrm>
            <a:off x="2286000" y="35052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30" name="Oval 51"/>
          <p:cNvSpPr>
            <a:spLocks noChangeArrowheads="1"/>
          </p:cNvSpPr>
          <p:nvPr/>
        </p:nvSpPr>
        <p:spPr bwMode="auto">
          <a:xfrm>
            <a:off x="1447800" y="4495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31" name="Oval 52"/>
          <p:cNvSpPr>
            <a:spLocks noChangeArrowheads="1"/>
          </p:cNvSpPr>
          <p:nvPr/>
        </p:nvSpPr>
        <p:spPr bwMode="auto">
          <a:xfrm>
            <a:off x="19812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32" name="Oval 53"/>
          <p:cNvSpPr>
            <a:spLocks noChangeArrowheads="1"/>
          </p:cNvSpPr>
          <p:nvPr/>
        </p:nvSpPr>
        <p:spPr bwMode="auto">
          <a:xfrm>
            <a:off x="9144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33" name="Oval 54"/>
          <p:cNvSpPr>
            <a:spLocks noChangeArrowheads="1"/>
          </p:cNvSpPr>
          <p:nvPr/>
        </p:nvSpPr>
        <p:spPr bwMode="auto">
          <a:xfrm>
            <a:off x="914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34" name="Oval 55"/>
          <p:cNvSpPr>
            <a:spLocks noChangeArrowheads="1"/>
          </p:cNvSpPr>
          <p:nvPr/>
        </p:nvSpPr>
        <p:spPr bwMode="auto">
          <a:xfrm>
            <a:off x="3810000" y="56388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35" name="Oval 56"/>
          <p:cNvSpPr>
            <a:spLocks noChangeArrowheads="1"/>
          </p:cNvSpPr>
          <p:nvPr/>
        </p:nvSpPr>
        <p:spPr bwMode="auto">
          <a:xfrm>
            <a:off x="2667000" y="56388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36" name="AutoShape 57"/>
          <p:cNvSpPr>
            <a:spLocks noChangeArrowheads="1"/>
          </p:cNvSpPr>
          <p:nvPr/>
        </p:nvSpPr>
        <p:spPr bwMode="auto">
          <a:xfrm>
            <a:off x="2362200" y="5638800"/>
            <a:ext cx="228600" cy="152400"/>
          </a:xfrm>
          <a:prstGeom prst="chevron">
            <a:avLst>
              <a:gd name="adj" fmla="val 37500"/>
            </a:avLst>
          </a:prstGeom>
          <a:solidFill>
            <a:srgbClr val="CC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0437" name="Slide Number Placeholder 5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59A629-42D9-4B79-A947-A8349AC9C362}" type="slidenum">
              <a:rPr lang="en-US" altLang="id-ID"/>
              <a:pPr eaLnBrk="1" hangingPunct="1"/>
              <a:t>58</a:t>
            </a:fld>
            <a:endParaRPr lang="en-US" altLang="id-ID"/>
          </a:p>
        </p:txBody>
      </p:sp>
    </p:spTree>
  </p:cSld>
  <p:clrMapOvr>
    <a:masterClrMapping/>
  </p:clrMapOvr>
  <p:transition>
    <p:spli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Depth-First Strategy</a:t>
            </a:r>
          </a:p>
        </p:txBody>
      </p:sp>
      <p:sp>
        <p:nvSpPr>
          <p:cNvPr id="61443" name="Rectangle 3"/>
          <p:cNvSpPr>
            <a:spLocks noGrp="1" noChangeArrowheads="1"/>
          </p:cNvSpPr>
          <p:nvPr>
            <p:ph type="body" idx="1"/>
          </p:nvPr>
        </p:nvSpPr>
        <p:spPr>
          <a:xfrm>
            <a:off x="914400" y="1600200"/>
            <a:ext cx="8229600" cy="4525963"/>
          </a:xfrm>
        </p:spPr>
        <p:txBody>
          <a:bodyPr/>
          <a:lstStyle/>
          <a:p>
            <a:pPr>
              <a:buFontTx/>
              <a:buNone/>
            </a:pPr>
            <a:r>
              <a:rPr lang="en-US" altLang="id-ID" smtClean="0"/>
              <a:t> </a:t>
            </a:r>
            <a:endParaRPr lang="en-US" altLang="id-ID" sz="2800" smtClean="0"/>
          </a:p>
        </p:txBody>
      </p:sp>
      <p:sp>
        <p:nvSpPr>
          <p:cNvPr id="61444" name="Text Box 4"/>
          <p:cNvSpPr txBox="1">
            <a:spLocks noChangeArrowheads="1"/>
          </p:cNvSpPr>
          <p:nvPr/>
        </p:nvSpPr>
        <p:spPr bwMode="auto">
          <a:xfrm>
            <a:off x="4114800" y="2362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grpSp>
        <p:nvGrpSpPr>
          <p:cNvPr id="61445" name="Group 5"/>
          <p:cNvGrpSpPr>
            <a:grpSpLocks/>
          </p:cNvGrpSpPr>
          <p:nvPr/>
        </p:nvGrpSpPr>
        <p:grpSpPr bwMode="auto">
          <a:xfrm>
            <a:off x="914400" y="2590800"/>
            <a:ext cx="7391400" cy="3276600"/>
            <a:chOff x="576" y="1632"/>
            <a:chExt cx="4656" cy="2064"/>
          </a:xfrm>
        </p:grpSpPr>
        <p:grpSp>
          <p:nvGrpSpPr>
            <p:cNvPr id="61462" name="Group 6"/>
            <p:cNvGrpSpPr>
              <a:grpSpLocks/>
            </p:cNvGrpSpPr>
            <p:nvPr/>
          </p:nvGrpSpPr>
          <p:grpSpPr bwMode="auto">
            <a:xfrm>
              <a:off x="576" y="1632"/>
              <a:ext cx="4656" cy="2064"/>
              <a:chOff x="576" y="1632"/>
              <a:chExt cx="4656" cy="2064"/>
            </a:xfrm>
          </p:grpSpPr>
          <p:sp>
            <p:nvSpPr>
              <p:cNvPr id="61467"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68"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69"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70"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71"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72"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73"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74"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75"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76"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77"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78"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79"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1480"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1481"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1482"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1483"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1484"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1485"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1486"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1487"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1488"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1489"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61490" name="Group 30"/>
              <p:cNvGrpSpPr>
                <a:grpSpLocks/>
              </p:cNvGrpSpPr>
              <p:nvPr/>
            </p:nvGrpSpPr>
            <p:grpSpPr bwMode="auto">
              <a:xfrm>
                <a:off x="3984" y="3552"/>
                <a:ext cx="144" cy="144"/>
                <a:chOff x="4176" y="3552"/>
                <a:chExt cx="144" cy="144"/>
              </a:xfrm>
            </p:grpSpPr>
            <p:sp>
              <p:nvSpPr>
                <p:cNvPr id="61497"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98" name="Oval 32"/>
                <p:cNvSpPr>
                  <a:spLocks noChangeArrowheads="1"/>
                </p:cNvSpPr>
                <p:nvPr/>
              </p:nvSpPr>
              <p:spPr bwMode="auto">
                <a:xfrm>
                  <a:off x="4176" y="3552"/>
                  <a:ext cx="144" cy="144"/>
                </a:xfrm>
                <a:prstGeom prst="ellipse">
                  <a:avLst/>
                </a:prstGeom>
                <a:solidFill>
                  <a:srgbClr val="CC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61491"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92"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93"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1494"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1495"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1496"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61463" name="Text Box 39"/>
            <p:cNvSpPr txBox="1">
              <a:spLocks noChangeArrowheads="1"/>
            </p:cNvSpPr>
            <p:nvPr/>
          </p:nvSpPr>
          <p:spPr bwMode="auto">
            <a:xfrm>
              <a:off x="1248"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61464" name="Text Box 40"/>
            <p:cNvSpPr txBox="1">
              <a:spLocks noChangeArrowheads="1"/>
            </p:cNvSpPr>
            <p:nvPr/>
          </p:nvSpPr>
          <p:spPr bwMode="auto">
            <a:xfrm>
              <a:off x="4320"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61465" name="Text Box 41"/>
            <p:cNvSpPr txBox="1">
              <a:spLocks noChangeArrowheads="1"/>
            </p:cNvSpPr>
            <p:nvPr/>
          </p:nvSpPr>
          <p:spPr bwMode="auto">
            <a:xfrm>
              <a:off x="720"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61466" name="Text Box 42"/>
            <p:cNvSpPr txBox="1">
              <a:spLocks noChangeArrowheads="1"/>
            </p:cNvSpPr>
            <p:nvPr/>
          </p:nvSpPr>
          <p:spPr bwMode="auto">
            <a:xfrm>
              <a:off x="2112"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grpSp>
      <p:sp>
        <p:nvSpPr>
          <p:cNvPr id="61446" name="Oval 43"/>
          <p:cNvSpPr>
            <a:spLocks noChangeArrowheads="1"/>
          </p:cNvSpPr>
          <p:nvPr/>
        </p:nvSpPr>
        <p:spPr bwMode="auto">
          <a:xfrm>
            <a:off x="6629400" y="35052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47" name="Oval 44"/>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48" name="Oval 45"/>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49" name="Line 46"/>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1450" name="Line 47"/>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1451" name="Oval 48"/>
          <p:cNvSpPr>
            <a:spLocks noChangeArrowheads="1"/>
          </p:cNvSpPr>
          <p:nvPr/>
        </p:nvSpPr>
        <p:spPr bwMode="auto">
          <a:xfrm>
            <a:off x="3200400" y="44958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52" name="Oval 49"/>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53" name="Oval 50"/>
          <p:cNvSpPr>
            <a:spLocks noChangeArrowheads="1"/>
          </p:cNvSpPr>
          <p:nvPr/>
        </p:nvSpPr>
        <p:spPr bwMode="auto">
          <a:xfrm>
            <a:off x="2286000" y="35052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54" name="Oval 51"/>
          <p:cNvSpPr>
            <a:spLocks noChangeArrowheads="1"/>
          </p:cNvSpPr>
          <p:nvPr/>
        </p:nvSpPr>
        <p:spPr bwMode="auto">
          <a:xfrm>
            <a:off x="1447800" y="4495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55" name="Oval 52"/>
          <p:cNvSpPr>
            <a:spLocks noChangeArrowheads="1"/>
          </p:cNvSpPr>
          <p:nvPr/>
        </p:nvSpPr>
        <p:spPr bwMode="auto">
          <a:xfrm>
            <a:off x="19812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56" name="Oval 53"/>
          <p:cNvSpPr>
            <a:spLocks noChangeArrowheads="1"/>
          </p:cNvSpPr>
          <p:nvPr/>
        </p:nvSpPr>
        <p:spPr bwMode="auto">
          <a:xfrm>
            <a:off x="9144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57" name="Oval 54"/>
          <p:cNvSpPr>
            <a:spLocks noChangeArrowheads="1"/>
          </p:cNvSpPr>
          <p:nvPr/>
        </p:nvSpPr>
        <p:spPr bwMode="auto">
          <a:xfrm>
            <a:off x="914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58" name="Oval 55"/>
          <p:cNvSpPr>
            <a:spLocks noChangeArrowheads="1"/>
          </p:cNvSpPr>
          <p:nvPr/>
        </p:nvSpPr>
        <p:spPr bwMode="auto">
          <a:xfrm>
            <a:off x="3810000" y="56388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59" name="Oval 56"/>
          <p:cNvSpPr>
            <a:spLocks noChangeArrowheads="1"/>
          </p:cNvSpPr>
          <p:nvPr/>
        </p:nvSpPr>
        <p:spPr bwMode="auto">
          <a:xfrm>
            <a:off x="26670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60" name="AutoShape 57"/>
          <p:cNvSpPr>
            <a:spLocks noChangeArrowheads="1"/>
          </p:cNvSpPr>
          <p:nvPr/>
        </p:nvSpPr>
        <p:spPr bwMode="auto">
          <a:xfrm>
            <a:off x="3505200" y="5638800"/>
            <a:ext cx="228600" cy="152400"/>
          </a:xfrm>
          <a:prstGeom prst="chevron">
            <a:avLst>
              <a:gd name="adj" fmla="val 37500"/>
            </a:avLst>
          </a:prstGeom>
          <a:solidFill>
            <a:srgbClr val="CC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1461" name="Slide Number Placeholder 5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467679D-50B3-4458-A850-E3CF5A7BDA87}" type="slidenum">
              <a:rPr lang="en-US" altLang="id-ID"/>
              <a:pPr eaLnBrk="1" hangingPunct="1"/>
              <a:t>59</a:t>
            </a:fld>
            <a:endParaRPr lang="en-US" altLang="id-ID"/>
          </a:p>
        </p:txBody>
      </p:sp>
    </p:spTree>
  </p:cSld>
  <p:clrMapOvr>
    <a:masterClrMapping/>
  </p:clrMapOvr>
  <p:transition>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000000">
                      <a:alpha val="43137"/>
                    </a:srgbClr>
                  </a:outerShdw>
                </a:effectLst>
              </a:rPr>
              <a:t>Holiday Planning</a:t>
            </a:r>
          </a:p>
        </p:txBody>
      </p:sp>
      <p:sp>
        <p:nvSpPr>
          <p:cNvPr id="7171" name="Rectangle 3"/>
          <p:cNvSpPr>
            <a:spLocks noGrp="1" noChangeArrowheads="1"/>
          </p:cNvSpPr>
          <p:nvPr>
            <p:ph type="body" idx="1"/>
          </p:nvPr>
        </p:nvSpPr>
        <p:spPr>
          <a:xfrm>
            <a:off x="762000" y="1600200"/>
            <a:ext cx="8229600" cy="4525963"/>
          </a:xfrm>
        </p:spPr>
        <p:txBody>
          <a:bodyPr/>
          <a:lstStyle/>
          <a:p>
            <a:pPr>
              <a:lnSpc>
                <a:spcPct val="90000"/>
              </a:lnSpc>
            </a:pPr>
            <a:r>
              <a:rPr lang="en-US" altLang="id-ID" sz="2800" smtClean="0"/>
              <a:t>On holiday in Romania; Currently in Arad.  Flight leaves tomorrow from Bucharest.</a:t>
            </a:r>
          </a:p>
          <a:p>
            <a:pPr>
              <a:lnSpc>
                <a:spcPct val="90000"/>
              </a:lnSpc>
            </a:pPr>
            <a:r>
              <a:rPr lang="en-US" altLang="id-ID" sz="2800" smtClean="0"/>
              <a:t>Formulate Goal:</a:t>
            </a:r>
          </a:p>
          <a:p>
            <a:pPr lvl="1">
              <a:lnSpc>
                <a:spcPct val="90000"/>
              </a:lnSpc>
              <a:buFontTx/>
              <a:buNone/>
            </a:pPr>
            <a:r>
              <a:rPr lang="en-US" altLang="id-ID" sz="2400" smtClean="0"/>
              <a:t>Be in Bucharest</a:t>
            </a:r>
          </a:p>
          <a:p>
            <a:pPr>
              <a:lnSpc>
                <a:spcPct val="90000"/>
              </a:lnSpc>
            </a:pPr>
            <a:r>
              <a:rPr lang="en-US" altLang="id-ID" sz="2800" smtClean="0"/>
              <a:t>Formulate Problem:</a:t>
            </a:r>
          </a:p>
          <a:p>
            <a:pPr lvl="1">
              <a:lnSpc>
                <a:spcPct val="90000"/>
              </a:lnSpc>
              <a:buFontTx/>
              <a:buNone/>
            </a:pPr>
            <a:r>
              <a:rPr lang="en-US" altLang="id-ID" sz="2400" smtClean="0"/>
              <a:t>States: various cities</a:t>
            </a:r>
          </a:p>
          <a:p>
            <a:pPr lvl="1">
              <a:lnSpc>
                <a:spcPct val="90000"/>
              </a:lnSpc>
              <a:buFontTx/>
              <a:buNone/>
            </a:pPr>
            <a:r>
              <a:rPr lang="en-US" altLang="id-ID" sz="2400" smtClean="0"/>
              <a:t>Actions: drive between cities</a:t>
            </a:r>
          </a:p>
          <a:p>
            <a:pPr>
              <a:lnSpc>
                <a:spcPct val="90000"/>
              </a:lnSpc>
            </a:pPr>
            <a:r>
              <a:rPr lang="en-US" altLang="id-ID" sz="2800" smtClean="0"/>
              <a:t>Find solution:</a:t>
            </a:r>
          </a:p>
          <a:p>
            <a:pPr lvl="1">
              <a:lnSpc>
                <a:spcPct val="90000"/>
              </a:lnSpc>
              <a:buFontTx/>
              <a:buNone/>
            </a:pPr>
            <a:r>
              <a:rPr lang="en-US" altLang="id-ID" sz="2400" smtClean="0"/>
              <a:t>Sequence of cities: Arad, Sibiu, Fagaras, Bucharest</a:t>
            </a:r>
          </a:p>
        </p:txBody>
      </p:sp>
    </p:spTree>
  </p:cSld>
  <p:clrMapOvr>
    <a:masterClrMapping/>
  </p:clrMapOvr>
  <p:transition>
    <p:spli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Depth-First Strategy</a:t>
            </a:r>
          </a:p>
        </p:txBody>
      </p:sp>
      <p:sp>
        <p:nvSpPr>
          <p:cNvPr id="62467" name="Rectangle 3"/>
          <p:cNvSpPr>
            <a:spLocks noGrp="1" noChangeArrowheads="1"/>
          </p:cNvSpPr>
          <p:nvPr>
            <p:ph type="body" idx="1"/>
          </p:nvPr>
        </p:nvSpPr>
        <p:spPr>
          <a:xfrm>
            <a:off x="914400" y="1600200"/>
            <a:ext cx="8229600" cy="4525963"/>
          </a:xfrm>
        </p:spPr>
        <p:txBody>
          <a:bodyPr/>
          <a:lstStyle/>
          <a:p>
            <a:pPr>
              <a:buFontTx/>
              <a:buNone/>
            </a:pPr>
            <a:r>
              <a:rPr lang="en-US" altLang="id-ID" smtClean="0"/>
              <a:t> </a:t>
            </a:r>
            <a:endParaRPr lang="en-US" altLang="id-ID" sz="2800" smtClean="0"/>
          </a:p>
        </p:txBody>
      </p:sp>
      <p:sp>
        <p:nvSpPr>
          <p:cNvPr id="62468" name="Text Box 4"/>
          <p:cNvSpPr txBox="1">
            <a:spLocks noChangeArrowheads="1"/>
          </p:cNvSpPr>
          <p:nvPr/>
        </p:nvSpPr>
        <p:spPr bwMode="auto">
          <a:xfrm>
            <a:off x="4114800" y="2362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grpSp>
        <p:nvGrpSpPr>
          <p:cNvPr id="62469" name="Group 5"/>
          <p:cNvGrpSpPr>
            <a:grpSpLocks/>
          </p:cNvGrpSpPr>
          <p:nvPr/>
        </p:nvGrpSpPr>
        <p:grpSpPr bwMode="auto">
          <a:xfrm>
            <a:off x="914400" y="2590800"/>
            <a:ext cx="7391400" cy="3276600"/>
            <a:chOff x="576" y="1632"/>
            <a:chExt cx="4656" cy="2064"/>
          </a:xfrm>
        </p:grpSpPr>
        <p:grpSp>
          <p:nvGrpSpPr>
            <p:cNvPr id="62486" name="Group 6"/>
            <p:cNvGrpSpPr>
              <a:grpSpLocks/>
            </p:cNvGrpSpPr>
            <p:nvPr/>
          </p:nvGrpSpPr>
          <p:grpSpPr bwMode="auto">
            <a:xfrm>
              <a:off x="576" y="1632"/>
              <a:ext cx="4656" cy="2064"/>
              <a:chOff x="576" y="1632"/>
              <a:chExt cx="4656" cy="2064"/>
            </a:xfrm>
          </p:grpSpPr>
          <p:sp>
            <p:nvSpPr>
              <p:cNvPr id="62491"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92"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93"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94"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95"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96"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97"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98"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99"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500"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501"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502"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503"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2504"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2505"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2506"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2507"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2508"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2509"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2510"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2511"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2512"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2513"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62514" name="Group 30"/>
              <p:cNvGrpSpPr>
                <a:grpSpLocks/>
              </p:cNvGrpSpPr>
              <p:nvPr/>
            </p:nvGrpSpPr>
            <p:grpSpPr bwMode="auto">
              <a:xfrm>
                <a:off x="3984" y="3552"/>
                <a:ext cx="144" cy="144"/>
                <a:chOff x="4176" y="3552"/>
                <a:chExt cx="144" cy="144"/>
              </a:xfrm>
            </p:grpSpPr>
            <p:sp>
              <p:nvSpPr>
                <p:cNvPr id="62521"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522" name="Oval 32"/>
                <p:cNvSpPr>
                  <a:spLocks noChangeArrowheads="1"/>
                </p:cNvSpPr>
                <p:nvPr/>
              </p:nvSpPr>
              <p:spPr bwMode="auto">
                <a:xfrm>
                  <a:off x="4176" y="3552"/>
                  <a:ext cx="144" cy="144"/>
                </a:xfrm>
                <a:prstGeom prst="ellipse">
                  <a:avLst/>
                </a:prstGeom>
                <a:solidFill>
                  <a:srgbClr val="CC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62515"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516"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517"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2518"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2519"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2520"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62487" name="Text Box 39"/>
            <p:cNvSpPr txBox="1">
              <a:spLocks noChangeArrowheads="1"/>
            </p:cNvSpPr>
            <p:nvPr/>
          </p:nvSpPr>
          <p:spPr bwMode="auto">
            <a:xfrm>
              <a:off x="1248"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62488" name="Text Box 40"/>
            <p:cNvSpPr txBox="1">
              <a:spLocks noChangeArrowheads="1"/>
            </p:cNvSpPr>
            <p:nvPr/>
          </p:nvSpPr>
          <p:spPr bwMode="auto">
            <a:xfrm>
              <a:off x="4320"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62489" name="Text Box 41"/>
            <p:cNvSpPr txBox="1">
              <a:spLocks noChangeArrowheads="1"/>
            </p:cNvSpPr>
            <p:nvPr/>
          </p:nvSpPr>
          <p:spPr bwMode="auto">
            <a:xfrm>
              <a:off x="720"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62490" name="Text Box 42"/>
            <p:cNvSpPr txBox="1">
              <a:spLocks noChangeArrowheads="1"/>
            </p:cNvSpPr>
            <p:nvPr/>
          </p:nvSpPr>
          <p:spPr bwMode="auto">
            <a:xfrm>
              <a:off x="2112"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grpSp>
      <p:sp>
        <p:nvSpPr>
          <p:cNvPr id="62470" name="Oval 43"/>
          <p:cNvSpPr>
            <a:spLocks noChangeArrowheads="1"/>
          </p:cNvSpPr>
          <p:nvPr/>
        </p:nvSpPr>
        <p:spPr bwMode="auto">
          <a:xfrm>
            <a:off x="6629400" y="35052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71" name="Oval 44"/>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72" name="Oval 45"/>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73" name="Line 46"/>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2474" name="Line 47"/>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2475" name="Oval 48"/>
          <p:cNvSpPr>
            <a:spLocks noChangeArrowheads="1"/>
          </p:cNvSpPr>
          <p:nvPr/>
        </p:nvSpPr>
        <p:spPr bwMode="auto">
          <a:xfrm>
            <a:off x="3200400" y="4495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76" name="Oval 49"/>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77" name="Oval 50"/>
          <p:cNvSpPr>
            <a:spLocks noChangeArrowheads="1"/>
          </p:cNvSpPr>
          <p:nvPr/>
        </p:nvSpPr>
        <p:spPr bwMode="auto">
          <a:xfrm>
            <a:off x="2286000" y="35052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78" name="Oval 51"/>
          <p:cNvSpPr>
            <a:spLocks noChangeArrowheads="1"/>
          </p:cNvSpPr>
          <p:nvPr/>
        </p:nvSpPr>
        <p:spPr bwMode="auto">
          <a:xfrm>
            <a:off x="1447800" y="4495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79" name="Oval 52"/>
          <p:cNvSpPr>
            <a:spLocks noChangeArrowheads="1"/>
          </p:cNvSpPr>
          <p:nvPr/>
        </p:nvSpPr>
        <p:spPr bwMode="auto">
          <a:xfrm>
            <a:off x="19812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80" name="Oval 53"/>
          <p:cNvSpPr>
            <a:spLocks noChangeArrowheads="1"/>
          </p:cNvSpPr>
          <p:nvPr/>
        </p:nvSpPr>
        <p:spPr bwMode="auto">
          <a:xfrm>
            <a:off x="9144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81" name="Oval 54"/>
          <p:cNvSpPr>
            <a:spLocks noChangeArrowheads="1"/>
          </p:cNvSpPr>
          <p:nvPr/>
        </p:nvSpPr>
        <p:spPr bwMode="auto">
          <a:xfrm>
            <a:off x="914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82" name="Oval 55"/>
          <p:cNvSpPr>
            <a:spLocks noChangeArrowheads="1"/>
          </p:cNvSpPr>
          <p:nvPr/>
        </p:nvSpPr>
        <p:spPr bwMode="auto">
          <a:xfrm>
            <a:off x="38100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83" name="Oval 56"/>
          <p:cNvSpPr>
            <a:spLocks noChangeArrowheads="1"/>
          </p:cNvSpPr>
          <p:nvPr/>
        </p:nvSpPr>
        <p:spPr bwMode="auto">
          <a:xfrm>
            <a:off x="26670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84" name="AutoShape 57"/>
          <p:cNvSpPr>
            <a:spLocks noChangeArrowheads="1"/>
          </p:cNvSpPr>
          <p:nvPr/>
        </p:nvSpPr>
        <p:spPr bwMode="auto">
          <a:xfrm>
            <a:off x="6248400" y="3581400"/>
            <a:ext cx="228600" cy="152400"/>
          </a:xfrm>
          <a:prstGeom prst="chevron">
            <a:avLst>
              <a:gd name="adj" fmla="val 37500"/>
            </a:avLst>
          </a:prstGeom>
          <a:solidFill>
            <a:srgbClr val="CC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2485" name="Slide Number Placeholder 5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86EF52-4770-4951-9BF6-41682461B82A}" type="slidenum">
              <a:rPr lang="en-US" altLang="id-ID"/>
              <a:pPr eaLnBrk="1" hangingPunct="1"/>
              <a:t>60</a:t>
            </a:fld>
            <a:endParaRPr lang="en-US" altLang="id-ID"/>
          </a:p>
        </p:txBody>
      </p:sp>
    </p:spTree>
  </p:cSld>
  <p:clrMapOvr>
    <a:masterClrMapping/>
  </p:clrMapOvr>
  <p:transition>
    <p:spli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Depth-First Strategy</a:t>
            </a:r>
          </a:p>
        </p:txBody>
      </p:sp>
      <p:sp>
        <p:nvSpPr>
          <p:cNvPr id="63491" name="Rectangle 3"/>
          <p:cNvSpPr>
            <a:spLocks noGrp="1" noChangeArrowheads="1"/>
          </p:cNvSpPr>
          <p:nvPr>
            <p:ph type="body" idx="1"/>
          </p:nvPr>
        </p:nvSpPr>
        <p:spPr>
          <a:xfrm>
            <a:off x="914400" y="1600200"/>
            <a:ext cx="8229600" cy="4525963"/>
          </a:xfrm>
        </p:spPr>
        <p:txBody>
          <a:bodyPr/>
          <a:lstStyle/>
          <a:p>
            <a:pPr>
              <a:buFontTx/>
              <a:buNone/>
            </a:pPr>
            <a:r>
              <a:rPr lang="en-US" altLang="id-ID" smtClean="0"/>
              <a:t> </a:t>
            </a:r>
            <a:endParaRPr lang="en-US" altLang="id-ID" sz="2800" smtClean="0"/>
          </a:p>
        </p:txBody>
      </p:sp>
      <p:sp>
        <p:nvSpPr>
          <p:cNvPr id="63492" name="Text Box 4"/>
          <p:cNvSpPr txBox="1">
            <a:spLocks noChangeArrowheads="1"/>
          </p:cNvSpPr>
          <p:nvPr/>
        </p:nvSpPr>
        <p:spPr bwMode="auto">
          <a:xfrm>
            <a:off x="4114800" y="2362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grpSp>
        <p:nvGrpSpPr>
          <p:cNvPr id="63493" name="Group 5"/>
          <p:cNvGrpSpPr>
            <a:grpSpLocks/>
          </p:cNvGrpSpPr>
          <p:nvPr/>
        </p:nvGrpSpPr>
        <p:grpSpPr bwMode="auto">
          <a:xfrm>
            <a:off x="914400" y="2590800"/>
            <a:ext cx="7391400" cy="3276600"/>
            <a:chOff x="576" y="1632"/>
            <a:chExt cx="4656" cy="2064"/>
          </a:xfrm>
        </p:grpSpPr>
        <p:grpSp>
          <p:nvGrpSpPr>
            <p:cNvPr id="63513" name="Group 6"/>
            <p:cNvGrpSpPr>
              <a:grpSpLocks/>
            </p:cNvGrpSpPr>
            <p:nvPr/>
          </p:nvGrpSpPr>
          <p:grpSpPr bwMode="auto">
            <a:xfrm>
              <a:off x="576" y="1632"/>
              <a:ext cx="4656" cy="2064"/>
              <a:chOff x="576" y="1632"/>
              <a:chExt cx="4656" cy="2064"/>
            </a:xfrm>
          </p:grpSpPr>
          <p:sp>
            <p:nvSpPr>
              <p:cNvPr id="63518"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19"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20"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21"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22"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23"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24"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25"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26"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27"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28"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29"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30"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3531"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3532"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3533"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3534"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3535"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3536"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3537"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3538"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3539"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3540"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63541" name="Group 30"/>
              <p:cNvGrpSpPr>
                <a:grpSpLocks/>
              </p:cNvGrpSpPr>
              <p:nvPr/>
            </p:nvGrpSpPr>
            <p:grpSpPr bwMode="auto">
              <a:xfrm>
                <a:off x="3984" y="3552"/>
                <a:ext cx="144" cy="144"/>
                <a:chOff x="4176" y="3552"/>
                <a:chExt cx="144" cy="144"/>
              </a:xfrm>
            </p:grpSpPr>
            <p:sp>
              <p:nvSpPr>
                <p:cNvPr id="63548"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49" name="Oval 32"/>
                <p:cNvSpPr>
                  <a:spLocks noChangeArrowheads="1"/>
                </p:cNvSpPr>
                <p:nvPr/>
              </p:nvSpPr>
              <p:spPr bwMode="auto">
                <a:xfrm>
                  <a:off x="4176" y="3552"/>
                  <a:ext cx="144" cy="144"/>
                </a:xfrm>
                <a:prstGeom prst="ellipse">
                  <a:avLst/>
                </a:prstGeom>
                <a:solidFill>
                  <a:srgbClr val="CC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63542"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43"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44"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3545"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3546"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3547"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63514" name="Text Box 39"/>
            <p:cNvSpPr txBox="1">
              <a:spLocks noChangeArrowheads="1"/>
            </p:cNvSpPr>
            <p:nvPr/>
          </p:nvSpPr>
          <p:spPr bwMode="auto">
            <a:xfrm>
              <a:off x="1248"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63515" name="Text Box 40"/>
            <p:cNvSpPr txBox="1">
              <a:spLocks noChangeArrowheads="1"/>
            </p:cNvSpPr>
            <p:nvPr/>
          </p:nvSpPr>
          <p:spPr bwMode="auto">
            <a:xfrm>
              <a:off x="4320"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63516" name="Text Box 41"/>
            <p:cNvSpPr txBox="1">
              <a:spLocks noChangeArrowheads="1"/>
            </p:cNvSpPr>
            <p:nvPr/>
          </p:nvSpPr>
          <p:spPr bwMode="auto">
            <a:xfrm>
              <a:off x="720"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63517" name="Text Box 42"/>
            <p:cNvSpPr txBox="1">
              <a:spLocks noChangeArrowheads="1"/>
            </p:cNvSpPr>
            <p:nvPr/>
          </p:nvSpPr>
          <p:spPr bwMode="auto">
            <a:xfrm>
              <a:off x="2112"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grpSp>
      <p:sp>
        <p:nvSpPr>
          <p:cNvPr id="63494" name="Oval 43"/>
          <p:cNvSpPr>
            <a:spLocks noChangeArrowheads="1"/>
          </p:cNvSpPr>
          <p:nvPr/>
        </p:nvSpPr>
        <p:spPr bwMode="auto">
          <a:xfrm>
            <a:off x="6629400" y="35052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495" name="Oval 44"/>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496" name="Oval 45"/>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497" name="Line 46"/>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3498" name="Line 47"/>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3499" name="Oval 48"/>
          <p:cNvSpPr>
            <a:spLocks noChangeArrowheads="1"/>
          </p:cNvSpPr>
          <p:nvPr/>
        </p:nvSpPr>
        <p:spPr bwMode="auto">
          <a:xfrm>
            <a:off x="3200400" y="4495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00" name="Oval 49"/>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01" name="Oval 50"/>
          <p:cNvSpPr>
            <a:spLocks noChangeArrowheads="1"/>
          </p:cNvSpPr>
          <p:nvPr/>
        </p:nvSpPr>
        <p:spPr bwMode="auto">
          <a:xfrm>
            <a:off x="2286000" y="35052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02" name="Oval 51"/>
          <p:cNvSpPr>
            <a:spLocks noChangeArrowheads="1"/>
          </p:cNvSpPr>
          <p:nvPr/>
        </p:nvSpPr>
        <p:spPr bwMode="auto">
          <a:xfrm>
            <a:off x="1447800" y="4495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03" name="Oval 52"/>
          <p:cNvSpPr>
            <a:spLocks noChangeArrowheads="1"/>
          </p:cNvSpPr>
          <p:nvPr/>
        </p:nvSpPr>
        <p:spPr bwMode="auto">
          <a:xfrm>
            <a:off x="19812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04" name="Oval 53"/>
          <p:cNvSpPr>
            <a:spLocks noChangeArrowheads="1"/>
          </p:cNvSpPr>
          <p:nvPr/>
        </p:nvSpPr>
        <p:spPr bwMode="auto">
          <a:xfrm>
            <a:off x="9144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05" name="Oval 54"/>
          <p:cNvSpPr>
            <a:spLocks noChangeArrowheads="1"/>
          </p:cNvSpPr>
          <p:nvPr/>
        </p:nvSpPr>
        <p:spPr bwMode="auto">
          <a:xfrm>
            <a:off x="914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06" name="Oval 55"/>
          <p:cNvSpPr>
            <a:spLocks noChangeArrowheads="1"/>
          </p:cNvSpPr>
          <p:nvPr/>
        </p:nvSpPr>
        <p:spPr bwMode="auto">
          <a:xfrm>
            <a:off x="38100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07" name="Oval 56"/>
          <p:cNvSpPr>
            <a:spLocks noChangeArrowheads="1"/>
          </p:cNvSpPr>
          <p:nvPr/>
        </p:nvSpPr>
        <p:spPr bwMode="auto">
          <a:xfrm>
            <a:off x="26670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08" name="AutoShape 57"/>
          <p:cNvSpPr>
            <a:spLocks noChangeArrowheads="1"/>
          </p:cNvSpPr>
          <p:nvPr/>
        </p:nvSpPr>
        <p:spPr bwMode="auto">
          <a:xfrm>
            <a:off x="5562600" y="4495800"/>
            <a:ext cx="228600" cy="152400"/>
          </a:xfrm>
          <a:prstGeom prst="chevron">
            <a:avLst>
              <a:gd name="adj" fmla="val 37500"/>
            </a:avLst>
          </a:prstGeom>
          <a:solidFill>
            <a:srgbClr val="CC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09" name="Oval 58"/>
          <p:cNvSpPr>
            <a:spLocks noChangeArrowheads="1"/>
          </p:cNvSpPr>
          <p:nvPr/>
        </p:nvSpPr>
        <p:spPr bwMode="auto">
          <a:xfrm>
            <a:off x="7543800" y="44958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10" name="Oval 59"/>
          <p:cNvSpPr>
            <a:spLocks noChangeArrowheads="1"/>
          </p:cNvSpPr>
          <p:nvPr/>
        </p:nvSpPr>
        <p:spPr bwMode="auto">
          <a:xfrm>
            <a:off x="5867400" y="44958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11" name="Oval 60"/>
          <p:cNvSpPr>
            <a:spLocks noChangeArrowheads="1"/>
          </p:cNvSpPr>
          <p:nvPr/>
        </p:nvSpPr>
        <p:spPr bwMode="auto">
          <a:xfrm>
            <a:off x="6629400" y="35052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3512" name="Slide Number Placeholder 6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26B13A-D6C0-4666-9D8B-A272DC4D2774}" type="slidenum">
              <a:rPr lang="en-US" altLang="id-ID"/>
              <a:pPr eaLnBrk="1" hangingPunct="1"/>
              <a:t>61</a:t>
            </a:fld>
            <a:endParaRPr lang="en-US" altLang="id-ID"/>
          </a:p>
        </p:txBody>
      </p:sp>
    </p:spTree>
  </p:cSld>
  <p:clrMapOvr>
    <a:masterClrMapping/>
  </p:clrMapOvr>
  <p:transition>
    <p:spli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Depth-First Strategy</a:t>
            </a:r>
          </a:p>
        </p:txBody>
      </p:sp>
      <p:sp>
        <p:nvSpPr>
          <p:cNvPr id="64515" name="Rectangle 3"/>
          <p:cNvSpPr>
            <a:spLocks noGrp="1" noChangeArrowheads="1"/>
          </p:cNvSpPr>
          <p:nvPr>
            <p:ph type="body" idx="1"/>
          </p:nvPr>
        </p:nvSpPr>
        <p:spPr>
          <a:xfrm>
            <a:off x="914400" y="1600200"/>
            <a:ext cx="8229600" cy="4525963"/>
          </a:xfrm>
        </p:spPr>
        <p:txBody>
          <a:bodyPr/>
          <a:lstStyle/>
          <a:p>
            <a:pPr>
              <a:buFontTx/>
              <a:buNone/>
            </a:pPr>
            <a:r>
              <a:rPr lang="en-US" altLang="id-ID" smtClean="0"/>
              <a:t> </a:t>
            </a:r>
            <a:endParaRPr lang="en-US" altLang="id-ID" sz="2800" smtClean="0"/>
          </a:p>
        </p:txBody>
      </p:sp>
      <p:sp>
        <p:nvSpPr>
          <p:cNvPr id="64516" name="Text Box 4"/>
          <p:cNvSpPr txBox="1">
            <a:spLocks noChangeArrowheads="1"/>
          </p:cNvSpPr>
          <p:nvPr/>
        </p:nvSpPr>
        <p:spPr bwMode="auto">
          <a:xfrm>
            <a:off x="4114800" y="2362200"/>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grpSp>
        <p:nvGrpSpPr>
          <p:cNvPr id="64517" name="Group 5"/>
          <p:cNvGrpSpPr>
            <a:grpSpLocks/>
          </p:cNvGrpSpPr>
          <p:nvPr/>
        </p:nvGrpSpPr>
        <p:grpSpPr bwMode="auto">
          <a:xfrm>
            <a:off x="914400" y="2590800"/>
            <a:ext cx="7391400" cy="3276600"/>
            <a:chOff x="576" y="1632"/>
            <a:chExt cx="4656" cy="2064"/>
          </a:xfrm>
        </p:grpSpPr>
        <p:grpSp>
          <p:nvGrpSpPr>
            <p:cNvPr id="64537" name="Group 6"/>
            <p:cNvGrpSpPr>
              <a:grpSpLocks/>
            </p:cNvGrpSpPr>
            <p:nvPr/>
          </p:nvGrpSpPr>
          <p:grpSpPr bwMode="auto">
            <a:xfrm>
              <a:off x="576" y="1632"/>
              <a:ext cx="4656" cy="2064"/>
              <a:chOff x="576" y="1632"/>
              <a:chExt cx="4656" cy="2064"/>
            </a:xfrm>
          </p:grpSpPr>
          <p:sp>
            <p:nvSpPr>
              <p:cNvPr id="64542"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43"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44"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45"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46"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47"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48"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49"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50"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51"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52"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53"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54"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4555"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4556"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4557"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4558"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4559"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4560"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4561"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4562"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4563"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4564"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64565" name="Group 30"/>
              <p:cNvGrpSpPr>
                <a:grpSpLocks/>
              </p:cNvGrpSpPr>
              <p:nvPr/>
            </p:nvGrpSpPr>
            <p:grpSpPr bwMode="auto">
              <a:xfrm>
                <a:off x="3984" y="3552"/>
                <a:ext cx="144" cy="144"/>
                <a:chOff x="4176" y="3552"/>
                <a:chExt cx="144" cy="144"/>
              </a:xfrm>
            </p:grpSpPr>
            <p:sp>
              <p:nvSpPr>
                <p:cNvPr id="64572"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73"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64566"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67"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68"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4569"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4570"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4571"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64538" name="Text Box 39"/>
            <p:cNvSpPr txBox="1">
              <a:spLocks noChangeArrowheads="1"/>
            </p:cNvSpPr>
            <p:nvPr/>
          </p:nvSpPr>
          <p:spPr bwMode="auto">
            <a:xfrm>
              <a:off x="1248"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64539" name="Text Box 40"/>
            <p:cNvSpPr txBox="1">
              <a:spLocks noChangeArrowheads="1"/>
            </p:cNvSpPr>
            <p:nvPr/>
          </p:nvSpPr>
          <p:spPr bwMode="auto">
            <a:xfrm>
              <a:off x="4320" y="2064"/>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64540" name="Text Box 41"/>
            <p:cNvSpPr txBox="1">
              <a:spLocks noChangeArrowheads="1"/>
            </p:cNvSpPr>
            <p:nvPr/>
          </p:nvSpPr>
          <p:spPr bwMode="auto">
            <a:xfrm>
              <a:off x="720"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64541" name="Text Box 42"/>
            <p:cNvSpPr txBox="1">
              <a:spLocks noChangeArrowheads="1"/>
            </p:cNvSpPr>
            <p:nvPr/>
          </p:nvSpPr>
          <p:spPr bwMode="auto">
            <a:xfrm>
              <a:off x="2112" y="2640"/>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grpSp>
      <p:sp>
        <p:nvSpPr>
          <p:cNvPr id="64518" name="Oval 43"/>
          <p:cNvSpPr>
            <a:spLocks noChangeArrowheads="1"/>
          </p:cNvSpPr>
          <p:nvPr/>
        </p:nvSpPr>
        <p:spPr bwMode="auto">
          <a:xfrm>
            <a:off x="6629400" y="35052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19" name="Oval 44"/>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20" name="Oval 45"/>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21" name="Line 46"/>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4522" name="Line 47"/>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64523" name="Oval 48"/>
          <p:cNvSpPr>
            <a:spLocks noChangeArrowheads="1"/>
          </p:cNvSpPr>
          <p:nvPr/>
        </p:nvSpPr>
        <p:spPr bwMode="auto">
          <a:xfrm>
            <a:off x="3200400" y="4495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24" name="Oval 49"/>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25" name="Oval 50"/>
          <p:cNvSpPr>
            <a:spLocks noChangeArrowheads="1"/>
          </p:cNvSpPr>
          <p:nvPr/>
        </p:nvSpPr>
        <p:spPr bwMode="auto">
          <a:xfrm>
            <a:off x="2286000" y="35052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26" name="Oval 51"/>
          <p:cNvSpPr>
            <a:spLocks noChangeArrowheads="1"/>
          </p:cNvSpPr>
          <p:nvPr/>
        </p:nvSpPr>
        <p:spPr bwMode="auto">
          <a:xfrm>
            <a:off x="1447800" y="4495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27" name="Oval 52"/>
          <p:cNvSpPr>
            <a:spLocks noChangeArrowheads="1"/>
          </p:cNvSpPr>
          <p:nvPr/>
        </p:nvSpPr>
        <p:spPr bwMode="auto">
          <a:xfrm>
            <a:off x="19812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28" name="Oval 53"/>
          <p:cNvSpPr>
            <a:spLocks noChangeArrowheads="1"/>
          </p:cNvSpPr>
          <p:nvPr/>
        </p:nvSpPr>
        <p:spPr bwMode="auto">
          <a:xfrm>
            <a:off x="9144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29" name="Oval 54"/>
          <p:cNvSpPr>
            <a:spLocks noChangeArrowheads="1"/>
          </p:cNvSpPr>
          <p:nvPr/>
        </p:nvSpPr>
        <p:spPr bwMode="auto">
          <a:xfrm>
            <a:off x="914400" y="56388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30" name="Oval 55"/>
          <p:cNvSpPr>
            <a:spLocks noChangeArrowheads="1"/>
          </p:cNvSpPr>
          <p:nvPr/>
        </p:nvSpPr>
        <p:spPr bwMode="auto">
          <a:xfrm>
            <a:off x="38100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31" name="Oval 56"/>
          <p:cNvSpPr>
            <a:spLocks noChangeArrowheads="1"/>
          </p:cNvSpPr>
          <p:nvPr/>
        </p:nvSpPr>
        <p:spPr bwMode="auto">
          <a:xfrm>
            <a:off x="2667000" y="5638800"/>
            <a:ext cx="228600" cy="2286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32" name="Oval 57"/>
          <p:cNvSpPr>
            <a:spLocks noChangeArrowheads="1"/>
          </p:cNvSpPr>
          <p:nvPr/>
        </p:nvSpPr>
        <p:spPr bwMode="auto">
          <a:xfrm>
            <a:off x="7543800" y="44958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33" name="Oval 58"/>
          <p:cNvSpPr>
            <a:spLocks noChangeArrowheads="1"/>
          </p:cNvSpPr>
          <p:nvPr/>
        </p:nvSpPr>
        <p:spPr bwMode="auto">
          <a:xfrm>
            <a:off x="5867400" y="4495800"/>
            <a:ext cx="228600" cy="2286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34" name="Oval 59"/>
          <p:cNvSpPr>
            <a:spLocks noChangeArrowheads="1"/>
          </p:cNvSpPr>
          <p:nvPr/>
        </p:nvSpPr>
        <p:spPr bwMode="auto">
          <a:xfrm>
            <a:off x="6324600" y="5638800"/>
            <a:ext cx="228600" cy="228600"/>
          </a:xfrm>
          <a:prstGeom prst="ellipse">
            <a:avLst/>
          </a:prstGeom>
          <a:solidFill>
            <a:srgbClr val="FFFF00"/>
          </a:solidFill>
          <a:ln w="28575">
            <a:solidFill>
              <a:srgbClr val="CC33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35" name="Oval 60"/>
          <p:cNvSpPr>
            <a:spLocks noChangeArrowheads="1"/>
          </p:cNvSpPr>
          <p:nvPr/>
        </p:nvSpPr>
        <p:spPr bwMode="auto">
          <a:xfrm>
            <a:off x="5410200" y="5638800"/>
            <a:ext cx="2286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4536" name="Slide Number Placeholder 6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3E7429-0ADA-4831-AD23-DD1E870AA742}" type="slidenum">
              <a:rPr lang="en-US" altLang="id-ID"/>
              <a:pPr eaLnBrk="1" hangingPunct="1"/>
              <a:t>62</a:t>
            </a:fld>
            <a:endParaRPr lang="en-US" altLang="id-ID"/>
          </a:p>
        </p:txBody>
      </p:sp>
    </p:spTree>
  </p:cSld>
  <p:clrMapOvr>
    <a:masterClrMapping/>
  </p:clrMapOvr>
  <p:transition>
    <p:spli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Evaluation</a:t>
            </a:r>
          </a:p>
        </p:txBody>
      </p:sp>
      <p:sp>
        <p:nvSpPr>
          <p:cNvPr id="65539" name="Rectangle 3"/>
          <p:cNvSpPr>
            <a:spLocks noGrp="1" noChangeArrowheads="1"/>
          </p:cNvSpPr>
          <p:nvPr>
            <p:ph type="body" idx="1"/>
          </p:nvPr>
        </p:nvSpPr>
        <p:spPr>
          <a:xfrm>
            <a:off x="1371600" y="1676400"/>
            <a:ext cx="7772400" cy="4114800"/>
          </a:xfrm>
        </p:spPr>
        <p:txBody>
          <a:bodyPr/>
          <a:lstStyle/>
          <a:p>
            <a:pPr>
              <a:lnSpc>
                <a:spcPct val="90000"/>
              </a:lnSpc>
            </a:pPr>
            <a:r>
              <a:rPr lang="en-US" altLang="id-ID" sz="2800" smtClean="0"/>
              <a:t> </a:t>
            </a:r>
            <a:r>
              <a:rPr lang="en-US" altLang="id-ID" sz="2800" smtClean="0">
                <a:solidFill>
                  <a:srgbClr val="CC6600"/>
                </a:solidFill>
              </a:rPr>
              <a:t>b</a:t>
            </a:r>
            <a:r>
              <a:rPr lang="en-US" altLang="id-ID" sz="2800" smtClean="0"/>
              <a:t>: branching factor</a:t>
            </a:r>
          </a:p>
          <a:p>
            <a:pPr>
              <a:lnSpc>
                <a:spcPct val="90000"/>
              </a:lnSpc>
            </a:pPr>
            <a:r>
              <a:rPr lang="en-US" altLang="id-ID" sz="2800" smtClean="0"/>
              <a:t> </a:t>
            </a:r>
            <a:r>
              <a:rPr lang="en-US" altLang="id-ID" sz="2800" smtClean="0">
                <a:solidFill>
                  <a:srgbClr val="CC6600"/>
                </a:solidFill>
              </a:rPr>
              <a:t>d</a:t>
            </a:r>
            <a:r>
              <a:rPr lang="en-US" altLang="id-ID" sz="2800" smtClean="0"/>
              <a:t>: depth of shallowest goal node </a:t>
            </a:r>
          </a:p>
          <a:p>
            <a:pPr>
              <a:lnSpc>
                <a:spcPct val="90000"/>
              </a:lnSpc>
            </a:pPr>
            <a:r>
              <a:rPr lang="en-US" altLang="id-ID" sz="2800" smtClean="0"/>
              <a:t> </a:t>
            </a:r>
            <a:r>
              <a:rPr lang="en-US" altLang="id-ID" sz="2800" smtClean="0">
                <a:solidFill>
                  <a:srgbClr val="CC6600"/>
                </a:solidFill>
              </a:rPr>
              <a:t>m</a:t>
            </a:r>
            <a:r>
              <a:rPr lang="en-US" altLang="id-ID" sz="2800" smtClean="0"/>
              <a:t>: maximal depth of a leaf node</a:t>
            </a:r>
          </a:p>
          <a:p>
            <a:pPr>
              <a:lnSpc>
                <a:spcPct val="90000"/>
              </a:lnSpc>
            </a:pPr>
            <a:r>
              <a:rPr lang="en-US" altLang="id-ID" sz="2800" smtClean="0"/>
              <a:t> Complete only for finite search tree</a:t>
            </a:r>
          </a:p>
          <a:p>
            <a:pPr>
              <a:lnSpc>
                <a:spcPct val="90000"/>
              </a:lnSpc>
            </a:pPr>
            <a:r>
              <a:rPr lang="en-US" altLang="id-ID" sz="2800" smtClean="0"/>
              <a:t> Not optimal</a:t>
            </a:r>
          </a:p>
          <a:p>
            <a:pPr>
              <a:lnSpc>
                <a:spcPct val="90000"/>
              </a:lnSpc>
            </a:pPr>
            <a:r>
              <a:rPr lang="en-US" altLang="id-ID" sz="2800" smtClean="0"/>
              <a:t> Number of nodes generated:</a:t>
            </a:r>
            <a:br>
              <a:rPr lang="en-US" altLang="id-ID" sz="2800" smtClean="0"/>
            </a:br>
            <a:r>
              <a:rPr lang="en-US" altLang="id-ID" sz="2800" smtClean="0"/>
              <a:t> </a:t>
            </a:r>
            <a:r>
              <a:rPr lang="en-US" altLang="id-ID" sz="2800" smtClean="0">
                <a:solidFill>
                  <a:srgbClr val="CC6600"/>
                </a:solidFill>
              </a:rPr>
              <a:t>1 + b + b</a:t>
            </a:r>
            <a:r>
              <a:rPr lang="en-US" altLang="id-ID" sz="2800" baseline="30000" smtClean="0">
                <a:solidFill>
                  <a:srgbClr val="CC6600"/>
                </a:solidFill>
                <a:cs typeface="Times New Roman" panose="02020603050405020304" pitchFamily="18" charset="0"/>
                <a:sym typeface="Wingdings" panose="05000000000000000000" pitchFamily="2" charset="2"/>
              </a:rPr>
              <a:t>2 </a:t>
            </a:r>
            <a:r>
              <a:rPr lang="en-US" altLang="id-ID" sz="2800" smtClean="0">
                <a:solidFill>
                  <a:srgbClr val="CC6600"/>
                </a:solidFill>
              </a:rPr>
              <a:t>+ … + b</a:t>
            </a:r>
            <a:r>
              <a:rPr lang="en-US" altLang="id-ID" sz="2800" baseline="30000" smtClean="0">
                <a:solidFill>
                  <a:srgbClr val="CC6600"/>
                </a:solidFill>
                <a:cs typeface="Times New Roman" panose="02020603050405020304" pitchFamily="18" charset="0"/>
                <a:sym typeface="Wingdings" panose="05000000000000000000" pitchFamily="2" charset="2"/>
              </a:rPr>
              <a:t>m</a:t>
            </a:r>
            <a:r>
              <a:rPr lang="en-US" altLang="id-ID" sz="2800" smtClean="0">
                <a:solidFill>
                  <a:srgbClr val="CC6600"/>
                </a:solidFill>
              </a:rPr>
              <a:t> = O(b</a:t>
            </a:r>
            <a:r>
              <a:rPr lang="en-US" altLang="id-ID" sz="2800" baseline="30000" smtClean="0">
                <a:solidFill>
                  <a:srgbClr val="CC6600"/>
                </a:solidFill>
                <a:cs typeface="Times New Roman" panose="02020603050405020304" pitchFamily="18" charset="0"/>
                <a:sym typeface="Wingdings" panose="05000000000000000000" pitchFamily="2" charset="2"/>
              </a:rPr>
              <a:t>m</a:t>
            </a:r>
            <a:r>
              <a:rPr lang="en-US" altLang="id-ID" sz="2800" smtClean="0">
                <a:solidFill>
                  <a:srgbClr val="CC6600"/>
                </a:solidFill>
              </a:rPr>
              <a:t>)</a:t>
            </a:r>
            <a:r>
              <a:rPr lang="en-US" altLang="id-ID" sz="2800" smtClean="0"/>
              <a:t> </a:t>
            </a:r>
          </a:p>
          <a:p>
            <a:pPr>
              <a:lnSpc>
                <a:spcPct val="90000"/>
              </a:lnSpc>
            </a:pPr>
            <a:r>
              <a:rPr lang="en-US" altLang="id-ID" sz="2800" smtClean="0">
                <a:solidFill>
                  <a:srgbClr val="CC6600"/>
                </a:solidFill>
              </a:rPr>
              <a:t> </a:t>
            </a:r>
            <a:r>
              <a:rPr lang="en-US" altLang="id-ID" sz="2800" smtClean="0"/>
              <a:t>Time complexity is</a:t>
            </a:r>
            <a:r>
              <a:rPr lang="en-US" altLang="id-ID" sz="2800" smtClean="0">
                <a:solidFill>
                  <a:srgbClr val="CC6600"/>
                </a:solidFill>
              </a:rPr>
              <a:t> O(b</a:t>
            </a:r>
            <a:r>
              <a:rPr lang="en-US" altLang="id-ID" sz="2800" baseline="30000" smtClean="0">
                <a:solidFill>
                  <a:srgbClr val="CC6600"/>
                </a:solidFill>
                <a:cs typeface="Times New Roman" panose="02020603050405020304" pitchFamily="18" charset="0"/>
                <a:sym typeface="Wingdings" panose="05000000000000000000" pitchFamily="2" charset="2"/>
              </a:rPr>
              <a:t>m</a:t>
            </a:r>
            <a:r>
              <a:rPr lang="en-US" altLang="id-ID" sz="2800" smtClean="0">
                <a:solidFill>
                  <a:srgbClr val="CC6600"/>
                </a:solidFill>
              </a:rPr>
              <a:t>)</a:t>
            </a:r>
            <a:r>
              <a:rPr lang="en-US" altLang="id-ID" sz="2800" smtClean="0"/>
              <a:t> </a:t>
            </a:r>
          </a:p>
          <a:p>
            <a:pPr>
              <a:lnSpc>
                <a:spcPct val="90000"/>
              </a:lnSpc>
            </a:pPr>
            <a:r>
              <a:rPr lang="en-US" altLang="id-ID" sz="2800" smtClean="0"/>
              <a:t> Space complexity is </a:t>
            </a:r>
            <a:r>
              <a:rPr lang="en-US" altLang="id-ID" sz="2800" smtClean="0">
                <a:solidFill>
                  <a:srgbClr val="CC6600"/>
                </a:solidFill>
              </a:rPr>
              <a:t>O(bm)</a:t>
            </a:r>
          </a:p>
        </p:txBody>
      </p:sp>
    </p:spTree>
  </p:cSld>
  <p:clrMapOvr>
    <a:masterClrMapping/>
  </p:clrMapOvr>
  <p:transition>
    <p:spli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Depth-Limited Strategy</a:t>
            </a:r>
          </a:p>
        </p:txBody>
      </p:sp>
      <p:sp>
        <p:nvSpPr>
          <p:cNvPr id="66563" name="Rectangle 3"/>
          <p:cNvSpPr>
            <a:spLocks noGrp="1" noChangeArrowheads="1"/>
          </p:cNvSpPr>
          <p:nvPr>
            <p:ph type="body" idx="1"/>
          </p:nvPr>
        </p:nvSpPr>
        <p:spPr>
          <a:xfrm>
            <a:off x="914400" y="1600200"/>
            <a:ext cx="8229600" cy="4525963"/>
          </a:xfrm>
        </p:spPr>
        <p:txBody>
          <a:bodyPr/>
          <a:lstStyle/>
          <a:p>
            <a:pPr>
              <a:lnSpc>
                <a:spcPct val="90000"/>
              </a:lnSpc>
            </a:pPr>
            <a:r>
              <a:rPr lang="en-US" altLang="id-ID" smtClean="0"/>
              <a:t> Depth-first with </a:t>
            </a:r>
            <a:r>
              <a:rPr lang="en-US" altLang="id-ID" smtClean="0">
                <a:solidFill>
                  <a:srgbClr val="CC6600"/>
                </a:solidFill>
              </a:rPr>
              <a:t>depth cutoff</a:t>
            </a:r>
            <a:r>
              <a:rPr lang="en-US" altLang="id-ID" smtClean="0"/>
              <a:t> </a:t>
            </a:r>
            <a:r>
              <a:rPr lang="en-US" altLang="id-ID" smtClean="0">
                <a:solidFill>
                  <a:srgbClr val="008000"/>
                </a:solidFill>
              </a:rPr>
              <a:t>k</a:t>
            </a:r>
            <a:r>
              <a:rPr lang="en-US" altLang="id-ID" smtClean="0"/>
              <a:t> (maximal depth below which nodes are not expanded)</a:t>
            </a:r>
            <a:br>
              <a:rPr lang="en-US" altLang="id-ID" smtClean="0"/>
            </a:br>
            <a:endParaRPr lang="en-US" altLang="id-ID" smtClean="0"/>
          </a:p>
          <a:p>
            <a:pPr>
              <a:lnSpc>
                <a:spcPct val="90000"/>
              </a:lnSpc>
            </a:pPr>
            <a:r>
              <a:rPr lang="en-US" altLang="id-ID" smtClean="0"/>
              <a:t>Three possible outcomes:</a:t>
            </a:r>
          </a:p>
          <a:p>
            <a:pPr lvl="1">
              <a:lnSpc>
                <a:spcPct val="90000"/>
              </a:lnSpc>
            </a:pPr>
            <a:r>
              <a:rPr lang="en-US" altLang="id-ID" smtClean="0"/>
              <a:t>Solution</a:t>
            </a:r>
          </a:p>
          <a:p>
            <a:pPr lvl="1">
              <a:lnSpc>
                <a:spcPct val="90000"/>
              </a:lnSpc>
            </a:pPr>
            <a:r>
              <a:rPr lang="en-US" altLang="id-ID" smtClean="0"/>
              <a:t>Failure (no solution)</a:t>
            </a:r>
          </a:p>
          <a:p>
            <a:pPr lvl="1">
              <a:lnSpc>
                <a:spcPct val="90000"/>
              </a:lnSpc>
            </a:pPr>
            <a:r>
              <a:rPr lang="en-US" altLang="id-ID" smtClean="0">
                <a:solidFill>
                  <a:srgbClr val="CC6600"/>
                </a:solidFill>
              </a:rPr>
              <a:t>Cutoff (no solution within cutoff)</a:t>
            </a:r>
          </a:p>
        </p:txBody>
      </p:sp>
    </p:spTree>
  </p:cSld>
  <p:clrMapOvr>
    <a:masterClrMapping/>
  </p:clrMapOvr>
  <p:transition>
    <p:spli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Iterative Deepening Strategy</a:t>
            </a:r>
          </a:p>
        </p:txBody>
      </p:sp>
      <p:sp>
        <p:nvSpPr>
          <p:cNvPr id="67587" name="Rectangle 3"/>
          <p:cNvSpPr>
            <a:spLocks noGrp="1" noChangeArrowheads="1"/>
          </p:cNvSpPr>
          <p:nvPr>
            <p:ph type="body" idx="1"/>
          </p:nvPr>
        </p:nvSpPr>
        <p:spPr>
          <a:xfrm>
            <a:off x="914400" y="1600200"/>
            <a:ext cx="8229600" cy="4525963"/>
          </a:xfrm>
        </p:spPr>
        <p:txBody>
          <a:bodyPr/>
          <a:lstStyle/>
          <a:p>
            <a:pPr>
              <a:buFontTx/>
              <a:buNone/>
            </a:pPr>
            <a:r>
              <a:rPr lang="en-US" altLang="id-ID" sz="2800" smtClean="0">
                <a:solidFill>
                  <a:schemeClr val="tx2"/>
                </a:solidFill>
              </a:rPr>
              <a:t>Repeat for </a:t>
            </a:r>
            <a:r>
              <a:rPr lang="en-US" altLang="id-ID" sz="2800" smtClean="0">
                <a:solidFill>
                  <a:srgbClr val="008000"/>
                </a:solidFill>
              </a:rPr>
              <a:t>k</a:t>
            </a:r>
            <a:r>
              <a:rPr lang="en-US" altLang="id-ID" sz="2800" smtClean="0">
                <a:solidFill>
                  <a:schemeClr val="tx2"/>
                </a:solidFill>
              </a:rPr>
              <a:t> = 0, 1, 2, …:</a:t>
            </a:r>
          </a:p>
          <a:p>
            <a:pPr lvl="1">
              <a:buFontTx/>
              <a:buNone/>
            </a:pPr>
            <a:r>
              <a:rPr lang="en-US" altLang="id-ID" smtClean="0">
                <a:solidFill>
                  <a:schemeClr val="tx2"/>
                </a:solidFill>
              </a:rPr>
              <a:t>Perform depth-first with depth cutoff </a:t>
            </a:r>
            <a:r>
              <a:rPr lang="en-US" altLang="id-ID" smtClean="0">
                <a:solidFill>
                  <a:srgbClr val="008000"/>
                </a:solidFill>
              </a:rPr>
              <a:t>k</a:t>
            </a:r>
            <a:r>
              <a:rPr lang="en-US" altLang="id-ID" sz="3200" smtClean="0">
                <a:solidFill>
                  <a:schemeClr val="tx2"/>
                </a:solidFill>
              </a:rPr>
              <a:t/>
            </a:r>
            <a:br>
              <a:rPr lang="en-US" altLang="id-ID" sz="3200" smtClean="0">
                <a:solidFill>
                  <a:schemeClr val="tx2"/>
                </a:solidFill>
              </a:rPr>
            </a:br>
            <a:endParaRPr lang="en-US" altLang="id-ID" sz="3200" smtClean="0">
              <a:solidFill>
                <a:schemeClr val="tx2"/>
              </a:solidFill>
            </a:endParaRPr>
          </a:p>
          <a:p>
            <a:r>
              <a:rPr lang="en-US" altLang="id-ID" sz="2800" smtClean="0"/>
              <a:t> Complete</a:t>
            </a:r>
          </a:p>
          <a:p>
            <a:r>
              <a:rPr lang="en-US" altLang="id-ID" sz="2800" smtClean="0"/>
              <a:t> Optimal if step cost =1</a:t>
            </a:r>
          </a:p>
          <a:p>
            <a:r>
              <a:rPr lang="en-US" altLang="id-ID" sz="2800" smtClean="0"/>
              <a:t>Time complexity is:</a:t>
            </a:r>
            <a:br>
              <a:rPr lang="en-US" altLang="id-ID" sz="2800" smtClean="0"/>
            </a:br>
            <a:r>
              <a:rPr lang="en-US" altLang="id-ID" sz="2800" smtClean="0"/>
              <a:t> </a:t>
            </a:r>
            <a:r>
              <a:rPr lang="en-US" altLang="id-ID" sz="2400" smtClean="0">
                <a:solidFill>
                  <a:srgbClr val="CC6600"/>
                </a:solidFill>
              </a:rPr>
              <a:t>(d+1)(1) + db + (d-1)b</a:t>
            </a:r>
            <a:r>
              <a:rPr lang="en-US" altLang="id-ID" sz="2400" baseline="30000" smtClean="0">
                <a:solidFill>
                  <a:srgbClr val="CC6600"/>
                </a:solidFill>
                <a:cs typeface="Times New Roman" panose="02020603050405020304" pitchFamily="18" charset="0"/>
                <a:sym typeface="Wingdings" panose="05000000000000000000" pitchFamily="2" charset="2"/>
              </a:rPr>
              <a:t>2</a:t>
            </a:r>
            <a:r>
              <a:rPr lang="en-US" altLang="id-ID" sz="2400" smtClean="0">
                <a:solidFill>
                  <a:srgbClr val="CC6600"/>
                </a:solidFill>
              </a:rPr>
              <a:t> + … + (1) b</a:t>
            </a:r>
            <a:r>
              <a:rPr lang="en-US" altLang="id-ID" sz="2400" baseline="30000" smtClean="0">
                <a:solidFill>
                  <a:srgbClr val="CC6600"/>
                </a:solidFill>
                <a:cs typeface="Times New Roman" panose="02020603050405020304" pitchFamily="18" charset="0"/>
                <a:sym typeface="Wingdings" panose="05000000000000000000" pitchFamily="2" charset="2"/>
              </a:rPr>
              <a:t>d </a:t>
            </a:r>
            <a:r>
              <a:rPr lang="en-US" altLang="id-ID" sz="2400" smtClean="0">
                <a:solidFill>
                  <a:srgbClr val="CC6600"/>
                </a:solidFill>
              </a:rPr>
              <a:t>= </a:t>
            </a:r>
            <a:r>
              <a:rPr lang="en-US" altLang="id-ID" sz="2800" smtClean="0">
                <a:solidFill>
                  <a:srgbClr val="CC6600"/>
                </a:solidFill>
              </a:rPr>
              <a:t>O(b</a:t>
            </a:r>
            <a:r>
              <a:rPr lang="en-US" altLang="id-ID" sz="2800" baseline="30000" smtClean="0">
                <a:solidFill>
                  <a:srgbClr val="CC6600"/>
                </a:solidFill>
                <a:cs typeface="Times New Roman" panose="02020603050405020304" pitchFamily="18" charset="0"/>
                <a:sym typeface="Wingdings" panose="05000000000000000000" pitchFamily="2" charset="2"/>
              </a:rPr>
              <a:t>d</a:t>
            </a:r>
            <a:r>
              <a:rPr lang="en-US" altLang="id-ID" sz="2800" smtClean="0">
                <a:solidFill>
                  <a:srgbClr val="CC6600"/>
                </a:solidFill>
              </a:rPr>
              <a:t>)</a:t>
            </a:r>
          </a:p>
          <a:p>
            <a:r>
              <a:rPr lang="en-US" altLang="id-ID" sz="2800" smtClean="0"/>
              <a:t> Space complexity is: </a:t>
            </a:r>
            <a:r>
              <a:rPr lang="en-US" altLang="id-ID" sz="2800" smtClean="0">
                <a:solidFill>
                  <a:srgbClr val="CC6600"/>
                </a:solidFill>
              </a:rPr>
              <a:t>O(bd)</a:t>
            </a:r>
          </a:p>
        </p:txBody>
      </p:sp>
    </p:spTree>
  </p:cSld>
  <p:clrMapOvr>
    <a:masterClrMapping/>
  </p:clrMapOvr>
  <p:transition>
    <p:spli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Comparison of Strategies</a:t>
            </a:r>
          </a:p>
        </p:txBody>
      </p:sp>
      <p:sp>
        <p:nvSpPr>
          <p:cNvPr id="131075" name="Rectangle 3"/>
          <p:cNvSpPr>
            <a:spLocks noGrp="1" noChangeArrowheads="1"/>
          </p:cNvSpPr>
          <p:nvPr>
            <p:ph type="body" idx="1"/>
          </p:nvPr>
        </p:nvSpPr>
        <p:spPr>
          <a:xfrm>
            <a:off x="914400" y="1600200"/>
            <a:ext cx="8229600" cy="4525963"/>
          </a:xfrm>
        </p:spPr>
        <p:txBody>
          <a:bodyPr/>
          <a:lstStyle/>
          <a:p>
            <a:r>
              <a:rPr lang="en-US" altLang="id-ID" smtClean="0"/>
              <a:t>Breadth-first is complete and optimal, but has high space complexity</a:t>
            </a:r>
          </a:p>
          <a:p>
            <a:r>
              <a:rPr lang="en-US" altLang="id-ID" smtClean="0"/>
              <a:t>Depth-first is space efficient, but neither complete nor optimal</a:t>
            </a:r>
          </a:p>
          <a:p>
            <a:r>
              <a:rPr lang="en-US" altLang="id-ID" smtClean="0"/>
              <a:t>Iterative deepening is asymptotically optimal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31075">
                                            <p:txEl>
                                              <p:pRg st="0" end="0"/>
                                            </p:txEl>
                                          </p:spTgt>
                                        </p:tgtEl>
                                        <p:attrNameLst>
                                          <p:attrName>ppt_c</p:attrName>
                                        </p:attrNameLst>
                                      </p:cBhvr>
                                      <p:to>
                                        <a:schemeClr val="accent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31075">
                                            <p:txEl>
                                              <p:pRg st="1" end="1"/>
                                            </p:txEl>
                                          </p:spTgt>
                                        </p:tgtEl>
                                        <p:attrNameLst>
                                          <p:attrName>ppt_c</p:attrName>
                                        </p:attrNameLst>
                                      </p:cBhvr>
                                      <p:to>
                                        <a:schemeClr val="accent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10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31075">
                                            <p:txEl>
                                              <p:pRg st="2" end="2"/>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Repeated States</a:t>
            </a:r>
          </a:p>
        </p:txBody>
      </p:sp>
      <p:grpSp>
        <p:nvGrpSpPr>
          <p:cNvPr id="2" name="Group 3"/>
          <p:cNvGrpSpPr>
            <a:grpSpLocks/>
          </p:cNvGrpSpPr>
          <p:nvPr/>
        </p:nvGrpSpPr>
        <p:grpSpPr bwMode="auto">
          <a:xfrm>
            <a:off x="914400" y="1574800"/>
            <a:ext cx="1371600" cy="4460875"/>
            <a:chOff x="576" y="992"/>
            <a:chExt cx="864" cy="2810"/>
          </a:xfrm>
        </p:grpSpPr>
        <p:sp>
          <p:nvSpPr>
            <p:cNvPr id="69714" name="Text Box 4"/>
            <p:cNvSpPr txBox="1">
              <a:spLocks noChangeArrowheads="1"/>
            </p:cNvSpPr>
            <p:nvPr/>
          </p:nvSpPr>
          <p:spPr bwMode="auto">
            <a:xfrm>
              <a:off x="624" y="3552"/>
              <a:ext cx="7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8-queens</a:t>
              </a:r>
            </a:p>
          </p:txBody>
        </p:sp>
        <p:grpSp>
          <p:nvGrpSpPr>
            <p:cNvPr id="69715" name="Group 5"/>
            <p:cNvGrpSpPr>
              <a:grpSpLocks/>
            </p:cNvGrpSpPr>
            <p:nvPr/>
          </p:nvGrpSpPr>
          <p:grpSpPr bwMode="auto">
            <a:xfrm>
              <a:off x="576" y="992"/>
              <a:ext cx="864" cy="2560"/>
              <a:chOff x="576" y="992"/>
              <a:chExt cx="864" cy="2560"/>
            </a:xfrm>
          </p:grpSpPr>
          <p:grpSp>
            <p:nvGrpSpPr>
              <p:cNvPr id="69716" name="Group 6"/>
              <p:cNvGrpSpPr>
                <a:grpSpLocks/>
              </p:cNvGrpSpPr>
              <p:nvPr/>
            </p:nvGrpSpPr>
            <p:grpSpPr bwMode="auto">
              <a:xfrm>
                <a:off x="576" y="2688"/>
                <a:ext cx="864" cy="864"/>
                <a:chOff x="576" y="1728"/>
                <a:chExt cx="1536" cy="1536"/>
              </a:xfrm>
            </p:grpSpPr>
            <p:grpSp>
              <p:nvGrpSpPr>
                <p:cNvPr id="69718" name="Group 7"/>
                <p:cNvGrpSpPr>
                  <a:grpSpLocks/>
                </p:cNvGrpSpPr>
                <p:nvPr/>
              </p:nvGrpSpPr>
              <p:grpSpPr bwMode="auto">
                <a:xfrm>
                  <a:off x="576" y="1728"/>
                  <a:ext cx="1536" cy="1536"/>
                  <a:chOff x="960" y="1344"/>
                  <a:chExt cx="1536" cy="1536"/>
                </a:xfrm>
              </p:grpSpPr>
              <p:sp>
                <p:nvSpPr>
                  <p:cNvPr id="69722" name="Rectangle 8"/>
                  <p:cNvSpPr>
                    <a:spLocks noChangeArrowheads="1"/>
                  </p:cNvSpPr>
                  <p:nvPr/>
                </p:nvSpPr>
                <p:spPr bwMode="auto">
                  <a:xfrm>
                    <a:off x="960" y="1344"/>
                    <a:ext cx="1536" cy="15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23" name="Rectangle 9"/>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24" name="Rectangle 10"/>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25" name="Rectangle 11"/>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26" name="Rectangle 12"/>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27" name="Rectangle 13"/>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28" name="Rectangle 14"/>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29" name="Rectangle 15"/>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30" name="Rectangle 16"/>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31" name="Rectangle 17"/>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32" name="Rectangle 18"/>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33" name="Rectangle 19"/>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34" name="Rectangle 20"/>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35" name="Rectangle 21"/>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36" name="Rectangle 22"/>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37" name="Rectangle 23"/>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38" name="Rectangle 24"/>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39" name="Rectangle 25"/>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40" name="Rectangle 26"/>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41" name="Rectangle 27"/>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42" name="Rectangle 28"/>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43" name="Rectangle 29"/>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44" name="Rectangle 30"/>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45" name="Rectangle 31"/>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46" name="Rectangle 32"/>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47" name="Rectangle 33"/>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48" name="Rectangle 34"/>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49" name="Rectangle 35"/>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50" name="Rectangle 36"/>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51" name="Rectangle 37"/>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52" name="Rectangle 38"/>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53" name="Rectangle 39"/>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54" name="Rectangle 40"/>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69719" name="AutoShape 41"/>
                <p:cNvSpPr>
                  <a:spLocks noChangeArrowheads="1"/>
                </p:cNvSpPr>
                <p:nvPr/>
              </p:nvSpPr>
              <p:spPr bwMode="auto">
                <a:xfrm>
                  <a:off x="576" y="1728"/>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20" name="AutoShape 42"/>
                <p:cNvSpPr>
                  <a:spLocks noChangeArrowheads="1"/>
                </p:cNvSpPr>
                <p:nvPr/>
              </p:nvSpPr>
              <p:spPr bwMode="auto">
                <a:xfrm>
                  <a:off x="768" y="2112"/>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21" name="AutoShape 43"/>
                <p:cNvSpPr>
                  <a:spLocks noChangeArrowheads="1"/>
                </p:cNvSpPr>
                <p:nvPr/>
              </p:nvSpPr>
              <p:spPr bwMode="auto">
                <a:xfrm>
                  <a:off x="960" y="3072"/>
                  <a:ext cx="192" cy="192"/>
                </a:xfrm>
                <a:prstGeom prst="star4">
                  <a:avLst>
                    <a:gd name="adj" fmla="val 12500"/>
                  </a:avLst>
                </a:prstGeom>
                <a:solidFill>
                  <a:srgbClr val="F81706"/>
                </a:solidFill>
                <a:ln w="9525">
                  <a:solidFill>
                    <a:srgbClr val="CC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69717" name="Text Box 44"/>
              <p:cNvSpPr txBox="1">
                <a:spLocks noChangeArrowheads="1"/>
              </p:cNvSpPr>
              <p:nvPr/>
            </p:nvSpPr>
            <p:spPr bwMode="auto">
              <a:xfrm>
                <a:off x="816" y="992"/>
                <a:ext cx="42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3200">
                    <a:solidFill>
                      <a:srgbClr val="FF3300"/>
                    </a:solidFill>
                    <a:latin typeface="Tahoma" panose="020B0604030504040204" pitchFamily="34" charset="0"/>
                  </a:rPr>
                  <a:t>No</a:t>
                </a:r>
              </a:p>
            </p:txBody>
          </p:sp>
        </p:grpSp>
      </p:grpSp>
      <p:grpSp>
        <p:nvGrpSpPr>
          <p:cNvPr id="6" name="Group 45"/>
          <p:cNvGrpSpPr>
            <a:grpSpLocks/>
          </p:cNvGrpSpPr>
          <p:nvPr/>
        </p:nvGrpSpPr>
        <p:grpSpPr bwMode="auto">
          <a:xfrm>
            <a:off x="3048000" y="1574800"/>
            <a:ext cx="1524000" cy="4689475"/>
            <a:chOff x="1920" y="992"/>
            <a:chExt cx="960" cy="2954"/>
          </a:xfrm>
        </p:grpSpPr>
        <p:sp>
          <p:nvSpPr>
            <p:cNvPr id="69701" name="Text Box 46"/>
            <p:cNvSpPr txBox="1">
              <a:spLocks noChangeArrowheads="1"/>
            </p:cNvSpPr>
            <p:nvPr/>
          </p:nvSpPr>
          <p:spPr bwMode="auto">
            <a:xfrm>
              <a:off x="2016" y="3504"/>
              <a:ext cx="81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assembly </a:t>
              </a:r>
              <a:br>
                <a:rPr lang="en-US" altLang="id-ID" sz="2000">
                  <a:latin typeface="Tahoma" panose="020B0604030504040204" pitchFamily="34" charset="0"/>
                </a:rPr>
              </a:br>
              <a:r>
                <a:rPr lang="en-US" altLang="id-ID" sz="2000">
                  <a:latin typeface="Tahoma" panose="020B0604030504040204" pitchFamily="34" charset="0"/>
                </a:rPr>
                <a:t>planning</a:t>
              </a:r>
            </a:p>
          </p:txBody>
        </p:sp>
        <p:grpSp>
          <p:nvGrpSpPr>
            <p:cNvPr id="69702" name="Group 47"/>
            <p:cNvGrpSpPr>
              <a:grpSpLocks/>
            </p:cNvGrpSpPr>
            <p:nvPr/>
          </p:nvGrpSpPr>
          <p:grpSpPr bwMode="auto">
            <a:xfrm>
              <a:off x="1920" y="992"/>
              <a:ext cx="960" cy="2560"/>
              <a:chOff x="1920" y="992"/>
              <a:chExt cx="960" cy="2560"/>
            </a:xfrm>
          </p:grpSpPr>
          <p:grpSp>
            <p:nvGrpSpPr>
              <p:cNvPr id="69703" name="Group 48"/>
              <p:cNvGrpSpPr>
                <a:grpSpLocks/>
              </p:cNvGrpSpPr>
              <p:nvPr/>
            </p:nvGrpSpPr>
            <p:grpSpPr bwMode="auto">
              <a:xfrm>
                <a:off x="1920" y="1776"/>
                <a:ext cx="960" cy="1776"/>
                <a:chOff x="480" y="1248"/>
                <a:chExt cx="1344" cy="2544"/>
              </a:xfrm>
            </p:grpSpPr>
            <p:grpSp>
              <p:nvGrpSpPr>
                <p:cNvPr id="69705" name="Group 49"/>
                <p:cNvGrpSpPr>
                  <a:grpSpLocks/>
                </p:cNvGrpSpPr>
                <p:nvPr/>
              </p:nvGrpSpPr>
              <p:grpSpPr bwMode="auto">
                <a:xfrm>
                  <a:off x="576" y="1344"/>
                  <a:ext cx="1152" cy="2352"/>
                  <a:chOff x="576" y="1152"/>
                  <a:chExt cx="1152" cy="2352"/>
                </a:xfrm>
              </p:grpSpPr>
              <p:sp>
                <p:nvSpPr>
                  <p:cNvPr id="69707" name="Freeform 50"/>
                  <p:cNvSpPr>
                    <a:spLocks/>
                  </p:cNvSpPr>
                  <p:nvPr/>
                </p:nvSpPr>
                <p:spPr bwMode="auto">
                  <a:xfrm>
                    <a:off x="576" y="2112"/>
                    <a:ext cx="1152" cy="1056"/>
                  </a:xfrm>
                  <a:custGeom>
                    <a:avLst/>
                    <a:gdLst>
                      <a:gd name="T0" fmla="*/ 0 w 1152"/>
                      <a:gd name="T1" fmla="*/ 0 h 1056"/>
                      <a:gd name="T2" fmla="*/ 96 w 1152"/>
                      <a:gd name="T3" fmla="*/ 0 h 1056"/>
                      <a:gd name="T4" fmla="*/ 96 w 1152"/>
                      <a:gd name="T5" fmla="*/ 192 h 1056"/>
                      <a:gd name="T6" fmla="*/ 192 w 1152"/>
                      <a:gd name="T7" fmla="*/ 192 h 1056"/>
                      <a:gd name="T8" fmla="*/ 192 w 1152"/>
                      <a:gd name="T9" fmla="*/ 0 h 1056"/>
                      <a:gd name="T10" fmla="*/ 288 w 1152"/>
                      <a:gd name="T11" fmla="*/ 0 h 1056"/>
                      <a:gd name="T12" fmla="*/ 288 w 1152"/>
                      <a:gd name="T13" fmla="*/ 768 h 1056"/>
                      <a:gd name="T14" fmla="*/ 864 w 1152"/>
                      <a:gd name="T15" fmla="*/ 768 h 1056"/>
                      <a:gd name="T16" fmla="*/ 864 w 1152"/>
                      <a:gd name="T17" fmla="*/ 0 h 1056"/>
                      <a:gd name="T18" fmla="*/ 912 w 1152"/>
                      <a:gd name="T19" fmla="*/ 0 h 1056"/>
                      <a:gd name="T20" fmla="*/ 960 w 1152"/>
                      <a:gd name="T21" fmla="*/ 0 h 1056"/>
                      <a:gd name="T22" fmla="*/ 960 w 1152"/>
                      <a:gd name="T23" fmla="*/ 192 h 1056"/>
                      <a:gd name="T24" fmla="*/ 1056 w 1152"/>
                      <a:gd name="T25" fmla="*/ 192 h 1056"/>
                      <a:gd name="T26" fmla="*/ 1056 w 1152"/>
                      <a:gd name="T27" fmla="*/ 0 h 1056"/>
                      <a:gd name="T28" fmla="*/ 1152 w 1152"/>
                      <a:gd name="T29" fmla="*/ 0 h 1056"/>
                      <a:gd name="T30" fmla="*/ 1152 w 1152"/>
                      <a:gd name="T31" fmla="*/ 1056 h 1056"/>
                      <a:gd name="T32" fmla="*/ 0 w 1152"/>
                      <a:gd name="T33" fmla="*/ 105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69708" name="Group 51"/>
                  <p:cNvGrpSpPr>
                    <a:grpSpLocks/>
                  </p:cNvGrpSpPr>
                  <p:nvPr/>
                </p:nvGrpSpPr>
                <p:grpSpPr bwMode="auto">
                  <a:xfrm>
                    <a:off x="576" y="3408"/>
                    <a:ext cx="1152" cy="96"/>
                    <a:chOff x="2496" y="2208"/>
                    <a:chExt cx="1152" cy="96"/>
                  </a:xfrm>
                </p:grpSpPr>
                <p:sp>
                  <p:nvSpPr>
                    <p:cNvPr id="69711" name="Rectangle 52"/>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12" name="Rectangle 53"/>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13" name="Rectangle 54"/>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69709" name="Freeform 55"/>
                  <p:cNvSpPr>
                    <a:spLocks/>
                  </p:cNvSpPr>
                  <p:nvPr/>
                </p:nvSpPr>
                <p:spPr bwMode="auto">
                  <a:xfrm>
                    <a:off x="576" y="1152"/>
                    <a:ext cx="288" cy="384"/>
                  </a:xfrm>
                  <a:custGeom>
                    <a:avLst/>
                    <a:gdLst>
                      <a:gd name="T0" fmla="*/ 192 w 288"/>
                      <a:gd name="T1" fmla="*/ 384 h 384"/>
                      <a:gd name="T2" fmla="*/ 96 w 288"/>
                      <a:gd name="T3" fmla="*/ 384 h 384"/>
                      <a:gd name="T4" fmla="*/ 96 w 288"/>
                      <a:gd name="T5" fmla="*/ 96 h 384"/>
                      <a:gd name="T6" fmla="*/ 0 w 288"/>
                      <a:gd name="T7" fmla="*/ 96 h 384"/>
                      <a:gd name="T8" fmla="*/ 0 w 288"/>
                      <a:gd name="T9" fmla="*/ 0 h 384"/>
                      <a:gd name="T10" fmla="*/ 288 w 288"/>
                      <a:gd name="T11" fmla="*/ 0 h 384"/>
                      <a:gd name="T12" fmla="*/ 288 w 288"/>
                      <a:gd name="T13" fmla="*/ 96 h 384"/>
                      <a:gd name="T14" fmla="*/ 192 w 288"/>
                      <a:gd name="T15" fmla="*/ 96 h 384"/>
                      <a:gd name="T16" fmla="*/ 192 w 28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710" name="Freeform 56"/>
                  <p:cNvSpPr>
                    <a:spLocks/>
                  </p:cNvSpPr>
                  <p:nvPr/>
                </p:nvSpPr>
                <p:spPr bwMode="auto">
                  <a:xfrm>
                    <a:off x="1440" y="1152"/>
                    <a:ext cx="288" cy="384"/>
                  </a:xfrm>
                  <a:custGeom>
                    <a:avLst/>
                    <a:gdLst>
                      <a:gd name="T0" fmla="*/ 192 w 288"/>
                      <a:gd name="T1" fmla="*/ 384 h 384"/>
                      <a:gd name="T2" fmla="*/ 96 w 288"/>
                      <a:gd name="T3" fmla="*/ 384 h 384"/>
                      <a:gd name="T4" fmla="*/ 96 w 288"/>
                      <a:gd name="T5" fmla="*/ 96 h 384"/>
                      <a:gd name="T6" fmla="*/ 0 w 288"/>
                      <a:gd name="T7" fmla="*/ 96 h 384"/>
                      <a:gd name="T8" fmla="*/ 0 w 288"/>
                      <a:gd name="T9" fmla="*/ 0 h 384"/>
                      <a:gd name="T10" fmla="*/ 288 w 288"/>
                      <a:gd name="T11" fmla="*/ 0 h 384"/>
                      <a:gd name="T12" fmla="*/ 288 w 288"/>
                      <a:gd name="T13" fmla="*/ 96 h 384"/>
                      <a:gd name="T14" fmla="*/ 192 w 288"/>
                      <a:gd name="T15" fmla="*/ 96 h 384"/>
                      <a:gd name="T16" fmla="*/ 192 w 28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69706" name="Rectangle 57"/>
                <p:cNvSpPr>
                  <a:spLocks noChangeArrowheads="1"/>
                </p:cNvSpPr>
                <p:nvPr/>
              </p:nvSpPr>
              <p:spPr bwMode="auto">
                <a:xfrm>
                  <a:off x="480" y="1248"/>
                  <a:ext cx="1344" cy="2544"/>
                </a:xfrm>
                <a:prstGeom prst="rect">
                  <a:avLst/>
                </a:prstGeom>
                <a:noFill/>
                <a:ln w="9525">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69704" name="Text Box 58"/>
              <p:cNvSpPr txBox="1">
                <a:spLocks noChangeArrowheads="1"/>
              </p:cNvSpPr>
              <p:nvPr/>
            </p:nvSpPr>
            <p:spPr bwMode="auto">
              <a:xfrm>
                <a:off x="2112" y="992"/>
                <a:ext cx="57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3200">
                    <a:solidFill>
                      <a:srgbClr val="FF3300"/>
                    </a:solidFill>
                    <a:latin typeface="Tahoma" panose="020B0604030504040204" pitchFamily="34" charset="0"/>
                  </a:rPr>
                  <a:t>Few</a:t>
                </a:r>
              </a:p>
            </p:txBody>
          </p:sp>
        </p:grpSp>
      </p:grpSp>
      <p:grpSp>
        <p:nvGrpSpPr>
          <p:cNvPr id="11" name="Group 59"/>
          <p:cNvGrpSpPr>
            <a:grpSpLocks/>
          </p:cNvGrpSpPr>
          <p:nvPr/>
        </p:nvGrpSpPr>
        <p:grpSpPr bwMode="auto">
          <a:xfrm>
            <a:off x="5165725" y="1574800"/>
            <a:ext cx="3516313" cy="4467225"/>
            <a:chOff x="3254" y="992"/>
            <a:chExt cx="2215" cy="2814"/>
          </a:xfrm>
        </p:grpSpPr>
        <p:grpSp>
          <p:nvGrpSpPr>
            <p:cNvPr id="69644" name="Group 60"/>
            <p:cNvGrpSpPr>
              <a:grpSpLocks/>
            </p:cNvGrpSpPr>
            <p:nvPr/>
          </p:nvGrpSpPr>
          <p:grpSpPr bwMode="auto">
            <a:xfrm>
              <a:off x="3888" y="1632"/>
              <a:ext cx="785" cy="822"/>
              <a:chOff x="576" y="2688"/>
              <a:chExt cx="1202" cy="1257"/>
            </a:xfrm>
          </p:grpSpPr>
          <p:sp>
            <p:nvSpPr>
              <p:cNvPr id="69684" name="Rectangle 61"/>
              <p:cNvSpPr>
                <a:spLocks noChangeArrowheads="1"/>
              </p:cNvSpPr>
              <p:nvPr/>
            </p:nvSpPr>
            <p:spPr bwMode="auto">
              <a:xfrm>
                <a:off x="576" y="2688"/>
                <a:ext cx="1152" cy="1152"/>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685" name="Rectangle 62"/>
              <p:cNvSpPr>
                <a:spLocks noChangeArrowheads="1"/>
              </p:cNvSpPr>
              <p:nvPr/>
            </p:nvSpPr>
            <p:spPr bwMode="auto">
              <a:xfrm>
                <a:off x="576" y="2688"/>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686" name="Rectangle 63"/>
              <p:cNvSpPr>
                <a:spLocks noChangeArrowheads="1"/>
              </p:cNvSpPr>
              <p:nvPr/>
            </p:nvSpPr>
            <p:spPr bwMode="auto">
              <a:xfrm>
                <a:off x="576" y="307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687" name="Rectangle 64"/>
              <p:cNvSpPr>
                <a:spLocks noChangeArrowheads="1"/>
              </p:cNvSpPr>
              <p:nvPr/>
            </p:nvSpPr>
            <p:spPr bwMode="auto">
              <a:xfrm>
                <a:off x="576" y="345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688" name="Rectangle 65"/>
              <p:cNvSpPr>
                <a:spLocks noChangeArrowheads="1"/>
              </p:cNvSpPr>
              <p:nvPr/>
            </p:nvSpPr>
            <p:spPr bwMode="auto">
              <a:xfrm>
                <a:off x="960" y="2688"/>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689" name="Rectangle 66"/>
              <p:cNvSpPr>
                <a:spLocks noChangeArrowheads="1"/>
              </p:cNvSpPr>
              <p:nvPr/>
            </p:nvSpPr>
            <p:spPr bwMode="auto">
              <a:xfrm>
                <a:off x="960" y="3072"/>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690" name="Rectangle 67"/>
              <p:cNvSpPr>
                <a:spLocks noChangeArrowheads="1"/>
              </p:cNvSpPr>
              <p:nvPr/>
            </p:nvSpPr>
            <p:spPr bwMode="auto">
              <a:xfrm>
                <a:off x="1344" y="345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691" name="Rectangle 68"/>
              <p:cNvSpPr>
                <a:spLocks noChangeArrowheads="1"/>
              </p:cNvSpPr>
              <p:nvPr/>
            </p:nvSpPr>
            <p:spPr bwMode="auto">
              <a:xfrm>
                <a:off x="960" y="3456"/>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692" name="Rectangle 69"/>
              <p:cNvSpPr>
                <a:spLocks noChangeArrowheads="1"/>
              </p:cNvSpPr>
              <p:nvPr/>
            </p:nvSpPr>
            <p:spPr bwMode="auto">
              <a:xfrm>
                <a:off x="1344" y="2688"/>
                <a:ext cx="384" cy="384"/>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693" name="Text Box 70"/>
              <p:cNvSpPr txBox="1">
                <a:spLocks noChangeArrowheads="1"/>
              </p:cNvSpPr>
              <p:nvPr/>
            </p:nvSpPr>
            <p:spPr bwMode="auto">
              <a:xfrm>
                <a:off x="672" y="2735"/>
                <a:ext cx="33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1</a:t>
                </a:r>
              </a:p>
            </p:txBody>
          </p:sp>
          <p:sp>
            <p:nvSpPr>
              <p:cNvPr id="69694" name="Text Box 71"/>
              <p:cNvSpPr txBox="1">
                <a:spLocks noChangeArrowheads="1"/>
              </p:cNvSpPr>
              <p:nvPr/>
            </p:nvSpPr>
            <p:spPr bwMode="auto">
              <a:xfrm>
                <a:off x="1055" y="2735"/>
                <a:ext cx="33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2</a:t>
                </a:r>
              </a:p>
            </p:txBody>
          </p:sp>
          <p:sp>
            <p:nvSpPr>
              <p:cNvPr id="69695" name="Text Box 72"/>
              <p:cNvSpPr txBox="1">
                <a:spLocks noChangeArrowheads="1"/>
              </p:cNvSpPr>
              <p:nvPr/>
            </p:nvSpPr>
            <p:spPr bwMode="auto">
              <a:xfrm>
                <a:off x="1440" y="2735"/>
                <a:ext cx="338"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3</a:t>
                </a:r>
              </a:p>
            </p:txBody>
          </p:sp>
          <p:sp>
            <p:nvSpPr>
              <p:cNvPr id="69696" name="Text Box 73"/>
              <p:cNvSpPr txBox="1">
                <a:spLocks noChangeArrowheads="1"/>
              </p:cNvSpPr>
              <p:nvPr/>
            </p:nvSpPr>
            <p:spPr bwMode="auto">
              <a:xfrm>
                <a:off x="672" y="3121"/>
                <a:ext cx="339"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4</a:t>
                </a:r>
              </a:p>
            </p:txBody>
          </p:sp>
          <p:sp>
            <p:nvSpPr>
              <p:cNvPr id="69697" name="Text Box 74"/>
              <p:cNvSpPr txBox="1">
                <a:spLocks noChangeArrowheads="1"/>
              </p:cNvSpPr>
              <p:nvPr/>
            </p:nvSpPr>
            <p:spPr bwMode="auto">
              <a:xfrm>
                <a:off x="1055" y="3121"/>
                <a:ext cx="339"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5</a:t>
                </a:r>
              </a:p>
            </p:txBody>
          </p:sp>
          <p:sp>
            <p:nvSpPr>
              <p:cNvPr id="69698" name="Text Box 75"/>
              <p:cNvSpPr txBox="1">
                <a:spLocks noChangeArrowheads="1"/>
              </p:cNvSpPr>
              <p:nvPr/>
            </p:nvSpPr>
            <p:spPr bwMode="auto">
              <a:xfrm>
                <a:off x="1440" y="3505"/>
                <a:ext cx="33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6</a:t>
                </a:r>
              </a:p>
            </p:txBody>
          </p:sp>
          <p:sp>
            <p:nvSpPr>
              <p:cNvPr id="69699" name="Text Box 76"/>
              <p:cNvSpPr txBox="1">
                <a:spLocks noChangeArrowheads="1"/>
              </p:cNvSpPr>
              <p:nvPr/>
            </p:nvSpPr>
            <p:spPr bwMode="auto">
              <a:xfrm>
                <a:off x="672" y="3505"/>
                <a:ext cx="339"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7</a:t>
                </a:r>
              </a:p>
            </p:txBody>
          </p:sp>
          <p:sp>
            <p:nvSpPr>
              <p:cNvPr id="69700" name="Text Box 77"/>
              <p:cNvSpPr txBox="1">
                <a:spLocks noChangeArrowheads="1"/>
              </p:cNvSpPr>
              <p:nvPr/>
            </p:nvSpPr>
            <p:spPr bwMode="auto">
              <a:xfrm>
                <a:off x="1055" y="3505"/>
                <a:ext cx="339"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8</a:t>
                </a:r>
              </a:p>
            </p:txBody>
          </p:sp>
        </p:grpSp>
        <p:grpSp>
          <p:nvGrpSpPr>
            <p:cNvPr id="69645" name="Group 78"/>
            <p:cNvGrpSpPr>
              <a:grpSpLocks/>
            </p:cNvGrpSpPr>
            <p:nvPr/>
          </p:nvGrpSpPr>
          <p:grpSpPr bwMode="auto">
            <a:xfrm>
              <a:off x="3312" y="2544"/>
              <a:ext cx="2016" cy="960"/>
              <a:chOff x="960" y="1344"/>
              <a:chExt cx="3840" cy="2304"/>
            </a:xfrm>
          </p:grpSpPr>
          <p:grpSp>
            <p:nvGrpSpPr>
              <p:cNvPr id="69648" name="Group 79"/>
              <p:cNvGrpSpPr>
                <a:grpSpLocks/>
              </p:cNvGrpSpPr>
              <p:nvPr/>
            </p:nvGrpSpPr>
            <p:grpSpPr bwMode="auto">
              <a:xfrm>
                <a:off x="960" y="1344"/>
                <a:ext cx="3840" cy="2304"/>
                <a:chOff x="960" y="1344"/>
                <a:chExt cx="3840" cy="2304"/>
              </a:xfrm>
            </p:grpSpPr>
            <p:sp>
              <p:nvSpPr>
                <p:cNvPr id="69679" name="Rectangle 80"/>
                <p:cNvSpPr>
                  <a:spLocks noChangeArrowheads="1"/>
                </p:cNvSpPr>
                <p:nvPr/>
              </p:nvSpPr>
              <p:spPr bwMode="auto">
                <a:xfrm>
                  <a:off x="960" y="1344"/>
                  <a:ext cx="3840" cy="230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680" name="Freeform 81"/>
                <p:cNvSpPr>
                  <a:spLocks/>
                </p:cNvSpPr>
                <p:nvPr/>
              </p:nvSpPr>
              <p:spPr bwMode="auto">
                <a:xfrm>
                  <a:off x="1536" y="1728"/>
                  <a:ext cx="768" cy="1152"/>
                </a:xfrm>
                <a:custGeom>
                  <a:avLst/>
                  <a:gdLst>
                    <a:gd name="T0" fmla="*/ 0 w 768"/>
                    <a:gd name="T1" fmla="*/ 192 h 1152"/>
                    <a:gd name="T2" fmla="*/ 384 w 768"/>
                    <a:gd name="T3" fmla="*/ 576 h 1152"/>
                    <a:gd name="T4" fmla="*/ 192 w 768"/>
                    <a:gd name="T5" fmla="*/ 768 h 1152"/>
                    <a:gd name="T6" fmla="*/ 192 w 768"/>
                    <a:gd name="T7" fmla="*/ 1152 h 1152"/>
                    <a:gd name="T8" fmla="*/ 768 w 768"/>
                    <a:gd name="T9" fmla="*/ 1152 h 1152"/>
                    <a:gd name="T10" fmla="*/ 768 w 768"/>
                    <a:gd name="T11" fmla="*/ 192 h 1152"/>
                    <a:gd name="T12" fmla="*/ 144 w 768"/>
                    <a:gd name="T13" fmla="*/ 0 h 1152"/>
                    <a:gd name="T14" fmla="*/ 0 w 768"/>
                    <a:gd name="T15" fmla="*/ 192 h 1152"/>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1152"/>
                    <a:gd name="T26" fmla="*/ 768 w 76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1152">
                      <a:moveTo>
                        <a:pt x="0" y="192"/>
                      </a:moveTo>
                      <a:lnTo>
                        <a:pt x="384" y="576"/>
                      </a:lnTo>
                      <a:lnTo>
                        <a:pt x="192" y="768"/>
                      </a:lnTo>
                      <a:lnTo>
                        <a:pt x="192" y="1152"/>
                      </a:lnTo>
                      <a:lnTo>
                        <a:pt x="768" y="1152"/>
                      </a:lnTo>
                      <a:lnTo>
                        <a:pt x="768" y="192"/>
                      </a:lnTo>
                      <a:lnTo>
                        <a:pt x="144" y="0"/>
                      </a:lnTo>
                      <a:lnTo>
                        <a:pt x="0" y="192"/>
                      </a:lnTo>
                      <a:close/>
                    </a:path>
                  </a:pathLst>
                </a:custGeom>
                <a:solidFill>
                  <a:schemeClr val="accent1"/>
                </a:solidFill>
                <a:ln w="38100">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681" name="Oval 82"/>
                <p:cNvSpPr>
                  <a:spLocks noChangeArrowheads="1"/>
                </p:cNvSpPr>
                <p:nvPr/>
              </p:nvSpPr>
              <p:spPr bwMode="auto">
                <a:xfrm>
                  <a:off x="1296" y="2256"/>
                  <a:ext cx="96" cy="96"/>
                </a:xfrm>
                <a:prstGeom prst="ellipse">
                  <a:avLst/>
                </a:prstGeom>
                <a:solidFill>
                  <a:srgbClr val="F81706"/>
                </a:solidFill>
                <a:ln w="9525">
                  <a:solidFill>
                    <a:srgbClr val="F81706"/>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682" name="Freeform 83"/>
                <p:cNvSpPr>
                  <a:spLocks/>
                </p:cNvSpPr>
                <p:nvPr/>
              </p:nvSpPr>
              <p:spPr bwMode="auto">
                <a:xfrm>
                  <a:off x="3264" y="1920"/>
                  <a:ext cx="960" cy="1152"/>
                </a:xfrm>
                <a:custGeom>
                  <a:avLst/>
                  <a:gdLst>
                    <a:gd name="T0" fmla="*/ 0 w 960"/>
                    <a:gd name="T1" fmla="*/ 960 h 1152"/>
                    <a:gd name="T2" fmla="*/ 0 w 960"/>
                    <a:gd name="T3" fmla="*/ 1152 h 1152"/>
                    <a:gd name="T4" fmla="*/ 960 w 960"/>
                    <a:gd name="T5" fmla="*/ 1152 h 1152"/>
                    <a:gd name="T6" fmla="*/ 960 w 960"/>
                    <a:gd name="T7" fmla="*/ 0 h 1152"/>
                    <a:gd name="T8" fmla="*/ 768 w 960"/>
                    <a:gd name="T9" fmla="*/ 0 h 1152"/>
                    <a:gd name="T10" fmla="*/ 768 w 960"/>
                    <a:gd name="T11" fmla="*/ 960 h 1152"/>
                    <a:gd name="T12" fmla="*/ 0 w 960"/>
                    <a:gd name="T13" fmla="*/ 960 h 1152"/>
                    <a:gd name="T14" fmla="*/ 0 60000 65536"/>
                    <a:gd name="T15" fmla="*/ 0 60000 65536"/>
                    <a:gd name="T16" fmla="*/ 0 60000 65536"/>
                    <a:gd name="T17" fmla="*/ 0 60000 65536"/>
                    <a:gd name="T18" fmla="*/ 0 60000 65536"/>
                    <a:gd name="T19" fmla="*/ 0 60000 65536"/>
                    <a:gd name="T20" fmla="*/ 0 60000 65536"/>
                    <a:gd name="T21" fmla="*/ 0 w 960"/>
                    <a:gd name="T22" fmla="*/ 0 h 1152"/>
                    <a:gd name="T23" fmla="*/ 960 w 960"/>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152">
                      <a:moveTo>
                        <a:pt x="0" y="960"/>
                      </a:moveTo>
                      <a:lnTo>
                        <a:pt x="0" y="1152"/>
                      </a:lnTo>
                      <a:lnTo>
                        <a:pt x="960" y="1152"/>
                      </a:lnTo>
                      <a:lnTo>
                        <a:pt x="960" y="0"/>
                      </a:lnTo>
                      <a:lnTo>
                        <a:pt x="768" y="0"/>
                      </a:lnTo>
                      <a:lnTo>
                        <a:pt x="768" y="960"/>
                      </a:lnTo>
                      <a:lnTo>
                        <a:pt x="0" y="960"/>
                      </a:lnTo>
                      <a:close/>
                    </a:path>
                  </a:pathLst>
                </a:custGeom>
                <a:solidFill>
                  <a:schemeClr val="accent1"/>
                </a:solidFill>
                <a:ln w="38100">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69683" name="Oval 84"/>
                <p:cNvSpPr>
                  <a:spLocks noChangeArrowheads="1"/>
                </p:cNvSpPr>
                <p:nvPr/>
              </p:nvSpPr>
              <p:spPr bwMode="auto">
                <a:xfrm>
                  <a:off x="4560" y="2832"/>
                  <a:ext cx="96" cy="96"/>
                </a:xfrm>
                <a:prstGeom prst="ellipse">
                  <a:avLst/>
                </a:prstGeom>
                <a:solidFill>
                  <a:srgbClr val="45D628"/>
                </a:solidFill>
                <a:ln w="9525">
                  <a:solidFill>
                    <a:srgbClr val="45D628"/>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69649" name="Line 85"/>
              <p:cNvSpPr>
                <a:spLocks noChangeShapeType="1"/>
              </p:cNvSpPr>
              <p:nvPr/>
            </p:nvSpPr>
            <p:spPr bwMode="auto">
              <a:xfrm>
                <a:off x="960" y="1536"/>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50" name="Line 86"/>
              <p:cNvSpPr>
                <a:spLocks noChangeShapeType="1"/>
              </p:cNvSpPr>
              <p:nvPr/>
            </p:nvSpPr>
            <p:spPr bwMode="auto">
              <a:xfrm>
                <a:off x="960" y="1728"/>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51" name="Line 87"/>
              <p:cNvSpPr>
                <a:spLocks noChangeShapeType="1"/>
              </p:cNvSpPr>
              <p:nvPr/>
            </p:nvSpPr>
            <p:spPr bwMode="auto">
              <a:xfrm>
                <a:off x="960" y="1920"/>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52" name="Line 88"/>
              <p:cNvSpPr>
                <a:spLocks noChangeShapeType="1"/>
              </p:cNvSpPr>
              <p:nvPr/>
            </p:nvSpPr>
            <p:spPr bwMode="auto">
              <a:xfrm>
                <a:off x="960" y="2112"/>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53" name="Line 89"/>
              <p:cNvSpPr>
                <a:spLocks noChangeShapeType="1"/>
              </p:cNvSpPr>
              <p:nvPr/>
            </p:nvSpPr>
            <p:spPr bwMode="auto">
              <a:xfrm>
                <a:off x="960" y="2304"/>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54" name="Line 90"/>
              <p:cNvSpPr>
                <a:spLocks noChangeShapeType="1"/>
              </p:cNvSpPr>
              <p:nvPr/>
            </p:nvSpPr>
            <p:spPr bwMode="auto">
              <a:xfrm>
                <a:off x="960" y="2496"/>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55" name="Line 91"/>
              <p:cNvSpPr>
                <a:spLocks noChangeShapeType="1"/>
              </p:cNvSpPr>
              <p:nvPr/>
            </p:nvSpPr>
            <p:spPr bwMode="auto">
              <a:xfrm>
                <a:off x="960" y="2688"/>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56" name="Line 92"/>
              <p:cNvSpPr>
                <a:spLocks noChangeShapeType="1"/>
              </p:cNvSpPr>
              <p:nvPr/>
            </p:nvSpPr>
            <p:spPr bwMode="auto">
              <a:xfrm>
                <a:off x="960" y="2880"/>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57" name="Line 93"/>
              <p:cNvSpPr>
                <a:spLocks noChangeShapeType="1"/>
              </p:cNvSpPr>
              <p:nvPr/>
            </p:nvSpPr>
            <p:spPr bwMode="auto">
              <a:xfrm>
                <a:off x="960" y="3072"/>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58" name="Line 94"/>
              <p:cNvSpPr>
                <a:spLocks noChangeShapeType="1"/>
              </p:cNvSpPr>
              <p:nvPr/>
            </p:nvSpPr>
            <p:spPr bwMode="auto">
              <a:xfrm>
                <a:off x="960" y="3264"/>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59" name="Line 95"/>
              <p:cNvSpPr>
                <a:spLocks noChangeShapeType="1"/>
              </p:cNvSpPr>
              <p:nvPr/>
            </p:nvSpPr>
            <p:spPr bwMode="auto">
              <a:xfrm>
                <a:off x="960" y="3456"/>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60" name="Line 96"/>
              <p:cNvSpPr>
                <a:spLocks noChangeShapeType="1"/>
              </p:cNvSpPr>
              <p:nvPr/>
            </p:nvSpPr>
            <p:spPr bwMode="auto">
              <a:xfrm>
                <a:off x="1152"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61" name="Line 97"/>
              <p:cNvSpPr>
                <a:spLocks noChangeShapeType="1"/>
              </p:cNvSpPr>
              <p:nvPr/>
            </p:nvSpPr>
            <p:spPr bwMode="auto">
              <a:xfrm>
                <a:off x="1536"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62" name="Line 98"/>
              <p:cNvSpPr>
                <a:spLocks noChangeShapeType="1"/>
              </p:cNvSpPr>
              <p:nvPr/>
            </p:nvSpPr>
            <p:spPr bwMode="auto">
              <a:xfrm>
                <a:off x="1728"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63" name="Line 99"/>
              <p:cNvSpPr>
                <a:spLocks noChangeShapeType="1"/>
              </p:cNvSpPr>
              <p:nvPr/>
            </p:nvSpPr>
            <p:spPr bwMode="auto">
              <a:xfrm>
                <a:off x="1920"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64" name="Line 100"/>
              <p:cNvSpPr>
                <a:spLocks noChangeShapeType="1"/>
              </p:cNvSpPr>
              <p:nvPr/>
            </p:nvSpPr>
            <p:spPr bwMode="auto">
              <a:xfrm>
                <a:off x="2112"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65" name="Line 101"/>
              <p:cNvSpPr>
                <a:spLocks noChangeShapeType="1"/>
              </p:cNvSpPr>
              <p:nvPr/>
            </p:nvSpPr>
            <p:spPr bwMode="auto">
              <a:xfrm>
                <a:off x="2304"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66" name="Line 102"/>
              <p:cNvSpPr>
                <a:spLocks noChangeShapeType="1"/>
              </p:cNvSpPr>
              <p:nvPr/>
            </p:nvSpPr>
            <p:spPr bwMode="auto">
              <a:xfrm>
                <a:off x="2496"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67" name="Line 103"/>
              <p:cNvSpPr>
                <a:spLocks noChangeShapeType="1"/>
              </p:cNvSpPr>
              <p:nvPr/>
            </p:nvSpPr>
            <p:spPr bwMode="auto">
              <a:xfrm>
                <a:off x="2688"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68" name="Line 104"/>
              <p:cNvSpPr>
                <a:spLocks noChangeShapeType="1"/>
              </p:cNvSpPr>
              <p:nvPr/>
            </p:nvSpPr>
            <p:spPr bwMode="auto">
              <a:xfrm>
                <a:off x="2880"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69" name="Line 105"/>
              <p:cNvSpPr>
                <a:spLocks noChangeShapeType="1"/>
              </p:cNvSpPr>
              <p:nvPr/>
            </p:nvSpPr>
            <p:spPr bwMode="auto">
              <a:xfrm>
                <a:off x="3072"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70" name="Line 106"/>
              <p:cNvSpPr>
                <a:spLocks noChangeShapeType="1"/>
              </p:cNvSpPr>
              <p:nvPr/>
            </p:nvSpPr>
            <p:spPr bwMode="auto">
              <a:xfrm>
                <a:off x="3264"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71" name="Line 107"/>
              <p:cNvSpPr>
                <a:spLocks noChangeShapeType="1"/>
              </p:cNvSpPr>
              <p:nvPr/>
            </p:nvSpPr>
            <p:spPr bwMode="auto">
              <a:xfrm>
                <a:off x="3456"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72" name="Line 108"/>
              <p:cNvSpPr>
                <a:spLocks noChangeShapeType="1"/>
              </p:cNvSpPr>
              <p:nvPr/>
            </p:nvSpPr>
            <p:spPr bwMode="auto">
              <a:xfrm>
                <a:off x="3648"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73" name="Line 109"/>
              <p:cNvSpPr>
                <a:spLocks noChangeShapeType="1"/>
              </p:cNvSpPr>
              <p:nvPr/>
            </p:nvSpPr>
            <p:spPr bwMode="auto">
              <a:xfrm>
                <a:off x="3840"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74" name="Line 110"/>
              <p:cNvSpPr>
                <a:spLocks noChangeShapeType="1"/>
              </p:cNvSpPr>
              <p:nvPr/>
            </p:nvSpPr>
            <p:spPr bwMode="auto">
              <a:xfrm>
                <a:off x="4032"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75" name="Line 111"/>
              <p:cNvSpPr>
                <a:spLocks noChangeShapeType="1"/>
              </p:cNvSpPr>
              <p:nvPr/>
            </p:nvSpPr>
            <p:spPr bwMode="auto">
              <a:xfrm>
                <a:off x="4224"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76" name="Line 112"/>
              <p:cNvSpPr>
                <a:spLocks noChangeShapeType="1"/>
              </p:cNvSpPr>
              <p:nvPr/>
            </p:nvSpPr>
            <p:spPr bwMode="auto">
              <a:xfrm>
                <a:off x="4416"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77" name="Line 113"/>
              <p:cNvSpPr>
                <a:spLocks noChangeShapeType="1"/>
              </p:cNvSpPr>
              <p:nvPr/>
            </p:nvSpPr>
            <p:spPr bwMode="auto">
              <a:xfrm>
                <a:off x="4608"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69678" name="Line 114"/>
              <p:cNvSpPr>
                <a:spLocks noChangeShapeType="1"/>
              </p:cNvSpPr>
              <p:nvPr/>
            </p:nvSpPr>
            <p:spPr bwMode="auto">
              <a:xfrm>
                <a:off x="1344"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grpSp>
        <p:sp>
          <p:nvSpPr>
            <p:cNvPr id="69646" name="Text Box 115"/>
            <p:cNvSpPr txBox="1">
              <a:spLocks noChangeArrowheads="1"/>
            </p:cNvSpPr>
            <p:nvPr/>
          </p:nvSpPr>
          <p:spPr bwMode="auto">
            <a:xfrm>
              <a:off x="3254" y="3556"/>
              <a:ext cx="2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8-puzzle and robot navigation</a:t>
              </a:r>
            </a:p>
          </p:txBody>
        </p:sp>
        <p:sp>
          <p:nvSpPr>
            <p:cNvPr id="69647" name="Text Box 116"/>
            <p:cNvSpPr txBox="1">
              <a:spLocks noChangeArrowheads="1"/>
            </p:cNvSpPr>
            <p:nvPr/>
          </p:nvSpPr>
          <p:spPr bwMode="auto">
            <a:xfrm>
              <a:off x="3888" y="992"/>
              <a:ext cx="7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3200">
                  <a:solidFill>
                    <a:srgbClr val="FF3300"/>
                  </a:solidFill>
                  <a:latin typeface="Tahoma" panose="020B0604030504040204" pitchFamily="34" charset="0"/>
                </a:rPr>
                <a:t>Many</a:t>
              </a:r>
            </a:p>
          </p:txBody>
        </p:sp>
      </p:grpSp>
      <p:grpSp>
        <p:nvGrpSpPr>
          <p:cNvPr id="15" name="Group 117"/>
          <p:cNvGrpSpPr>
            <a:grpSpLocks/>
          </p:cNvGrpSpPr>
          <p:nvPr/>
        </p:nvGrpSpPr>
        <p:grpSpPr bwMode="auto">
          <a:xfrm>
            <a:off x="914400" y="2057400"/>
            <a:ext cx="2763838" cy="1381125"/>
            <a:chOff x="576" y="1296"/>
            <a:chExt cx="1741" cy="870"/>
          </a:xfrm>
        </p:grpSpPr>
        <p:sp>
          <p:nvSpPr>
            <p:cNvPr id="69642" name="Text Box 118"/>
            <p:cNvSpPr txBox="1">
              <a:spLocks noChangeArrowheads="1"/>
            </p:cNvSpPr>
            <p:nvPr/>
          </p:nvSpPr>
          <p:spPr bwMode="auto">
            <a:xfrm>
              <a:off x="576" y="1872"/>
              <a:ext cx="1741" cy="294"/>
            </a:xfrm>
            <a:prstGeom prst="rect">
              <a:avLst/>
            </a:prstGeom>
            <a:solidFill>
              <a:srgbClr val="99FF99"/>
            </a:solidFill>
            <a:ln w="9525">
              <a:solidFill>
                <a:srgbClr val="0080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solidFill>
                    <a:srgbClr val="008000"/>
                  </a:solidFill>
                  <a:latin typeface="Tahoma" panose="020B0604030504040204" pitchFamily="34" charset="0"/>
                </a:rPr>
                <a:t>search tree is finite</a:t>
              </a:r>
            </a:p>
          </p:txBody>
        </p:sp>
        <p:sp>
          <p:nvSpPr>
            <p:cNvPr id="69643" name="Line 119"/>
            <p:cNvSpPr>
              <a:spLocks noChangeShapeType="1"/>
            </p:cNvSpPr>
            <p:nvPr/>
          </p:nvSpPr>
          <p:spPr bwMode="auto">
            <a:xfrm flipH="1">
              <a:off x="1440" y="1296"/>
              <a:ext cx="864" cy="576"/>
            </a:xfrm>
            <a:prstGeom prst="line">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grpSp>
        <p:nvGrpSpPr>
          <p:cNvPr id="16" name="Group 120"/>
          <p:cNvGrpSpPr>
            <a:grpSpLocks/>
          </p:cNvGrpSpPr>
          <p:nvPr/>
        </p:nvGrpSpPr>
        <p:grpSpPr bwMode="auto">
          <a:xfrm>
            <a:off x="3810000" y="2057400"/>
            <a:ext cx="3003550" cy="1381125"/>
            <a:chOff x="576" y="1296"/>
            <a:chExt cx="1892" cy="870"/>
          </a:xfrm>
        </p:grpSpPr>
        <p:sp>
          <p:nvSpPr>
            <p:cNvPr id="69640" name="Text Box 121"/>
            <p:cNvSpPr txBox="1">
              <a:spLocks noChangeArrowheads="1"/>
            </p:cNvSpPr>
            <p:nvPr/>
          </p:nvSpPr>
          <p:spPr bwMode="auto">
            <a:xfrm>
              <a:off x="576" y="1872"/>
              <a:ext cx="1892" cy="294"/>
            </a:xfrm>
            <a:prstGeom prst="rect">
              <a:avLst/>
            </a:prstGeom>
            <a:solidFill>
              <a:srgbClr val="DDDDDD"/>
            </a:solidFill>
            <a:ln w="9525">
              <a:solidFill>
                <a:srgbClr val="5F5F5F"/>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solidFill>
                    <a:srgbClr val="5F5F5F"/>
                  </a:solidFill>
                  <a:latin typeface="Tahoma" panose="020B0604030504040204" pitchFamily="34" charset="0"/>
                </a:rPr>
                <a:t>search tree is infinite</a:t>
              </a:r>
            </a:p>
          </p:txBody>
        </p:sp>
        <p:sp>
          <p:nvSpPr>
            <p:cNvPr id="69641" name="Line 122"/>
            <p:cNvSpPr>
              <a:spLocks noChangeShapeType="1"/>
            </p:cNvSpPr>
            <p:nvPr/>
          </p:nvSpPr>
          <p:spPr bwMode="auto">
            <a:xfrm flipH="1">
              <a:off x="1440" y="1296"/>
              <a:ext cx="864" cy="576"/>
            </a:xfrm>
            <a:prstGeom prst="line">
              <a:avLst/>
            </a:prstGeom>
            <a:noFill/>
            <a:ln w="9525">
              <a:solidFill>
                <a:srgbClr val="5F5F5F"/>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Avoiding Repeated States</a:t>
            </a:r>
          </a:p>
        </p:txBody>
      </p:sp>
      <p:sp>
        <p:nvSpPr>
          <p:cNvPr id="70659" name="Rectangle 3"/>
          <p:cNvSpPr>
            <a:spLocks noGrp="1" noChangeArrowheads="1"/>
          </p:cNvSpPr>
          <p:nvPr>
            <p:ph type="body" idx="1"/>
          </p:nvPr>
        </p:nvSpPr>
        <p:spPr>
          <a:xfrm>
            <a:off x="914400" y="1600200"/>
            <a:ext cx="8229600" cy="4525963"/>
          </a:xfrm>
        </p:spPr>
        <p:txBody>
          <a:bodyPr/>
          <a:lstStyle/>
          <a:p>
            <a:r>
              <a:rPr lang="en-US" altLang="id-ID" smtClean="0"/>
              <a:t> Requires comparing state descriptions</a:t>
            </a:r>
          </a:p>
          <a:p>
            <a:r>
              <a:rPr lang="en-US" altLang="id-ID" smtClean="0"/>
              <a:t> Breadth-first strategy: </a:t>
            </a:r>
          </a:p>
          <a:p>
            <a:pPr lvl="1"/>
            <a:r>
              <a:rPr lang="en-US" altLang="id-ID" smtClean="0"/>
              <a:t>Keep track of all generated states</a:t>
            </a:r>
          </a:p>
          <a:p>
            <a:pPr lvl="1"/>
            <a:r>
              <a:rPr lang="en-US" altLang="id-ID" smtClean="0"/>
              <a:t>If the state of a new node already exists, then discard the node</a:t>
            </a:r>
          </a:p>
        </p:txBody>
      </p:sp>
    </p:spTree>
  </p:cSld>
  <p:clrMapOvr>
    <a:masterClrMapping/>
  </p:clrMapOvr>
  <p:transition>
    <p:spli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Avoiding Repeated States</a:t>
            </a:r>
          </a:p>
        </p:txBody>
      </p:sp>
      <p:sp>
        <p:nvSpPr>
          <p:cNvPr id="71683" name="Rectangle 3"/>
          <p:cNvSpPr>
            <a:spLocks noGrp="1" noChangeArrowheads="1"/>
          </p:cNvSpPr>
          <p:nvPr>
            <p:ph type="body" idx="1"/>
          </p:nvPr>
        </p:nvSpPr>
        <p:spPr>
          <a:xfrm>
            <a:off x="914400" y="1600200"/>
            <a:ext cx="8229600" cy="4525963"/>
          </a:xfrm>
        </p:spPr>
        <p:txBody>
          <a:bodyPr/>
          <a:lstStyle/>
          <a:p>
            <a:pPr>
              <a:lnSpc>
                <a:spcPct val="90000"/>
              </a:lnSpc>
            </a:pPr>
            <a:r>
              <a:rPr lang="en-US" altLang="id-ID" sz="2800" smtClean="0"/>
              <a:t> Depth-first strategy: </a:t>
            </a:r>
          </a:p>
          <a:p>
            <a:pPr lvl="1">
              <a:lnSpc>
                <a:spcPct val="90000"/>
              </a:lnSpc>
            </a:pPr>
            <a:r>
              <a:rPr lang="en-US" altLang="id-ID" sz="2400" smtClean="0"/>
              <a:t>Solution 1:</a:t>
            </a:r>
          </a:p>
          <a:p>
            <a:pPr lvl="2">
              <a:lnSpc>
                <a:spcPct val="90000"/>
              </a:lnSpc>
            </a:pPr>
            <a:r>
              <a:rPr lang="en-US" altLang="id-ID" sz="2000" smtClean="0"/>
              <a:t>Keep track of all states associated with nodes in current tree</a:t>
            </a:r>
          </a:p>
          <a:p>
            <a:pPr lvl="2">
              <a:lnSpc>
                <a:spcPct val="90000"/>
              </a:lnSpc>
            </a:pPr>
            <a:r>
              <a:rPr lang="en-US" altLang="id-ID" sz="2000" smtClean="0"/>
              <a:t>If the state of a new node already exists, then discard the node</a:t>
            </a:r>
            <a:endParaRPr lang="en-US" altLang="id-ID" sz="2000" smtClean="0">
              <a:sym typeface="Wingdings" panose="05000000000000000000" pitchFamily="2" charset="2"/>
            </a:endParaRPr>
          </a:p>
          <a:p>
            <a:pPr lvl="1">
              <a:lnSpc>
                <a:spcPct val="90000"/>
              </a:lnSpc>
              <a:buFontTx/>
              <a:buNone/>
            </a:pPr>
            <a:r>
              <a:rPr lang="en-US" altLang="id-ID" sz="2400" smtClean="0">
                <a:sym typeface="Wingdings" panose="05000000000000000000" pitchFamily="2" charset="2"/>
              </a:rPr>
              <a:t> Avoids loops</a:t>
            </a:r>
            <a:endParaRPr lang="en-US" altLang="id-ID" sz="2400" smtClean="0"/>
          </a:p>
          <a:p>
            <a:pPr lvl="1">
              <a:lnSpc>
                <a:spcPct val="90000"/>
              </a:lnSpc>
            </a:pPr>
            <a:r>
              <a:rPr lang="en-US" altLang="id-ID" sz="2400" smtClean="0"/>
              <a:t>Solution 2:</a:t>
            </a:r>
          </a:p>
          <a:p>
            <a:pPr lvl="2">
              <a:lnSpc>
                <a:spcPct val="90000"/>
              </a:lnSpc>
            </a:pPr>
            <a:r>
              <a:rPr lang="en-US" altLang="id-ID" sz="2000" smtClean="0"/>
              <a:t>Keep track of all states generated so far</a:t>
            </a:r>
          </a:p>
          <a:p>
            <a:pPr lvl="2">
              <a:lnSpc>
                <a:spcPct val="90000"/>
              </a:lnSpc>
            </a:pPr>
            <a:r>
              <a:rPr lang="en-US" altLang="id-ID" sz="2000" smtClean="0"/>
              <a:t>If the state of a new node has already been generated, then discard the node</a:t>
            </a:r>
          </a:p>
          <a:p>
            <a:pPr lvl="1">
              <a:lnSpc>
                <a:spcPct val="90000"/>
              </a:lnSpc>
              <a:buFontTx/>
              <a:buNone/>
            </a:pPr>
            <a:r>
              <a:rPr lang="en-US" altLang="id-ID" sz="2400" smtClean="0">
                <a:sym typeface="Wingdings" panose="05000000000000000000" pitchFamily="2" charset="2"/>
              </a:rPr>
              <a:t> Space complexity of breadth-first</a:t>
            </a:r>
            <a:endParaRPr lang="en-US" altLang="id-ID" sz="2400" smtClean="0"/>
          </a:p>
          <a:p>
            <a:pPr>
              <a:lnSpc>
                <a:spcPct val="90000"/>
              </a:lnSpc>
              <a:buFontTx/>
              <a:buNone/>
            </a:pPr>
            <a:endParaRPr lang="en-US" altLang="id-ID" sz="2800" smtClean="0"/>
          </a:p>
        </p:txBody>
      </p:sp>
    </p:spTree>
  </p:cSld>
  <p:clrMapOvr>
    <a:masterClrMapping/>
  </p:clrMapOvr>
  <p:transition>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000000">
                      <a:alpha val="43137"/>
                    </a:srgbClr>
                  </a:outerShdw>
                </a:effectLst>
              </a:rPr>
              <a:t>Problem Formulation</a:t>
            </a:r>
          </a:p>
        </p:txBody>
      </p:sp>
      <p:pic>
        <p:nvPicPr>
          <p:cNvPr id="8195" name="Picture 3" descr="romania"/>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417638"/>
            <a:ext cx="8001000" cy="4822825"/>
          </a:xfrm>
          <a:noFill/>
        </p:spPr>
      </p:pic>
      <p:grpSp>
        <p:nvGrpSpPr>
          <p:cNvPr id="2" name="Group 4"/>
          <p:cNvGrpSpPr>
            <a:grpSpLocks/>
          </p:cNvGrpSpPr>
          <p:nvPr/>
        </p:nvGrpSpPr>
        <p:grpSpPr bwMode="auto">
          <a:xfrm>
            <a:off x="5638800" y="5029200"/>
            <a:ext cx="1773238" cy="1023938"/>
            <a:chOff x="3552" y="3168"/>
            <a:chExt cx="1117" cy="645"/>
          </a:xfrm>
        </p:grpSpPr>
        <p:sp>
          <p:nvSpPr>
            <p:cNvPr id="8216" name="Oval 5"/>
            <p:cNvSpPr>
              <a:spLocks noChangeArrowheads="1"/>
            </p:cNvSpPr>
            <p:nvPr/>
          </p:nvSpPr>
          <p:spPr bwMode="auto">
            <a:xfrm>
              <a:off x="3552" y="3168"/>
              <a:ext cx="432" cy="384"/>
            </a:xfrm>
            <a:prstGeom prst="ellipse">
              <a:avLst/>
            </a:prstGeom>
            <a:noFill/>
            <a:ln w="76200">
              <a:solidFill>
                <a:srgbClr val="CC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id-ID" altLang="id-ID" sz="2400">
                <a:solidFill>
                  <a:srgbClr val="CC0066"/>
                </a:solidFill>
                <a:latin typeface="Tahoma" panose="020B0604030504040204" pitchFamily="34" charset="0"/>
              </a:endParaRPr>
            </a:p>
          </p:txBody>
        </p:sp>
        <p:sp>
          <p:nvSpPr>
            <p:cNvPr id="8217" name="Text Box 6"/>
            <p:cNvSpPr txBox="1">
              <a:spLocks noChangeArrowheads="1"/>
            </p:cNvSpPr>
            <p:nvPr/>
          </p:nvSpPr>
          <p:spPr bwMode="auto">
            <a:xfrm>
              <a:off x="4118" y="3525"/>
              <a:ext cx="5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b="1">
                  <a:solidFill>
                    <a:srgbClr val="CC0066"/>
                  </a:solidFill>
                  <a:latin typeface="Tahoma" panose="020B0604030504040204" pitchFamily="34" charset="0"/>
                </a:rPr>
                <a:t>Goal</a:t>
              </a:r>
            </a:p>
          </p:txBody>
        </p:sp>
      </p:grpSp>
      <p:grpSp>
        <p:nvGrpSpPr>
          <p:cNvPr id="3" name="Group 7"/>
          <p:cNvGrpSpPr>
            <a:grpSpLocks/>
          </p:cNvGrpSpPr>
          <p:nvPr/>
        </p:nvGrpSpPr>
        <p:grpSpPr bwMode="auto">
          <a:xfrm>
            <a:off x="914400" y="2590800"/>
            <a:ext cx="1844675" cy="1023938"/>
            <a:chOff x="3552" y="3168"/>
            <a:chExt cx="1162" cy="645"/>
          </a:xfrm>
        </p:grpSpPr>
        <p:sp>
          <p:nvSpPr>
            <p:cNvPr id="8214" name="Oval 8"/>
            <p:cNvSpPr>
              <a:spLocks noChangeArrowheads="1"/>
            </p:cNvSpPr>
            <p:nvPr/>
          </p:nvSpPr>
          <p:spPr bwMode="auto">
            <a:xfrm>
              <a:off x="3552" y="3168"/>
              <a:ext cx="432" cy="384"/>
            </a:xfrm>
            <a:prstGeom prst="ellipse">
              <a:avLst/>
            </a:prstGeom>
            <a:noFill/>
            <a:ln w="76200">
              <a:solidFill>
                <a:srgbClr val="66FF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id-ID" altLang="id-ID" sz="2400">
                <a:solidFill>
                  <a:srgbClr val="CC0066"/>
                </a:solidFill>
                <a:latin typeface="Tahoma" panose="020B0604030504040204" pitchFamily="34" charset="0"/>
              </a:endParaRPr>
            </a:p>
          </p:txBody>
        </p:sp>
        <p:sp>
          <p:nvSpPr>
            <p:cNvPr id="8215" name="Text Box 9"/>
            <p:cNvSpPr txBox="1">
              <a:spLocks noChangeArrowheads="1"/>
            </p:cNvSpPr>
            <p:nvPr/>
          </p:nvSpPr>
          <p:spPr bwMode="auto">
            <a:xfrm>
              <a:off x="4118" y="3525"/>
              <a:ext cx="5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b="1">
                  <a:solidFill>
                    <a:srgbClr val="66FF66"/>
                  </a:solidFill>
                  <a:latin typeface="Tahoma" panose="020B0604030504040204" pitchFamily="34" charset="0"/>
                </a:rPr>
                <a:t>Start</a:t>
              </a:r>
            </a:p>
          </p:txBody>
        </p:sp>
      </p:grpSp>
      <p:grpSp>
        <p:nvGrpSpPr>
          <p:cNvPr id="4" name="Group 10"/>
          <p:cNvGrpSpPr>
            <a:grpSpLocks/>
          </p:cNvGrpSpPr>
          <p:nvPr/>
        </p:nvGrpSpPr>
        <p:grpSpPr bwMode="auto">
          <a:xfrm>
            <a:off x="3276600" y="1785938"/>
            <a:ext cx="4114800" cy="1795462"/>
            <a:chOff x="2064" y="1125"/>
            <a:chExt cx="2592" cy="1131"/>
          </a:xfrm>
        </p:grpSpPr>
        <p:sp>
          <p:nvSpPr>
            <p:cNvPr id="8210" name="Text Box 11"/>
            <p:cNvSpPr txBox="1">
              <a:spLocks noChangeArrowheads="1"/>
            </p:cNvSpPr>
            <p:nvPr/>
          </p:nvSpPr>
          <p:spPr bwMode="auto">
            <a:xfrm>
              <a:off x="2534" y="1125"/>
              <a:ext cx="7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b="1">
                  <a:solidFill>
                    <a:srgbClr val="3333CC"/>
                  </a:solidFill>
                  <a:latin typeface="Tahoma" panose="020B0604030504040204" pitchFamily="34" charset="0"/>
                </a:rPr>
                <a:t>States</a:t>
              </a:r>
            </a:p>
          </p:txBody>
        </p:sp>
        <p:sp>
          <p:nvSpPr>
            <p:cNvPr id="8211" name="Line 12"/>
            <p:cNvSpPr>
              <a:spLocks noChangeShapeType="1"/>
            </p:cNvSpPr>
            <p:nvPr/>
          </p:nvSpPr>
          <p:spPr bwMode="auto">
            <a:xfrm flipH="1">
              <a:off x="2064" y="1440"/>
              <a:ext cx="576"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8212" name="Line 13"/>
            <p:cNvSpPr>
              <a:spLocks noChangeShapeType="1"/>
            </p:cNvSpPr>
            <p:nvPr/>
          </p:nvSpPr>
          <p:spPr bwMode="auto">
            <a:xfrm>
              <a:off x="2832" y="1440"/>
              <a:ext cx="48"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8213" name="Line 14"/>
            <p:cNvSpPr>
              <a:spLocks noChangeShapeType="1"/>
            </p:cNvSpPr>
            <p:nvPr/>
          </p:nvSpPr>
          <p:spPr bwMode="auto">
            <a:xfrm>
              <a:off x="3024" y="1440"/>
              <a:ext cx="1632"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grpSp>
        <p:nvGrpSpPr>
          <p:cNvPr id="5" name="Group 15"/>
          <p:cNvGrpSpPr>
            <a:grpSpLocks/>
          </p:cNvGrpSpPr>
          <p:nvPr/>
        </p:nvGrpSpPr>
        <p:grpSpPr bwMode="auto">
          <a:xfrm>
            <a:off x="1295400" y="2286000"/>
            <a:ext cx="2151063" cy="1752600"/>
            <a:chOff x="816" y="1440"/>
            <a:chExt cx="1355" cy="1104"/>
          </a:xfrm>
        </p:grpSpPr>
        <p:grpSp>
          <p:nvGrpSpPr>
            <p:cNvPr id="8205" name="Group 16"/>
            <p:cNvGrpSpPr>
              <a:grpSpLocks/>
            </p:cNvGrpSpPr>
            <p:nvPr/>
          </p:nvGrpSpPr>
          <p:grpSpPr bwMode="auto">
            <a:xfrm>
              <a:off x="816" y="1488"/>
              <a:ext cx="1056" cy="1056"/>
              <a:chOff x="816" y="1488"/>
              <a:chExt cx="1056" cy="1056"/>
            </a:xfrm>
          </p:grpSpPr>
          <p:sp>
            <p:nvSpPr>
              <p:cNvPr id="8207" name="Line 17"/>
              <p:cNvSpPr>
                <a:spLocks noChangeShapeType="1"/>
              </p:cNvSpPr>
              <p:nvPr/>
            </p:nvSpPr>
            <p:spPr bwMode="auto">
              <a:xfrm>
                <a:off x="864" y="1824"/>
                <a:ext cx="1008" cy="28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8208" name="Line 18"/>
              <p:cNvSpPr>
                <a:spLocks noChangeShapeType="1"/>
              </p:cNvSpPr>
              <p:nvPr/>
            </p:nvSpPr>
            <p:spPr bwMode="auto">
              <a:xfrm>
                <a:off x="816" y="1872"/>
                <a:ext cx="0" cy="67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8209" name="Line 19"/>
              <p:cNvSpPr>
                <a:spLocks noChangeShapeType="1"/>
              </p:cNvSpPr>
              <p:nvPr/>
            </p:nvSpPr>
            <p:spPr bwMode="auto">
              <a:xfrm flipV="1">
                <a:off x="816" y="1488"/>
                <a:ext cx="96" cy="28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d-ID"/>
              </a:p>
            </p:txBody>
          </p:sp>
        </p:grpSp>
        <p:sp>
          <p:nvSpPr>
            <p:cNvPr id="8206" name="Text Box 20"/>
            <p:cNvSpPr txBox="1">
              <a:spLocks noChangeArrowheads="1"/>
            </p:cNvSpPr>
            <p:nvPr/>
          </p:nvSpPr>
          <p:spPr bwMode="auto">
            <a:xfrm>
              <a:off x="1344" y="1440"/>
              <a:ext cx="8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b="1">
                  <a:latin typeface="Tahoma" panose="020B0604030504040204" pitchFamily="34" charset="0"/>
                </a:rPr>
                <a:t>Actions</a:t>
              </a:r>
            </a:p>
          </p:txBody>
        </p:sp>
      </p:grpSp>
      <p:grpSp>
        <p:nvGrpSpPr>
          <p:cNvPr id="7" name="Group 21"/>
          <p:cNvGrpSpPr>
            <a:grpSpLocks/>
          </p:cNvGrpSpPr>
          <p:nvPr/>
        </p:nvGrpSpPr>
        <p:grpSpPr bwMode="auto">
          <a:xfrm>
            <a:off x="1371600" y="2895600"/>
            <a:ext cx="5099050" cy="2362200"/>
            <a:chOff x="864" y="1824"/>
            <a:chExt cx="3212" cy="1488"/>
          </a:xfrm>
        </p:grpSpPr>
        <p:sp>
          <p:nvSpPr>
            <p:cNvPr id="8201" name="Line 22"/>
            <p:cNvSpPr>
              <a:spLocks noChangeShapeType="1"/>
            </p:cNvSpPr>
            <p:nvPr/>
          </p:nvSpPr>
          <p:spPr bwMode="auto">
            <a:xfrm>
              <a:off x="864" y="1824"/>
              <a:ext cx="1008" cy="288"/>
            </a:xfrm>
            <a:prstGeom prst="line">
              <a:avLst/>
            </a:prstGeom>
            <a:noFill/>
            <a:ln w="76200">
              <a:solidFill>
                <a:srgbClr val="FF0066"/>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8202" name="Line 23"/>
            <p:cNvSpPr>
              <a:spLocks noChangeShapeType="1"/>
            </p:cNvSpPr>
            <p:nvPr/>
          </p:nvSpPr>
          <p:spPr bwMode="auto">
            <a:xfrm>
              <a:off x="1968" y="2160"/>
              <a:ext cx="816" cy="48"/>
            </a:xfrm>
            <a:prstGeom prst="line">
              <a:avLst/>
            </a:prstGeom>
            <a:noFill/>
            <a:ln w="76200">
              <a:solidFill>
                <a:srgbClr val="FF0066"/>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8203" name="Line 24"/>
            <p:cNvSpPr>
              <a:spLocks noChangeShapeType="1"/>
            </p:cNvSpPr>
            <p:nvPr/>
          </p:nvSpPr>
          <p:spPr bwMode="auto">
            <a:xfrm>
              <a:off x="2880" y="2256"/>
              <a:ext cx="864" cy="1056"/>
            </a:xfrm>
            <a:prstGeom prst="line">
              <a:avLst/>
            </a:prstGeom>
            <a:noFill/>
            <a:ln w="76200">
              <a:solidFill>
                <a:srgbClr val="FF0066"/>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8204" name="Text Box 25"/>
            <p:cNvSpPr txBox="1">
              <a:spLocks noChangeArrowheads="1"/>
            </p:cNvSpPr>
            <p:nvPr/>
          </p:nvSpPr>
          <p:spPr bwMode="auto">
            <a:xfrm>
              <a:off x="3158" y="2037"/>
              <a:ext cx="9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b="1">
                  <a:solidFill>
                    <a:srgbClr val="FF0066"/>
                  </a:solidFill>
                  <a:latin typeface="Tahoma" panose="020B0604030504040204" pitchFamily="34" charset="0"/>
                </a:rPr>
                <a:t>Solution</a:t>
              </a:r>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Detecting Identical States</a:t>
            </a:r>
          </a:p>
        </p:txBody>
      </p:sp>
      <p:sp>
        <p:nvSpPr>
          <p:cNvPr id="72707" name="Rectangle 3"/>
          <p:cNvSpPr>
            <a:spLocks noGrp="1" noChangeArrowheads="1"/>
          </p:cNvSpPr>
          <p:nvPr>
            <p:ph type="body" idx="1"/>
          </p:nvPr>
        </p:nvSpPr>
        <p:spPr>
          <a:xfrm>
            <a:off x="838200" y="1905000"/>
            <a:ext cx="7924800" cy="4114800"/>
          </a:xfrm>
        </p:spPr>
        <p:txBody>
          <a:bodyPr/>
          <a:lstStyle/>
          <a:p>
            <a:r>
              <a:rPr lang="en-US" altLang="id-ID" smtClean="0"/>
              <a:t> Use explicit representation of state space</a:t>
            </a:r>
          </a:p>
          <a:p>
            <a:endParaRPr lang="en-US" altLang="id-ID" smtClean="0"/>
          </a:p>
          <a:p>
            <a:endParaRPr lang="en-US" altLang="id-ID" smtClean="0"/>
          </a:p>
          <a:p>
            <a:pPr>
              <a:buFontTx/>
              <a:buNone/>
            </a:pPr>
            <a:endParaRPr lang="en-US" altLang="id-ID" smtClean="0"/>
          </a:p>
          <a:p>
            <a:r>
              <a:rPr lang="en-US" altLang="id-ID" smtClean="0"/>
              <a:t> Use hash-code or similar representation</a:t>
            </a:r>
          </a:p>
        </p:txBody>
      </p:sp>
      <p:grpSp>
        <p:nvGrpSpPr>
          <p:cNvPr id="72708" name="Group 4"/>
          <p:cNvGrpSpPr>
            <a:grpSpLocks/>
          </p:cNvGrpSpPr>
          <p:nvPr/>
        </p:nvGrpSpPr>
        <p:grpSpPr bwMode="auto">
          <a:xfrm>
            <a:off x="3124200" y="2971800"/>
            <a:ext cx="3200400" cy="1524000"/>
            <a:chOff x="960" y="1344"/>
            <a:chExt cx="3840" cy="2304"/>
          </a:xfrm>
        </p:grpSpPr>
        <p:grpSp>
          <p:nvGrpSpPr>
            <p:cNvPr id="72709" name="Group 5"/>
            <p:cNvGrpSpPr>
              <a:grpSpLocks/>
            </p:cNvGrpSpPr>
            <p:nvPr/>
          </p:nvGrpSpPr>
          <p:grpSpPr bwMode="auto">
            <a:xfrm>
              <a:off x="960" y="1344"/>
              <a:ext cx="3840" cy="2304"/>
              <a:chOff x="960" y="1344"/>
              <a:chExt cx="3840" cy="2304"/>
            </a:xfrm>
          </p:grpSpPr>
          <p:sp>
            <p:nvSpPr>
              <p:cNvPr id="72740" name="Rectangle 6"/>
              <p:cNvSpPr>
                <a:spLocks noChangeArrowheads="1"/>
              </p:cNvSpPr>
              <p:nvPr/>
            </p:nvSpPr>
            <p:spPr bwMode="auto">
              <a:xfrm>
                <a:off x="960" y="1344"/>
                <a:ext cx="3840" cy="230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2741" name="Freeform 7"/>
              <p:cNvSpPr>
                <a:spLocks/>
              </p:cNvSpPr>
              <p:nvPr/>
            </p:nvSpPr>
            <p:spPr bwMode="auto">
              <a:xfrm>
                <a:off x="1536" y="1728"/>
                <a:ext cx="768" cy="1152"/>
              </a:xfrm>
              <a:custGeom>
                <a:avLst/>
                <a:gdLst>
                  <a:gd name="T0" fmla="*/ 0 w 768"/>
                  <a:gd name="T1" fmla="*/ 192 h 1152"/>
                  <a:gd name="T2" fmla="*/ 384 w 768"/>
                  <a:gd name="T3" fmla="*/ 576 h 1152"/>
                  <a:gd name="T4" fmla="*/ 192 w 768"/>
                  <a:gd name="T5" fmla="*/ 768 h 1152"/>
                  <a:gd name="T6" fmla="*/ 192 w 768"/>
                  <a:gd name="T7" fmla="*/ 1152 h 1152"/>
                  <a:gd name="T8" fmla="*/ 768 w 768"/>
                  <a:gd name="T9" fmla="*/ 1152 h 1152"/>
                  <a:gd name="T10" fmla="*/ 768 w 768"/>
                  <a:gd name="T11" fmla="*/ 192 h 1152"/>
                  <a:gd name="T12" fmla="*/ 144 w 768"/>
                  <a:gd name="T13" fmla="*/ 0 h 1152"/>
                  <a:gd name="T14" fmla="*/ 0 w 768"/>
                  <a:gd name="T15" fmla="*/ 192 h 1152"/>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1152"/>
                  <a:gd name="T26" fmla="*/ 768 w 76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1152">
                    <a:moveTo>
                      <a:pt x="0" y="192"/>
                    </a:moveTo>
                    <a:lnTo>
                      <a:pt x="384" y="576"/>
                    </a:lnTo>
                    <a:lnTo>
                      <a:pt x="192" y="768"/>
                    </a:lnTo>
                    <a:lnTo>
                      <a:pt x="192" y="1152"/>
                    </a:lnTo>
                    <a:lnTo>
                      <a:pt x="768" y="1152"/>
                    </a:lnTo>
                    <a:lnTo>
                      <a:pt x="768" y="192"/>
                    </a:lnTo>
                    <a:lnTo>
                      <a:pt x="144" y="0"/>
                    </a:lnTo>
                    <a:lnTo>
                      <a:pt x="0" y="192"/>
                    </a:lnTo>
                    <a:close/>
                  </a:path>
                </a:pathLst>
              </a:custGeom>
              <a:solidFill>
                <a:schemeClr val="accent1"/>
              </a:solidFill>
              <a:ln w="38100">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2742" name="Oval 8"/>
              <p:cNvSpPr>
                <a:spLocks noChangeArrowheads="1"/>
              </p:cNvSpPr>
              <p:nvPr/>
            </p:nvSpPr>
            <p:spPr bwMode="auto">
              <a:xfrm>
                <a:off x="1296" y="2256"/>
                <a:ext cx="96" cy="96"/>
              </a:xfrm>
              <a:prstGeom prst="ellipse">
                <a:avLst/>
              </a:prstGeom>
              <a:solidFill>
                <a:srgbClr val="F81706"/>
              </a:solidFill>
              <a:ln w="9525">
                <a:solidFill>
                  <a:srgbClr val="F81706"/>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2743" name="Freeform 9"/>
              <p:cNvSpPr>
                <a:spLocks/>
              </p:cNvSpPr>
              <p:nvPr/>
            </p:nvSpPr>
            <p:spPr bwMode="auto">
              <a:xfrm>
                <a:off x="3264" y="1920"/>
                <a:ext cx="960" cy="1152"/>
              </a:xfrm>
              <a:custGeom>
                <a:avLst/>
                <a:gdLst>
                  <a:gd name="T0" fmla="*/ 0 w 960"/>
                  <a:gd name="T1" fmla="*/ 960 h 1152"/>
                  <a:gd name="T2" fmla="*/ 0 w 960"/>
                  <a:gd name="T3" fmla="*/ 1152 h 1152"/>
                  <a:gd name="T4" fmla="*/ 960 w 960"/>
                  <a:gd name="T5" fmla="*/ 1152 h 1152"/>
                  <a:gd name="T6" fmla="*/ 960 w 960"/>
                  <a:gd name="T7" fmla="*/ 0 h 1152"/>
                  <a:gd name="T8" fmla="*/ 768 w 960"/>
                  <a:gd name="T9" fmla="*/ 0 h 1152"/>
                  <a:gd name="T10" fmla="*/ 768 w 960"/>
                  <a:gd name="T11" fmla="*/ 960 h 1152"/>
                  <a:gd name="T12" fmla="*/ 0 w 960"/>
                  <a:gd name="T13" fmla="*/ 960 h 1152"/>
                  <a:gd name="T14" fmla="*/ 0 60000 65536"/>
                  <a:gd name="T15" fmla="*/ 0 60000 65536"/>
                  <a:gd name="T16" fmla="*/ 0 60000 65536"/>
                  <a:gd name="T17" fmla="*/ 0 60000 65536"/>
                  <a:gd name="T18" fmla="*/ 0 60000 65536"/>
                  <a:gd name="T19" fmla="*/ 0 60000 65536"/>
                  <a:gd name="T20" fmla="*/ 0 60000 65536"/>
                  <a:gd name="T21" fmla="*/ 0 w 960"/>
                  <a:gd name="T22" fmla="*/ 0 h 1152"/>
                  <a:gd name="T23" fmla="*/ 960 w 960"/>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152">
                    <a:moveTo>
                      <a:pt x="0" y="960"/>
                    </a:moveTo>
                    <a:lnTo>
                      <a:pt x="0" y="1152"/>
                    </a:lnTo>
                    <a:lnTo>
                      <a:pt x="960" y="1152"/>
                    </a:lnTo>
                    <a:lnTo>
                      <a:pt x="960" y="0"/>
                    </a:lnTo>
                    <a:lnTo>
                      <a:pt x="768" y="0"/>
                    </a:lnTo>
                    <a:lnTo>
                      <a:pt x="768" y="960"/>
                    </a:lnTo>
                    <a:lnTo>
                      <a:pt x="0" y="960"/>
                    </a:lnTo>
                    <a:close/>
                  </a:path>
                </a:pathLst>
              </a:custGeom>
              <a:solidFill>
                <a:schemeClr val="accent1"/>
              </a:solidFill>
              <a:ln w="38100">
                <a:solidFill>
                  <a:schemeClr val="tx1"/>
                </a:solidFill>
                <a:round/>
                <a:headEnd/>
                <a:tailEnd/>
              </a:ln>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2744" name="Oval 10"/>
              <p:cNvSpPr>
                <a:spLocks noChangeArrowheads="1"/>
              </p:cNvSpPr>
              <p:nvPr/>
            </p:nvSpPr>
            <p:spPr bwMode="auto">
              <a:xfrm>
                <a:off x="4560" y="2832"/>
                <a:ext cx="96" cy="96"/>
              </a:xfrm>
              <a:prstGeom prst="ellipse">
                <a:avLst/>
              </a:prstGeom>
              <a:solidFill>
                <a:srgbClr val="45D628"/>
              </a:solidFill>
              <a:ln w="9525">
                <a:solidFill>
                  <a:srgbClr val="45D628"/>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72710" name="Line 11"/>
            <p:cNvSpPr>
              <a:spLocks noChangeShapeType="1"/>
            </p:cNvSpPr>
            <p:nvPr/>
          </p:nvSpPr>
          <p:spPr bwMode="auto">
            <a:xfrm>
              <a:off x="960" y="1536"/>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11" name="Line 12"/>
            <p:cNvSpPr>
              <a:spLocks noChangeShapeType="1"/>
            </p:cNvSpPr>
            <p:nvPr/>
          </p:nvSpPr>
          <p:spPr bwMode="auto">
            <a:xfrm>
              <a:off x="960" y="1728"/>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12" name="Line 13"/>
            <p:cNvSpPr>
              <a:spLocks noChangeShapeType="1"/>
            </p:cNvSpPr>
            <p:nvPr/>
          </p:nvSpPr>
          <p:spPr bwMode="auto">
            <a:xfrm>
              <a:off x="960" y="1920"/>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13" name="Line 14"/>
            <p:cNvSpPr>
              <a:spLocks noChangeShapeType="1"/>
            </p:cNvSpPr>
            <p:nvPr/>
          </p:nvSpPr>
          <p:spPr bwMode="auto">
            <a:xfrm>
              <a:off x="960" y="2112"/>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14" name="Line 15"/>
            <p:cNvSpPr>
              <a:spLocks noChangeShapeType="1"/>
            </p:cNvSpPr>
            <p:nvPr/>
          </p:nvSpPr>
          <p:spPr bwMode="auto">
            <a:xfrm>
              <a:off x="960" y="2304"/>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15" name="Line 16"/>
            <p:cNvSpPr>
              <a:spLocks noChangeShapeType="1"/>
            </p:cNvSpPr>
            <p:nvPr/>
          </p:nvSpPr>
          <p:spPr bwMode="auto">
            <a:xfrm>
              <a:off x="960" y="2496"/>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16" name="Line 17"/>
            <p:cNvSpPr>
              <a:spLocks noChangeShapeType="1"/>
            </p:cNvSpPr>
            <p:nvPr/>
          </p:nvSpPr>
          <p:spPr bwMode="auto">
            <a:xfrm>
              <a:off x="960" y="2688"/>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17" name="Line 18"/>
            <p:cNvSpPr>
              <a:spLocks noChangeShapeType="1"/>
            </p:cNvSpPr>
            <p:nvPr/>
          </p:nvSpPr>
          <p:spPr bwMode="auto">
            <a:xfrm>
              <a:off x="960" y="2880"/>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18" name="Line 19"/>
            <p:cNvSpPr>
              <a:spLocks noChangeShapeType="1"/>
            </p:cNvSpPr>
            <p:nvPr/>
          </p:nvSpPr>
          <p:spPr bwMode="auto">
            <a:xfrm>
              <a:off x="960" y="3072"/>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19" name="Line 20"/>
            <p:cNvSpPr>
              <a:spLocks noChangeShapeType="1"/>
            </p:cNvSpPr>
            <p:nvPr/>
          </p:nvSpPr>
          <p:spPr bwMode="auto">
            <a:xfrm>
              <a:off x="960" y="3264"/>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20" name="Line 21"/>
            <p:cNvSpPr>
              <a:spLocks noChangeShapeType="1"/>
            </p:cNvSpPr>
            <p:nvPr/>
          </p:nvSpPr>
          <p:spPr bwMode="auto">
            <a:xfrm>
              <a:off x="960" y="3456"/>
              <a:ext cx="38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21" name="Line 22"/>
            <p:cNvSpPr>
              <a:spLocks noChangeShapeType="1"/>
            </p:cNvSpPr>
            <p:nvPr/>
          </p:nvSpPr>
          <p:spPr bwMode="auto">
            <a:xfrm>
              <a:off x="1152"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22" name="Line 23"/>
            <p:cNvSpPr>
              <a:spLocks noChangeShapeType="1"/>
            </p:cNvSpPr>
            <p:nvPr/>
          </p:nvSpPr>
          <p:spPr bwMode="auto">
            <a:xfrm>
              <a:off x="1536"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23" name="Line 24"/>
            <p:cNvSpPr>
              <a:spLocks noChangeShapeType="1"/>
            </p:cNvSpPr>
            <p:nvPr/>
          </p:nvSpPr>
          <p:spPr bwMode="auto">
            <a:xfrm>
              <a:off x="1728"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24" name="Line 25"/>
            <p:cNvSpPr>
              <a:spLocks noChangeShapeType="1"/>
            </p:cNvSpPr>
            <p:nvPr/>
          </p:nvSpPr>
          <p:spPr bwMode="auto">
            <a:xfrm>
              <a:off x="1920"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25" name="Line 26"/>
            <p:cNvSpPr>
              <a:spLocks noChangeShapeType="1"/>
            </p:cNvSpPr>
            <p:nvPr/>
          </p:nvSpPr>
          <p:spPr bwMode="auto">
            <a:xfrm>
              <a:off x="2112"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26" name="Line 27"/>
            <p:cNvSpPr>
              <a:spLocks noChangeShapeType="1"/>
            </p:cNvSpPr>
            <p:nvPr/>
          </p:nvSpPr>
          <p:spPr bwMode="auto">
            <a:xfrm>
              <a:off x="2304"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27" name="Line 28"/>
            <p:cNvSpPr>
              <a:spLocks noChangeShapeType="1"/>
            </p:cNvSpPr>
            <p:nvPr/>
          </p:nvSpPr>
          <p:spPr bwMode="auto">
            <a:xfrm>
              <a:off x="2496"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28" name="Line 29"/>
            <p:cNvSpPr>
              <a:spLocks noChangeShapeType="1"/>
            </p:cNvSpPr>
            <p:nvPr/>
          </p:nvSpPr>
          <p:spPr bwMode="auto">
            <a:xfrm>
              <a:off x="2688"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29" name="Line 30"/>
            <p:cNvSpPr>
              <a:spLocks noChangeShapeType="1"/>
            </p:cNvSpPr>
            <p:nvPr/>
          </p:nvSpPr>
          <p:spPr bwMode="auto">
            <a:xfrm>
              <a:off x="2880"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30" name="Line 31"/>
            <p:cNvSpPr>
              <a:spLocks noChangeShapeType="1"/>
            </p:cNvSpPr>
            <p:nvPr/>
          </p:nvSpPr>
          <p:spPr bwMode="auto">
            <a:xfrm>
              <a:off x="3072"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31" name="Line 32"/>
            <p:cNvSpPr>
              <a:spLocks noChangeShapeType="1"/>
            </p:cNvSpPr>
            <p:nvPr/>
          </p:nvSpPr>
          <p:spPr bwMode="auto">
            <a:xfrm>
              <a:off x="3264"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32" name="Line 33"/>
            <p:cNvSpPr>
              <a:spLocks noChangeShapeType="1"/>
            </p:cNvSpPr>
            <p:nvPr/>
          </p:nvSpPr>
          <p:spPr bwMode="auto">
            <a:xfrm>
              <a:off x="3456"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33" name="Line 34"/>
            <p:cNvSpPr>
              <a:spLocks noChangeShapeType="1"/>
            </p:cNvSpPr>
            <p:nvPr/>
          </p:nvSpPr>
          <p:spPr bwMode="auto">
            <a:xfrm>
              <a:off x="3648"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34" name="Line 35"/>
            <p:cNvSpPr>
              <a:spLocks noChangeShapeType="1"/>
            </p:cNvSpPr>
            <p:nvPr/>
          </p:nvSpPr>
          <p:spPr bwMode="auto">
            <a:xfrm>
              <a:off x="3840"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35" name="Line 36"/>
            <p:cNvSpPr>
              <a:spLocks noChangeShapeType="1"/>
            </p:cNvSpPr>
            <p:nvPr/>
          </p:nvSpPr>
          <p:spPr bwMode="auto">
            <a:xfrm>
              <a:off x="4032"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36" name="Line 37"/>
            <p:cNvSpPr>
              <a:spLocks noChangeShapeType="1"/>
            </p:cNvSpPr>
            <p:nvPr/>
          </p:nvSpPr>
          <p:spPr bwMode="auto">
            <a:xfrm>
              <a:off x="4224"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37" name="Line 38"/>
            <p:cNvSpPr>
              <a:spLocks noChangeShapeType="1"/>
            </p:cNvSpPr>
            <p:nvPr/>
          </p:nvSpPr>
          <p:spPr bwMode="auto">
            <a:xfrm>
              <a:off x="4416"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38" name="Line 39"/>
            <p:cNvSpPr>
              <a:spLocks noChangeShapeType="1"/>
            </p:cNvSpPr>
            <p:nvPr/>
          </p:nvSpPr>
          <p:spPr bwMode="auto">
            <a:xfrm>
              <a:off x="4608"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2739" name="Line 40"/>
            <p:cNvSpPr>
              <a:spLocks noChangeShapeType="1"/>
            </p:cNvSpPr>
            <p:nvPr/>
          </p:nvSpPr>
          <p:spPr bwMode="auto">
            <a:xfrm>
              <a:off x="1344" y="1344"/>
              <a:ext cx="0" cy="230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id-ID"/>
            </a:p>
          </p:txBody>
        </p:sp>
      </p:grpSp>
    </p:spTree>
  </p:cSld>
  <p:clrMapOvr>
    <a:masterClrMapping/>
  </p:clrMapOvr>
  <p:transition>
    <p:spli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Uniform-Cost Strategy</a:t>
            </a:r>
          </a:p>
        </p:txBody>
      </p:sp>
      <p:sp>
        <p:nvSpPr>
          <p:cNvPr id="73731" name="Text Box 3"/>
          <p:cNvSpPr txBox="1">
            <a:spLocks noChangeArrowheads="1"/>
          </p:cNvSpPr>
          <p:nvPr/>
        </p:nvSpPr>
        <p:spPr bwMode="auto">
          <a:xfrm>
            <a:off x="1143000" y="1676400"/>
            <a:ext cx="7862888"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id-ID" sz="2400">
                <a:latin typeface="Tahoma" panose="020B0604030504040204" pitchFamily="34" charset="0"/>
              </a:rPr>
              <a:t> Each step has some cost </a:t>
            </a:r>
            <a:r>
              <a:rPr lang="en-US" altLang="id-ID" sz="2400" b="1">
                <a:latin typeface="Times New Roman" panose="02020603050405020304" pitchFamily="18" charset="0"/>
                <a:cs typeface="Times New Roman" panose="02020603050405020304" pitchFamily="18" charset="0"/>
                <a:sym typeface="Symbol" panose="05050102010706020507" pitchFamily="18" charset="2"/>
              </a:rPr>
              <a:t></a:t>
            </a:r>
            <a:r>
              <a:rPr lang="en-US" altLang="id-ID" sz="2400">
                <a:latin typeface="Tahoma" panose="020B0604030504040204" pitchFamily="34" charset="0"/>
              </a:rPr>
              <a:t> </a:t>
            </a:r>
            <a:r>
              <a:rPr lang="en-US" altLang="id-ID" sz="2400">
                <a:latin typeface="Times New Roman" panose="02020603050405020304" pitchFamily="18" charset="0"/>
                <a:cs typeface="Times New Roman" panose="02020603050405020304" pitchFamily="18" charset="0"/>
                <a:sym typeface="Symbol" panose="05050102010706020507" pitchFamily="18" charset="2"/>
              </a:rPr>
              <a:t></a:t>
            </a:r>
            <a:r>
              <a:rPr lang="en-US" altLang="id-ID" sz="2400">
                <a:latin typeface="Tahoma" panose="020B0604030504040204" pitchFamily="34" charset="0"/>
                <a:cs typeface="Times New Roman" panose="02020603050405020304" pitchFamily="18" charset="0"/>
              </a:rPr>
              <a:t> </a:t>
            </a:r>
            <a:r>
              <a:rPr lang="en-US" altLang="id-ID" sz="2000">
                <a:latin typeface="Tahoma" panose="020B0604030504040204" pitchFamily="34" charset="0"/>
                <a:cs typeface="Times New Roman" panose="02020603050405020304" pitchFamily="18" charset="0"/>
              </a:rPr>
              <a:t>&gt; </a:t>
            </a:r>
            <a:r>
              <a:rPr lang="en-US" altLang="id-ID" sz="2000">
                <a:latin typeface="Tahoma" panose="020B0604030504040204" pitchFamily="34" charset="0"/>
              </a:rPr>
              <a:t>0</a:t>
            </a:r>
            <a:r>
              <a:rPr lang="en-US" altLang="id-ID" sz="2400">
                <a:latin typeface="Tahoma" panose="020B0604030504040204" pitchFamily="34" charset="0"/>
              </a:rPr>
              <a:t>.</a:t>
            </a:r>
          </a:p>
          <a:p>
            <a:pPr eaLnBrk="1" hangingPunct="1">
              <a:buFontTx/>
              <a:buChar char="•"/>
            </a:pPr>
            <a:r>
              <a:rPr lang="en-US" altLang="id-ID" sz="2400">
                <a:latin typeface="Tahoma" panose="020B0604030504040204" pitchFamily="34" charset="0"/>
              </a:rPr>
              <a:t> The cost of the path to each fringe node N is</a:t>
            </a:r>
          </a:p>
          <a:p>
            <a:pPr eaLnBrk="1" hangingPunct="1"/>
            <a:r>
              <a:rPr lang="en-US" altLang="id-ID" sz="2400">
                <a:latin typeface="Tahoma" panose="020B0604030504040204" pitchFamily="34" charset="0"/>
              </a:rPr>
              <a:t>                   </a:t>
            </a:r>
            <a:r>
              <a:rPr lang="en-US" altLang="id-ID" sz="2400">
                <a:solidFill>
                  <a:srgbClr val="CC6600"/>
                </a:solidFill>
                <a:latin typeface="Tahoma" panose="020B0604030504040204" pitchFamily="34" charset="0"/>
              </a:rPr>
              <a:t>g(N)</a:t>
            </a:r>
            <a:r>
              <a:rPr lang="en-US" altLang="id-ID" sz="2400">
                <a:latin typeface="Tahoma" panose="020B0604030504040204" pitchFamily="34" charset="0"/>
              </a:rPr>
              <a:t> = </a:t>
            </a:r>
            <a:r>
              <a:rPr lang="en-US" altLang="id-ID" sz="2800">
                <a:latin typeface="Times New Roman" panose="02020603050405020304" pitchFamily="18" charset="0"/>
                <a:cs typeface="Times New Roman" panose="02020603050405020304" pitchFamily="18" charset="0"/>
                <a:sym typeface="Symbol" panose="05050102010706020507" pitchFamily="18" charset="2"/>
              </a:rPr>
              <a:t></a:t>
            </a:r>
            <a:r>
              <a:rPr lang="en-US" altLang="id-ID" sz="2400">
                <a:latin typeface="Tahoma" panose="020B0604030504040204" pitchFamily="34" charset="0"/>
                <a:cs typeface="Times New Roman" panose="02020603050405020304" pitchFamily="18" charset="0"/>
              </a:rPr>
              <a:t> </a:t>
            </a:r>
            <a:r>
              <a:rPr lang="en-US" altLang="id-ID" sz="2400">
                <a:latin typeface="Tahoma" panose="020B0604030504040204" pitchFamily="34" charset="0"/>
              </a:rPr>
              <a:t>costs of all steps.</a:t>
            </a:r>
          </a:p>
          <a:p>
            <a:pPr eaLnBrk="1" hangingPunct="1">
              <a:buFontTx/>
              <a:buChar char="•"/>
            </a:pPr>
            <a:r>
              <a:rPr lang="en-US" altLang="id-ID" sz="2400">
                <a:latin typeface="Tahoma" panose="020B0604030504040204" pitchFamily="34" charset="0"/>
              </a:rPr>
              <a:t> The goal is to generate a solution path of minimal cost.</a:t>
            </a:r>
          </a:p>
          <a:p>
            <a:pPr eaLnBrk="1" hangingPunct="1">
              <a:buFontTx/>
              <a:buChar char="•"/>
            </a:pPr>
            <a:r>
              <a:rPr lang="en-US" altLang="id-ID" sz="2400">
                <a:latin typeface="Tahoma" panose="020B0604030504040204" pitchFamily="34" charset="0"/>
              </a:rPr>
              <a:t> The queue FRINGE is sorted in increasing cost.</a:t>
            </a:r>
          </a:p>
        </p:txBody>
      </p:sp>
      <p:grpSp>
        <p:nvGrpSpPr>
          <p:cNvPr id="2" name="Group 4"/>
          <p:cNvGrpSpPr>
            <a:grpSpLocks/>
          </p:cNvGrpSpPr>
          <p:nvPr/>
        </p:nvGrpSpPr>
        <p:grpSpPr bwMode="auto">
          <a:xfrm>
            <a:off x="5486400" y="3886200"/>
            <a:ext cx="654050" cy="714375"/>
            <a:chOff x="3456" y="2448"/>
            <a:chExt cx="412" cy="450"/>
          </a:xfrm>
        </p:grpSpPr>
        <p:sp>
          <p:nvSpPr>
            <p:cNvPr id="73799" name="Oval 5"/>
            <p:cNvSpPr>
              <a:spLocks noChangeArrowheads="1"/>
            </p:cNvSpPr>
            <p:nvPr/>
          </p:nvSpPr>
          <p:spPr bwMode="auto">
            <a:xfrm>
              <a:off x="3648" y="2496"/>
              <a:ext cx="192" cy="192"/>
            </a:xfrm>
            <a:prstGeom prst="ellipse">
              <a:avLst/>
            </a:prstGeom>
            <a:solidFill>
              <a:srgbClr val="FF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3800" name="Text Box 6"/>
            <p:cNvSpPr txBox="1">
              <a:spLocks noChangeArrowheads="1"/>
            </p:cNvSpPr>
            <p:nvPr/>
          </p:nvSpPr>
          <p:spPr bwMode="auto">
            <a:xfrm>
              <a:off x="3456" y="244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S</a:t>
              </a:r>
            </a:p>
          </p:txBody>
        </p:sp>
        <p:sp>
          <p:nvSpPr>
            <p:cNvPr id="73801" name="Text Box 7"/>
            <p:cNvSpPr txBox="1">
              <a:spLocks noChangeArrowheads="1"/>
            </p:cNvSpPr>
            <p:nvPr/>
          </p:nvSpPr>
          <p:spPr bwMode="auto">
            <a:xfrm>
              <a:off x="3665" y="2648"/>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0</a:t>
              </a:r>
            </a:p>
          </p:txBody>
        </p:sp>
      </p:grpSp>
      <p:grpSp>
        <p:nvGrpSpPr>
          <p:cNvPr id="3" name="Group 8"/>
          <p:cNvGrpSpPr>
            <a:grpSpLocks/>
          </p:cNvGrpSpPr>
          <p:nvPr/>
        </p:nvGrpSpPr>
        <p:grpSpPr bwMode="auto">
          <a:xfrm>
            <a:off x="3962400" y="3962400"/>
            <a:ext cx="3736975" cy="1539875"/>
            <a:chOff x="2496" y="2496"/>
            <a:chExt cx="2354" cy="970"/>
          </a:xfrm>
        </p:grpSpPr>
        <p:sp>
          <p:nvSpPr>
            <p:cNvPr id="73779" name="Oval 9"/>
            <p:cNvSpPr>
              <a:spLocks noChangeArrowheads="1"/>
            </p:cNvSpPr>
            <p:nvPr/>
          </p:nvSpPr>
          <p:spPr bwMode="auto">
            <a:xfrm>
              <a:off x="3648" y="2496"/>
              <a:ext cx="192" cy="192"/>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73780" name="Group 10"/>
            <p:cNvGrpSpPr>
              <a:grpSpLocks/>
            </p:cNvGrpSpPr>
            <p:nvPr/>
          </p:nvGrpSpPr>
          <p:grpSpPr bwMode="auto">
            <a:xfrm>
              <a:off x="2496" y="2640"/>
              <a:ext cx="2354" cy="826"/>
              <a:chOff x="2496" y="2640"/>
              <a:chExt cx="2354" cy="826"/>
            </a:xfrm>
          </p:grpSpPr>
          <p:sp>
            <p:nvSpPr>
              <p:cNvPr id="73781" name="Rectangle 11"/>
              <p:cNvSpPr>
                <a:spLocks noChangeArrowheads="1"/>
              </p:cNvSpPr>
              <p:nvPr/>
            </p:nvSpPr>
            <p:spPr bwMode="auto">
              <a:xfrm>
                <a:off x="3695" y="2707"/>
                <a:ext cx="107" cy="148"/>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3782" name="Line 12"/>
              <p:cNvSpPr>
                <a:spLocks noChangeShapeType="1"/>
              </p:cNvSpPr>
              <p:nvPr/>
            </p:nvSpPr>
            <p:spPr bwMode="auto">
              <a:xfrm flipH="1">
                <a:off x="2880" y="2640"/>
                <a:ext cx="768"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73783" name="Line 13"/>
              <p:cNvSpPr>
                <a:spLocks noChangeShapeType="1"/>
              </p:cNvSpPr>
              <p:nvPr/>
            </p:nvSpPr>
            <p:spPr bwMode="auto">
              <a:xfrm>
                <a:off x="3744" y="268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73784" name="Line 14"/>
              <p:cNvSpPr>
                <a:spLocks noChangeShapeType="1"/>
              </p:cNvSpPr>
              <p:nvPr/>
            </p:nvSpPr>
            <p:spPr bwMode="auto">
              <a:xfrm>
                <a:off x="3840" y="2640"/>
                <a:ext cx="768"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nvGrpSpPr>
              <p:cNvPr id="73785" name="Group 15"/>
              <p:cNvGrpSpPr>
                <a:grpSpLocks/>
              </p:cNvGrpSpPr>
              <p:nvPr/>
            </p:nvGrpSpPr>
            <p:grpSpPr bwMode="auto">
              <a:xfrm>
                <a:off x="2496" y="3024"/>
                <a:ext cx="2354" cy="442"/>
                <a:chOff x="2496" y="3024"/>
                <a:chExt cx="2354" cy="442"/>
              </a:xfrm>
            </p:grpSpPr>
            <p:grpSp>
              <p:nvGrpSpPr>
                <p:cNvPr id="73786" name="Group 16"/>
                <p:cNvGrpSpPr>
                  <a:grpSpLocks/>
                </p:cNvGrpSpPr>
                <p:nvPr/>
              </p:nvGrpSpPr>
              <p:grpSpPr bwMode="auto">
                <a:xfrm>
                  <a:off x="2496" y="3024"/>
                  <a:ext cx="395" cy="442"/>
                  <a:chOff x="2496" y="3024"/>
                  <a:chExt cx="395" cy="442"/>
                </a:xfrm>
              </p:grpSpPr>
              <p:sp>
                <p:nvSpPr>
                  <p:cNvPr id="73796" name="Oval 17"/>
                  <p:cNvSpPr>
                    <a:spLocks noChangeArrowheads="1"/>
                  </p:cNvSpPr>
                  <p:nvPr/>
                </p:nvSpPr>
                <p:spPr bwMode="auto">
                  <a:xfrm>
                    <a:off x="2688" y="3072"/>
                    <a:ext cx="192" cy="19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3797" name="Text Box 18"/>
                  <p:cNvSpPr txBox="1">
                    <a:spLocks noChangeArrowheads="1"/>
                  </p:cNvSpPr>
                  <p:nvPr/>
                </p:nvSpPr>
                <p:spPr bwMode="auto">
                  <a:xfrm>
                    <a:off x="2688" y="3216"/>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1</a:t>
                    </a:r>
                  </a:p>
                </p:txBody>
              </p:sp>
              <p:sp>
                <p:nvSpPr>
                  <p:cNvPr id="73798" name="Text Box 19"/>
                  <p:cNvSpPr txBox="1">
                    <a:spLocks noChangeArrowheads="1"/>
                  </p:cNvSpPr>
                  <p:nvPr/>
                </p:nvSpPr>
                <p:spPr bwMode="auto">
                  <a:xfrm>
                    <a:off x="2496" y="3024"/>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A</a:t>
                    </a:r>
                  </a:p>
                </p:txBody>
              </p:sp>
            </p:grpSp>
            <p:grpSp>
              <p:nvGrpSpPr>
                <p:cNvPr id="73787" name="Group 20"/>
                <p:cNvGrpSpPr>
                  <a:grpSpLocks/>
                </p:cNvGrpSpPr>
                <p:nvPr/>
              </p:nvGrpSpPr>
              <p:grpSpPr bwMode="auto">
                <a:xfrm>
                  <a:off x="3456" y="3024"/>
                  <a:ext cx="395" cy="442"/>
                  <a:chOff x="3456" y="3024"/>
                  <a:chExt cx="395" cy="442"/>
                </a:xfrm>
              </p:grpSpPr>
              <p:grpSp>
                <p:nvGrpSpPr>
                  <p:cNvPr id="73792" name="Group 21"/>
                  <p:cNvGrpSpPr>
                    <a:grpSpLocks/>
                  </p:cNvGrpSpPr>
                  <p:nvPr/>
                </p:nvGrpSpPr>
                <p:grpSpPr bwMode="auto">
                  <a:xfrm>
                    <a:off x="3648" y="3072"/>
                    <a:ext cx="203" cy="394"/>
                    <a:chOff x="3648" y="3072"/>
                    <a:chExt cx="203" cy="394"/>
                  </a:xfrm>
                </p:grpSpPr>
                <p:sp>
                  <p:nvSpPr>
                    <p:cNvPr id="73794" name="Oval 22"/>
                    <p:cNvSpPr>
                      <a:spLocks noChangeArrowheads="1"/>
                    </p:cNvSpPr>
                    <p:nvPr/>
                  </p:nvSpPr>
                  <p:spPr bwMode="auto">
                    <a:xfrm>
                      <a:off x="3648" y="3072"/>
                      <a:ext cx="192" cy="19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3795" name="Text Box 23"/>
                    <p:cNvSpPr txBox="1">
                      <a:spLocks noChangeArrowheads="1"/>
                    </p:cNvSpPr>
                    <p:nvPr/>
                  </p:nvSpPr>
                  <p:spPr bwMode="auto">
                    <a:xfrm>
                      <a:off x="3648" y="3216"/>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5</a:t>
                      </a:r>
                    </a:p>
                  </p:txBody>
                </p:sp>
              </p:grpSp>
              <p:sp>
                <p:nvSpPr>
                  <p:cNvPr id="73793" name="Text Box 24"/>
                  <p:cNvSpPr txBox="1">
                    <a:spLocks noChangeArrowheads="1"/>
                  </p:cNvSpPr>
                  <p:nvPr/>
                </p:nvSpPr>
                <p:spPr bwMode="auto">
                  <a:xfrm>
                    <a:off x="3456" y="3024"/>
                    <a:ext cx="2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B</a:t>
                    </a:r>
                  </a:p>
                </p:txBody>
              </p:sp>
            </p:grpSp>
            <p:grpSp>
              <p:nvGrpSpPr>
                <p:cNvPr id="73788" name="Group 25"/>
                <p:cNvGrpSpPr>
                  <a:grpSpLocks/>
                </p:cNvGrpSpPr>
                <p:nvPr/>
              </p:nvGrpSpPr>
              <p:grpSpPr bwMode="auto">
                <a:xfrm>
                  <a:off x="4368" y="3024"/>
                  <a:ext cx="482" cy="442"/>
                  <a:chOff x="4368" y="3024"/>
                  <a:chExt cx="482" cy="442"/>
                </a:xfrm>
              </p:grpSpPr>
              <p:sp>
                <p:nvSpPr>
                  <p:cNvPr id="73789" name="Oval 26"/>
                  <p:cNvSpPr>
                    <a:spLocks noChangeArrowheads="1"/>
                  </p:cNvSpPr>
                  <p:nvPr/>
                </p:nvSpPr>
                <p:spPr bwMode="auto">
                  <a:xfrm>
                    <a:off x="4608" y="3072"/>
                    <a:ext cx="192" cy="19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3790" name="Text Box 27"/>
                  <p:cNvSpPr txBox="1">
                    <a:spLocks noChangeArrowheads="1"/>
                  </p:cNvSpPr>
                  <p:nvPr/>
                </p:nvSpPr>
                <p:spPr bwMode="auto">
                  <a:xfrm>
                    <a:off x="4560" y="3216"/>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15</a:t>
                    </a:r>
                  </a:p>
                </p:txBody>
              </p:sp>
              <p:sp>
                <p:nvSpPr>
                  <p:cNvPr id="73791" name="Text Box 28"/>
                  <p:cNvSpPr txBox="1">
                    <a:spLocks noChangeArrowheads="1"/>
                  </p:cNvSpPr>
                  <p:nvPr/>
                </p:nvSpPr>
                <p:spPr bwMode="auto">
                  <a:xfrm>
                    <a:off x="4368" y="3024"/>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C</a:t>
                    </a:r>
                  </a:p>
                </p:txBody>
              </p:sp>
            </p:grpSp>
          </p:grpSp>
        </p:grpSp>
      </p:grpSp>
      <p:grpSp>
        <p:nvGrpSpPr>
          <p:cNvPr id="10" name="Group 29"/>
          <p:cNvGrpSpPr>
            <a:grpSpLocks/>
          </p:cNvGrpSpPr>
          <p:nvPr/>
        </p:nvGrpSpPr>
        <p:grpSpPr bwMode="auto">
          <a:xfrm>
            <a:off x="1203325" y="4038600"/>
            <a:ext cx="2165350" cy="1981200"/>
            <a:chOff x="528" y="2496"/>
            <a:chExt cx="1364" cy="1248"/>
          </a:xfrm>
        </p:grpSpPr>
        <p:grpSp>
          <p:nvGrpSpPr>
            <p:cNvPr id="73755" name="Group 30"/>
            <p:cNvGrpSpPr>
              <a:grpSpLocks/>
            </p:cNvGrpSpPr>
            <p:nvPr/>
          </p:nvGrpSpPr>
          <p:grpSpPr bwMode="auto">
            <a:xfrm>
              <a:off x="528" y="2496"/>
              <a:ext cx="1364" cy="1248"/>
              <a:chOff x="528" y="2496"/>
              <a:chExt cx="1364" cy="1248"/>
            </a:xfrm>
          </p:grpSpPr>
          <p:grpSp>
            <p:nvGrpSpPr>
              <p:cNvPr id="73762" name="Group 31"/>
              <p:cNvGrpSpPr>
                <a:grpSpLocks/>
              </p:cNvGrpSpPr>
              <p:nvPr/>
            </p:nvGrpSpPr>
            <p:grpSpPr bwMode="auto">
              <a:xfrm>
                <a:off x="576" y="2688"/>
                <a:ext cx="1248" cy="1056"/>
                <a:chOff x="576" y="2688"/>
                <a:chExt cx="1248" cy="1056"/>
              </a:xfrm>
            </p:grpSpPr>
            <p:sp>
              <p:nvSpPr>
                <p:cNvPr id="73768" name="Rectangle 32"/>
                <p:cNvSpPr>
                  <a:spLocks noChangeArrowheads="1"/>
                </p:cNvSpPr>
                <p:nvPr/>
              </p:nvSpPr>
              <p:spPr bwMode="auto">
                <a:xfrm>
                  <a:off x="576" y="3168"/>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3769" name="Rectangle 33"/>
                <p:cNvSpPr>
                  <a:spLocks noChangeArrowheads="1"/>
                </p:cNvSpPr>
                <p:nvPr/>
              </p:nvSpPr>
              <p:spPr bwMode="auto">
                <a:xfrm>
                  <a:off x="1152" y="2688"/>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3770" name="Rectangle 34"/>
                <p:cNvSpPr>
                  <a:spLocks noChangeArrowheads="1"/>
                </p:cNvSpPr>
                <p:nvPr/>
              </p:nvSpPr>
              <p:spPr bwMode="auto">
                <a:xfrm>
                  <a:off x="1152" y="3168"/>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3771" name="Rectangle 35"/>
                <p:cNvSpPr>
                  <a:spLocks noChangeArrowheads="1"/>
                </p:cNvSpPr>
                <p:nvPr/>
              </p:nvSpPr>
              <p:spPr bwMode="auto">
                <a:xfrm>
                  <a:off x="1728" y="3168"/>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3772" name="Rectangle 36"/>
                <p:cNvSpPr>
                  <a:spLocks noChangeArrowheads="1"/>
                </p:cNvSpPr>
                <p:nvPr/>
              </p:nvSpPr>
              <p:spPr bwMode="auto">
                <a:xfrm>
                  <a:off x="1152" y="3648"/>
                  <a:ext cx="96" cy="9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3773" name="Line 37"/>
                <p:cNvSpPr>
                  <a:spLocks noChangeShapeType="1"/>
                </p:cNvSpPr>
                <p:nvPr/>
              </p:nvSpPr>
              <p:spPr bwMode="auto">
                <a:xfrm flipV="1">
                  <a:off x="672" y="2784"/>
                  <a:ext cx="48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3774" name="Line 38"/>
                <p:cNvSpPr>
                  <a:spLocks noChangeShapeType="1"/>
                </p:cNvSpPr>
                <p:nvPr/>
              </p:nvSpPr>
              <p:spPr bwMode="auto">
                <a:xfrm>
                  <a:off x="672" y="3264"/>
                  <a:ext cx="48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3775" name="Line 39"/>
                <p:cNvSpPr>
                  <a:spLocks noChangeShapeType="1"/>
                </p:cNvSpPr>
                <p:nvPr/>
              </p:nvSpPr>
              <p:spPr bwMode="auto">
                <a:xfrm>
                  <a:off x="672" y="321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3776" name="Line 40"/>
                <p:cNvSpPr>
                  <a:spLocks noChangeShapeType="1"/>
                </p:cNvSpPr>
                <p:nvPr/>
              </p:nvSpPr>
              <p:spPr bwMode="auto">
                <a:xfrm>
                  <a:off x="1248" y="321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3777" name="Line 41"/>
                <p:cNvSpPr>
                  <a:spLocks noChangeShapeType="1"/>
                </p:cNvSpPr>
                <p:nvPr/>
              </p:nvSpPr>
              <p:spPr bwMode="auto">
                <a:xfrm flipH="1">
                  <a:off x="1248" y="3264"/>
                  <a:ext cx="48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d-ID"/>
                </a:p>
              </p:txBody>
            </p:sp>
            <p:sp>
              <p:nvSpPr>
                <p:cNvPr id="73778" name="Line 42"/>
                <p:cNvSpPr>
                  <a:spLocks noChangeShapeType="1"/>
                </p:cNvSpPr>
                <p:nvPr/>
              </p:nvSpPr>
              <p:spPr bwMode="auto">
                <a:xfrm>
                  <a:off x="1248" y="2784"/>
                  <a:ext cx="48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d-ID"/>
                </a:p>
              </p:txBody>
            </p:sp>
          </p:grpSp>
          <p:sp>
            <p:nvSpPr>
              <p:cNvPr id="73763" name="Text Box 43"/>
              <p:cNvSpPr txBox="1">
                <a:spLocks noChangeArrowheads="1"/>
              </p:cNvSpPr>
              <p:nvPr/>
            </p:nvSpPr>
            <p:spPr bwMode="auto">
              <a:xfrm>
                <a:off x="528" y="297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a:latin typeface="Tahoma" panose="020B0604030504040204" pitchFamily="34" charset="0"/>
                  </a:rPr>
                  <a:t>S</a:t>
                </a:r>
              </a:p>
            </p:txBody>
          </p:sp>
          <p:sp>
            <p:nvSpPr>
              <p:cNvPr id="73764" name="Text Box 44"/>
              <p:cNvSpPr txBox="1">
                <a:spLocks noChangeArrowheads="1"/>
              </p:cNvSpPr>
              <p:nvPr/>
            </p:nvSpPr>
            <p:spPr bwMode="auto">
              <a:xfrm>
                <a:off x="1680" y="297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a:latin typeface="Tahoma" panose="020B0604030504040204" pitchFamily="34" charset="0"/>
                  </a:rPr>
                  <a:t>G</a:t>
                </a:r>
              </a:p>
            </p:txBody>
          </p:sp>
          <p:sp>
            <p:nvSpPr>
              <p:cNvPr id="73765" name="Text Box 45"/>
              <p:cNvSpPr txBox="1">
                <a:spLocks noChangeArrowheads="1"/>
              </p:cNvSpPr>
              <p:nvPr/>
            </p:nvSpPr>
            <p:spPr bwMode="auto">
              <a:xfrm>
                <a:off x="1104" y="2496"/>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a:latin typeface="Tahoma" panose="020B0604030504040204" pitchFamily="34" charset="0"/>
                  </a:rPr>
                  <a:t>A</a:t>
                </a:r>
              </a:p>
            </p:txBody>
          </p:sp>
          <p:sp>
            <p:nvSpPr>
              <p:cNvPr id="73766" name="Text Box 46"/>
              <p:cNvSpPr txBox="1">
                <a:spLocks noChangeArrowheads="1"/>
              </p:cNvSpPr>
              <p:nvPr/>
            </p:nvSpPr>
            <p:spPr bwMode="auto">
              <a:xfrm>
                <a:off x="1104" y="2976"/>
                <a:ext cx="2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a:latin typeface="Tahoma" panose="020B0604030504040204" pitchFamily="34" charset="0"/>
                  </a:rPr>
                  <a:t>B</a:t>
                </a:r>
              </a:p>
            </p:txBody>
          </p:sp>
          <p:sp>
            <p:nvSpPr>
              <p:cNvPr id="73767" name="Text Box 47"/>
              <p:cNvSpPr txBox="1">
                <a:spLocks noChangeArrowheads="1"/>
              </p:cNvSpPr>
              <p:nvPr/>
            </p:nvSpPr>
            <p:spPr bwMode="auto">
              <a:xfrm>
                <a:off x="1104" y="3456"/>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a:latin typeface="Tahoma" panose="020B0604030504040204" pitchFamily="34" charset="0"/>
                  </a:rPr>
                  <a:t>C</a:t>
                </a:r>
              </a:p>
            </p:txBody>
          </p:sp>
        </p:grpSp>
        <p:sp>
          <p:nvSpPr>
            <p:cNvPr id="73756" name="Text Box 48"/>
            <p:cNvSpPr txBox="1">
              <a:spLocks noChangeArrowheads="1"/>
            </p:cNvSpPr>
            <p:nvPr/>
          </p:nvSpPr>
          <p:spPr bwMode="auto">
            <a:xfrm>
              <a:off x="864" y="3024"/>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5</a:t>
              </a:r>
            </a:p>
          </p:txBody>
        </p:sp>
        <p:sp>
          <p:nvSpPr>
            <p:cNvPr id="73757" name="Text Box 49"/>
            <p:cNvSpPr txBox="1">
              <a:spLocks noChangeArrowheads="1"/>
            </p:cNvSpPr>
            <p:nvPr/>
          </p:nvSpPr>
          <p:spPr bwMode="auto">
            <a:xfrm>
              <a:off x="720" y="2784"/>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1</a:t>
              </a:r>
            </a:p>
          </p:txBody>
        </p:sp>
        <p:sp>
          <p:nvSpPr>
            <p:cNvPr id="73758" name="Text Box 50"/>
            <p:cNvSpPr txBox="1">
              <a:spLocks noChangeArrowheads="1"/>
            </p:cNvSpPr>
            <p:nvPr/>
          </p:nvSpPr>
          <p:spPr bwMode="auto">
            <a:xfrm>
              <a:off x="720" y="3456"/>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15</a:t>
              </a:r>
            </a:p>
          </p:txBody>
        </p:sp>
        <p:sp>
          <p:nvSpPr>
            <p:cNvPr id="73759" name="Text Box 51"/>
            <p:cNvSpPr txBox="1">
              <a:spLocks noChangeArrowheads="1"/>
            </p:cNvSpPr>
            <p:nvPr/>
          </p:nvSpPr>
          <p:spPr bwMode="auto">
            <a:xfrm>
              <a:off x="1440" y="2784"/>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10</a:t>
              </a:r>
            </a:p>
          </p:txBody>
        </p:sp>
        <p:sp>
          <p:nvSpPr>
            <p:cNvPr id="73760" name="Text Box 52"/>
            <p:cNvSpPr txBox="1">
              <a:spLocks noChangeArrowheads="1"/>
            </p:cNvSpPr>
            <p:nvPr/>
          </p:nvSpPr>
          <p:spPr bwMode="auto">
            <a:xfrm>
              <a:off x="1488" y="3360"/>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5</a:t>
              </a:r>
            </a:p>
          </p:txBody>
        </p:sp>
        <p:sp>
          <p:nvSpPr>
            <p:cNvPr id="73761" name="Text Box 53"/>
            <p:cNvSpPr txBox="1">
              <a:spLocks noChangeArrowheads="1"/>
            </p:cNvSpPr>
            <p:nvPr/>
          </p:nvSpPr>
          <p:spPr bwMode="auto">
            <a:xfrm>
              <a:off x="1344" y="3024"/>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5</a:t>
              </a:r>
            </a:p>
          </p:txBody>
        </p:sp>
      </p:grpSp>
      <p:grpSp>
        <p:nvGrpSpPr>
          <p:cNvPr id="13" name="Group 54"/>
          <p:cNvGrpSpPr>
            <a:grpSpLocks/>
          </p:cNvGrpSpPr>
          <p:nvPr/>
        </p:nvGrpSpPr>
        <p:grpSpPr bwMode="auto">
          <a:xfrm>
            <a:off x="3962400" y="4876800"/>
            <a:ext cx="914400" cy="1536700"/>
            <a:chOff x="2496" y="3072"/>
            <a:chExt cx="576" cy="968"/>
          </a:xfrm>
        </p:grpSpPr>
        <p:grpSp>
          <p:nvGrpSpPr>
            <p:cNvPr id="73746" name="Group 55"/>
            <p:cNvGrpSpPr>
              <a:grpSpLocks/>
            </p:cNvGrpSpPr>
            <p:nvPr/>
          </p:nvGrpSpPr>
          <p:grpSpPr bwMode="auto">
            <a:xfrm>
              <a:off x="2496" y="3072"/>
              <a:ext cx="434" cy="968"/>
              <a:chOff x="2496" y="3072"/>
              <a:chExt cx="434" cy="968"/>
            </a:xfrm>
          </p:grpSpPr>
          <p:sp>
            <p:nvSpPr>
              <p:cNvPr id="73748" name="Rectangle 56"/>
              <p:cNvSpPr>
                <a:spLocks noChangeArrowheads="1"/>
              </p:cNvSpPr>
              <p:nvPr/>
            </p:nvSpPr>
            <p:spPr bwMode="auto">
              <a:xfrm>
                <a:off x="2732" y="3275"/>
                <a:ext cx="107" cy="148"/>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3749" name="Line 57"/>
              <p:cNvSpPr>
                <a:spLocks noChangeShapeType="1"/>
              </p:cNvSpPr>
              <p:nvPr/>
            </p:nvSpPr>
            <p:spPr bwMode="auto">
              <a:xfrm>
                <a:off x="2784" y="3264"/>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nvGrpSpPr>
              <p:cNvPr id="73750" name="Group 58"/>
              <p:cNvGrpSpPr>
                <a:grpSpLocks/>
              </p:cNvGrpSpPr>
              <p:nvPr/>
            </p:nvGrpSpPr>
            <p:grpSpPr bwMode="auto">
              <a:xfrm>
                <a:off x="2496" y="3600"/>
                <a:ext cx="434" cy="440"/>
                <a:chOff x="2496" y="3600"/>
                <a:chExt cx="434" cy="440"/>
              </a:xfrm>
            </p:grpSpPr>
            <p:sp>
              <p:nvSpPr>
                <p:cNvPr id="73752" name="Oval 59"/>
                <p:cNvSpPr>
                  <a:spLocks noChangeArrowheads="1"/>
                </p:cNvSpPr>
                <p:nvPr/>
              </p:nvSpPr>
              <p:spPr bwMode="auto">
                <a:xfrm>
                  <a:off x="2688" y="3648"/>
                  <a:ext cx="192" cy="192"/>
                </a:xfrm>
                <a:prstGeom prst="ellipse">
                  <a:avLst/>
                </a:prstGeom>
                <a:solidFill>
                  <a:srgbClr val="33CC33"/>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3753" name="Text Box 60"/>
                <p:cNvSpPr txBox="1">
                  <a:spLocks noChangeArrowheads="1"/>
                </p:cNvSpPr>
                <p:nvPr/>
              </p:nvSpPr>
              <p:spPr bwMode="auto">
                <a:xfrm>
                  <a:off x="2496" y="360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G</a:t>
                  </a:r>
                </a:p>
              </p:txBody>
            </p:sp>
            <p:sp>
              <p:nvSpPr>
                <p:cNvPr id="73754" name="Text Box 61"/>
                <p:cNvSpPr txBox="1">
                  <a:spLocks noChangeArrowheads="1"/>
                </p:cNvSpPr>
                <p:nvPr/>
              </p:nvSpPr>
              <p:spPr bwMode="auto">
                <a:xfrm>
                  <a:off x="2656" y="3809"/>
                  <a:ext cx="2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a:latin typeface="Tahoma" panose="020B0604030504040204" pitchFamily="34" charset="0"/>
                    </a:rPr>
                    <a:t>11</a:t>
                  </a:r>
                </a:p>
              </p:txBody>
            </p:sp>
          </p:grpSp>
          <p:sp>
            <p:nvSpPr>
              <p:cNvPr id="73751" name="Oval 62"/>
              <p:cNvSpPr>
                <a:spLocks noChangeArrowheads="1"/>
              </p:cNvSpPr>
              <p:nvPr/>
            </p:nvSpPr>
            <p:spPr bwMode="auto">
              <a:xfrm>
                <a:off x="2688" y="3072"/>
                <a:ext cx="192" cy="192"/>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73747" name="Line 63"/>
            <p:cNvSpPr>
              <a:spLocks noChangeShapeType="1"/>
            </p:cNvSpPr>
            <p:nvPr/>
          </p:nvSpPr>
          <p:spPr bwMode="auto">
            <a:xfrm>
              <a:off x="2832" y="3264"/>
              <a:ext cx="240" cy="384"/>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grpSp>
        <p:nvGrpSpPr>
          <p:cNvPr id="16" name="Group 64"/>
          <p:cNvGrpSpPr>
            <a:grpSpLocks/>
          </p:cNvGrpSpPr>
          <p:nvPr/>
        </p:nvGrpSpPr>
        <p:grpSpPr bwMode="auto">
          <a:xfrm>
            <a:off x="5486400" y="4876800"/>
            <a:ext cx="914400" cy="1539875"/>
            <a:chOff x="3456" y="3072"/>
            <a:chExt cx="576" cy="970"/>
          </a:xfrm>
        </p:grpSpPr>
        <p:grpSp>
          <p:nvGrpSpPr>
            <p:cNvPr id="73737" name="Group 65"/>
            <p:cNvGrpSpPr>
              <a:grpSpLocks/>
            </p:cNvGrpSpPr>
            <p:nvPr/>
          </p:nvGrpSpPr>
          <p:grpSpPr bwMode="auto">
            <a:xfrm>
              <a:off x="3456" y="3072"/>
              <a:ext cx="434" cy="970"/>
              <a:chOff x="3456" y="3072"/>
              <a:chExt cx="434" cy="970"/>
            </a:xfrm>
          </p:grpSpPr>
          <p:sp>
            <p:nvSpPr>
              <p:cNvPr id="73739" name="Oval 66"/>
              <p:cNvSpPr>
                <a:spLocks noChangeArrowheads="1"/>
              </p:cNvSpPr>
              <p:nvPr/>
            </p:nvSpPr>
            <p:spPr bwMode="auto">
              <a:xfrm>
                <a:off x="3648" y="3072"/>
                <a:ext cx="192" cy="192"/>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3740" name="Rectangle 67"/>
              <p:cNvSpPr>
                <a:spLocks noChangeArrowheads="1"/>
              </p:cNvSpPr>
              <p:nvPr/>
            </p:nvSpPr>
            <p:spPr bwMode="auto">
              <a:xfrm>
                <a:off x="3695" y="3291"/>
                <a:ext cx="115" cy="124"/>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3741" name="Line 68"/>
              <p:cNvSpPr>
                <a:spLocks noChangeShapeType="1"/>
              </p:cNvSpPr>
              <p:nvPr/>
            </p:nvSpPr>
            <p:spPr bwMode="auto">
              <a:xfrm>
                <a:off x="3744" y="3264"/>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nvGrpSpPr>
              <p:cNvPr id="73742" name="Group 69"/>
              <p:cNvGrpSpPr>
                <a:grpSpLocks/>
              </p:cNvGrpSpPr>
              <p:nvPr/>
            </p:nvGrpSpPr>
            <p:grpSpPr bwMode="auto">
              <a:xfrm>
                <a:off x="3456" y="3600"/>
                <a:ext cx="434" cy="442"/>
                <a:chOff x="3456" y="3600"/>
                <a:chExt cx="434" cy="442"/>
              </a:xfrm>
            </p:grpSpPr>
            <p:sp>
              <p:nvSpPr>
                <p:cNvPr id="73743" name="Oval 70"/>
                <p:cNvSpPr>
                  <a:spLocks noChangeArrowheads="1"/>
                </p:cNvSpPr>
                <p:nvPr/>
              </p:nvSpPr>
              <p:spPr bwMode="auto">
                <a:xfrm>
                  <a:off x="3648" y="3648"/>
                  <a:ext cx="192" cy="192"/>
                </a:xfrm>
                <a:prstGeom prst="ellipse">
                  <a:avLst/>
                </a:prstGeom>
                <a:solidFill>
                  <a:srgbClr val="33CC33"/>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3744" name="Text Box 71"/>
                <p:cNvSpPr txBox="1">
                  <a:spLocks noChangeArrowheads="1"/>
                </p:cNvSpPr>
                <p:nvPr/>
              </p:nvSpPr>
              <p:spPr bwMode="auto">
                <a:xfrm>
                  <a:off x="3456" y="360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latin typeface="Tahoma" panose="020B0604030504040204" pitchFamily="34" charset="0"/>
                    </a:rPr>
                    <a:t>G</a:t>
                  </a:r>
                </a:p>
              </p:txBody>
            </p:sp>
            <p:sp>
              <p:nvSpPr>
                <p:cNvPr id="73745" name="Text Box 72"/>
                <p:cNvSpPr txBox="1">
                  <a:spLocks noChangeArrowheads="1"/>
                </p:cNvSpPr>
                <p:nvPr/>
              </p:nvSpPr>
              <p:spPr bwMode="auto">
                <a:xfrm>
                  <a:off x="3600" y="3792"/>
                  <a:ext cx="2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latin typeface="Tahoma" panose="020B0604030504040204" pitchFamily="34" charset="0"/>
                    </a:rPr>
                    <a:t>10</a:t>
                  </a:r>
                </a:p>
              </p:txBody>
            </p:sp>
          </p:grpSp>
        </p:grpSp>
        <p:sp>
          <p:nvSpPr>
            <p:cNvPr id="73738" name="Line 73"/>
            <p:cNvSpPr>
              <a:spLocks noChangeShapeType="1"/>
            </p:cNvSpPr>
            <p:nvPr/>
          </p:nvSpPr>
          <p:spPr bwMode="auto">
            <a:xfrm>
              <a:off x="3744" y="3264"/>
              <a:ext cx="288" cy="384"/>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C0C0C0"/>
                  </a:outerShdw>
                </a:effectLst>
              </a:rPr>
              <a:t>Modified Search Algorithm</a:t>
            </a:r>
          </a:p>
        </p:txBody>
      </p:sp>
      <p:sp>
        <p:nvSpPr>
          <p:cNvPr id="74755" name="Rectangle 3"/>
          <p:cNvSpPr>
            <a:spLocks noGrp="1" noChangeArrowheads="1"/>
          </p:cNvSpPr>
          <p:nvPr>
            <p:ph type="body" idx="1"/>
          </p:nvPr>
        </p:nvSpPr>
        <p:spPr>
          <a:xfrm>
            <a:off x="762000" y="1600200"/>
            <a:ext cx="8229600" cy="4525963"/>
          </a:xfrm>
        </p:spPr>
        <p:txBody>
          <a:bodyPr/>
          <a:lstStyle/>
          <a:p>
            <a:pPr marL="609600" indent="-609600">
              <a:buFont typeface="Wingdings" panose="05000000000000000000" pitchFamily="2" charset="2"/>
              <a:buAutoNum type="arabicPeriod"/>
            </a:pPr>
            <a:r>
              <a:rPr lang="en-US" altLang="id-ID" sz="2400" smtClean="0">
                <a:sym typeface="Wingdings" panose="05000000000000000000" pitchFamily="2" charset="2"/>
              </a:rPr>
              <a:t>INSERT(</a:t>
            </a:r>
            <a:r>
              <a:rPr lang="en-US" altLang="id-ID" sz="2400" smtClean="0"/>
              <a:t>initial-node,FRINGE)</a:t>
            </a:r>
          </a:p>
          <a:p>
            <a:pPr marL="609600" indent="-609600">
              <a:buFont typeface="Wingdings" panose="05000000000000000000" pitchFamily="2" charset="2"/>
              <a:buAutoNum type="arabicPeriod"/>
            </a:pPr>
            <a:r>
              <a:rPr lang="en-US" altLang="id-ID" sz="2400" smtClean="0"/>
              <a:t>Repeat:</a:t>
            </a:r>
          </a:p>
          <a:p>
            <a:pPr marL="990600" lvl="1" indent="-533400">
              <a:buFont typeface="Wingdings" panose="05000000000000000000" pitchFamily="2" charset="2"/>
              <a:buBlip>
                <a:blip r:embed="rId2"/>
              </a:buBlip>
            </a:pPr>
            <a:r>
              <a:rPr lang="en-US" altLang="id-ID" sz="2400" smtClean="0"/>
              <a:t>If FRINGE is empty then return </a:t>
            </a:r>
            <a:r>
              <a:rPr lang="en-US" altLang="id-ID" sz="2400" smtClean="0">
                <a:solidFill>
                  <a:srgbClr val="CC6600"/>
                </a:solidFill>
              </a:rPr>
              <a:t>failure</a:t>
            </a:r>
          </a:p>
          <a:p>
            <a:pPr marL="990600" lvl="1" indent="-533400">
              <a:buFont typeface="Wingdings" panose="05000000000000000000" pitchFamily="2" charset="2"/>
              <a:buBlip>
                <a:blip r:embed="rId2"/>
              </a:buBlip>
            </a:pPr>
            <a:r>
              <a:rPr lang="en-US" altLang="id-ID" sz="2400" smtClean="0">
                <a:solidFill>
                  <a:srgbClr val="339933"/>
                </a:solidFill>
              </a:rPr>
              <a:t>n</a:t>
            </a:r>
            <a:r>
              <a:rPr lang="en-US" altLang="id-ID" sz="2400" smtClean="0"/>
              <a:t> </a:t>
            </a:r>
            <a:r>
              <a:rPr lang="en-US" altLang="id-ID" sz="2400" smtClean="0">
                <a:sym typeface="Wingdings" panose="05000000000000000000" pitchFamily="2" charset="2"/>
              </a:rPr>
              <a:t> REMOVE(FRINGE)</a:t>
            </a:r>
          </a:p>
          <a:p>
            <a:pPr marL="990600" lvl="1" indent="-533400">
              <a:buFont typeface="Wingdings" panose="05000000000000000000" pitchFamily="2" charset="2"/>
              <a:buBlip>
                <a:blip r:embed="rId2"/>
              </a:buBlip>
            </a:pPr>
            <a:r>
              <a:rPr lang="en-US" altLang="id-ID" sz="2400" smtClean="0">
                <a:solidFill>
                  <a:srgbClr val="F81706"/>
                </a:solidFill>
                <a:sym typeface="Wingdings" panose="05000000000000000000" pitchFamily="2" charset="2"/>
              </a:rPr>
              <a:t>s</a:t>
            </a:r>
            <a:r>
              <a:rPr lang="en-US" altLang="id-ID" sz="2400" smtClean="0">
                <a:sym typeface="Wingdings" panose="05000000000000000000" pitchFamily="2" charset="2"/>
              </a:rPr>
              <a:t>  STATE(</a:t>
            </a:r>
            <a:r>
              <a:rPr lang="en-US" altLang="id-ID" sz="2400" smtClean="0">
                <a:solidFill>
                  <a:srgbClr val="339933"/>
                </a:solidFill>
                <a:sym typeface="Wingdings" panose="05000000000000000000" pitchFamily="2" charset="2"/>
              </a:rPr>
              <a:t>n</a:t>
            </a:r>
            <a:r>
              <a:rPr lang="en-US" altLang="id-ID" sz="2400" smtClean="0">
                <a:sym typeface="Wingdings" panose="05000000000000000000" pitchFamily="2" charset="2"/>
              </a:rPr>
              <a:t>)</a:t>
            </a:r>
          </a:p>
          <a:p>
            <a:pPr marL="990600" lvl="1" indent="-533400">
              <a:buFont typeface="Wingdings" panose="05000000000000000000" pitchFamily="2" charset="2"/>
              <a:buBlip>
                <a:blip r:embed="rId2"/>
              </a:buBlip>
            </a:pPr>
            <a:r>
              <a:rPr lang="en-US" altLang="id-ID" sz="2400" smtClean="0">
                <a:sym typeface="Wingdings" panose="05000000000000000000" pitchFamily="2" charset="2"/>
              </a:rPr>
              <a:t>If GOAL?(</a:t>
            </a:r>
            <a:r>
              <a:rPr lang="en-US" altLang="id-ID" sz="2400" smtClean="0">
                <a:solidFill>
                  <a:srgbClr val="F81706"/>
                </a:solidFill>
                <a:sym typeface="Wingdings" panose="05000000000000000000" pitchFamily="2" charset="2"/>
              </a:rPr>
              <a:t>s</a:t>
            </a:r>
            <a:r>
              <a:rPr lang="en-US" altLang="id-ID" sz="2400" smtClean="0">
                <a:sym typeface="Wingdings" panose="05000000000000000000" pitchFamily="2" charset="2"/>
              </a:rPr>
              <a:t>) then return </a:t>
            </a:r>
            <a:r>
              <a:rPr lang="en-US" altLang="id-ID" sz="2400" smtClean="0">
                <a:solidFill>
                  <a:srgbClr val="CC6600"/>
                </a:solidFill>
                <a:sym typeface="Wingdings" panose="05000000000000000000" pitchFamily="2" charset="2"/>
              </a:rPr>
              <a:t>path or goal state</a:t>
            </a:r>
            <a:endParaRPr lang="en-US" altLang="id-ID" sz="2400" smtClean="0">
              <a:solidFill>
                <a:srgbClr val="339933"/>
              </a:solidFill>
              <a:sym typeface="Wingdings" panose="05000000000000000000" pitchFamily="2" charset="2"/>
            </a:endParaRPr>
          </a:p>
          <a:p>
            <a:pPr marL="990600" lvl="1" indent="-533400">
              <a:buFont typeface="Wingdings" panose="05000000000000000000" pitchFamily="2" charset="2"/>
              <a:buBlip>
                <a:blip r:embed="rId2"/>
              </a:buBlip>
            </a:pPr>
            <a:r>
              <a:rPr lang="en-US" altLang="id-ID" sz="2400" smtClean="0"/>
              <a:t>For every state </a:t>
            </a:r>
            <a:r>
              <a:rPr lang="en-US" altLang="id-ID" sz="2400" smtClean="0">
                <a:solidFill>
                  <a:srgbClr val="FF6699"/>
                </a:solidFill>
              </a:rPr>
              <a:t>s’</a:t>
            </a:r>
            <a:r>
              <a:rPr lang="en-US" altLang="id-ID" sz="2400" smtClean="0"/>
              <a:t> in SUCCESSORS(</a:t>
            </a:r>
            <a:r>
              <a:rPr lang="en-US" altLang="id-ID" sz="2400" smtClean="0">
                <a:solidFill>
                  <a:srgbClr val="F81706"/>
                </a:solidFill>
              </a:rPr>
              <a:t>s</a:t>
            </a:r>
            <a:r>
              <a:rPr lang="en-US" altLang="id-ID" sz="2400" smtClean="0"/>
              <a:t>)</a:t>
            </a:r>
          </a:p>
          <a:p>
            <a:pPr marL="1371600" lvl="2" indent="-457200">
              <a:buFont typeface="Wingdings" panose="05000000000000000000" pitchFamily="2" charset="2"/>
              <a:buChar char="§"/>
            </a:pPr>
            <a:r>
              <a:rPr lang="en-US" altLang="id-ID" smtClean="0"/>
              <a:t>Create a node </a:t>
            </a:r>
            <a:r>
              <a:rPr lang="en-US" altLang="id-ID" smtClean="0">
                <a:solidFill>
                  <a:srgbClr val="CC0066"/>
                </a:solidFill>
              </a:rPr>
              <a:t>n’</a:t>
            </a:r>
          </a:p>
          <a:p>
            <a:pPr marL="1371600" lvl="2" indent="-457200">
              <a:buFont typeface="Wingdings" panose="05000000000000000000" pitchFamily="2" charset="2"/>
              <a:buChar char="§"/>
            </a:pPr>
            <a:r>
              <a:rPr lang="en-US" altLang="id-ID" smtClean="0"/>
              <a:t>INSERT(</a:t>
            </a:r>
            <a:r>
              <a:rPr lang="en-US" altLang="id-ID" smtClean="0">
                <a:solidFill>
                  <a:srgbClr val="CC0066"/>
                </a:solidFill>
              </a:rPr>
              <a:t>n’</a:t>
            </a:r>
            <a:r>
              <a:rPr lang="en-US" altLang="id-ID" smtClean="0"/>
              <a:t>,FRINGE)</a:t>
            </a:r>
          </a:p>
          <a:p>
            <a:pPr marL="990600" lvl="1" indent="-533400">
              <a:buFont typeface="Wingdings" panose="05000000000000000000" pitchFamily="2" charset="2"/>
              <a:buAutoNum type="arabicPeriod"/>
            </a:pPr>
            <a:endParaRPr lang="en-US" altLang="id-ID" sz="2400" smtClean="0"/>
          </a:p>
        </p:txBody>
      </p:sp>
    </p:spTree>
  </p:cSld>
  <p:clrMapOvr>
    <a:masterClrMapping/>
  </p:clrMapOvr>
  <p:transition>
    <p:spli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id-ID" b="1" smtClean="0">
                <a:solidFill>
                  <a:srgbClr val="C00000"/>
                </a:solidFill>
              </a:rPr>
              <a:t>Summary</a:t>
            </a:r>
          </a:p>
        </p:txBody>
      </p:sp>
      <p:sp>
        <p:nvSpPr>
          <p:cNvPr id="75779" name="Rectangle 3"/>
          <p:cNvSpPr>
            <a:spLocks noGrp="1" noChangeArrowheads="1"/>
          </p:cNvSpPr>
          <p:nvPr>
            <p:ph type="body" idx="1"/>
          </p:nvPr>
        </p:nvSpPr>
        <p:spPr>
          <a:xfrm>
            <a:off x="914400" y="1600200"/>
            <a:ext cx="8229600" cy="4525963"/>
          </a:xfrm>
        </p:spPr>
        <p:txBody>
          <a:bodyPr/>
          <a:lstStyle/>
          <a:p>
            <a:r>
              <a:rPr lang="en-US" altLang="id-ID" smtClean="0"/>
              <a:t> Search tree </a:t>
            </a:r>
            <a:r>
              <a:rPr lang="en-US" altLang="id-ID" smtClean="0">
                <a:cs typeface="Times New Roman" panose="02020603050405020304" pitchFamily="18" charset="0"/>
                <a:sym typeface="Symbol" panose="05050102010706020507" pitchFamily="18" charset="2"/>
              </a:rPr>
              <a:t> state space</a:t>
            </a:r>
            <a:endParaRPr lang="en-US" altLang="id-ID" smtClean="0"/>
          </a:p>
          <a:p>
            <a:r>
              <a:rPr lang="en-US" altLang="id-ID" smtClean="0"/>
              <a:t> Search strategies: breadth-first, depth-first, and variants</a:t>
            </a:r>
          </a:p>
          <a:p>
            <a:r>
              <a:rPr lang="en-US" altLang="id-ID" smtClean="0"/>
              <a:t> Evaluation of strategies: completeness, optimality, time and space complexity</a:t>
            </a:r>
          </a:p>
          <a:p>
            <a:r>
              <a:rPr lang="en-US" altLang="id-ID" smtClean="0"/>
              <a:t> Avoiding repeated states</a:t>
            </a:r>
          </a:p>
          <a:p>
            <a:r>
              <a:rPr lang="en-US" altLang="id-ID" smtClean="0"/>
              <a:t> Optimal search with variable step costs</a:t>
            </a:r>
          </a:p>
        </p:txBody>
      </p:sp>
    </p:spTree>
  </p:cSld>
  <p:clrMapOvr>
    <a:masterClrMapping/>
  </p:clrMapOvr>
  <p:transition>
    <p:spli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ChangeArrowheads="1"/>
          </p:cNvSpPr>
          <p:nvPr/>
        </p:nvSpPr>
        <p:spPr bwMode="auto">
          <a:xfrm flipV="1">
            <a:off x="990600" y="5791200"/>
            <a:ext cx="8153400" cy="228600"/>
          </a:xfrm>
          <a:prstGeom prst="rect">
            <a:avLst/>
          </a:prstGeom>
          <a:noFill/>
          <a:ln w="9525">
            <a:noFill/>
            <a:miter lim="800000"/>
            <a:headEnd/>
            <a:tailEnd/>
          </a:ln>
          <a:effectLst>
            <a:outerShdw dist="107763" dir="8100000" algn="ctr" rotWithShape="0">
              <a:schemeClr val="bg2"/>
            </a:outerShdw>
          </a:effectLst>
        </p:spPr>
        <p:txBody>
          <a:bodyPr rot="10800000"/>
          <a:lstStyle/>
          <a:p>
            <a:pPr eaLnBrk="0" hangingPunct="0">
              <a:buFontTx/>
              <a:buChar char="•"/>
              <a:defRPr/>
            </a:pPr>
            <a:endParaRPr lang="en-US" sz="3200" b="1">
              <a:solidFill>
                <a:srgbClr val="FFFFFF"/>
              </a:solidFill>
              <a:effectLst>
                <a:outerShdw blurRad="38100" dist="38100" dir="2700000" algn="tl">
                  <a:srgbClr val="C0C0C0"/>
                </a:outerShdw>
              </a:effectLst>
              <a:latin typeface="Arial" charset="0"/>
            </a:endParaRPr>
          </a:p>
        </p:txBody>
      </p:sp>
      <p:sp>
        <p:nvSpPr>
          <p:cNvPr id="76803" name="Text Box 3"/>
          <p:cNvSpPr txBox="1">
            <a:spLocks noChangeArrowheads="1"/>
          </p:cNvSpPr>
          <p:nvPr/>
        </p:nvSpPr>
        <p:spPr bwMode="auto">
          <a:xfrm>
            <a:off x="1470025" y="1516063"/>
            <a:ext cx="587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id-ID" altLang="id-ID" sz="2800">
              <a:solidFill>
                <a:srgbClr val="F8F8F8"/>
              </a:solidFill>
            </a:endParaRPr>
          </a:p>
        </p:txBody>
      </p:sp>
      <p:sp>
        <p:nvSpPr>
          <p:cNvPr id="365572" name="Rectangle 4"/>
          <p:cNvSpPr>
            <a:spLocks noChangeArrowheads="1"/>
          </p:cNvSpPr>
          <p:nvPr/>
        </p:nvSpPr>
        <p:spPr bwMode="auto">
          <a:xfrm flipV="1">
            <a:off x="990600" y="6477000"/>
            <a:ext cx="8153400" cy="381000"/>
          </a:xfrm>
          <a:prstGeom prst="rect">
            <a:avLst/>
          </a:prstGeom>
          <a:noFill/>
          <a:ln w="9525">
            <a:noFill/>
            <a:miter lim="800000"/>
            <a:headEnd/>
            <a:tailEnd/>
          </a:ln>
          <a:effectLst>
            <a:outerShdw dist="107763" dir="8100000" algn="ctr" rotWithShape="0">
              <a:schemeClr val="bg2"/>
            </a:outerShdw>
          </a:effectLst>
        </p:spPr>
        <p:txBody>
          <a:bodyPr/>
          <a:lstStyle/>
          <a:p>
            <a:pPr algn="ctr" eaLnBrk="0" hangingPunct="0">
              <a:defRPr/>
            </a:pPr>
            <a:endParaRPr lang="en-US" sz="3200" b="1">
              <a:solidFill>
                <a:srgbClr val="FFFFFF"/>
              </a:solidFill>
              <a:effectLst>
                <a:outerShdw blurRad="38100" dist="38100" dir="2700000" algn="tl">
                  <a:srgbClr val="C0C0C0"/>
                </a:outerShdw>
              </a:effectLst>
              <a:latin typeface="Arial" charset="0"/>
            </a:endParaRPr>
          </a:p>
          <a:p>
            <a:pPr algn="ctr" eaLnBrk="0" hangingPunct="0">
              <a:defRPr/>
            </a:pPr>
            <a:endParaRPr lang="en-US" sz="3200" b="1">
              <a:solidFill>
                <a:srgbClr val="FFFFFF"/>
              </a:solidFill>
              <a:effectLst>
                <a:outerShdw blurRad="38100" dist="38100" dir="2700000" algn="tl">
                  <a:srgbClr val="C0C0C0"/>
                </a:outerShdw>
              </a:effectLst>
              <a:latin typeface="Arial" charset="0"/>
            </a:endParaRPr>
          </a:p>
        </p:txBody>
      </p:sp>
      <p:sp>
        <p:nvSpPr>
          <p:cNvPr id="76805" name="Oval 6"/>
          <p:cNvSpPr>
            <a:spLocks noChangeArrowheads="1"/>
          </p:cNvSpPr>
          <p:nvPr/>
        </p:nvSpPr>
        <p:spPr bwMode="auto">
          <a:xfrm>
            <a:off x="2998788" y="0"/>
            <a:ext cx="3490912" cy="3806825"/>
          </a:xfrm>
          <a:prstGeom prst="ellipse">
            <a:avLst/>
          </a:prstGeom>
          <a:gradFill rotWithShape="0">
            <a:gsLst>
              <a:gs pos="0">
                <a:srgbClr val="008000"/>
              </a:gs>
              <a:gs pos="100000">
                <a:srgbClr val="004800"/>
              </a:gs>
            </a:gsLst>
            <a:path path="shape">
              <a:fillToRect l="50000" t="50000" r="50000" b="50000"/>
            </a:path>
          </a:gradFill>
          <a:ln>
            <a:noFill/>
          </a:ln>
          <a:extLst>
            <a:ext uri="{91240B29-F687-4F45-9708-019B960494DF}">
              <a14:hiddenLine xmlns:a14="http://schemas.microsoft.com/office/drawing/2010/main" w="317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GB" altLang="id-ID" sz="2400">
              <a:latin typeface="Times New Roman" panose="02020603050405020304" pitchFamily="18" charset="0"/>
            </a:endParaRPr>
          </a:p>
        </p:txBody>
      </p:sp>
      <p:grpSp>
        <p:nvGrpSpPr>
          <p:cNvPr id="76806" name="Group 7"/>
          <p:cNvGrpSpPr>
            <a:grpSpLocks/>
          </p:cNvGrpSpPr>
          <p:nvPr/>
        </p:nvGrpSpPr>
        <p:grpSpPr bwMode="auto">
          <a:xfrm>
            <a:off x="3898900" y="2374900"/>
            <a:ext cx="3873500" cy="3644900"/>
            <a:chOff x="2456" y="2151"/>
            <a:chExt cx="2200" cy="2013"/>
          </a:xfrm>
        </p:grpSpPr>
        <p:sp>
          <p:nvSpPr>
            <p:cNvPr id="76815" name="Oval 8"/>
            <p:cNvSpPr>
              <a:spLocks noChangeArrowheads="1"/>
            </p:cNvSpPr>
            <p:nvPr/>
          </p:nvSpPr>
          <p:spPr bwMode="auto">
            <a:xfrm>
              <a:off x="2456" y="2165"/>
              <a:ext cx="2200" cy="1999"/>
            </a:xfrm>
            <a:prstGeom prst="ellipse">
              <a:avLst/>
            </a:prstGeom>
            <a:gradFill rotWithShape="0">
              <a:gsLst>
                <a:gs pos="0">
                  <a:srgbClr val="FF6600"/>
                </a:gs>
                <a:gs pos="100000">
                  <a:srgbClr val="752F00"/>
                </a:gs>
              </a:gsLst>
              <a:path path="shape">
                <a:fillToRect l="50000" t="50000" r="50000" b="50000"/>
              </a:path>
            </a:gradFill>
            <a:ln>
              <a:noFill/>
            </a:ln>
            <a:extLst>
              <a:ext uri="{91240B29-F687-4F45-9708-019B960494DF}">
                <a14:hiddenLine xmlns:a14="http://schemas.microsoft.com/office/drawing/2010/main" w="317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6816" name="Freeform 9"/>
            <p:cNvSpPr>
              <a:spLocks/>
            </p:cNvSpPr>
            <p:nvPr/>
          </p:nvSpPr>
          <p:spPr bwMode="auto">
            <a:xfrm>
              <a:off x="2996" y="2151"/>
              <a:ext cx="1067" cy="794"/>
            </a:xfrm>
            <a:custGeom>
              <a:avLst/>
              <a:gdLst>
                <a:gd name="T0" fmla="*/ 1067 w 1067"/>
                <a:gd name="T1" fmla="*/ 123 h 794"/>
                <a:gd name="T2" fmla="*/ 996 w 1067"/>
                <a:gd name="T3" fmla="*/ 83 h 794"/>
                <a:gd name="T4" fmla="*/ 911 w 1067"/>
                <a:gd name="T5" fmla="*/ 54 h 794"/>
                <a:gd name="T6" fmla="*/ 822 w 1067"/>
                <a:gd name="T7" fmla="*/ 28 h 794"/>
                <a:gd name="T8" fmla="*/ 732 w 1067"/>
                <a:gd name="T9" fmla="*/ 14 h 794"/>
                <a:gd name="T10" fmla="*/ 652 w 1067"/>
                <a:gd name="T11" fmla="*/ 5 h 794"/>
                <a:gd name="T12" fmla="*/ 558 w 1067"/>
                <a:gd name="T13" fmla="*/ 0 h 794"/>
                <a:gd name="T14" fmla="*/ 461 w 1067"/>
                <a:gd name="T15" fmla="*/ 5 h 794"/>
                <a:gd name="T16" fmla="*/ 363 w 1067"/>
                <a:gd name="T17" fmla="*/ 15 h 794"/>
                <a:gd name="T18" fmla="*/ 276 w 1067"/>
                <a:gd name="T19" fmla="*/ 33 h 794"/>
                <a:gd name="T20" fmla="*/ 186 w 1067"/>
                <a:gd name="T21" fmla="*/ 59 h 794"/>
                <a:gd name="T22" fmla="*/ 89 w 1067"/>
                <a:gd name="T23" fmla="*/ 95 h 794"/>
                <a:gd name="T24" fmla="*/ 17 w 1067"/>
                <a:gd name="T25" fmla="*/ 129 h 794"/>
                <a:gd name="T26" fmla="*/ 23 w 1067"/>
                <a:gd name="T27" fmla="*/ 157 h 794"/>
                <a:gd name="T28" fmla="*/ 67 w 1067"/>
                <a:gd name="T29" fmla="*/ 185 h 794"/>
                <a:gd name="T30" fmla="*/ 108 w 1067"/>
                <a:gd name="T31" fmla="*/ 215 h 794"/>
                <a:gd name="T32" fmla="*/ 168 w 1067"/>
                <a:gd name="T33" fmla="*/ 262 h 794"/>
                <a:gd name="T34" fmla="*/ 228 w 1067"/>
                <a:gd name="T35" fmla="*/ 313 h 794"/>
                <a:gd name="T36" fmla="*/ 276 w 1067"/>
                <a:gd name="T37" fmla="*/ 362 h 794"/>
                <a:gd name="T38" fmla="*/ 320 w 1067"/>
                <a:gd name="T39" fmla="*/ 413 h 794"/>
                <a:gd name="T40" fmla="*/ 369 w 1067"/>
                <a:gd name="T41" fmla="*/ 481 h 794"/>
                <a:gd name="T42" fmla="*/ 415 w 1067"/>
                <a:gd name="T43" fmla="*/ 554 h 794"/>
                <a:gd name="T44" fmla="*/ 455 w 1067"/>
                <a:gd name="T45" fmla="*/ 628 h 794"/>
                <a:gd name="T46" fmla="*/ 486 w 1067"/>
                <a:gd name="T47" fmla="*/ 707 h 794"/>
                <a:gd name="T48" fmla="*/ 502 w 1067"/>
                <a:gd name="T49" fmla="*/ 775 h 794"/>
                <a:gd name="T50" fmla="*/ 538 w 1067"/>
                <a:gd name="T51" fmla="*/ 778 h 794"/>
                <a:gd name="T52" fmla="*/ 606 w 1067"/>
                <a:gd name="T53" fmla="*/ 741 h 794"/>
                <a:gd name="T54" fmla="*/ 670 w 1067"/>
                <a:gd name="T55" fmla="*/ 701 h 794"/>
                <a:gd name="T56" fmla="*/ 762 w 1067"/>
                <a:gd name="T57" fmla="*/ 630 h 794"/>
                <a:gd name="T58" fmla="*/ 824 w 1067"/>
                <a:gd name="T59" fmla="*/ 572 h 794"/>
                <a:gd name="T60" fmla="*/ 881 w 1067"/>
                <a:gd name="T61" fmla="*/ 505 h 794"/>
                <a:gd name="T62" fmla="*/ 934 w 1067"/>
                <a:gd name="T63" fmla="*/ 436 h 794"/>
                <a:gd name="T64" fmla="*/ 983 w 1067"/>
                <a:gd name="T65" fmla="*/ 356 h 794"/>
                <a:gd name="T66" fmla="*/ 1024 w 1067"/>
                <a:gd name="T67" fmla="*/ 279 h 794"/>
                <a:gd name="T68" fmla="*/ 1052 w 1067"/>
                <a:gd name="T69" fmla="*/ 191 h 794"/>
                <a:gd name="T70" fmla="*/ 1067 w 1067"/>
                <a:gd name="T71" fmla="*/ 138 h 7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67"/>
                <a:gd name="T109" fmla="*/ 0 h 794"/>
                <a:gd name="T110" fmla="*/ 1067 w 1067"/>
                <a:gd name="T111" fmla="*/ 794 h 79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67" h="794">
                  <a:moveTo>
                    <a:pt x="1067" y="138"/>
                  </a:moveTo>
                  <a:lnTo>
                    <a:pt x="1067" y="123"/>
                  </a:lnTo>
                  <a:lnTo>
                    <a:pt x="1032" y="102"/>
                  </a:lnTo>
                  <a:lnTo>
                    <a:pt x="996" y="83"/>
                  </a:lnTo>
                  <a:lnTo>
                    <a:pt x="955" y="67"/>
                  </a:lnTo>
                  <a:lnTo>
                    <a:pt x="911" y="54"/>
                  </a:lnTo>
                  <a:lnTo>
                    <a:pt x="867" y="40"/>
                  </a:lnTo>
                  <a:lnTo>
                    <a:pt x="822" y="28"/>
                  </a:lnTo>
                  <a:lnTo>
                    <a:pt x="775" y="19"/>
                  </a:lnTo>
                  <a:lnTo>
                    <a:pt x="732" y="14"/>
                  </a:lnTo>
                  <a:lnTo>
                    <a:pt x="691" y="8"/>
                  </a:lnTo>
                  <a:lnTo>
                    <a:pt x="652" y="5"/>
                  </a:lnTo>
                  <a:lnTo>
                    <a:pt x="609" y="3"/>
                  </a:lnTo>
                  <a:lnTo>
                    <a:pt x="558" y="0"/>
                  </a:lnTo>
                  <a:lnTo>
                    <a:pt x="511" y="3"/>
                  </a:lnTo>
                  <a:lnTo>
                    <a:pt x="461" y="5"/>
                  </a:lnTo>
                  <a:lnTo>
                    <a:pt x="417" y="8"/>
                  </a:lnTo>
                  <a:lnTo>
                    <a:pt x="363" y="15"/>
                  </a:lnTo>
                  <a:lnTo>
                    <a:pt x="320" y="24"/>
                  </a:lnTo>
                  <a:lnTo>
                    <a:pt x="276" y="33"/>
                  </a:lnTo>
                  <a:lnTo>
                    <a:pt x="232" y="45"/>
                  </a:lnTo>
                  <a:lnTo>
                    <a:pt x="186" y="59"/>
                  </a:lnTo>
                  <a:lnTo>
                    <a:pt x="136" y="76"/>
                  </a:lnTo>
                  <a:lnTo>
                    <a:pt x="89" y="95"/>
                  </a:lnTo>
                  <a:lnTo>
                    <a:pt x="54" y="110"/>
                  </a:lnTo>
                  <a:lnTo>
                    <a:pt x="17" y="129"/>
                  </a:lnTo>
                  <a:lnTo>
                    <a:pt x="0" y="144"/>
                  </a:lnTo>
                  <a:lnTo>
                    <a:pt x="23" y="157"/>
                  </a:lnTo>
                  <a:lnTo>
                    <a:pt x="46" y="172"/>
                  </a:lnTo>
                  <a:lnTo>
                    <a:pt x="67" y="185"/>
                  </a:lnTo>
                  <a:lnTo>
                    <a:pt x="89" y="200"/>
                  </a:lnTo>
                  <a:lnTo>
                    <a:pt x="108" y="215"/>
                  </a:lnTo>
                  <a:lnTo>
                    <a:pt x="145" y="242"/>
                  </a:lnTo>
                  <a:lnTo>
                    <a:pt x="168" y="262"/>
                  </a:lnTo>
                  <a:lnTo>
                    <a:pt x="197" y="285"/>
                  </a:lnTo>
                  <a:lnTo>
                    <a:pt x="228" y="313"/>
                  </a:lnTo>
                  <a:lnTo>
                    <a:pt x="253" y="335"/>
                  </a:lnTo>
                  <a:lnTo>
                    <a:pt x="276" y="362"/>
                  </a:lnTo>
                  <a:lnTo>
                    <a:pt x="300" y="388"/>
                  </a:lnTo>
                  <a:lnTo>
                    <a:pt x="320" y="413"/>
                  </a:lnTo>
                  <a:lnTo>
                    <a:pt x="343" y="444"/>
                  </a:lnTo>
                  <a:lnTo>
                    <a:pt x="369" y="481"/>
                  </a:lnTo>
                  <a:lnTo>
                    <a:pt x="396" y="523"/>
                  </a:lnTo>
                  <a:lnTo>
                    <a:pt x="415" y="554"/>
                  </a:lnTo>
                  <a:lnTo>
                    <a:pt x="433" y="588"/>
                  </a:lnTo>
                  <a:lnTo>
                    <a:pt x="455" y="628"/>
                  </a:lnTo>
                  <a:lnTo>
                    <a:pt x="471" y="670"/>
                  </a:lnTo>
                  <a:lnTo>
                    <a:pt x="486" y="707"/>
                  </a:lnTo>
                  <a:lnTo>
                    <a:pt x="499" y="744"/>
                  </a:lnTo>
                  <a:lnTo>
                    <a:pt x="502" y="775"/>
                  </a:lnTo>
                  <a:lnTo>
                    <a:pt x="504" y="794"/>
                  </a:lnTo>
                  <a:lnTo>
                    <a:pt x="538" y="778"/>
                  </a:lnTo>
                  <a:lnTo>
                    <a:pt x="576" y="757"/>
                  </a:lnTo>
                  <a:lnTo>
                    <a:pt x="606" y="741"/>
                  </a:lnTo>
                  <a:lnTo>
                    <a:pt x="639" y="718"/>
                  </a:lnTo>
                  <a:lnTo>
                    <a:pt x="670" y="701"/>
                  </a:lnTo>
                  <a:lnTo>
                    <a:pt x="716" y="668"/>
                  </a:lnTo>
                  <a:lnTo>
                    <a:pt x="762" y="630"/>
                  </a:lnTo>
                  <a:lnTo>
                    <a:pt x="798" y="600"/>
                  </a:lnTo>
                  <a:lnTo>
                    <a:pt x="824" y="572"/>
                  </a:lnTo>
                  <a:lnTo>
                    <a:pt x="854" y="539"/>
                  </a:lnTo>
                  <a:lnTo>
                    <a:pt x="881" y="505"/>
                  </a:lnTo>
                  <a:lnTo>
                    <a:pt x="909" y="471"/>
                  </a:lnTo>
                  <a:lnTo>
                    <a:pt x="934" y="436"/>
                  </a:lnTo>
                  <a:lnTo>
                    <a:pt x="960" y="396"/>
                  </a:lnTo>
                  <a:lnTo>
                    <a:pt x="983" y="356"/>
                  </a:lnTo>
                  <a:lnTo>
                    <a:pt x="1006" y="314"/>
                  </a:lnTo>
                  <a:lnTo>
                    <a:pt x="1024" y="279"/>
                  </a:lnTo>
                  <a:lnTo>
                    <a:pt x="1039" y="236"/>
                  </a:lnTo>
                  <a:lnTo>
                    <a:pt x="1052" y="191"/>
                  </a:lnTo>
                  <a:lnTo>
                    <a:pt x="1067" y="136"/>
                  </a:lnTo>
                  <a:lnTo>
                    <a:pt x="1067" y="138"/>
                  </a:lnTo>
                  <a:close/>
                </a:path>
              </a:pathLst>
            </a:custGeom>
            <a:gradFill rotWithShape="0">
              <a:gsLst>
                <a:gs pos="0">
                  <a:srgbClr val="008000"/>
                </a:gs>
                <a:gs pos="100000">
                  <a:srgbClr val="FF6600"/>
                </a:gs>
              </a:gsLst>
              <a:lin ang="5400000" scaled="1"/>
            </a:gradFill>
            <a:ln>
              <a:noFill/>
            </a:ln>
            <a:extLst>
              <a:ext uri="{91240B29-F687-4F45-9708-019B960494DF}">
                <a14:hiddenLine xmlns:a14="http://schemas.microsoft.com/office/drawing/2010/main" w="1905">
                  <a:solidFill>
                    <a:srgbClr val="000000"/>
                  </a:solidFill>
                  <a:prstDash val="sysDot"/>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grpSp>
        <p:nvGrpSpPr>
          <p:cNvPr id="76807" name="Group 10"/>
          <p:cNvGrpSpPr>
            <a:grpSpLocks/>
          </p:cNvGrpSpPr>
          <p:nvPr/>
        </p:nvGrpSpPr>
        <p:grpSpPr bwMode="auto">
          <a:xfrm>
            <a:off x="1676400" y="2373313"/>
            <a:ext cx="3921125" cy="3646487"/>
            <a:chOff x="1326" y="2258"/>
            <a:chExt cx="2200" cy="2000"/>
          </a:xfrm>
        </p:grpSpPr>
        <p:grpSp>
          <p:nvGrpSpPr>
            <p:cNvPr id="76811" name="Group 11"/>
            <p:cNvGrpSpPr>
              <a:grpSpLocks/>
            </p:cNvGrpSpPr>
            <p:nvPr/>
          </p:nvGrpSpPr>
          <p:grpSpPr bwMode="auto">
            <a:xfrm>
              <a:off x="1326" y="2258"/>
              <a:ext cx="2199" cy="2000"/>
              <a:chOff x="1326" y="2258"/>
              <a:chExt cx="2199" cy="2000"/>
            </a:xfrm>
          </p:grpSpPr>
          <p:sp>
            <p:nvSpPr>
              <p:cNvPr id="76813" name="Oval 12"/>
              <p:cNvSpPr>
                <a:spLocks noChangeArrowheads="1"/>
              </p:cNvSpPr>
              <p:nvPr/>
            </p:nvSpPr>
            <p:spPr bwMode="auto">
              <a:xfrm>
                <a:off x="1326" y="2259"/>
                <a:ext cx="2199" cy="1999"/>
              </a:xfrm>
              <a:prstGeom prst="ellipse">
                <a:avLst/>
              </a:prstGeom>
              <a:gradFill rotWithShape="0">
                <a:gsLst>
                  <a:gs pos="0">
                    <a:srgbClr val="0000CC"/>
                  </a:gs>
                  <a:gs pos="100000">
                    <a:srgbClr val="000072"/>
                  </a:gs>
                </a:gsLst>
                <a:path path="shape">
                  <a:fillToRect l="50000" t="50000" r="50000" b="50000"/>
                </a:path>
              </a:gradFill>
              <a:ln>
                <a:noFill/>
              </a:ln>
              <a:extLst>
                <a:ext uri="{91240B29-F687-4F45-9708-019B960494DF}">
                  <a14:hiddenLine xmlns:a14="http://schemas.microsoft.com/office/drawing/2010/main" w="317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76814" name="Freeform 13"/>
              <p:cNvSpPr>
                <a:spLocks/>
              </p:cNvSpPr>
              <p:nvPr/>
            </p:nvSpPr>
            <p:spPr bwMode="auto">
              <a:xfrm>
                <a:off x="1913" y="2258"/>
                <a:ext cx="1090" cy="792"/>
              </a:xfrm>
              <a:custGeom>
                <a:avLst/>
                <a:gdLst>
                  <a:gd name="T0" fmla="*/ 24 w 1090"/>
                  <a:gd name="T1" fmla="*/ 103 h 792"/>
                  <a:gd name="T2" fmla="*/ 115 w 1090"/>
                  <a:gd name="T3" fmla="*/ 68 h 792"/>
                  <a:gd name="T4" fmla="*/ 192 w 1090"/>
                  <a:gd name="T5" fmla="*/ 41 h 792"/>
                  <a:gd name="T6" fmla="*/ 289 w 1090"/>
                  <a:gd name="T7" fmla="*/ 20 h 792"/>
                  <a:gd name="T8" fmla="*/ 377 w 1090"/>
                  <a:gd name="T9" fmla="*/ 7 h 792"/>
                  <a:gd name="T10" fmla="*/ 464 w 1090"/>
                  <a:gd name="T11" fmla="*/ 0 h 792"/>
                  <a:gd name="T12" fmla="*/ 558 w 1090"/>
                  <a:gd name="T13" fmla="*/ 0 h 792"/>
                  <a:gd name="T14" fmla="*/ 663 w 1090"/>
                  <a:gd name="T15" fmla="*/ 9 h 792"/>
                  <a:gd name="T16" fmla="*/ 747 w 1090"/>
                  <a:gd name="T17" fmla="*/ 22 h 792"/>
                  <a:gd name="T18" fmla="*/ 837 w 1090"/>
                  <a:gd name="T19" fmla="*/ 43 h 792"/>
                  <a:gd name="T20" fmla="*/ 924 w 1090"/>
                  <a:gd name="T21" fmla="*/ 74 h 792"/>
                  <a:gd name="T22" fmla="*/ 1014 w 1090"/>
                  <a:gd name="T23" fmla="*/ 108 h 792"/>
                  <a:gd name="T24" fmla="*/ 1090 w 1090"/>
                  <a:gd name="T25" fmla="*/ 143 h 792"/>
                  <a:gd name="T26" fmla="*/ 1031 w 1090"/>
                  <a:gd name="T27" fmla="*/ 176 h 792"/>
                  <a:gd name="T28" fmla="*/ 975 w 1090"/>
                  <a:gd name="T29" fmla="*/ 213 h 792"/>
                  <a:gd name="T30" fmla="*/ 926 w 1090"/>
                  <a:gd name="T31" fmla="*/ 251 h 792"/>
                  <a:gd name="T32" fmla="*/ 875 w 1090"/>
                  <a:gd name="T33" fmla="*/ 294 h 792"/>
                  <a:gd name="T34" fmla="*/ 816 w 1090"/>
                  <a:gd name="T35" fmla="*/ 348 h 792"/>
                  <a:gd name="T36" fmla="*/ 775 w 1090"/>
                  <a:gd name="T37" fmla="*/ 391 h 792"/>
                  <a:gd name="T38" fmla="*/ 727 w 1090"/>
                  <a:gd name="T39" fmla="*/ 448 h 792"/>
                  <a:gd name="T40" fmla="*/ 674 w 1090"/>
                  <a:gd name="T41" fmla="*/ 524 h 792"/>
                  <a:gd name="T42" fmla="*/ 635 w 1090"/>
                  <a:gd name="T43" fmla="*/ 589 h 792"/>
                  <a:gd name="T44" fmla="*/ 597 w 1090"/>
                  <a:gd name="T45" fmla="*/ 678 h 792"/>
                  <a:gd name="T46" fmla="*/ 576 w 1090"/>
                  <a:gd name="T47" fmla="*/ 737 h 792"/>
                  <a:gd name="T48" fmla="*/ 564 w 1090"/>
                  <a:gd name="T49" fmla="*/ 792 h 792"/>
                  <a:gd name="T50" fmla="*/ 497 w 1090"/>
                  <a:gd name="T51" fmla="*/ 758 h 792"/>
                  <a:gd name="T52" fmla="*/ 435 w 1090"/>
                  <a:gd name="T53" fmla="*/ 719 h 792"/>
                  <a:gd name="T54" fmla="*/ 358 w 1090"/>
                  <a:gd name="T55" fmla="*/ 669 h 792"/>
                  <a:gd name="T56" fmla="*/ 276 w 1090"/>
                  <a:gd name="T57" fmla="*/ 601 h 792"/>
                  <a:gd name="T58" fmla="*/ 218 w 1090"/>
                  <a:gd name="T59" fmla="*/ 540 h 792"/>
                  <a:gd name="T60" fmla="*/ 162 w 1090"/>
                  <a:gd name="T61" fmla="*/ 472 h 792"/>
                  <a:gd name="T62" fmla="*/ 111 w 1090"/>
                  <a:gd name="T63" fmla="*/ 397 h 792"/>
                  <a:gd name="T64" fmla="*/ 66 w 1090"/>
                  <a:gd name="T65" fmla="*/ 314 h 792"/>
                  <a:gd name="T66" fmla="*/ 33 w 1090"/>
                  <a:gd name="T67" fmla="*/ 237 h 792"/>
                  <a:gd name="T68" fmla="*/ 10 w 1090"/>
                  <a:gd name="T69" fmla="*/ 169 h 792"/>
                  <a:gd name="T70" fmla="*/ 0 w 1090"/>
                  <a:gd name="T71" fmla="*/ 111 h 7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90"/>
                  <a:gd name="T109" fmla="*/ 0 h 792"/>
                  <a:gd name="T110" fmla="*/ 1090 w 1090"/>
                  <a:gd name="T111" fmla="*/ 792 h 79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90" h="792">
                    <a:moveTo>
                      <a:pt x="3" y="114"/>
                    </a:moveTo>
                    <a:lnTo>
                      <a:pt x="24" y="103"/>
                    </a:lnTo>
                    <a:lnTo>
                      <a:pt x="69" y="83"/>
                    </a:lnTo>
                    <a:lnTo>
                      <a:pt x="115" y="68"/>
                    </a:lnTo>
                    <a:lnTo>
                      <a:pt x="148" y="55"/>
                    </a:lnTo>
                    <a:lnTo>
                      <a:pt x="192" y="41"/>
                    </a:lnTo>
                    <a:lnTo>
                      <a:pt x="243" y="29"/>
                    </a:lnTo>
                    <a:lnTo>
                      <a:pt x="289" y="20"/>
                    </a:lnTo>
                    <a:lnTo>
                      <a:pt x="335" y="13"/>
                    </a:lnTo>
                    <a:lnTo>
                      <a:pt x="377" y="7"/>
                    </a:lnTo>
                    <a:lnTo>
                      <a:pt x="420" y="4"/>
                    </a:lnTo>
                    <a:lnTo>
                      <a:pt x="464" y="0"/>
                    </a:lnTo>
                    <a:lnTo>
                      <a:pt x="512" y="0"/>
                    </a:lnTo>
                    <a:lnTo>
                      <a:pt x="558" y="0"/>
                    </a:lnTo>
                    <a:lnTo>
                      <a:pt x="609" y="4"/>
                    </a:lnTo>
                    <a:lnTo>
                      <a:pt x="663" y="9"/>
                    </a:lnTo>
                    <a:lnTo>
                      <a:pt x="704" y="15"/>
                    </a:lnTo>
                    <a:lnTo>
                      <a:pt x="747" y="22"/>
                    </a:lnTo>
                    <a:lnTo>
                      <a:pt x="793" y="32"/>
                    </a:lnTo>
                    <a:lnTo>
                      <a:pt x="837" y="43"/>
                    </a:lnTo>
                    <a:lnTo>
                      <a:pt x="878" y="56"/>
                    </a:lnTo>
                    <a:lnTo>
                      <a:pt x="924" y="74"/>
                    </a:lnTo>
                    <a:lnTo>
                      <a:pt x="968" y="89"/>
                    </a:lnTo>
                    <a:lnTo>
                      <a:pt x="1014" y="108"/>
                    </a:lnTo>
                    <a:lnTo>
                      <a:pt x="1050" y="123"/>
                    </a:lnTo>
                    <a:lnTo>
                      <a:pt x="1090" y="143"/>
                    </a:lnTo>
                    <a:lnTo>
                      <a:pt x="1062" y="157"/>
                    </a:lnTo>
                    <a:lnTo>
                      <a:pt x="1031" y="176"/>
                    </a:lnTo>
                    <a:lnTo>
                      <a:pt x="1004" y="197"/>
                    </a:lnTo>
                    <a:lnTo>
                      <a:pt x="975" y="213"/>
                    </a:lnTo>
                    <a:lnTo>
                      <a:pt x="955" y="226"/>
                    </a:lnTo>
                    <a:lnTo>
                      <a:pt x="926" y="251"/>
                    </a:lnTo>
                    <a:lnTo>
                      <a:pt x="899" y="274"/>
                    </a:lnTo>
                    <a:lnTo>
                      <a:pt x="875" y="294"/>
                    </a:lnTo>
                    <a:lnTo>
                      <a:pt x="847" y="320"/>
                    </a:lnTo>
                    <a:lnTo>
                      <a:pt x="816" y="348"/>
                    </a:lnTo>
                    <a:lnTo>
                      <a:pt x="794" y="370"/>
                    </a:lnTo>
                    <a:lnTo>
                      <a:pt x="775" y="391"/>
                    </a:lnTo>
                    <a:lnTo>
                      <a:pt x="752" y="417"/>
                    </a:lnTo>
                    <a:lnTo>
                      <a:pt x="727" y="448"/>
                    </a:lnTo>
                    <a:lnTo>
                      <a:pt x="701" y="482"/>
                    </a:lnTo>
                    <a:lnTo>
                      <a:pt x="674" y="524"/>
                    </a:lnTo>
                    <a:lnTo>
                      <a:pt x="655" y="555"/>
                    </a:lnTo>
                    <a:lnTo>
                      <a:pt x="635" y="589"/>
                    </a:lnTo>
                    <a:lnTo>
                      <a:pt x="617" y="629"/>
                    </a:lnTo>
                    <a:lnTo>
                      <a:pt x="597" y="678"/>
                    </a:lnTo>
                    <a:lnTo>
                      <a:pt x="586" y="712"/>
                    </a:lnTo>
                    <a:lnTo>
                      <a:pt x="576" y="737"/>
                    </a:lnTo>
                    <a:lnTo>
                      <a:pt x="568" y="768"/>
                    </a:lnTo>
                    <a:lnTo>
                      <a:pt x="564" y="792"/>
                    </a:lnTo>
                    <a:lnTo>
                      <a:pt x="535" y="779"/>
                    </a:lnTo>
                    <a:lnTo>
                      <a:pt x="497" y="758"/>
                    </a:lnTo>
                    <a:lnTo>
                      <a:pt x="468" y="742"/>
                    </a:lnTo>
                    <a:lnTo>
                      <a:pt x="435" y="719"/>
                    </a:lnTo>
                    <a:lnTo>
                      <a:pt x="404" y="702"/>
                    </a:lnTo>
                    <a:lnTo>
                      <a:pt x="358" y="669"/>
                    </a:lnTo>
                    <a:lnTo>
                      <a:pt x="312" y="631"/>
                    </a:lnTo>
                    <a:lnTo>
                      <a:pt x="276" y="601"/>
                    </a:lnTo>
                    <a:lnTo>
                      <a:pt x="248" y="574"/>
                    </a:lnTo>
                    <a:lnTo>
                      <a:pt x="218" y="540"/>
                    </a:lnTo>
                    <a:lnTo>
                      <a:pt x="189" y="506"/>
                    </a:lnTo>
                    <a:lnTo>
                      <a:pt x="162" y="472"/>
                    </a:lnTo>
                    <a:lnTo>
                      <a:pt x="138" y="437"/>
                    </a:lnTo>
                    <a:lnTo>
                      <a:pt x="111" y="397"/>
                    </a:lnTo>
                    <a:lnTo>
                      <a:pt x="88" y="357"/>
                    </a:lnTo>
                    <a:lnTo>
                      <a:pt x="66" y="314"/>
                    </a:lnTo>
                    <a:lnTo>
                      <a:pt x="47" y="277"/>
                    </a:lnTo>
                    <a:lnTo>
                      <a:pt x="33" y="237"/>
                    </a:lnTo>
                    <a:lnTo>
                      <a:pt x="20" y="200"/>
                    </a:lnTo>
                    <a:lnTo>
                      <a:pt x="10" y="169"/>
                    </a:lnTo>
                    <a:lnTo>
                      <a:pt x="3" y="143"/>
                    </a:lnTo>
                    <a:lnTo>
                      <a:pt x="0" y="111"/>
                    </a:lnTo>
                    <a:lnTo>
                      <a:pt x="3" y="114"/>
                    </a:lnTo>
                    <a:close/>
                  </a:path>
                </a:pathLst>
              </a:custGeom>
              <a:gradFill rotWithShape="0">
                <a:gsLst>
                  <a:gs pos="0">
                    <a:srgbClr val="008000"/>
                  </a:gs>
                  <a:gs pos="100000">
                    <a:srgbClr val="000099"/>
                  </a:gs>
                </a:gsLst>
                <a:lin ang="5400000" scaled="1"/>
              </a:gradFill>
              <a:ln>
                <a:noFill/>
              </a:ln>
              <a:extLst>
                <a:ext uri="{91240B29-F687-4F45-9708-019B960494DF}">
                  <a14:hiddenLine xmlns:a14="http://schemas.microsoft.com/office/drawing/2010/main" w="1905">
                    <a:solidFill>
                      <a:srgbClr val="000000"/>
                    </a:solidFill>
                    <a:prstDash val="sysDot"/>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76812" name="Freeform 14"/>
            <p:cNvSpPr>
              <a:spLocks/>
            </p:cNvSpPr>
            <p:nvPr/>
          </p:nvSpPr>
          <p:spPr bwMode="auto">
            <a:xfrm>
              <a:off x="2453" y="3048"/>
              <a:ext cx="1073" cy="1078"/>
            </a:xfrm>
            <a:custGeom>
              <a:avLst/>
              <a:gdLst>
                <a:gd name="T0" fmla="*/ 54 w 1073"/>
                <a:gd name="T1" fmla="*/ 20 h 1078"/>
                <a:gd name="T2" fmla="*/ 116 w 1073"/>
                <a:gd name="T3" fmla="*/ 43 h 1078"/>
                <a:gd name="T4" fmla="*/ 202 w 1073"/>
                <a:gd name="T5" fmla="*/ 70 h 1078"/>
                <a:gd name="T6" fmla="*/ 290 w 1073"/>
                <a:gd name="T7" fmla="*/ 91 h 1078"/>
                <a:gd name="T8" fmla="*/ 386 w 1073"/>
                <a:gd name="T9" fmla="*/ 109 h 1078"/>
                <a:gd name="T10" fmla="*/ 499 w 1073"/>
                <a:gd name="T11" fmla="*/ 119 h 1078"/>
                <a:gd name="T12" fmla="*/ 612 w 1073"/>
                <a:gd name="T13" fmla="*/ 119 h 1078"/>
                <a:gd name="T14" fmla="*/ 733 w 1073"/>
                <a:gd name="T15" fmla="*/ 103 h 1078"/>
                <a:gd name="T16" fmla="*/ 819 w 1073"/>
                <a:gd name="T17" fmla="*/ 85 h 1078"/>
                <a:gd name="T18" fmla="*/ 893 w 1073"/>
                <a:gd name="T19" fmla="*/ 63 h 1078"/>
                <a:gd name="T20" fmla="*/ 970 w 1073"/>
                <a:gd name="T21" fmla="*/ 35 h 1078"/>
                <a:gd name="T22" fmla="*/ 1027 w 1073"/>
                <a:gd name="T23" fmla="*/ 12 h 1078"/>
                <a:gd name="T24" fmla="*/ 1055 w 1073"/>
                <a:gd name="T25" fmla="*/ 30 h 1078"/>
                <a:gd name="T26" fmla="*/ 1062 w 1073"/>
                <a:gd name="T27" fmla="*/ 85 h 1078"/>
                <a:gd name="T28" fmla="*/ 1070 w 1073"/>
                <a:gd name="T29" fmla="*/ 166 h 1078"/>
                <a:gd name="T30" fmla="*/ 1073 w 1073"/>
                <a:gd name="T31" fmla="*/ 227 h 1078"/>
                <a:gd name="T32" fmla="*/ 1067 w 1073"/>
                <a:gd name="T33" fmla="*/ 307 h 1078"/>
                <a:gd name="T34" fmla="*/ 1054 w 1073"/>
                <a:gd name="T35" fmla="*/ 393 h 1078"/>
                <a:gd name="T36" fmla="*/ 1031 w 1073"/>
                <a:gd name="T37" fmla="*/ 488 h 1078"/>
                <a:gd name="T38" fmla="*/ 998 w 1073"/>
                <a:gd name="T39" fmla="*/ 574 h 1078"/>
                <a:gd name="T40" fmla="*/ 958 w 1073"/>
                <a:gd name="T41" fmla="*/ 655 h 1078"/>
                <a:gd name="T42" fmla="*/ 912 w 1073"/>
                <a:gd name="T43" fmla="*/ 730 h 1078"/>
                <a:gd name="T44" fmla="*/ 855 w 1073"/>
                <a:gd name="T45" fmla="*/ 809 h 1078"/>
                <a:gd name="T46" fmla="*/ 784 w 1073"/>
                <a:gd name="T47" fmla="*/ 887 h 1078"/>
                <a:gd name="T48" fmla="*/ 704 w 1073"/>
                <a:gd name="T49" fmla="*/ 959 h 1078"/>
                <a:gd name="T50" fmla="*/ 627 w 1073"/>
                <a:gd name="T51" fmla="*/ 1016 h 1078"/>
                <a:gd name="T52" fmla="*/ 558 w 1073"/>
                <a:gd name="T53" fmla="*/ 1059 h 1078"/>
                <a:gd name="T54" fmla="*/ 497 w 1073"/>
                <a:gd name="T55" fmla="*/ 1061 h 1078"/>
                <a:gd name="T56" fmla="*/ 430 w 1073"/>
                <a:gd name="T57" fmla="*/ 1018 h 1078"/>
                <a:gd name="T58" fmla="*/ 366 w 1073"/>
                <a:gd name="T59" fmla="*/ 970 h 1078"/>
                <a:gd name="T60" fmla="*/ 300 w 1073"/>
                <a:gd name="T61" fmla="*/ 914 h 1078"/>
                <a:gd name="T62" fmla="*/ 223 w 1073"/>
                <a:gd name="T63" fmla="*/ 827 h 1078"/>
                <a:gd name="T64" fmla="*/ 166 w 1073"/>
                <a:gd name="T65" fmla="*/ 754 h 1078"/>
                <a:gd name="T66" fmla="*/ 116 w 1073"/>
                <a:gd name="T67" fmla="*/ 674 h 1078"/>
                <a:gd name="T68" fmla="*/ 74 w 1073"/>
                <a:gd name="T69" fmla="*/ 587 h 1078"/>
                <a:gd name="T70" fmla="*/ 41 w 1073"/>
                <a:gd name="T71" fmla="*/ 497 h 1078"/>
                <a:gd name="T72" fmla="*/ 16 w 1073"/>
                <a:gd name="T73" fmla="*/ 406 h 1078"/>
                <a:gd name="T74" fmla="*/ 1 w 1073"/>
                <a:gd name="T75" fmla="*/ 307 h 1078"/>
                <a:gd name="T76" fmla="*/ 0 w 1073"/>
                <a:gd name="T77" fmla="*/ 208 h 1078"/>
                <a:gd name="T78" fmla="*/ 5 w 1073"/>
                <a:gd name="T79" fmla="*/ 110 h 1078"/>
                <a:gd name="T80" fmla="*/ 18 w 1073"/>
                <a:gd name="T81" fmla="*/ 29 h 107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3"/>
                <a:gd name="T124" fmla="*/ 0 h 1078"/>
                <a:gd name="T125" fmla="*/ 1073 w 1073"/>
                <a:gd name="T126" fmla="*/ 1078 h 107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3" h="1078">
                  <a:moveTo>
                    <a:pt x="24" y="2"/>
                  </a:moveTo>
                  <a:lnTo>
                    <a:pt x="54" y="20"/>
                  </a:lnTo>
                  <a:lnTo>
                    <a:pt x="87" y="33"/>
                  </a:lnTo>
                  <a:lnTo>
                    <a:pt x="116" y="43"/>
                  </a:lnTo>
                  <a:lnTo>
                    <a:pt x="162" y="60"/>
                  </a:lnTo>
                  <a:lnTo>
                    <a:pt x="202" y="70"/>
                  </a:lnTo>
                  <a:lnTo>
                    <a:pt x="244" y="82"/>
                  </a:lnTo>
                  <a:lnTo>
                    <a:pt x="290" y="91"/>
                  </a:lnTo>
                  <a:lnTo>
                    <a:pt x="336" y="101"/>
                  </a:lnTo>
                  <a:lnTo>
                    <a:pt x="386" y="109"/>
                  </a:lnTo>
                  <a:lnTo>
                    <a:pt x="443" y="114"/>
                  </a:lnTo>
                  <a:lnTo>
                    <a:pt x="499" y="119"/>
                  </a:lnTo>
                  <a:lnTo>
                    <a:pt x="550" y="119"/>
                  </a:lnTo>
                  <a:lnTo>
                    <a:pt x="612" y="119"/>
                  </a:lnTo>
                  <a:lnTo>
                    <a:pt x="681" y="109"/>
                  </a:lnTo>
                  <a:lnTo>
                    <a:pt x="733" y="103"/>
                  </a:lnTo>
                  <a:lnTo>
                    <a:pt x="771" y="95"/>
                  </a:lnTo>
                  <a:lnTo>
                    <a:pt x="819" y="85"/>
                  </a:lnTo>
                  <a:lnTo>
                    <a:pt x="857" y="75"/>
                  </a:lnTo>
                  <a:lnTo>
                    <a:pt x="893" y="63"/>
                  </a:lnTo>
                  <a:lnTo>
                    <a:pt x="937" y="46"/>
                  </a:lnTo>
                  <a:lnTo>
                    <a:pt x="970" y="35"/>
                  </a:lnTo>
                  <a:lnTo>
                    <a:pt x="1001" y="21"/>
                  </a:lnTo>
                  <a:lnTo>
                    <a:pt x="1027" y="12"/>
                  </a:lnTo>
                  <a:lnTo>
                    <a:pt x="1047" y="0"/>
                  </a:lnTo>
                  <a:lnTo>
                    <a:pt x="1055" y="30"/>
                  </a:lnTo>
                  <a:lnTo>
                    <a:pt x="1060" y="60"/>
                  </a:lnTo>
                  <a:lnTo>
                    <a:pt x="1062" y="85"/>
                  </a:lnTo>
                  <a:lnTo>
                    <a:pt x="1068" y="132"/>
                  </a:lnTo>
                  <a:lnTo>
                    <a:pt x="1070" y="166"/>
                  </a:lnTo>
                  <a:lnTo>
                    <a:pt x="1073" y="199"/>
                  </a:lnTo>
                  <a:lnTo>
                    <a:pt x="1073" y="227"/>
                  </a:lnTo>
                  <a:lnTo>
                    <a:pt x="1068" y="273"/>
                  </a:lnTo>
                  <a:lnTo>
                    <a:pt x="1067" y="307"/>
                  </a:lnTo>
                  <a:lnTo>
                    <a:pt x="1062" y="347"/>
                  </a:lnTo>
                  <a:lnTo>
                    <a:pt x="1054" y="393"/>
                  </a:lnTo>
                  <a:lnTo>
                    <a:pt x="1047" y="431"/>
                  </a:lnTo>
                  <a:lnTo>
                    <a:pt x="1031" y="488"/>
                  </a:lnTo>
                  <a:lnTo>
                    <a:pt x="1016" y="532"/>
                  </a:lnTo>
                  <a:lnTo>
                    <a:pt x="998" y="574"/>
                  </a:lnTo>
                  <a:lnTo>
                    <a:pt x="981" y="611"/>
                  </a:lnTo>
                  <a:lnTo>
                    <a:pt x="958" y="655"/>
                  </a:lnTo>
                  <a:lnTo>
                    <a:pt x="935" y="696"/>
                  </a:lnTo>
                  <a:lnTo>
                    <a:pt x="912" y="730"/>
                  </a:lnTo>
                  <a:lnTo>
                    <a:pt x="886" y="766"/>
                  </a:lnTo>
                  <a:lnTo>
                    <a:pt x="855" y="809"/>
                  </a:lnTo>
                  <a:lnTo>
                    <a:pt x="819" y="853"/>
                  </a:lnTo>
                  <a:lnTo>
                    <a:pt x="784" y="887"/>
                  </a:lnTo>
                  <a:lnTo>
                    <a:pt x="747" y="924"/>
                  </a:lnTo>
                  <a:lnTo>
                    <a:pt x="704" y="959"/>
                  </a:lnTo>
                  <a:lnTo>
                    <a:pt x="660" y="991"/>
                  </a:lnTo>
                  <a:lnTo>
                    <a:pt x="627" y="1016"/>
                  </a:lnTo>
                  <a:lnTo>
                    <a:pt x="596" y="1038"/>
                  </a:lnTo>
                  <a:lnTo>
                    <a:pt x="558" y="1059"/>
                  </a:lnTo>
                  <a:lnTo>
                    <a:pt x="528" y="1078"/>
                  </a:lnTo>
                  <a:lnTo>
                    <a:pt x="497" y="1061"/>
                  </a:lnTo>
                  <a:lnTo>
                    <a:pt x="469" y="1044"/>
                  </a:lnTo>
                  <a:lnTo>
                    <a:pt x="430" y="1018"/>
                  </a:lnTo>
                  <a:lnTo>
                    <a:pt x="399" y="996"/>
                  </a:lnTo>
                  <a:lnTo>
                    <a:pt x="366" y="970"/>
                  </a:lnTo>
                  <a:lnTo>
                    <a:pt x="336" y="945"/>
                  </a:lnTo>
                  <a:lnTo>
                    <a:pt x="300" y="914"/>
                  </a:lnTo>
                  <a:lnTo>
                    <a:pt x="267" y="877"/>
                  </a:lnTo>
                  <a:lnTo>
                    <a:pt x="223" y="827"/>
                  </a:lnTo>
                  <a:lnTo>
                    <a:pt x="192" y="788"/>
                  </a:lnTo>
                  <a:lnTo>
                    <a:pt x="166" y="754"/>
                  </a:lnTo>
                  <a:lnTo>
                    <a:pt x="138" y="710"/>
                  </a:lnTo>
                  <a:lnTo>
                    <a:pt x="116" y="674"/>
                  </a:lnTo>
                  <a:lnTo>
                    <a:pt x="93" y="628"/>
                  </a:lnTo>
                  <a:lnTo>
                    <a:pt x="74" y="587"/>
                  </a:lnTo>
                  <a:lnTo>
                    <a:pt x="59" y="551"/>
                  </a:lnTo>
                  <a:lnTo>
                    <a:pt x="41" y="497"/>
                  </a:lnTo>
                  <a:lnTo>
                    <a:pt x="28" y="458"/>
                  </a:lnTo>
                  <a:lnTo>
                    <a:pt x="16" y="406"/>
                  </a:lnTo>
                  <a:lnTo>
                    <a:pt x="10" y="368"/>
                  </a:lnTo>
                  <a:lnTo>
                    <a:pt x="1" y="307"/>
                  </a:lnTo>
                  <a:lnTo>
                    <a:pt x="0" y="261"/>
                  </a:lnTo>
                  <a:lnTo>
                    <a:pt x="0" y="208"/>
                  </a:lnTo>
                  <a:lnTo>
                    <a:pt x="1" y="153"/>
                  </a:lnTo>
                  <a:lnTo>
                    <a:pt x="5" y="110"/>
                  </a:lnTo>
                  <a:lnTo>
                    <a:pt x="11" y="64"/>
                  </a:lnTo>
                  <a:lnTo>
                    <a:pt x="18" y="29"/>
                  </a:lnTo>
                  <a:lnTo>
                    <a:pt x="24" y="2"/>
                  </a:lnTo>
                  <a:close/>
                </a:path>
              </a:pathLst>
            </a:custGeom>
            <a:gradFill rotWithShape="0">
              <a:gsLst>
                <a:gs pos="0">
                  <a:srgbClr val="0000CC"/>
                </a:gs>
                <a:gs pos="100000">
                  <a:srgbClr val="CC6600"/>
                </a:gs>
              </a:gsLst>
              <a:lin ang="0" scaled="1"/>
            </a:gradFill>
            <a:ln>
              <a:noFill/>
            </a:ln>
            <a:extLst>
              <a:ext uri="{91240B29-F687-4F45-9708-019B960494DF}">
                <a14:hiddenLine xmlns:a14="http://schemas.microsoft.com/office/drawing/2010/main" w="1905">
                  <a:solidFill>
                    <a:srgbClr val="000000"/>
                  </a:solidFill>
                  <a:prstDash val="sysDot"/>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grpSp>
        <p:nvGrpSpPr>
          <p:cNvPr id="76808" name="Group 15"/>
          <p:cNvGrpSpPr>
            <a:grpSpLocks/>
          </p:cNvGrpSpPr>
          <p:nvPr/>
        </p:nvGrpSpPr>
        <p:grpSpPr bwMode="auto">
          <a:xfrm>
            <a:off x="2998788" y="2035175"/>
            <a:ext cx="4119562" cy="2308225"/>
            <a:chOff x="2644" y="2503"/>
            <a:chExt cx="724" cy="672"/>
          </a:xfrm>
        </p:grpSpPr>
        <p:sp>
          <p:nvSpPr>
            <p:cNvPr id="76809" name="Oval 16"/>
            <p:cNvSpPr>
              <a:spLocks noChangeArrowheads="1"/>
            </p:cNvSpPr>
            <p:nvPr/>
          </p:nvSpPr>
          <p:spPr bwMode="auto">
            <a:xfrm>
              <a:off x="2644" y="2503"/>
              <a:ext cx="720" cy="672"/>
            </a:xfrm>
            <a:prstGeom prst="ellipse">
              <a:avLst/>
            </a:pr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365585" name="Text Box 17"/>
            <p:cNvSpPr txBox="1">
              <a:spLocks noChangeArrowheads="1"/>
            </p:cNvSpPr>
            <p:nvPr/>
          </p:nvSpPr>
          <p:spPr bwMode="auto">
            <a:xfrm>
              <a:off x="2644" y="2623"/>
              <a:ext cx="724" cy="347"/>
            </a:xfrm>
            <a:prstGeom prst="rect">
              <a:avLst/>
            </a:prstGeom>
            <a:noFill/>
            <a:ln w="9525">
              <a:noFill/>
              <a:miter lim="800000"/>
              <a:headEnd/>
              <a:tailEnd/>
            </a:ln>
            <a:effectLst/>
          </p:spPr>
          <p:txBody>
            <a:bodyPr>
              <a:spAutoFit/>
            </a:bodyPr>
            <a:lstStyle/>
            <a:p>
              <a:pPr algn="ctr" eaLnBrk="0" hangingPunct="0">
                <a:defRPr/>
              </a:pPr>
              <a:endParaRPr lang="en-US" sz="3600" b="1">
                <a:effectLst>
                  <a:outerShdw blurRad="38100" dist="38100" dir="2700000" algn="tl">
                    <a:srgbClr val="C0C0C0"/>
                  </a:outerShdw>
                </a:effectLst>
                <a:latin typeface="Arial Black" pitchFamily="34" charset="0"/>
              </a:endParaRPr>
            </a:p>
            <a:p>
              <a:pPr algn="ctr" eaLnBrk="0" hangingPunct="0">
                <a:defRPr/>
              </a:pPr>
              <a:r>
                <a:rPr lang="en-US" sz="3600" b="1">
                  <a:solidFill>
                    <a:srgbClr val="CC3300"/>
                  </a:solidFill>
                  <a:effectLst>
                    <a:outerShdw blurRad="38100" dist="38100" dir="2700000" algn="tl">
                      <a:srgbClr val="C0C0C0"/>
                    </a:outerShdw>
                  </a:effectLst>
                  <a:latin typeface="Arial Black" pitchFamily="34" charset="0"/>
                </a:rPr>
                <a:t>TERIMA KASIH</a:t>
              </a:r>
              <a:endParaRPr lang="en-US" sz="2400">
                <a:latin typeface="Times New Roman" pitchFamily="18" charset="0"/>
              </a:endParaRPr>
            </a:p>
          </p:txBody>
        </p:sp>
      </p:grpSp>
    </p:spTree>
  </p:cSld>
  <p:clrMapOvr>
    <a:masterClrMapping/>
  </p:clrMapOvr>
  <p:transition>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000000">
                      <a:alpha val="43137"/>
                    </a:srgbClr>
                  </a:outerShdw>
                </a:effectLst>
              </a:rPr>
              <a:t>Vacuum World</a:t>
            </a:r>
          </a:p>
        </p:txBody>
      </p:sp>
      <p:pic>
        <p:nvPicPr>
          <p:cNvPr id="9219" name="Picture 3" descr="vacuum2-environment"/>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851025"/>
            <a:ext cx="8054975" cy="4024313"/>
          </a:xfrm>
          <a:noFill/>
        </p:spPr>
      </p:pic>
    </p:spTree>
  </p:cSld>
  <p:clrMapOvr>
    <a:masterClrMapping/>
  </p:clrMapOvr>
  <p:transition>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defRPr/>
            </a:pPr>
            <a:r>
              <a:rPr lang="en-US" b="1" dirty="0" smtClean="0">
                <a:solidFill>
                  <a:srgbClr val="C00000"/>
                </a:solidFill>
                <a:effectLst>
                  <a:outerShdw blurRad="38100" dist="38100" dir="2700000" algn="tl">
                    <a:srgbClr val="000000">
                      <a:alpha val="43137"/>
                    </a:srgbClr>
                  </a:outerShdw>
                </a:effectLst>
              </a:rPr>
              <a:t>Search Problem</a:t>
            </a:r>
          </a:p>
        </p:txBody>
      </p:sp>
      <p:sp>
        <p:nvSpPr>
          <p:cNvPr id="10243" name="Rectangle 3"/>
          <p:cNvSpPr>
            <a:spLocks noGrp="1" noChangeArrowheads="1"/>
          </p:cNvSpPr>
          <p:nvPr>
            <p:ph type="body" idx="1"/>
          </p:nvPr>
        </p:nvSpPr>
        <p:spPr>
          <a:xfrm>
            <a:off x="762000" y="1600200"/>
            <a:ext cx="8229600" cy="4525963"/>
          </a:xfrm>
        </p:spPr>
        <p:txBody>
          <a:bodyPr/>
          <a:lstStyle/>
          <a:p>
            <a:pPr>
              <a:lnSpc>
                <a:spcPct val="90000"/>
              </a:lnSpc>
            </a:pPr>
            <a:r>
              <a:rPr lang="en-US" altLang="id-ID" smtClean="0"/>
              <a:t> </a:t>
            </a:r>
            <a:r>
              <a:rPr lang="en-US" altLang="id-ID" smtClean="0">
                <a:solidFill>
                  <a:srgbClr val="CC6600"/>
                </a:solidFill>
              </a:rPr>
              <a:t>State space</a:t>
            </a:r>
          </a:p>
          <a:p>
            <a:pPr lvl="1">
              <a:lnSpc>
                <a:spcPct val="90000"/>
              </a:lnSpc>
            </a:pPr>
            <a:r>
              <a:rPr lang="en-US" altLang="id-ID" smtClean="0">
                <a:solidFill>
                  <a:srgbClr val="CC6600"/>
                </a:solidFill>
              </a:rPr>
              <a:t>each state is an abstract representation of the environment</a:t>
            </a:r>
          </a:p>
          <a:p>
            <a:pPr lvl="1">
              <a:lnSpc>
                <a:spcPct val="90000"/>
              </a:lnSpc>
            </a:pPr>
            <a:r>
              <a:rPr lang="en-US" altLang="id-ID" smtClean="0">
                <a:solidFill>
                  <a:srgbClr val="CC6600"/>
                </a:solidFill>
              </a:rPr>
              <a:t>the state space is discrete</a:t>
            </a:r>
          </a:p>
          <a:p>
            <a:pPr>
              <a:lnSpc>
                <a:spcPct val="90000"/>
              </a:lnSpc>
            </a:pPr>
            <a:r>
              <a:rPr lang="en-US" altLang="id-ID" smtClean="0"/>
              <a:t> Initial state</a:t>
            </a:r>
          </a:p>
          <a:p>
            <a:pPr>
              <a:lnSpc>
                <a:spcPct val="90000"/>
              </a:lnSpc>
            </a:pPr>
            <a:r>
              <a:rPr lang="en-US" altLang="id-ID" smtClean="0"/>
              <a:t> Successor function</a:t>
            </a:r>
          </a:p>
          <a:p>
            <a:pPr>
              <a:lnSpc>
                <a:spcPct val="90000"/>
              </a:lnSpc>
            </a:pPr>
            <a:r>
              <a:rPr lang="en-US" altLang="id-ID" smtClean="0"/>
              <a:t> Goal test</a:t>
            </a:r>
          </a:p>
          <a:p>
            <a:pPr>
              <a:lnSpc>
                <a:spcPct val="90000"/>
              </a:lnSpc>
            </a:pPr>
            <a:r>
              <a:rPr lang="en-US" altLang="id-ID" smtClean="0"/>
              <a:t> Path cost</a:t>
            </a:r>
          </a:p>
        </p:txBody>
      </p:sp>
    </p:spTree>
  </p:cSld>
  <p:clrMapOvr>
    <a:masterClrMapping/>
  </p:clrMapOvr>
  <p:transition>
    <p:split/>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5937</TotalTime>
  <Words>2070</Words>
  <Application>Microsoft Office PowerPoint</Application>
  <PresentationFormat>On-screen Show (4:3)</PresentationFormat>
  <Paragraphs>645</Paragraphs>
  <Slides>74</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74</vt:i4>
      </vt:variant>
    </vt:vector>
  </HeadingPairs>
  <TitlesOfParts>
    <vt:vector size="84" baseType="lpstr">
      <vt:lpstr>Arial</vt:lpstr>
      <vt:lpstr>Arial Narrow</vt:lpstr>
      <vt:lpstr>Garamond</vt:lpstr>
      <vt:lpstr>Courier New</vt:lpstr>
      <vt:lpstr>Tahoma</vt:lpstr>
      <vt:lpstr>Wingdings</vt:lpstr>
      <vt:lpstr>Times New Roman</vt:lpstr>
      <vt:lpstr>Symbol</vt:lpstr>
      <vt:lpstr>Arial Black</vt:lpstr>
      <vt:lpstr>Default Design</vt:lpstr>
      <vt:lpstr>PowerPoint Presentation</vt:lpstr>
      <vt:lpstr>Problem Solving</vt:lpstr>
      <vt:lpstr>Problem-Solving Agent</vt:lpstr>
      <vt:lpstr>Problem-Solving Agent</vt:lpstr>
      <vt:lpstr>Example: Route finding</vt:lpstr>
      <vt:lpstr>Holiday Planning</vt:lpstr>
      <vt:lpstr>Problem Formulation</vt:lpstr>
      <vt:lpstr>Vacuum World</vt:lpstr>
      <vt:lpstr>Search Problem</vt:lpstr>
      <vt:lpstr>Search Problem</vt:lpstr>
      <vt:lpstr>Search Problem</vt:lpstr>
      <vt:lpstr>Search Problem</vt:lpstr>
      <vt:lpstr>Search Problem</vt:lpstr>
      <vt:lpstr>Contoh State Space:  8-puzzle</vt:lpstr>
      <vt:lpstr>Presentasi node</vt:lpstr>
      <vt:lpstr>Example: 8-puzzle</vt:lpstr>
      <vt:lpstr>Example: 8-queens</vt:lpstr>
      <vt:lpstr>Example: 8-queens</vt:lpstr>
      <vt:lpstr>Example: 8-queens</vt:lpstr>
      <vt:lpstr>Example: Robot navigation</vt:lpstr>
      <vt:lpstr>Example: Robot navigation</vt:lpstr>
      <vt:lpstr>Example: Robot navigation</vt:lpstr>
      <vt:lpstr>Example: Assembly Planning</vt:lpstr>
      <vt:lpstr>Example: Assembly Planning</vt:lpstr>
      <vt:lpstr>Example: Assembly Planning</vt:lpstr>
      <vt:lpstr>Assumptions in Basic Search</vt:lpstr>
      <vt:lpstr>Simple Agent Algorithm</vt:lpstr>
      <vt:lpstr>Search of State Space</vt:lpstr>
      <vt:lpstr>Search of State Space</vt:lpstr>
      <vt:lpstr>Search State Space</vt:lpstr>
      <vt:lpstr>Search of State Space</vt:lpstr>
      <vt:lpstr>Search of State Space</vt:lpstr>
      <vt:lpstr>Search of State Space</vt:lpstr>
      <vt:lpstr>Basic Search Concepts</vt:lpstr>
      <vt:lpstr>Search Nodes  States</vt:lpstr>
      <vt:lpstr>Node Data Structure</vt:lpstr>
      <vt:lpstr>Fringe</vt:lpstr>
      <vt:lpstr>Search Algorithm</vt:lpstr>
      <vt:lpstr>Search Strategies</vt:lpstr>
      <vt:lpstr>Remark</vt:lpstr>
      <vt:lpstr>Blind vs. Heuristic Strategies</vt:lpstr>
      <vt:lpstr>Blind Search…</vt:lpstr>
      <vt:lpstr>Blind Strategies</vt:lpstr>
      <vt:lpstr>Breadth-First Strategy</vt:lpstr>
      <vt:lpstr>Breadth-First Strategy</vt:lpstr>
      <vt:lpstr>Breadth-First Strategy</vt:lpstr>
      <vt:lpstr>Breadth-First Strategy</vt:lpstr>
      <vt:lpstr>Evaluation</vt:lpstr>
      <vt:lpstr>Time and Memory Requirements</vt:lpstr>
      <vt:lpstr>Time and Memory Requirements</vt:lpstr>
      <vt:lpstr>Bidirectional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Evaluation</vt:lpstr>
      <vt:lpstr>Depth-Limited Strategy</vt:lpstr>
      <vt:lpstr>Iterative Deepening Strategy</vt:lpstr>
      <vt:lpstr>Comparison of Strategies</vt:lpstr>
      <vt:lpstr>Repeated States</vt:lpstr>
      <vt:lpstr>Avoiding Repeated States</vt:lpstr>
      <vt:lpstr>Avoiding Repeated States</vt:lpstr>
      <vt:lpstr>Detecting Identical States</vt:lpstr>
      <vt:lpstr>Uniform-Cost Strategy</vt:lpstr>
      <vt:lpstr>Modified Search Algorithm</vt:lpstr>
      <vt:lpstr>Summary</vt:lpstr>
      <vt:lpstr>PowerPoint Presentation</vt:lpstr>
    </vt:vector>
  </TitlesOfParts>
  <Company>ITS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Puslit</dc:title>
  <dc:creator>Handayani T.</dc:creator>
  <cp:lastModifiedBy>Khoirul Umam</cp:lastModifiedBy>
  <cp:revision>233</cp:revision>
  <cp:lastPrinted>1999-06-26T22:27:42Z</cp:lastPrinted>
  <dcterms:created xsi:type="dcterms:W3CDTF">1999-03-02T15:51:16Z</dcterms:created>
  <dcterms:modified xsi:type="dcterms:W3CDTF">2017-01-14T03:43:57Z</dcterms:modified>
</cp:coreProperties>
</file>