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33"/>
  </p:notesMasterIdLst>
  <p:handoutMasterIdLst>
    <p:handoutMasterId r:id="rId34"/>
  </p:handoutMasterIdLst>
  <p:sldIdLst>
    <p:sldId id="469" r:id="rId2"/>
    <p:sldId id="422" r:id="rId3"/>
    <p:sldId id="423" r:id="rId4"/>
    <p:sldId id="433" r:id="rId5"/>
    <p:sldId id="434" r:id="rId6"/>
    <p:sldId id="435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67" r:id="rId17"/>
    <p:sldId id="436" r:id="rId18"/>
    <p:sldId id="437" r:id="rId19"/>
    <p:sldId id="438" r:id="rId20"/>
    <p:sldId id="468" r:id="rId21"/>
    <p:sldId id="466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369" r:id="rId32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ECFF"/>
    <a:srgbClr val="333399"/>
    <a:srgbClr val="99FF33"/>
    <a:srgbClr val="FFCC00"/>
    <a:srgbClr val="4DFDC7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4771" autoAdjust="0"/>
  </p:normalViewPr>
  <p:slideViewPr>
    <p:cSldViewPr snapToObjects="1">
      <p:cViewPr varScale="1">
        <p:scale>
          <a:sx n="66" d="100"/>
          <a:sy n="66" d="100"/>
        </p:scale>
        <p:origin x="1440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84" y="-78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31.xml"/><Relationship Id="rId4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D8166718-BE5B-488A-B04F-A90FF045315C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      Semester Gasal 2007/2008</a:t>
            </a:r>
          </a:p>
        </p:txBody>
      </p:sp>
      <p:sp>
        <p:nvSpPr>
          <p:cNvPr id="33795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6C09948B-2DA8-4EAD-8192-80BAE7D2B5C3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Pengolahan Citra Digital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Semester Gasal 2007/2008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368134DA-3DF8-4CC0-ADEF-5169FDEBBA5F}" type="slidenum">
              <a:rPr lang="en-US" altLang="id-ID">
                <a:latin typeface="Arial Narrow" panose="020B0606020202030204" pitchFamily="34" charset="0"/>
              </a:rPr>
              <a:pPr/>
              <a:t>2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Pengolahan Citra Digital</a:t>
            </a:r>
          </a:p>
        </p:txBody>
      </p:sp>
      <p:sp>
        <p:nvSpPr>
          <p:cNvPr id="358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Semester Gasal 2007/2008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3D415986-A576-4E6C-8C55-0B4C2BD50441}" type="slidenum">
              <a:rPr lang="en-US" altLang="id-ID">
                <a:latin typeface="Arial Narrow" panose="020B0606020202030204" pitchFamily="34" charset="0"/>
              </a:rPr>
              <a:pPr/>
              <a:t>31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Pengolahan Citra Digital</a:t>
            </a:r>
          </a:p>
        </p:txBody>
      </p:sp>
      <p:sp>
        <p:nvSpPr>
          <p:cNvPr id="368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8C01-8D56-4C8B-A6A6-C21D410DCC8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33192569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FCEA6-D85F-48D5-81E8-144D6DEE69B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79266116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9BA82-CDDC-4D4C-A657-5F4A5937E43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08012902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BE400-6525-4643-8C06-C0C3BB51A14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33769878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4350F-5CB5-4D85-BE3A-5A1FD15E54D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76511650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89619-5A6E-4CA5-9F52-33179569842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56052269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58A6D-CD4F-47B0-905D-895386C1181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89375935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CB0AE-57DD-4ACF-8DD3-4C96E7EC4CA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78710590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6E1AF-8F25-4F92-9506-53D82EB824E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34209115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DB035-566F-4BDE-BCF3-213292266B2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13441738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13E05-9209-4260-BDB0-9DAE00A6F2A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99968627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165F65-55C6-49B3-BE51-9786C495D16E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6832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832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Handayani Tjandrasa</a:t>
            </a:r>
            <a:endParaRPr lang="en-US" sz="2400" b="1" dirty="0">
              <a:solidFill>
                <a:srgbClr val="C00000"/>
              </a:solidFill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</a:endParaRPr>
          </a:p>
        </p:txBody>
      </p:sp>
      <p:sp>
        <p:nvSpPr>
          <p:cNvPr id="7171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CROSSOVER </a:t>
            </a:r>
            <a:br>
              <a:rPr lang="en-US" sz="4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DUA CHROMOSOME </a:t>
            </a:r>
            <a:endParaRPr lang="en-US" sz="4000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85529E-4C85-4586-96DC-0BD7B999B493}" type="slidenum">
              <a:rPr lang="en-US" altLang="id-ID"/>
              <a:pPr eaLnBrk="1" hangingPunct="1"/>
              <a:t>10</a:t>
            </a:fld>
            <a:endParaRPr lang="en-US" alt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1768475"/>
          <a:ext cx="762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2409825"/>
          <a:ext cx="762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0" y="4005263"/>
          <a:ext cx="762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0" y="3352800"/>
          <a:ext cx="762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10200" y="4005263"/>
          <a:ext cx="762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0200" y="3352800"/>
          <a:ext cx="762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48200" y="2409825"/>
          <a:ext cx="762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48200" y="1773238"/>
          <a:ext cx="7620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4122738" y="2998788"/>
            <a:ext cx="68262" cy="236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648200"/>
            <a:ext cx="68263" cy="236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4000500" y="3724275"/>
            <a:ext cx="1295400" cy="608013"/>
          </a:xfrm>
          <a:prstGeom prst="curvedConnector3">
            <a:avLst>
              <a:gd name="adj1" fmla="val 50000"/>
            </a:avLst>
          </a:prstGeom>
          <a:ln w="381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4000500" y="3724275"/>
            <a:ext cx="1295400" cy="608013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413125" y="5257800"/>
          <a:ext cx="1693863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413125" y="6062663"/>
          <a:ext cx="1693863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                    </a:t>
            </a:r>
            <a:r>
              <a:rPr lang="en-US" dirty="0" err="1" smtClean="0"/>
              <a:t>f</a:t>
            </a:r>
            <a:r>
              <a:rPr lang="en-US" sz="2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q</a:t>
            </a:r>
            <a:r>
              <a:rPr lang="en-US" sz="2000" dirty="0" err="1" smtClean="0"/>
              <a:t>i</a:t>
            </a:r>
            <a:r>
              <a:rPr lang="en-US" dirty="0" smtClean="0"/>
              <a:t> / ∑ </a:t>
            </a:r>
            <a:r>
              <a:rPr lang="en-US" sz="2670" baseline="-25000" dirty="0" smtClean="0"/>
              <a:t>j</a:t>
            </a:r>
            <a:r>
              <a:rPr lang="en-US" sz="2670" cap="small" baseline="-25000" dirty="0" smtClean="0"/>
              <a:t> </a:t>
            </a:r>
            <a:r>
              <a:rPr lang="en-US" dirty="0" err="1" smtClean="0"/>
              <a:t>q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>
              <a:defRPr/>
            </a:pPr>
            <a:endParaRPr lang="en-US" sz="2000" baseline="-25000" dirty="0" smtClean="0"/>
          </a:p>
          <a:p>
            <a:pPr>
              <a:defRPr/>
            </a:pPr>
            <a:endParaRPr lang="en-US" sz="2000" baseline="-25000" dirty="0" smtClean="0"/>
          </a:p>
          <a:p>
            <a:pPr lvl="1">
              <a:buFontTx/>
              <a:buNone/>
              <a:defRPr/>
            </a:pPr>
            <a:r>
              <a:rPr lang="en-US" baseline="-25000" dirty="0" smtClean="0"/>
              <a:t>	Chromosome 	quality	fitness	</a:t>
            </a:r>
          </a:p>
          <a:p>
            <a:pPr lvl="1">
              <a:buFontTx/>
              <a:buNone/>
              <a:defRPr/>
            </a:pPr>
            <a:r>
              <a:rPr lang="en-US" baseline="-25000" dirty="0" smtClean="0"/>
              <a:t>	</a:t>
            </a:r>
            <a:r>
              <a:rPr lang="en-US" sz="2000" baseline="-25000" dirty="0" smtClean="0"/>
              <a:t>	</a:t>
            </a:r>
            <a:r>
              <a:rPr lang="en-US" baseline="-25000" dirty="0" smtClean="0"/>
              <a:t>	</a:t>
            </a:r>
            <a:r>
              <a:rPr lang="en-US" sz="2000" baseline="-25000" dirty="0" smtClean="0"/>
              <a:t>  </a:t>
            </a:r>
            <a:r>
              <a:rPr lang="en-US" sz="2000" dirty="0" smtClean="0"/>
              <a:t>              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        </a:t>
            </a:r>
            <a:r>
              <a:rPr lang="en-US" dirty="0" smtClean="0"/>
              <a:t> </a:t>
            </a:r>
            <a:r>
              <a:rPr lang="en-US" sz="2000" dirty="0" smtClean="0"/>
              <a:t>1 4                    4         0,4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         3 1                    3         0,3 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         1 2                    2         0,2 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             1 1                    1         0,1</a:t>
            </a:r>
            <a:endParaRPr lang="en-US" sz="2000" baseline="-250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BF03F3-0E55-44BE-8725-44843BFB055C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GENERASI DENGAN MUTASI</a:t>
            </a:r>
            <a:endParaRPr lang="en-US" sz="32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400" y="1719263"/>
            <a:ext cx="8229600" cy="4525962"/>
          </a:xfrm>
        </p:spPr>
        <p:txBody>
          <a:bodyPr/>
          <a:lstStyle/>
          <a:p>
            <a:r>
              <a:rPr lang="en-US" altLang="id-ID" sz="2000" smtClean="0"/>
              <a:t>Generasi 0:</a:t>
            </a:r>
          </a:p>
          <a:p>
            <a:r>
              <a:rPr lang="en-US" altLang="id-ID" sz="2000" smtClean="0"/>
              <a:t>Chromosome      quality</a:t>
            </a:r>
          </a:p>
          <a:p>
            <a:pPr>
              <a:buFontTx/>
              <a:buNone/>
            </a:pPr>
            <a:r>
              <a:rPr lang="en-US" altLang="id-ID" sz="2000" smtClean="0"/>
              <a:t>		1  1	            1</a:t>
            </a:r>
          </a:p>
          <a:p>
            <a:r>
              <a:rPr lang="en-US" altLang="id-ID" sz="2000" smtClean="0"/>
              <a:t>Generasi 1: </a:t>
            </a:r>
          </a:p>
          <a:p>
            <a:pPr>
              <a:buFontTx/>
              <a:buNone/>
            </a:pPr>
            <a:r>
              <a:rPr lang="en-US" altLang="id-ID" sz="2000" smtClean="0"/>
              <a:t>	 	1    2	           	2</a:t>
            </a:r>
          </a:p>
          <a:p>
            <a:pPr lvl="2">
              <a:buFontTx/>
              <a:buNone/>
            </a:pPr>
            <a:r>
              <a:rPr lang="en-US" altLang="id-ID" sz="2000" smtClean="0"/>
              <a:t>1    1		1</a:t>
            </a:r>
            <a:r>
              <a:rPr lang="en-US" altLang="id-ID" sz="1200" smtClean="0"/>
              <a:t>	 	</a:t>
            </a:r>
          </a:p>
          <a:p>
            <a:r>
              <a:rPr lang="en-US" altLang="id-ID" sz="2000" smtClean="0"/>
              <a:t>Generasi 2: </a:t>
            </a:r>
          </a:p>
          <a:p>
            <a:pPr>
              <a:buFontTx/>
              <a:buNone/>
            </a:pPr>
            <a:r>
              <a:rPr lang="en-US" altLang="id-ID" sz="2000" smtClean="0"/>
              <a:t>	 	1    3	           	3</a:t>
            </a:r>
          </a:p>
          <a:p>
            <a:pPr lvl="2">
              <a:buFontTx/>
              <a:buAutoNum type="arabicPlain"/>
            </a:pPr>
            <a:r>
              <a:rPr lang="en-US" altLang="id-ID" sz="2000" smtClean="0"/>
              <a:t>   2		2</a:t>
            </a:r>
          </a:p>
          <a:p>
            <a:pPr lvl="2">
              <a:buFontTx/>
              <a:buNone/>
            </a:pPr>
            <a:r>
              <a:rPr lang="en-US" altLang="id-ID" sz="2000" smtClean="0"/>
              <a:t>1    1		1</a:t>
            </a:r>
          </a:p>
          <a:p>
            <a:pPr lvl="2">
              <a:buFontTx/>
              <a:buNone/>
            </a:pPr>
            <a:endParaRPr lang="en-US" altLang="id-ID" sz="120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223FB7-0522-428A-960A-C64A99DA61B6}" type="slidenum">
              <a:rPr lang="en-US" altLang="id-ID"/>
              <a:pPr eaLnBrk="1" hangingPunct="1"/>
              <a:t>12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63F32E-6494-41B8-B96F-E4522E87085B}" type="slidenum">
              <a:rPr lang="en-US" altLang="id-ID"/>
              <a:pPr eaLnBrk="1" hangingPunct="1"/>
              <a:t>13</a:t>
            </a:fld>
            <a:endParaRPr lang="en-US" altLang="id-ID"/>
          </a:p>
        </p:txBody>
      </p:sp>
      <p:sp>
        <p:nvSpPr>
          <p:cNvPr id="4" name="Rectangle 3"/>
          <p:cNvSpPr/>
          <p:nvPr/>
        </p:nvSpPr>
        <p:spPr>
          <a:xfrm>
            <a:off x="1219200" y="1444625"/>
            <a:ext cx="45720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Arial" charset="0"/>
              </a:rPr>
              <a:t>mutasi</a:t>
            </a:r>
            <a:r>
              <a:rPr lang="en-US" sz="2000" dirty="0">
                <a:latin typeface="Arial" charset="0"/>
              </a:rPr>
              <a:t>:  </a:t>
            </a:r>
            <a:r>
              <a:rPr lang="en-US" sz="2000" dirty="0" err="1">
                <a:latin typeface="Arial" charset="0"/>
              </a:rPr>
              <a:t>Chro</a:t>
            </a:r>
            <a:r>
              <a:rPr lang="en-US" sz="2000" dirty="0">
                <a:latin typeface="Arial" charset="0"/>
              </a:rPr>
              <a:t>		Q</a:t>
            </a:r>
          </a:p>
          <a:p>
            <a:pPr>
              <a:defRPr/>
            </a:pPr>
            <a:r>
              <a:rPr lang="en-US" sz="2000" dirty="0">
                <a:latin typeface="Arial" charset="0"/>
              </a:rPr>
              <a:t> 	1     4	           	4</a:t>
            </a:r>
          </a:p>
          <a:p>
            <a:pPr lvl="2">
              <a:defRPr/>
            </a:pPr>
            <a:r>
              <a:rPr lang="en-US" sz="2000" dirty="0">
                <a:latin typeface="Arial" charset="0"/>
              </a:rPr>
              <a:t>2     2		3</a:t>
            </a:r>
          </a:p>
          <a:p>
            <a:pPr marL="1371600" lvl="2" indent="-457200">
              <a:buFontTx/>
              <a:buAutoNum type="arabicPlain"/>
              <a:defRPr/>
            </a:pPr>
            <a:r>
              <a:rPr lang="en-US" sz="2000" dirty="0">
                <a:latin typeface="Arial" charset="0"/>
              </a:rPr>
              <a:t>3		3</a:t>
            </a:r>
          </a:p>
          <a:p>
            <a:pPr marL="1371600" lvl="2" indent="-457200">
              <a:defRPr/>
            </a:pPr>
            <a:r>
              <a:rPr lang="en-US" sz="2000" dirty="0">
                <a:latin typeface="Arial" charset="0"/>
              </a:rPr>
              <a:t> 2    1		2</a:t>
            </a:r>
          </a:p>
          <a:p>
            <a:pPr marL="1371600" lvl="2" indent="-457200">
              <a:defRPr/>
            </a:pPr>
            <a:r>
              <a:rPr lang="en-US" sz="2000" dirty="0">
                <a:latin typeface="Arial" charset="0"/>
              </a:rPr>
              <a:t> 1    2		2</a:t>
            </a:r>
          </a:p>
          <a:p>
            <a:pPr marL="1371600" lvl="2" indent="-457200">
              <a:defRPr/>
            </a:pPr>
            <a:r>
              <a:rPr lang="en-US" sz="2000" dirty="0">
                <a:latin typeface="Arial" charset="0"/>
              </a:rPr>
              <a:t> 1    1 		1</a:t>
            </a:r>
          </a:p>
          <a:p>
            <a:pPr marL="1371600" lvl="2" indent="-457200">
              <a:defRPr/>
            </a:pPr>
            <a:r>
              <a:rPr lang="en-US" sz="2000" dirty="0" err="1">
                <a:latin typeface="Arial" charset="0"/>
              </a:rPr>
              <a:t>Dibatasi</a:t>
            </a:r>
            <a:r>
              <a:rPr lang="en-US" sz="2000" dirty="0">
                <a:latin typeface="Arial" charset="0"/>
              </a:rPr>
              <a:t> 4, </a:t>
            </a:r>
            <a:r>
              <a:rPr lang="en-US" sz="2000" dirty="0" err="1">
                <a:latin typeface="Arial" charset="0"/>
              </a:rPr>
              <a:t>diambil</a:t>
            </a:r>
            <a:r>
              <a:rPr lang="en-US" sz="2000" dirty="0">
                <a:latin typeface="Arial" charset="0"/>
              </a:rPr>
              <a:t> 1 </a:t>
            </a:r>
            <a:r>
              <a:rPr lang="en-US" sz="2000" dirty="0" err="1">
                <a:latin typeface="Arial" charset="0"/>
              </a:rPr>
              <a:t>terbaik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dan</a:t>
            </a:r>
            <a:r>
              <a:rPr lang="en-US" sz="2000" dirty="0">
                <a:latin typeface="Arial" charset="0"/>
              </a:rPr>
              <a:t> 3 </a:t>
            </a:r>
            <a:r>
              <a:rPr lang="en-US" sz="2000" dirty="0" err="1">
                <a:latin typeface="Arial" charset="0"/>
              </a:rPr>
              <a:t>lainnya</a:t>
            </a:r>
            <a:endParaRPr lang="en-US" sz="20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4648200"/>
            <a:ext cx="45720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Arial" charset="0"/>
              </a:rPr>
              <a:t>Generasi</a:t>
            </a:r>
            <a:r>
              <a:rPr lang="en-US" sz="2000" dirty="0">
                <a:latin typeface="Arial" charset="0"/>
              </a:rPr>
              <a:t> 3: </a:t>
            </a:r>
          </a:p>
          <a:p>
            <a:pPr>
              <a:defRPr/>
            </a:pPr>
            <a:r>
              <a:rPr lang="en-US" sz="2000" dirty="0">
                <a:latin typeface="Arial" charset="0"/>
              </a:rPr>
              <a:t> 	1    4	           	4</a:t>
            </a:r>
          </a:p>
          <a:p>
            <a:pPr lvl="2">
              <a:buFontTx/>
              <a:buAutoNum type="arabicPlain"/>
              <a:defRPr/>
            </a:pPr>
            <a:r>
              <a:rPr lang="en-US" sz="2000" dirty="0">
                <a:latin typeface="Arial" charset="0"/>
              </a:rPr>
              <a:t>    3		3</a:t>
            </a:r>
          </a:p>
          <a:p>
            <a:pPr lvl="2">
              <a:defRPr/>
            </a:pPr>
            <a:r>
              <a:rPr lang="en-US" sz="2000" dirty="0">
                <a:latin typeface="Arial" charset="0"/>
              </a:rPr>
              <a:t>1    2		2</a:t>
            </a:r>
          </a:p>
          <a:p>
            <a:pPr marL="1371600" lvl="2" indent="-457200">
              <a:defRPr/>
            </a:pPr>
            <a:r>
              <a:rPr lang="en-US" sz="2000" dirty="0">
                <a:latin typeface="Arial" charset="0"/>
              </a:rPr>
              <a:t>2    1		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200" b="1" ker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CONTOH GENERASI DENGAN MUTASI</a:t>
            </a:r>
            <a:endParaRPr 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01E04B-7DE6-43B4-A0CD-0FF223AD0C2B}" type="slidenum">
              <a:rPr lang="en-US" altLang="id-ID"/>
              <a:pPr eaLnBrk="1" hangingPunct="1"/>
              <a:t>14</a:t>
            </a:fld>
            <a:endParaRPr lang="en-US" altLang="id-ID"/>
          </a:p>
        </p:txBody>
      </p:sp>
      <p:sp>
        <p:nvSpPr>
          <p:cNvPr id="4" name="Rectangle 3"/>
          <p:cNvSpPr/>
          <p:nvPr/>
        </p:nvSpPr>
        <p:spPr>
          <a:xfrm>
            <a:off x="2286000" y="1676400"/>
            <a:ext cx="45720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Arial" charset="0"/>
              </a:rPr>
              <a:t>mutasi</a:t>
            </a:r>
            <a:r>
              <a:rPr lang="en-US" sz="2000" dirty="0">
                <a:latin typeface="Arial" charset="0"/>
              </a:rPr>
              <a:t>: </a:t>
            </a:r>
          </a:p>
          <a:p>
            <a:pPr>
              <a:defRPr/>
            </a:pPr>
            <a:r>
              <a:rPr lang="en-US" sz="2000" dirty="0">
                <a:latin typeface="Arial" charset="0"/>
              </a:rPr>
              <a:t> 	2   4	           	5</a:t>
            </a:r>
          </a:p>
          <a:p>
            <a:pPr lvl="2">
              <a:defRPr/>
            </a:pPr>
            <a:r>
              <a:rPr lang="en-US" sz="2000" dirty="0">
                <a:latin typeface="Arial" charset="0"/>
              </a:rPr>
              <a:t>2   3		4</a:t>
            </a:r>
          </a:p>
          <a:p>
            <a:pPr marL="1371600" lvl="2" indent="-457200">
              <a:defRPr/>
            </a:pPr>
            <a:r>
              <a:rPr lang="en-US" sz="2000" dirty="0">
                <a:latin typeface="Arial" charset="0"/>
              </a:rPr>
              <a:t>3   1		3</a:t>
            </a:r>
          </a:p>
          <a:p>
            <a:pPr marL="1371600" lvl="2" indent="-457200">
              <a:defRPr/>
            </a:pPr>
            <a:r>
              <a:rPr lang="en-US" sz="2000" dirty="0" err="1">
                <a:latin typeface="Arial" charset="0"/>
              </a:rPr>
              <a:t>dst</a:t>
            </a:r>
            <a:endParaRPr lang="en-US" sz="200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3810000"/>
            <a:ext cx="45720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Arial" charset="0"/>
              </a:rPr>
              <a:t>Generasi</a:t>
            </a:r>
            <a:r>
              <a:rPr lang="en-US" sz="2000" dirty="0">
                <a:latin typeface="Arial" charset="0"/>
              </a:rPr>
              <a:t> 8: </a:t>
            </a:r>
          </a:p>
          <a:p>
            <a:pPr>
              <a:defRPr/>
            </a:pPr>
            <a:r>
              <a:rPr lang="en-US" sz="2000" dirty="0">
                <a:latin typeface="Arial" charset="0"/>
              </a:rPr>
              <a:t> 	5     5	           	9</a:t>
            </a:r>
          </a:p>
          <a:p>
            <a:pPr lvl="2">
              <a:defRPr/>
            </a:pPr>
            <a:r>
              <a:rPr lang="en-US" sz="2000" dirty="0">
                <a:latin typeface="Arial" charset="0"/>
              </a:rPr>
              <a:t>4     5		8</a:t>
            </a:r>
          </a:p>
          <a:p>
            <a:pPr marL="1371600" lvl="2" indent="-457200">
              <a:buFontTx/>
              <a:buAutoNum type="arabicPlain" startAt="2"/>
              <a:defRPr/>
            </a:pPr>
            <a:r>
              <a:rPr lang="en-US" sz="2000" dirty="0">
                <a:latin typeface="Arial" charset="0"/>
              </a:rPr>
              <a:t>5		6</a:t>
            </a:r>
          </a:p>
          <a:p>
            <a:pPr marL="1371600" lvl="2" indent="-457200">
              <a:defRPr/>
            </a:pPr>
            <a:r>
              <a:rPr lang="en-US" sz="2000" dirty="0">
                <a:latin typeface="Arial" charset="0"/>
              </a:rPr>
              <a:t>2     1		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GENERASI DENGAN MUTASI</a:t>
            </a:r>
            <a:endParaRPr lang="en-US" sz="32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2EE1DD-A95B-40A2-912B-D675570642E8}" type="slidenum">
              <a:rPr lang="en-US" altLang="id-ID"/>
              <a:pPr eaLnBrk="1" hangingPunct="1"/>
              <a:t>15</a:t>
            </a:fld>
            <a:endParaRPr lang="en-US" alt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8450" y="2362200"/>
          <a:ext cx="711835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8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7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6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5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3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3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5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6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7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8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9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CROSSOVER MEMBANTU MELOMPAT 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sederhana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lainnya</a:t>
            </a:r>
            <a:endParaRPr lang="en-GB" sz="4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id-ID" smtClean="0"/>
              <a:t>   Problem: max x</a:t>
            </a:r>
            <a:r>
              <a:rPr lang="en-US" altLang="id-ID" baseline="30000" smtClean="0"/>
              <a:t>2</a:t>
            </a:r>
            <a:r>
              <a:rPr lang="en-US" altLang="id-ID" smtClean="0"/>
              <a:t> dalam {0,1,…,31}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Solusi dengan pendekatan GA:</a:t>
            </a:r>
          </a:p>
          <a:p>
            <a:pPr lvl="1" eaLnBrk="1" hangingPunct="1"/>
            <a:r>
              <a:rPr lang="en-US" altLang="id-ID" smtClean="0"/>
              <a:t>Representasi:  dalam kode biner</a:t>
            </a:r>
          </a:p>
          <a:p>
            <a:pPr lvl="1" eaLnBrk="1" hangingPunct="1"/>
            <a:r>
              <a:rPr lang="en-US" altLang="id-ID" smtClean="0"/>
              <a:t>Ukuran populasi: 4</a:t>
            </a:r>
          </a:p>
          <a:p>
            <a:pPr lvl="1" eaLnBrk="1" hangingPunct="1"/>
            <a:r>
              <a:rPr lang="en-US" altLang="id-ID" i="1" smtClean="0"/>
              <a:t>Digunakan:1-point  crossover</a:t>
            </a:r>
            <a:r>
              <a:rPr lang="en-US" altLang="id-ID" smtClean="0"/>
              <a:t>, mutasi bit</a:t>
            </a:r>
          </a:p>
          <a:p>
            <a:pPr lvl="1" eaLnBrk="1" hangingPunct="1"/>
            <a:r>
              <a:rPr lang="en-US" altLang="id-ID" smtClean="0"/>
              <a:t>Seleksi: </a:t>
            </a:r>
            <a:r>
              <a:rPr lang="en-US" altLang="id-ID" i="1" smtClean="0"/>
              <a:t>Roulette wheel </a:t>
            </a:r>
          </a:p>
          <a:p>
            <a:pPr lvl="1" eaLnBrk="1" hangingPunct="1"/>
            <a:r>
              <a:rPr lang="en-US" altLang="id-ID" smtClean="0"/>
              <a:t>Inisialisasi acak</a:t>
            </a:r>
          </a:p>
        </p:txBody>
      </p:sp>
    </p:spTree>
  </p:cSld>
  <p:clrMapOvr>
    <a:masterClrMapping/>
  </p:clrMapOvr>
  <p:transition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8382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467600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perhitungan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max(x</a:t>
            </a:r>
            <a:r>
              <a:rPr lang="en-US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4800600" y="4572000"/>
            <a:ext cx="1066800" cy="1066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82391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46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crossover</a:t>
            </a: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7543800" y="4572000"/>
            <a:ext cx="1295400" cy="1219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4009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mutasi</a:t>
            </a:r>
            <a:endParaRPr lang="en-GB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7010400" y="4648200"/>
            <a:ext cx="1219200" cy="11430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4114800" y="32004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4648200" y="42672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1804988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ALGORITMA GENETIK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345426-AB01-4566-9A4F-D243E8D45DE2}" type="slidenum">
              <a:rPr lang="en-US" altLang="id-ID"/>
              <a:pPr eaLnBrk="1" hangingPunct="1"/>
              <a:t>20</a:t>
            </a:fld>
            <a:endParaRPr lang="en-US" altLang="id-ID"/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3505200" y="468313"/>
            <a:ext cx="2514600" cy="369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>
                <a:solidFill>
                  <a:srgbClr val="C00000"/>
                </a:solidFill>
              </a:rPr>
              <a:t>Initialize population</a:t>
            </a: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505200" y="1111250"/>
            <a:ext cx="2514600" cy="369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>
                <a:solidFill>
                  <a:srgbClr val="C00000"/>
                </a:solidFill>
              </a:rPr>
              <a:t>Evaluate individual</a:t>
            </a:r>
          </a:p>
        </p:txBody>
      </p: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3505200" y="1905000"/>
            <a:ext cx="2514600" cy="369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>
                <a:solidFill>
                  <a:srgbClr val="C00000"/>
                </a:solidFill>
              </a:rPr>
              <a:t>Select 2 individuals</a:t>
            </a:r>
          </a:p>
        </p:txBody>
      </p: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3505200" y="2667000"/>
            <a:ext cx="2514600" cy="369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>
                <a:solidFill>
                  <a:srgbClr val="C00000"/>
                </a:solidFill>
              </a:rPr>
              <a:t>crossover</a:t>
            </a:r>
          </a:p>
        </p:txBody>
      </p:sp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3505200" y="3429000"/>
            <a:ext cx="2514600" cy="369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>
                <a:solidFill>
                  <a:srgbClr val="C00000"/>
                </a:solidFill>
              </a:rPr>
              <a:t>mutation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3581400" y="4038600"/>
            <a:ext cx="2438400" cy="914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New pop. complete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3730625" y="5330825"/>
            <a:ext cx="2057400" cy="61277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Finish?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19600" y="6245225"/>
            <a:ext cx="838200" cy="4762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End</a:t>
            </a:r>
          </a:p>
        </p:txBody>
      </p:sp>
      <p:cxnSp>
        <p:nvCxnSpPr>
          <p:cNvPr id="15" name="Straight Arrow Connector 14"/>
          <p:cNvCxnSpPr>
            <a:endCxn id="26630" idx="0"/>
          </p:cNvCxnSpPr>
          <p:nvPr/>
        </p:nvCxnSpPr>
        <p:spPr>
          <a:xfrm rot="5400000">
            <a:off x="4568032" y="2469356"/>
            <a:ext cx="392112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628" idx="2"/>
          </p:cNvCxnSpPr>
          <p:nvPr/>
        </p:nvCxnSpPr>
        <p:spPr>
          <a:xfrm rot="5400000">
            <a:off x="4533901" y="1708150"/>
            <a:ext cx="457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607719" y="95805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615657" y="3188494"/>
            <a:ext cx="304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607719" y="3950494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582319" y="5131594"/>
            <a:ext cx="377825" cy="20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629944" y="6095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</p:cNvCxnSpPr>
          <p:nvPr/>
        </p:nvCxnSpPr>
        <p:spPr>
          <a:xfrm>
            <a:off x="5788025" y="5637213"/>
            <a:ext cx="14509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</p:cNvCxnSpPr>
          <p:nvPr/>
        </p:nvCxnSpPr>
        <p:spPr>
          <a:xfrm>
            <a:off x="6019800" y="44958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5526088" y="3241675"/>
            <a:ext cx="25098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6019800" y="1984375"/>
            <a:ext cx="76041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5068094" y="3467894"/>
            <a:ext cx="43402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6628" idx="3"/>
          </p:cNvCxnSpPr>
          <p:nvPr/>
        </p:nvCxnSpPr>
        <p:spPr>
          <a:xfrm rot="10800000">
            <a:off x="6019800" y="1296988"/>
            <a:ext cx="1217613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8" name="TextBox 46"/>
          <p:cNvSpPr txBox="1">
            <a:spLocks noChangeArrowheads="1"/>
          </p:cNvSpPr>
          <p:nvPr/>
        </p:nvSpPr>
        <p:spPr bwMode="auto">
          <a:xfrm>
            <a:off x="6019800" y="41275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No</a:t>
            </a:r>
          </a:p>
        </p:txBody>
      </p:sp>
      <p:sp>
        <p:nvSpPr>
          <p:cNvPr id="26649" name="TextBox 47"/>
          <p:cNvSpPr txBox="1">
            <a:spLocks noChangeArrowheads="1"/>
          </p:cNvSpPr>
          <p:nvPr/>
        </p:nvSpPr>
        <p:spPr bwMode="auto">
          <a:xfrm>
            <a:off x="6019800" y="5330825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No</a:t>
            </a:r>
          </a:p>
        </p:txBody>
      </p:sp>
      <p:sp>
        <p:nvSpPr>
          <p:cNvPr id="26650" name="TextBox 49"/>
          <p:cNvSpPr txBox="1">
            <a:spLocks noChangeArrowheads="1"/>
          </p:cNvSpPr>
          <p:nvPr/>
        </p:nvSpPr>
        <p:spPr bwMode="auto">
          <a:xfrm>
            <a:off x="4878388" y="4960938"/>
            <a:ext cx="75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yes</a:t>
            </a:r>
          </a:p>
        </p:txBody>
      </p:sp>
      <p:sp>
        <p:nvSpPr>
          <p:cNvPr id="26651" name="TextBox 50"/>
          <p:cNvSpPr txBox="1">
            <a:spLocks noChangeArrowheads="1"/>
          </p:cNvSpPr>
          <p:nvPr/>
        </p:nvSpPr>
        <p:spPr bwMode="auto">
          <a:xfrm>
            <a:off x="4878388" y="5875338"/>
            <a:ext cx="75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yes</a:t>
            </a:r>
          </a:p>
        </p:txBody>
      </p:sp>
    </p:spTree>
  </p:cSld>
  <p:clrMapOvr>
    <a:masterClrMapping/>
  </p:clrMapOvr>
  <p:transition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lain crossover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TSP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GB" altLang="id-ID" sz="2400" smtClean="0"/>
              <a:t>Copy bagian </a:t>
            </a:r>
            <a:r>
              <a:rPr lang="en-GB" altLang="id-ID" sz="2400" i="1" smtClean="0"/>
              <a:t>parent</a:t>
            </a:r>
            <a:r>
              <a:rPr lang="en-GB" altLang="id-ID" sz="2400" smtClean="0"/>
              <a:t> 1 yang dipilih acak</a:t>
            </a:r>
          </a:p>
          <a:p>
            <a:pPr eaLnBrk="1" hangingPunct="1"/>
            <a:endParaRPr lang="en-GB" altLang="id-ID" sz="2400" smtClean="0"/>
          </a:p>
          <a:p>
            <a:pPr eaLnBrk="1" hangingPunct="1"/>
            <a:endParaRPr lang="en-GB" altLang="id-ID" smtClean="0"/>
          </a:p>
          <a:p>
            <a:pPr eaLnBrk="1" hangingPunct="1"/>
            <a:endParaRPr lang="en-GB" altLang="id-ID" smtClean="0"/>
          </a:p>
          <a:p>
            <a:pPr eaLnBrk="1" hangingPunct="1"/>
            <a:endParaRPr lang="en-GB" altLang="id-ID" smtClean="0"/>
          </a:p>
          <a:p>
            <a:pPr eaLnBrk="1" hangingPunct="1"/>
            <a:r>
              <a:rPr lang="en-GB" altLang="id-ID" sz="2400" smtClean="0"/>
              <a:t>Copy sisa dari parent  2 dalam urutan 1,9,3,8,2 &gt;&gt; child 1</a:t>
            </a:r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595563"/>
            <a:ext cx="72771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72580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Traveling Salesman Problem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430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3200" kern="0" dirty="0">
                <a:latin typeface="+mn-lt"/>
              </a:rPr>
              <a:t>   </a:t>
            </a:r>
            <a:r>
              <a:rPr lang="en-US" sz="2800" kern="0" dirty="0" err="1">
                <a:latin typeface="+mn-lt"/>
              </a:rPr>
              <a:t>Tentukan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perjalanan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dari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suatu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himpunan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kota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sehingga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tiap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kota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hanya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dikunjungi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sekali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dan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jarak</a:t>
            </a:r>
            <a:r>
              <a:rPr lang="en-US" sz="2800" kern="0" dirty="0">
                <a:latin typeface="+mn-lt"/>
              </a:rPr>
              <a:t> total </a:t>
            </a:r>
            <a:r>
              <a:rPr lang="en-US" sz="2800" kern="0" dirty="0" err="1">
                <a:latin typeface="+mn-lt"/>
              </a:rPr>
              <a:t>diminimisasi</a:t>
            </a:r>
            <a:r>
              <a:rPr lang="en-US" sz="2800" kern="0" dirty="0">
                <a:latin typeface="+mn-lt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1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1400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Traveling Salesman Problem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430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3200" kern="0" dirty="0" err="1">
                <a:latin typeface="+mn-lt"/>
              </a:rPr>
              <a:t>Representasinya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 err="1">
                <a:latin typeface="+mn-lt"/>
              </a:rPr>
              <a:t>merupakan</a:t>
            </a:r>
            <a:r>
              <a:rPr lang="en-US" sz="3200" kern="0" dirty="0">
                <a:latin typeface="+mn-lt"/>
              </a:rPr>
              <a:t> list </a:t>
            </a:r>
            <a:r>
              <a:rPr lang="en-US" sz="3200" kern="0" dirty="0" err="1">
                <a:latin typeface="+mn-lt"/>
              </a:rPr>
              <a:t>tersusun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 err="1">
                <a:latin typeface="+mn-lt"/>
              </a:rPr>
              <a:t>dari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 err="1">
                <a:latin typeface="+mn-lt"/>
              </a:rPr>
              <a:t>nomor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 err="1">
                <a:latin typeface="+mn-lt"/>
              </a:rPr>
              <a:t>kota</a:t>
            </a:r>
            <a:r>
              <a:rPr lang="en-US" sz="3200" kern="0" dirty="0">
                <a:latin typeface="+mn-lt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1) London     3) Dunedin        5) Beijing     7) Tokyo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2) Venice      4) Singapore     6) Phoenix   8) Victoria</a:t>
            </a: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28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CityList1</a:t>
            </a:r>
            <a:r>
              <a:rPr lang="en-US" sz="3200" kern="0" dirty="0">
                <a:latin typeface="+mn-lt"/>
              </a:rPr>
              <a:t>     </a:t>
            </a:r>
            <a:r>
              <a:rPr lang="en-US" sz="2800" kern="0" dirty="0">
                <a:latin typeface="+mn-lt"/>
              </a:rPr>
              <a:t>(3   5   7   2   1   6   4   8)</a:t>
            </a: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CityList2</a:t>
            </a:r>
            <a:r>
              <a:rPr lang="en-US" sz="3200" kern="0" dirty="0">
                <a:latin typeface="+mn-lt"/>
              </a:rPr>
              <a:t>     </a:t>
            </a:r>
            <a:r>
              <a:rPr lang="en-US" sz="2800" kern="0" dirty="0">
                <a:latin typeface="+mn-lt"/>
              </a:rPr>
              <a:t>(2   5   7   6   8   1   3   4)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Crossover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990600" y="16002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800" kern="0" dirty="0" err="1">
                <a:latin typeface="+mn-lt"/>
              </a:rPr>
              <a:t>Dengan</a:t>
            </a:r>
            <a:r>
              <a:rPr lang="en-US" sz="2800" kern="0" dirty="0">
                <a:latin typeface="+mn-lt"/>
              </a:rPr>
              <a:t> operator crossover orde1:</a:t>
            </a: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000" kern="0" dirty="0">
                <a:latin typeface="+mn-lt"/>
              </a:rPr>
              <a:t>       </a:t>
            </a:r>
            <a:r>
              <a:rPr lang="en-US" sz="2800" kern="0" dirty="0">
                <a:latin typeface="+mn-lt"/>
              </a:rPr>
              <a:t>                                     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Parent1</a:t>
            </a:r>
            <a:r>
              <a:rPr lang="en-US" sz="2800" kern="0" dirty="0">
                <a:latin typeface="+mn-lt"/>
              </a:rPr>
              <a:t>      (3   5   7   2   1   6   4   8)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Parent2</a:t>
            </a:r>
            <a:r>
              <a:rPr lang="en-US" sz="2800" kern="0" dirty="0">
                <a:latin typeface="+mn-lt"/>
              </a:rPr>
              <a:t>      (2   5   7   6   8   1   3   4)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16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Child</a:t>
            </a:r>
            <a:r>
              <a:rPr lang="en-US" sz="2800" kern="0" dirty="0">
                <a:latin typeface="+mn-lt"/>
              </a:rPr>
              <a:t>          (5   8   7   2   1   6   3   4)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29200" y="24384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886200" y="24384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Mutasi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1143000" y="17526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3200" kern="0" dirty="0" err="1">
                <a:latin typeface="+mn-lt"/>
              </a:rPr>
              <a:t>Mutasi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 err="1">
                <a:latin typeface="+mn-lt"/>
              </a:rPr>
              <a:t>termasuk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 err="1">
                <a:latin typeface="+mn-lt"/>
              </a:rPr>
              <a:t>penyusunan</a:t>
            </a:r>
            <a:r>
              <a:rPr lang="en-US" sz="3200" kern="0" dirty="0">
                <a:latin typeface="+mn-lt"/>
              </a:rPr>
              <a:t> </a:t>
            </a:r>
            <a:r>
              <a:rPr lang="en-US" sz="3200" kern="0" dirty="0" err="1">
                <a:latin typeface="+mn-lt"/>
              </a:rPr>
              <a:t>kembali</a:t>
            </a:r>
            <a:r>
              <a:rPr lang="en-US" sz="3200" kern="0" dirty="0">
                <a:latin typeface="+mn-lt"/>
              </a:rPr>
              <a:t> list: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                                   </a:t>
            </a:r>
            <a:r>
              <a:rPr lang="en-US" sz="2800" kern="0" dirty="0">
                <a:latin typeface="+mn-lt"/>
              </a:rPr>
              <a:t>*</a:t>
            </a:r>
            <a:r>
              <a:rPr lang="en-US" sz="2400" kern="0" dirty="0">
                <a:latin typeface="+mn-lt"/>
              </a:rPr>
              <a:t>                </a:t>
            </a:r>
            <a:r>
              <a:rPr lang="en-US" sz="2800" kern="0" dirty="0">
                <a:latin typeface="+mn-lt"/>
              </a:rPr>
              <a:t>*</a:t>
            </a: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800" kern="0" dirty="0" err="1">
                <a:latin typeface="+mn-lt"/>
              </a:rPr>
              <a:t>sebelum</a:t>
            </a:r>
            <a:r>
              <a:rPr lang="en-US" sz="2800" kern="0" dirty="0">
                <a:latin typeface="+mn-lt"/>
              </a:rPr>
              <a:t>:    (5   8   7   2   1   6   3   4)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n-US" sz="28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sz="2800" kern="0" dirty="0" err="1">
                <a:latin typeface="+mn-lt"/>
              </a:rPr>
              <a:t>sesudah</a:t>
            </a:r>
            <a:r>
              <a:rPr lang="en-US" sz="2800" kern="0" dirty="0">
                <a:latin typeface="+mn-lt"/>
              </a:rPr>
              <a:t>:    (5   8   6   2   1   7   3   4)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TSP: 30 cities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3000" y="1981200"/>
          <a:ext cx="7772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3" imgW="6105600" imgH="3409920" progId="Excel.Chart.8">
                  <p:embed followColorScheme="full"/>
                </p:oleObj>
              </mc:Choice>
              <mc:Fallback>
                <p:oleObj name="Chart" r:id="rId3" imgW="6105600" imgH="3409920" progId="Excel.Chart.8">
                  <p:embed followColorScheme="full"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7772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1295400"/>
          <a:ext cx="79248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hart" r:id="rId3" imgW="6048360" imgH="3571920" progId="Excel.Chart.8">
                  <p:embed followColorScheme="full"/>
                </p:oleObj>
              </mc:Choice>
              <mc:Fallback>
                <p:oleObj name="Chart" r:id="rId3" imgW="6048360" imgH="3571920" progId="Excel.Chart.8">
                  <p:embed followColorScheme="full"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9248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1066800"/>
          <a:ext cx="77724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3" imgW="7267680" imgH="3571920" progId="Excel.Chart.8">
                  <p:embed followColorScheme="full"/>
                </p:oleObj>
              </mc:Choice>
              <mc:Fallback>
                <p:oleObj name="Chart" r:id="rId3" imgW="7267680" imgH="3571920" progId="Excel.Chart.8">
                  <p:embed followColorScheme="full"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7724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1143000"/>
          <a:ext cx="77724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3" imgW="6715080" imgH="3571920" progId="Excel.Chart.8">
                  <p:embed followColorScheme="full"/>
                </p:oleObj>
              </mc:Choice>
              <mc:Fallback>
                <p:oleObj name="Chart" r:id="rId3" imgW="6715080" imgH="3571920" progId="Excel.Chart.8">
                  <p:embed followColorScheme="full"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7724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r>
              <a:rPr lang="en-US" dirty="0" err="1" smtClean="0"/>
              <a:t>Sel</a:t>
            </a:r>
            <a:r>
              <a:rPr lang="en-US" dirty="0" smtClean="0"/>
              <a:t>      nucleus     chromosomes       genes</a:t>
            </a:r>
          </a:p>
          <a:p>
            <a:pPr marL="568325" indent="-568325">
              <a:buFontTx/>
              <a:buNone/>
              <a:defRPr/>
            </a:pPr>
            <a:r>
              <a:rPr lang="en-US" dirty="0" smtClean="0"/>
              <a:t>   - Chromosome </a:t>
            </a:r>
            <a:r>
              <a:rPr lang="en-US" dirty="0" err="1" smtClean="0"/>
              <a:t>berpasangan</a:t>
            </a:r>
            <a:r>
              <a:rPr lang="en-US" dirty="0" smtClean="0"/>
              <a:t>,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i="1" dirty="0" smtClean="0"/>
              <a:t>parent 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chromosome per </a:t>
            </a:r>
            <a:r>
              <a:rPr lang="en-US" dirty="0" err="1" smtClean="0"/>
              <a:t>pasangan</a:t>
            </a:r>
            <a:endParaRPr lang="en-US" i="1" dirty="0" smtClean="0"/>
          </a:p>
          <a:p>
            <a:pPr>
              <a:defRPr/>
            </a:pPr>
            <a:r>
              <a:rPr lang="en-US" dirty="0" smtClean="0"/>
              <a:t>-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</a:t>
            </a:r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endParaRPr lang="en-US" dirty="0" smtClean="0"/>
          </a:p>
          <a:p>
            <a:pPr marL="574675" indent="-574675">
              <a:buFontTx/>
              <a:buNone/>
              <a:defRPr/>
            </a:pPr>
            <a:r>
              <a:rPr lang="en-US" dirty="0" smtClean="0"/>
              <a:t>   -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analogi</a:t>
            </a:r>
            <a:r>
              <a:rPr lang="en-US" dirty="0" smtClean="0"/>
              <a:t>: individual, </a:t>
            </a:r>
            <a:r>
              <a:rPr lang="en-US" dirty="0" err="1" smtClean="0"/>
              <a:t>pasangan</a:t>
            </a:r>
            <a:r>
              <a:rPr lang="en-US" dirty="0" smtClean="0"/>
              <a:t>, chromosome crossover, </a:t>
            </a:r>
            <a:r>
              <a:rPr lang="en-US" dirty="0" err="1" smtClean="0"/>
              <a:t>mutasi</a:t>
            </a:r>
            <a:r>
              <a:rPr lang="en-US" dirty="0" smtClean="0"/>
              <a:t> gene , fitness,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4EE704-2651-48E1-8CB2-F4912C040771}" type="slidenum">
              <a:rPr lang="en-US" altLang="id-ID"/>
              <a:pPr eaLnBrk="1" hangingPunct="1"/>
              <a:t>3</a:t>
            </a:fld>
            <a:endParaRPr lang="en-US" altLang="id-ID"/>
          </a:p>
        </p:txBody>
      </p:sp>
      <p:sp>
        <p:nvSpPr>
          <p:cNvPr id="5" name="Right Arrow 4"/>
          <p:cNvSpPr/>
          <p:nvPr/>
        </p:nvSpPr>
        <p:spPr>
          <a:xfrm>
            <a:off x="1790700" y="1814513"/>
            <a:ext cx="533400" cy="242887"/>
          </a:xfrm>
          <a:prstGeom prst="rightArrow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cap="all">
              <a:ln w="9000" cmpd="sng">
                <a:solidFill>
                  <a:srgbClr val="002060"/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10000" y="1815084"/>
            <a:ext cx="533400" cy="242316"/>
          </a:xfrm>
          <a:prstGeom prst="rightArrow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rgbClr val="00206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6600" y="1815084"/>
            <a:ext cx="533400" cy="242316"/>
          </a:xfrm>
          <a:prstGeom prst="rightArrow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rgbClr val="00206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8200" y="990600"/>
          <a:ext cx="8305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hart" r:id="rId3" imgW="4886280" imgH="3247920" progId="Excel.Chart.8">
                  <p:embed followColorScheme="full"/>
                </p:oleObj>
              </mc:Choice>
              <mc:Fallback>
                <p:oleObj name="Chart" r:id="rId3" imgW="4886280" imgH="3247920" progId="Excel.Chart.8">
                  <p:embed followColorScheme="full"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83058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32774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32783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2784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32781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2782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32780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32777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924800" cy="787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1-point crossover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498600"/>
          </a:xfrm>
        </p:spPr>
        <p:txBody>
          <a:bodyPr/>
          <a:lstStyle/>
          <a:p>
            <a:pPr eaLnBrk="1" hangingPunct="1"/>
            <a:r>
              <a:rPr lang="en-GB" altLang="id-ID" sz="2000" smtClean="0"/>
              <a:t>Pilih suatu titik random pada 2 </a:t>
            </a:r>
            <a:r>
              <a:rPr lang="en-GB" altLang="id-ID" sz="2000" i="1" smtClean="0"/>
              <a:t>parents</a:t>
            </a:r>
          </a:p>
          <a:p>
            <a:pPr eaLnBrk="1" hangingPunct="1"/>
            <a:r>
              <a:rPr lang="en-GB" altLang="id-ID" sz="2000" smtClean="0"/>
              <a:t>Pisah </a:t>
            </a:r>
            <a:r>
              <a:rPr lang="en-GB" altLang="id-ID" sz="2000" i="1" smtClean="0"/>
              <a:t>parents </a:t>
            </a:r>
            <a:r>
              <a:rPr lang="en-GB" altLang="id-ID" sz="2000" smtClean="0"/>
              <a:t>pada titik crossover ini</a:t>
            </a:r>
          </a:p>
          <a:p>
            <a:pPr eaLnBrk="1" hangingPunct="1"/>
            <a:r>
              <a:rPr lang="en-GB" altLang="id-ID" sz="2000" smtClean="0"/>
              <a:t>Bentuk </a:t>
            </a:r>
            <a:r>
              <a:rPr lang="en-GB" altLang="id-ID" sz="2000" i="1" smtClean="0"/>
              <a:t>children</a:t>
            </a:r>
            <a:r>
              <a:rPr lang="en-GB" altLang="id-ID" sz="2000" smtClean="0"/>
              <a:t> </a:t>
            </a:r>
          </a:p>
        </p:txBody>
      </p:sp>
      <p:pic>
        <p:nvPicPr>
          <p:cNvPr id="10244" name="Picture 4" descr="C:\Book\Slides\Illustrations\03-GA\GA-1pt-x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54483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9150"/>
            <a:ext cx="7391400" cy="5429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Mutasi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493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id-ID" sz="2400" smtClean="0"/>
              <a:t>Tiap </a:t>
            </a:r>
            <a:r>
              <a:rPr lang="en-GB" altLang="id-ID" sz="2400" i="1" smtClean="0"/>
              <a:t>gene</a:t>
            </a:r>
            <a:r>
              <a:rPr lang="en-GB" altLang="id-ID" sz="2400" smtClean="0"/>
              <a:t> berubah secara independen dengan suatu kecepatan mutasi</a:t>
            </a:r>
            <a:endParaRPr lang="en-GB" altLang="id-ID" sz="2000" smtClean="0"/>
          </a:p>
        </p:txBody>
      </p:sp>
      <p:pic>
        <p:nvPicPr>
          <p:cNvPr id="11268" name="Picture 4" descr="C:\Book\Slides\Illustrations\03-GA\GA-mu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9723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5588"/>
            <a:ext cx="8229600" cy="4311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d-ID" sz="2400" smtClean="0"/>
              <a:t>Individu yang lebih baik mendapat kesempatan lebih besar: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id-ID" sz="2400" smtClean="0"/>
              <a:t>Kesempatan sebanding dengan </a:t>
            </a:r>
            <a:r>
              <a:rPr lang="en-US" altLang="id-ID" sz="2400" i="1" smtClean="0"/>
              <a:t>fitness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id-ID" sz="2400" smtClean="0"/>
              <a:t>Implementasi dapat dilakukan dengan teknik </a:t>
            </a:r>
            <a:r>
              <a:rPr lang="en-GB" altLang="id-ID" sz="2400" i="1" smtClean="0"/>
              <a:t>roulette wheel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id-ID" sz="2400" i="1" smtClean="0"/>
              <a:t>		-  </a:t>
            </a:r>
            <a:r>
              <a:rPr lang="en-GB" altLang="id-ID" sz="2400" smtClean="0"/>
              <a:t>Berikan tiap individu porsi pada </a:t>
            </a:r>
            <a:r>
              <a:rPr lang="en-GB" altLang="id-ID" sz="2400" i="1" smtClean="0"/>
              <a:t>roulette wheel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id-ID" sz="2400" smtClean="0"/>
              <a:t>      -  Putar roda n kali untuk memilih n individu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162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Seleksi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6096000" y="4648200"/>
            <a:ext cx="2001838" cy="1492250"/>
            <a:chOff x="3883" y="2736"/>
            <a:chExt cx="1261" cy="940"/>
          </a:xfrm>
        </p:grpSpPr>
        <p:sp>
          <p:nvSpPr>
            <p:cNvPr id="12304" name="Rectangle 5"/>
            <p:cNvSpPr>
              <a:spLocks noChangeArrowheads="1"/>
            </p:cNvSpPr>
            <p:nvPr/>
          </p:nvSpPr>
          <p:spPr bwMode="auto">
            <a:xfrm>
              <a:off x="3888" y="2736"/>
              <a:ext cx="12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2400"/>
                <a:t>fitness(A) = 3</a:t>
              </a:r>
            </a:p>
          </p:txBody>
        </p:sp>
        <p:sp>
          <p:nvSpPr>
            <p:cNvPr id="12305" name="Rectangle 6"/>
            <p:cNvSpPr>
              <a:spLocks noChangeArrowheads="1"/>
            </p:cNvSpPr>
            <p:nvPr/>
          </p:nvSpPr>
          <p:spPr bwMode="auto">
            <a:xfrm>
              <a:off x="3888" y="3063"/>
              <a:ext cx="12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2400"/>
                <a:t>fitness(B) = 1</a:t>
              </a:r>
            </a:p>
          </p:txBody>
        </p:sp>
        <p:sp>
          <p:nvSpPr>
            <p:cNvPr id="12306" name="Rectangle 7"/>
            <p:cNvSpPr>
              <a:spLocks noChangeArrowheads="1"/>
            </p:cNvSpPr>
            <p:nvPr/>
          </p:nvSpPr>
          <p:spPr bwMode="auto">
            <a:xfrm>
              <a:off x="3883" y="3390"/>
              <a:ext cx="12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2400"/>
                <a:t>fitness(C) = 2</a:t>
              </a:r>
            </a:p>
          </p:txBody>
        </p:sp>
      </p:grpSp>
      <p:sp>
        <p:nvSpPr>
          <p:cNvPr id="12293" name="Line 8"/>
          <p:cNvSpPr>
            <a:spLocks noChangeShapeType="1"/>
          </p:cNvSpPr>
          <p:nvPr/>
        </p:nvSpPr>
        <p:spPr bwMode="auto">
          <a:xfrm rot="10785853">
            <a:off x="4495800" y="518160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990600" y="3962400"/>
            <a:ext cx="2919413" cy="2705100"/>
            <a:chOff x="3092" y="2152"/>
            <a:chExt cx="1983" cy="1896"/>
          </a:xfrm>
        </p:grpSpPr>
        <p:sp>
          <p:nvSpPr>
            <p:cNvPr id="12295" name="Oval 10"/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altLang="id-ID" sz="3200">
                <a:solidFill>
                  <a:schemeClr val="hlink"/>
                </a:solidFill>
              </a:endParaRPr>
            </a:p>
          </p:txBody>
        </p:sp>
        <p:sp>
          <p:nvSpPr>
            <p:cNvPr id="12296" name="Rectangle 11"/>
            <p:cNvSpPr>
              <a:spLocks noChangeArrowheads="1"/>
            </p:cNvSpPr>
            <p:nvPr/>
          </p:nvSpPr>
          <p:spPr bwMode="auto">
            <a:xfrm>
              <a:off x="3464" y="2738"/>
              <a:ext cx="33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3600"/>
                <a:t>A</a:t>
              </a:r>
            </a:p>
          </p:txBody>
        </p:sp>
        <p:sp>
          <p:nvSpPr>
            <p:cNvPr id="12297" name="Rectangle 12"/>
            <p:cNvSpPr>
              <a:spLocks noChangeArrowheads="1"/>
            </p:cNvSpPr>
            <p:nvPr/>
          </p:nvSpPr>
          <p:spPr bwMode="auto">
            <a:xfrm>
              <a:off x="4494" y="2782"/>
              <a:ext cx="347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3600"/>
                <a:t>C</a:t>
              </a:r>
            </a:p>
          </p:txBody>
        </p:sp>
        <p:sp>
          <p:nvSpPr>
            <p:cNvPr id="12298" name="Rectangle 13"/>
            <p:cNvSpPr>
              <a:spLocks noChangeArrowheads="1"/>
            </p:cNvSpPr>
            <p:nvPr/>
          </p:nvSpPr>
          <p:spPr bwMode="auto">
            <a:xfrm>
              <a:off x="3976" y="2333"/>
              <a:ext cx="82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1/6 = 17%</a:t>
              </a:r>
            </a:p>
          </p:txBody>
        </p:sp>
        <p:sp>
          <p:nvSpPr>
            <p:cNvPr id="12299" name="Rectangle 14"/>
            <p:cNvSpPr>
              <a:spLocks noChangeArrowheads="1"/>
            </p:cNvSpPr>
            <p:nvPr/>
          </p:nvSpPr>
          <p:spPr bwMode="auto">
            <a:xfrm>
              <a:off x="3164" y="3215"/>
              <a:ext cx="82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3/6 = 50%</a:t>
              </a:r>
            </a:p>
          </p:txBody>
        </p:sp>
        <p:sp>
          <p:nvSpPr>
            <p:cNvPr id="12300" name="Rectangle 15"/>
            <p:cNvSpPr>
              <a:spLocks noChangeArrowheads="1"/>
            </p:cNvSpPr>
            <p:nvPr/>
          </p:nvSpPr>
          <p:spPr bwMode="auto">
            <a:xfrm>
              <a:off x="4040" y="2594"/>
              <a:ext cx="33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3600"/>
                <a:t>B</a:t>
              </a:r>
            </a:p>
          </p:txBody>
        </p:sp>
        <p:sp>
          <p:nvSpPr>
            <p:cNvPr id="12301" name="Rectangle 16"/>
            <p:cNvSpPr>
              <a:spLocks noChangeArrowheads="1"/>
            </p:cNvSpPr>
            <p:nvPr/>
          </p:nvSpPr>
          <p:spPr bwMode="auto">
            <a:xfrm>
              <a:off x="4141" y="3211"/>
              <a:ext cx="82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2/6 = 33%</a:t>
              </a:r>
            </a:p>
          </p:txBody>
        </p:sp>
        <p:sp>
          <p:nvSpPr>
            <p:cNvPr id="12302" name="Line 17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03" name="Line 18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CONTOH: </a:t>
            </a:r>
            <a:b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Optimasi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kopi &amp;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gula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fungsi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kualitas</a:t>
            </a:r>
            <a:endParaRPr 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6EF2E1-91E8-42C4-B309-65C6CAD54E06}" type="slidenum">
              <a:rPr lang="en-US" altLang="id-ID"/>
              <a:pPr eaLnBrk="1" hangingPunct="1"/>
              <a:t>7</a:t>
            </a:fld>
            <a:endParaRPr lang="en-US" alt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8450" y="2362200"/>
          <a:ext cx="711835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8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7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6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5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3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2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3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4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5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6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7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8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9</a:t>
                      </a:r>
                      <a:endParaRPr lang="en-US" b="1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437" name="TextBox 5"/>
          <p:cNvSpPr txBox="1">
            <a:spLocks noChangeArrowheads="1"/>
          </p:cNvSpPr>
          <p:nvPr/>
        </p:nvSpPr>
        <p:spPr bwMode="auto">
          <a:xfrm>
            <a:off x="793750" y="3124200"/>
            <a:ext cx="774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/>
              <a:t>kopi</a:t>
            </a:r>
          </a:p>
        </p:txBody>
      </p:sp>
      <p:sp>
        <p:nvSpPr>
          <p:cNvPr id="13438" name="TextBox 6"/>
          <p:cNvSpPr txBox="1">
            <a:spLocks noChangeArrowheads="1"/>
          </p:cNvSpPr>
          <p:nvPr/>
        </p:nvSpPr>
        <p:spPr bwMode="auto">
          <a:xfrm>
            <a:off x="4419600" y="6413500"/>
            <a:ext cx="774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 b="1"/>
              <a:t>gula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CHROMOSOME:</a:t>
            </a:r>
            <a:b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Dalam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terdiri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dari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nilai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analogi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kopi &amp; </a:t>
            </a:r>
            <a:r>
              <a:rPr lang="en-US" sz="32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gula</a:t>
            </a: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Misal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800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48B2B-20C4-4979-84B1-12FD2BF00451}" type="slidenum">
              <a:rPr lang="en-US" altLang="id-ID"/>
              <a:pPr eaLnBrk="1" hangingPunct="1"/>
              <a:t>8</a:t>
            </a:fld>
            <a:endParaRPr lang="en-US" alt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1138" y="3276600"/>
          <a:ext cx="1693862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3429000" y="385445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sendok  kopi     sendok gula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MUTASI: </a:t>
            </a:r>
            <a:b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satu</a:t>
            </a:r>
            <a:r>
              <a:rPr lang="en-U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gene +/- 1 </a:t>
            </a:r>
            <a:endParaRPr lang="en-US" sz="3600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B3C5DE-1158-4F84-B004-9EB765562A2A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14988" y="4860925"/>
          <a:ext cx="1693862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29275" y="3810000"/>
          <a:ext cx="1693863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5325" y="5880100"/>
          <a:ext cx="1693863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19288" y="4953000"/>
          <a:ext cx="1693862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1513" y="3810000"/>
          <a:ext cx="1685925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74" marR="91474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74" marR="91474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41513" y="2697163"/>
          <a:ext cx="1693862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29275" y="2803525"/>
          <a:ext cx="1693863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29275" y="1752600"/>
          <a:ext cx="1693863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1752600"/>
          <a:ext cx="1693863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14988" y="5880100"/>
          <a:ext cx="1693862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3" marR="91423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2743200" y="2308225"/>
            <a:ext cx="68263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765425" y="3352800"/>
            <a:ext cx="46038" cy="258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720975" y="5491163"/>
            <a:ext cx="44450" cy="258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743200" y="4411663"/>
            <a:ext cx="46038" cy="258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743200" y="2332038"/>
            <a:ext cx="68263" cy="236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507163" y="2332038"/>
            <a:ext cx="46037" cy="258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507163" y="3352800"/>
            <a:ext cx="46037" cy="258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461125" y="4411663"/>
            <a:ext cx="46038" cy="258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461125" y="5410200"/>
            <a:ext cx="46038" cy="258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6979</TotalTime>
  <Words>716</Words>
  <Application>Microsoft Office PowerPoint</Application>
  <PresentationFormat>On-screen Show (4:3)</PresentationFormat>
  <Paragraphs>400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Garamond</vt:lpstr>
      <vt:lpstr>Monotype Sorts</vt:lpstr>
      <vt:lpstr>Times New Roman</vt:lpstr>
      <vt:lpstr>Arial Black</vt:lpstr>
      <vt:lpstr>Default Design</vt:lpstr>
      <vt:lpstr>Microsoft Excel Chart</vt:lpstr>
      <vt:lpstr>PowerPoint Presentation</vt:lpstr>
      <vt:lpstr>PowerPoint Presentation</vt:lpstr>
      <vt:lpstr>GA</vt:lpstr>
      <vt:lpstr> 1-point crossover</vt:lpstr>
      <vt:lpstr>Mutasi</vt:lpstr>
      <vt:lpstr>Seleksi</vt:lpstr>
      <vt:lpstr> CONTOH:  Optimasi kopi &amp; gula dengan fungsi kualitas</vt:lpstr>
      <vt:lpstr>CHROMOSOME: Dalam contoh terdiri dari 2 nilai  analogi kopi &amp; gula    Misal:</vt:lpstr>
      <vt:lpstr>CONTOH MUTASI:  satu gene +/- 1 </vt:lpstr>
      <vt:lpstr>CONTOH CROSSOVER  DUA CHROMOSOME </vt:lpstr>
      <vt:lpstr>CONTOH FITNESS</vt:lpstr>
      <vt:lpstr>CONTOH GENERASI DENGAN MUTASI</vt:lpstr>
      <vt:lpstr> </vt:lpstr>
      <vt:lpstr>CONTOH GENERASI DENGAN MUTASI</vt:lpstr>
      <vt:lpstr>CROSSOVER MEMBANTU MELOMPAT </vt:lpstr>
      <vt:lpstr>Contoh sederhana lainnya</vt:lpstr>
      <vt:lpstr>Contoh perhitungan max(x2)</vt:lpstr>
      <vt:lpstr>crossover</vt:lpstr>
      <vt:lpstr>mutasi</vt:lpstr>
      <vt:lpstr>PowerPoint Presentation</vt:lpstr>
      <vt:lpstr>Contoh lain crossover orde 1 pada aplikasi TSP</vt:lpstr>
      <vt:lpstr>Contoh Traveling Salesman Problem</vt:lpstr>
      <vt:lpstr>Traveling Salesman Problem</vt:lpstr>
      <vt:lpstr>Crossover</vt:lpstr>
      <vt:lpstr>Mutasi</vt:lpstr>
      <vt:lpstr>Contoh TSP: 30 cities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295</cp:revision>
  <cp:lastPrinted>1999-06-26T22:27:42Z</cp:lastPrinted>
  <dcterms:created xsi:type="dcterms:W3CDTF">1999-03-02T15:51:16Z</dcterms:created>
  <dcterms:modified xsi:type="dcterms:W3CDTF">2017-01-14T03:44:38Z</dcterms:modified>
</cp:coreProperties>
</file>