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1" r:id="rId1"/>
  </p:sldMasterIdLst>
  <p:notesMasterIdLst>
    <p:notesMasterId r:id="rId66"/>
  </p:notesMasterIdLst>
  <p:handoutMasterIdLst>
    <p:handoutMasterId r:id="rId67"/>
  </p:handoutMasterIdLst>
  <p:sldIdLst>
    <p:sldId id="311" r:id="rId2"/>
    <p:sldId id="462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1" r:id="rId21"/>
    <p:sldId id="480" r:id="rId22"/>
    <p:sldId id="482" r:id="rId23"/>
    <p:sldId id="483" r:id="rId24"/>
    <p:sldId id="484" r:id="rId25"/>
    <p:sldId id="485" r:id="rId26"/>
    <p:sldId id="486" r:id="rId27"/>
    <p:sldId id="487" r:id="rId28"/>
    <p:sldId id="370" r:id="rId29"/>
    <p:sldId id="437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386" r:id="rId46"/>
    <p:sldId id="387" r:id="rId47"/>
    <p:sldId id="388" r:id="rId48"/>
    <p:sldId id="389" r:id="rId49"/>
    <p:sldId id="390" r:id="rId50"/>
    <p:sldId id="391" r:id="rId51"/>
    <p:sldId id="392" r:id="rId52"/>
    <p:sldId id="393" r:id="rId53"/>
    <p:sldId id="394" r:id="rId54"/>
    <p:sldId id="395" r:id="rId55"/>
    <p:sldId id="396" r:id="rId56"/>
    <p:sldId id="397" r:id="rId57"/>
    <p:sldId id="398" r:id="rId58"/>
    <p:sldId id="399" r:id="rId59"/>
    <p:sldId id="400" r:id="rId60"/>
    <p:sldId id="401" r:id="rId61"/>
    <p:sldId id="402" r:id="rId62"/>
    <p:sldId id="403" r:id="rId63"/>
    <p:sldId id="404" r:id="rId64"/>
    <p:sldId id="369" r:id="rId65"/>
  </p:sldIdLst>
  <p:sldSz cx="9144000" cy="6858000" type="screen4x3"/>
  <p:notesSz cx="9223375" cy="7004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29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CC3300"/>
    <a:srgbClr val="CCECFF"/>
    <a:srgbClr val="333399"/>
    <a:srgbClr val="000066"/>
    <a:srgbClr val="FFFFCC"/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12" autoAdjust="0"/>
  </p:normalViewPr>
  <p:slideViewPr>
    <p:cSldViewPr snapToObjects="1">
      <p:cViewPr varScale="1">
        <p:scale>
          <a:sx n="66" d="100"/>
          <a:sy n="66" d="100"/>
        </p:scale>
        <p:origin x="1422" y="60"/>
      </p:cViewPr>
      <p:guideLst>
        <p:guide orient="horz" pos="1152"/>
        <p:guide pos="14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4" d="100"/>
          <a:sy n="64" d="100"/>
        </p:scale>
        <p:origin x="-756" y="-96"/>
      </p:cViewPr>
      <p:guideLst>
        <p:guide orient="horz" pos="2229"/>
        <p:guide pos="29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4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18113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Handayani Tjandrasa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18113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defRPr>
            </a:lvl1pPr>
          </a:lstStyle>
          <a:p>
            <a:fld id="{C4845686-FDF7-4AB0-AE92-F055728ECF77}" type="slidenum">
              <a:rPr lang="en-US" altLang="id-ID"/>
              <a:pPr/>
              <a:t>‹#›</a:t>
            </a:fld>
            <a:endParaRPr lang="en-U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22875" y="58738"/>
            <a:ext cx="3506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algn="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40088" y="463550"/>
            <a:ext cx="2852737" cy="2139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  <a:contourClr>
              <a:srgbClr val="00000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4613" y="6670675"/>
            <a:ext cx="83089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83588" y="6670675"/>
            <a:ext cx="8397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ct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r>
              <a:rPr lang="en-US" altLang="id-ID"/>
              <a:t>          </a:t>
            </a:r>
            <a:fld id="{AA4C11BD-0FF2-48D1-B43A-948D5F1B370B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9563" y="57150"/>
            <a:ext cx="470693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152400" y="6827838"/>
            <a:ext cx="89169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 flipH="1">
            <a:off x="401638" y="288925"/>
            <a:ext cx="82280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b="1" u="sng" kern="1200">
        <a:solidFill>
          <a:schemeClr val="tx1"/>
        </a:solidFill>
        <a:effectLst>
          <a:outerShdw blurRad="38100" dist="38100" dir="2700000" algn="tl">
            <a:srgbClr val="C0C0C0"/>
          </a:outerShdw>
        </a:effectLst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latin typeface="Arial Narrow" panose="020B0606020202030204" pitchFamily="34" charset="0"/>
              </a:rPr>
              <a:t>          </a:t>
            </a:r>
            <a:fld id="{D8A4216D-7047-45F8-B397-1EF668B0AFBA}" type="slidenum">
              <a:rPr lang="en-US" altLang="id-ID">
                <a:latin typeface="Arial Narrow" panose="020B0606020202030204" pitchFamily="34" charset="0"/>
              </a:rPr>
              <a:pPr/>
              <a:t>1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696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Handayani Tjandrasa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latin typeface="Arial Narrow" panose="020B0606020202030204" pitchFamily="34" charset="0"/>
              </a:rPr>
              <a:t>          </a:t>
            </a:r>
            <a:fld id="{F259D2FF-8C6F-4B2C-BD3E-7EBD8DF35EAD}" type="slidenum">
              <a:rPr lang="en-US" altLang="id-ID">
                <a:latin typeface="Arial Narrow" panose="020B0606020202030204" pitchFamily="34" charset="0"/>
              </a:rPr>
              <a:pPr/>
              <a:t>3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Kecerdasan Buatan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86573D-3678-4C94-8139-B3E1074DA9FF}" type="slidenum">
              <a:rPr lang="en-US" altLang="id-ID">
                <a:latin typeface="Arial Narrow" panose="020B0606020202030204" pitchFamily="34" charset="0"/>
              </a:rPr>
              <a:pPr/>
              <a:t>28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BF76B7-3B96-4221-8113-2C22CAC6261E}" type="slidenum">
              <a:rPr lang="en-US" altLang="id-ID">
                <a:latin typeface="Arial Narrow" panose="020B0606020202030204" pitchFamily="34" charset="0"/>
              </a:rPr>
              <a:pPr/>
              <a:t>29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EE4FDF-F83B-4122-8947-F8622684FF69}" type="slidenum">
              <a:rPr lang="en-US" altLang="id-ID">
                <a:latin typeface="Arial Narrow" panose="020B0606020202030204" pitchFamily="34" charset="0"/>
              </a:rPr>
              <a:pPr/>
              <a:t>32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Handayani Tjandrasa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latin typeface="Arial Narrow" panose="020B0606020202030204" pitchFamily="34" charset="0"/>
              </a:rPr>
              <a:t>          </a:t>
            </a:r>
            <a:fld id="{0036E3D8-0DDD-46EE-8414-81A9055587AD}" type="slidenum">
              <a:rPr lang="en-US" altLang="id-ID">
                <a:latin typeface="Arial Narrow" panose="020B0606020202030204" pitchFamily="34" charset="0"/>
              </a:rPr>
              <a:pPr/>
              <a:t>46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Kecerdasan Buatan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D445DE-1329-4D40-97F4-FDC75000751E}" type="slidenum">
              <a:rPr lang="en-US" altLang="id-ID">
                <a:latin typeface="Arial Narrow" panose="020B0606020202030204" pitchFamily="34" charset="0"/>
              </a:rPr>
              <a:pPr/>
              <a:t>51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862263" y="525463"/>
            <a:ext cx="3503612" cy="2627312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3327400"/>
            <a:ext cx="6765925" cy="31511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latin typeface="Arial Narrow" panose="020B0606020202030204" pitchFamily="34" charset="0"/>
              </a:rPr>
              <a:t>          </a:t>
            </a:r>
            <a:fld id="{3069E6A2-A3A5-477D-B19F-3279FCC0EC54}" type="slidenum">
              <a:rPr lang="en-US" altLang="id-ID">
                <a:latin typeface="Arial Narrow" panose="020B0606020202030204" pitchFamily="34" charset="0"/>
              </a:rPr>
              <a:pPr/>
              <a:t>64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768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28A9F3-1502-4D36-A03B-4E20162992F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873274693"/>
      </p:ext>
    </p:extLst>
  </p:cSld>
  <p:clrMapOvr>
    <a:masterClrMapping/>
  </p:clrMapOvr>
  <p:transition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A12BD-802A-4BC8-A57D-9297AEF470E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81251857"/>
      </p:ext>
    </p:extLst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F5755F-31E5-4289-8BC5-467238B8889E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384811645"/>
      </p:ext>
    </p:extLst>
  </p:cSld>
  <p:clrMapOvr>
    <a:masterClrMapping/>
  </p:clrMapOvr>
  <p:transition>
    <p:spli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331F2-0CD5-4D67-9C6E-27F660DF0E8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961157254"/>
      </p:ext>
    </p:extLst>
  </p:cSld>
  <p:clrMapOvr>
    <a:masterClrMapping/>
  </p:clrMapOvr>
  <p:transition>
    <p:spli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5DAC0D-C2E6-485D-A478-4C0D1D958DA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409235587"/>
      </p:ext>
    </p:extLst>
  </p:cSld>
  <p:clrMapOvr>
    <a:masterClrMapping/>
  </p:clrMapOvr>
  <p:transition>
    <p:spli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F548BAF-E6C5-4C71-9D00-1043A47B1A61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1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C71B7-3BEA-41D2-9E90-838CB1617EC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659463909"/>
      </p:ext>
    </p:extLst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2C80B-EF48-450D-952A-1F9CA6ED3C8A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277953553"/>
      </p:ext>
    </p:extLst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BD84D3-5801-4BDC-835D-EC529249F24F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698755302"/>
      </p:ext>
    </p:extLst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A50B90-2FA2-4930-BB2E-507FC70123F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184765922"/>
      </p:ext>
    </p:extLst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532F7-84B6-445F-9471-397B74802E8D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499850182"/>
      </p:ext>
    </p:extLst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D64D3-EDC9-4208-AAB9-A5ECCCB8CE3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522810334"/>
      </p:ext>
    </p:extLst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819401-1B61-4911-A0CF-20BFCC322C12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237935316"/>
      </p:ext>
    </p:extLst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517BA-CCE4-4E6B-998A-BEEF0182496F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874408632"/>
      </p:ext>
    </p:extLst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558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8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8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800F3B6-3D0A-4EA1-B8D3-B11B8FFE87BC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558087" name="Rectangle 7"/>
          <p:cNvSpPr>
            <a:spLocks noChangeArrowheads="1"/>
          </p:cNvSpPr>
          <p:nvPr userDrawn="1"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58088" name="Line 8"/>
          <p:cNvSpPr>
            <a:spLocks noChangeShapeType="1"/>
          </p:cNvSpPr>
          <p:nvPr userDrawn="1"/>
        </p:nvSpPr>
        <p:spPr bwMode="auto">
          <a:xfrm>
            <a:off x="9144000" y="0"/>
            <a:ext cx="0" cy="68580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ransition>
    <p:split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838200" y="40386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2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Handayani Tjandrasa</a:t>
            </a:r>
            <a:endParaRPr lang="en-US" sz="2400" b="1">
              <a:solidFill>
                <a:srgbClr val="CC3300"/>
              </a:solidFill>
              <a:latin typeface="Arial" charset="0"/>
            </a:endParaRPr>
          </a:p>
          <a:p>
            <a:pPr algn="ctr" eaLnBrk="0" hangingPunct="0">
              <a:defRPr/>
            </a:pPr>
            <a:endParaRPr lang="en-US" sz="2400" b="1">
              <a:solidFill>
                <a:srgbClr val="CC3300"/>
              </a:solidFill>
              <a:latin typeface="Arial" charset="0"/>
            </a:endParaRPr>
          </a:p>
        </p:txBody>
      </p:sp>
      <p:sp>
        <p:nvSpPr>
          <p:cNvPr id="3075" name="Text Box 20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990600" y="792163"/>
            <a:ext cx="8153400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ARTIFICIAL INTELLIGENCE</a:t>
            </a:r>
            <a:r>
              <a:rPr lang="en-US" sz="40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  <a:p>
            <a:pPr algn="ctr" eaLnBrk="0" hangingPunct="0">
              <a:defRPr/>
            </a:pPr>
            <a:r>
              <a:rPr lang="en-US" sz="40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</a:t>
            </a:r>
            <a:endParaRPr lang="en-US" sz="4000" b="1" dirty="0">
              <a:solidFill>
                <a:srgbClr val="CC3300"/>
              </a:solidFill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Backtracking 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91" name="Picture 5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7675" y="1981200"/>
            <a:ext cx="6359525" cy="4329113"/>
          </a:xfr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Backtracking 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315" name="Picture 5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981200"/>
            <a:ext cx="5600700" cy="4395788"/>
          </a:xfr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Degree heuristic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371600" y="4000500"/>
            <a:ext cx="7315200" cy="1866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200" smtClean="0"/>
              <a:t>Pilih variabel yang paling banyak terlibat batasan dengan variabel lainnya (paling sedikit mempunyai langkah yang diperbolehkan)</a:t>
            </a:r>
            <a:endParaRPr lang="en-US" altLang="id-ID" sz="2200" i="1" smtClean="0"/>
          </a:p>
        </p:txBody>
      </p:sp>
      <p:pic>
        <p:nvPicPr>
          <p:cNvPr id="14340" name="Picture 6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135188"/>
            <a:ext cx="8229600" cy="1557337"/>
          </a:xfr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Least constraining value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371600" y="4419600"/>
            <a:ext cx="6858000" cy="1866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200" smtClean="0"/>
              <a:t>Untuk suatu variabel yang diberikan, pilih nilai yang paling sedikit membatasi untuk variabel berikutnya yang akan diberi nilai</a:t>
            </a:r>
          </a:p>
        </p:txBody>
      </p:sp>
      <p:pic>
        <p:nvPicPr>
          <p:cNvPr id="15364" name="Picture 6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146300"/>
            <a:ext cx="8229600" cy="1892300"/>
          </a:xfr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checking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4191000"/>
            <a:ext cx="8229600" cy="1866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200" smtClean="0"/>
              <a:t>Menjelajahi lebih dulu nilai2 yang diperbolehkan untuk variabel2 yang akan dinilai guna menghindari kegagalan yang mungkin terjadi. Penelusuran dihentikan bila ada variabel yang tidak mempunyai nilai legal.</a:t>
            </a:r>
          </a:p>
        </p:txBody>
      </p:sp>
      <p:pic>
        <p:nvPicPr>
          <p:cNvPr id="16388" name="Picture 6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676400"/>
            <a:ext cx="7453313" cy="2171700"/>
          </a:xfr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checking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4572000"/>
            <a:ext cx="7772400" cy="1866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200" smtClean="0"/>
              <a:t>Bila</a:t>
            </a:r>
            <a:r>
              <a:rPr lang="en-US" altLang="id-ID" sz="2200" i="1" smtClean="0"/>
              <a:t> {WA=red}, </a:t>
            </a:r>
            <a:r>
              <a:rPr lang="en-US" altLang="id-ID" sz="2200" smtClean="0"/>
              <a:t>maka NT dan SA tidak boleh nilai tersebut</a:t>
            </a:r>
          </a:p>
        </p:txBody>
      </p:sp>
      <p:pic>
        <p:nvPicPr>
          <p:cNvPr id="17412" name="Picture 6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4188" y="1981200"/>
            <a:ext cx="6096000" cy="2019300"/>
          </a:xfr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checking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143000" y="4724400"/>
            <a:ext cx="7458075" cy="1866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000" i="1" smtClean="0"/>
              <a:t>Bila {Q=green},</a:t>
            </a:r>
            <a:r>
              <a:rPr lang="en-US" altLang="id-ID" sz="2000" smtClean="0"/>
              <a:t> maka NT, NSW, Dan SA tidak dapat memiliki nilai tersebut. </a:t>
            </a:r>
            <a:endParaRPr lang="en-US" altLang="id-ID" sz="2000" i="1" smtClean="0"/>
          </a:p>
          <a:p>
            <a:pPr>
              <a:lnSpc>
                <a:spcPct val="90000"/>
              </a:lnSpc>
            </a:pPr>
            <a:r>
              <a:rPr lang="en-US" altLang="id-ID" sz="2000" smtClean="0"/>
              <a:t>Berikutnya salah satu dari NT dan SA akan diberi nilai.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981200"/>
            <a:ext cx="7229475" cy="2286000"/>
          </a:xfr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checking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066800" y="4648200"/>
            <a:ext cx="6705600" cy="1866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000" smtClean="0"/>
              <a:t>BIla </a:t>
            </a:r>
            <a:r>
              <a:rPr lang="en-US" altLang="id-ID" sz="2000" i="1" smtClean="0"/>
              <a:t>V</a:t>
            </a:r>
            <a:r>
              <a:rPr lang="en-US" altLang="id-ID" sz="2000" smtClean="0"/>
              <a:t>  diberi nilai biru, maka proses penilaian menjadi </a:t>
            </a:r>
            <a:r>
              <a:rPr lang="en-US" altLang="id-ID" sz="2000" i="1" smtClean="0"/>
              <a:t>inconsistent</a:t>
            </a:r>
            <a:r>
              <a:rPr lang="en-US" altLang="id-ID" sz="2000" smtClean="0"/>
              <a:t> dengan batasan dan </a:t>
            </a:r>
            <a:r>
              <a:rPr lang="en-US" altLang="id-ID" sz="2000" i="1" smtClean="0"/>
              <a:t>backtracking</a:t>
            </a:r>
            <a:r>
              <a:rPr lang="en-US" altLang="id-ID" sz="2000" smtClean="0"/>
              <a:t> dapat terjadi.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81200"/>
            <a:ext cx="7054850" cy="2362200"/>
          </a:xfr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 consistency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600200" y="4267200"/>
            <a:ext cx="6781800" cy="1866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000" i="1" smtClean="0"/>
              <a:t>X </a:t>
            </a:r>
            <a:r>
              <a:rPr lang="en-US" altLang="id-ID" sz="2000" i="1" smtClean="0">
                <a:sym typeface="Symbol" panose="05050102010706020507" pitchFamily="18" charset="2"/>
              </a:rPr>
              <a:t> </a:t>
            </a:r>
            <a:r>
              <a:rPr lang="en-US" altLang="id-ID" sz="2000" i="1" smtClean="0"/>
              <a:t>Y</a:t>
            </a:r>
            <a:r>
              <a:rPr lang="en-US" altLang="id-ID" sz="2000" smtClean="0"/>
              <a:t>  adalah konsisten hanya bila untuk setiap nilai  </a:t>
            </a:r>
            <a:r>
              <a:rPr lang="en-US" altLang="id-ID" sz="2000" i="1" smtClean="0"/>
              <a:t>x</a:t>
            </a:r>
            <a:r>
              <a:rPr lang="en-US" altLang="id-ID" sz="2000" smtClean="0"/>
              <a:t> dari </a:t>
            </a:r>
            <a:r>
              <a:rPr lang="en-US" altLang="id-ID" sz="2000" i="1" smtClean="0"/>
              <a:t>X, </a:t>
            </a:r>
            <a:r>
              <a:rPr lang="en-US" altLang="id-ID" sz="2000" smtClean="0"/>
              <a:t>ada nilai  </a:t>
            </a:r>
            <a:r>
              <a:rPr lang="en-US" altLang="id-ID" sz="2000" i="1" smtClean="0"/>
              <a:t>y </a:t>
            </a:r>
            <a:r>
              <a:rPr lang="en-US" altLang="id-ID" sz="2000" smtClean="0"/>
              <a:t>yang diperbolehkan ( pada gambar, dengan menghapus biru dari NSW)</a:t>
            </a:r>
          </a:p>
        </p:txBody>
      </p:sp>
      <p:pic>
        <p:nvPicPr>
          <p:cNvPr id="20484" name="Picture 6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9488" y="1371600"/>
            <a:ext cx="8164512" cy="2286000"/>
          </a:xfr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 consistency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143000" y="4419600"/>
            <a:ext cx="6019800" cy="1866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400" smtClean="0"/>
              <a:t>Berikutnya hilangkan merah dari V</a:t>
            </a:r>
          </a:p>
        </p:txBody>
      </p:sp>
      <p:pic>
        <p:nvPicPr>
          <p:cNvPr id="21508" name="Picture 6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676400"/>
            <a:ext cx="7848600" cy="2201863"/>
          </a:xfr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057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Satisfaction Problems (CSP)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id-ID" smtClean="0">
                <a:solidFill>
                  <a:srgbClr val="C00000"/>
                </a:solidFill>
              </a:rPr>
              <a:t>Arc consistency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4648200"/>
            <a:ext cx="8229600" cy="1866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400" smtClean="0"/>
              <a:t>Dapat mendeteksi kegagalan lebih cepat dari pada FC</a:t>
            </a:r>
          </a:p>
        </p:txBody>
      </p:sp>
      <p:pic>
        <p:nvPicPr>
          <p:cNvPr id="22532" name="Picture 6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6850" y="1600200"/>
            <a:ext cx="7677150" cy="2400300"/>
          </a:xfr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K-consistency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id-ID" sz="2600" smtClean="0"/>
          </a:p>
          <a:p>
            <a:pPr>
              <a:lnSpc>
                <a:spcPct val="90000"/>
              </a:lnSpc>
            </a:pPr>
            <a:r>
              <a:rPr lang="en-US" altLang="id-ID" sz="2400" smtClean="0"/>
              <a:t>CSP adalah </a:t>
            </a:r>
            <a:r>
              <a:rPr lang="en-US" altLang="id-ID" sz="2400" i="1" smtClean="0"/>
              <a:t>k-consistent</a:t>
            </a:r>
            <a:r>
              <a:rPr lang="en-US" altLang="id-ID" sz="2400" smtClean="0"/>
              <a:t>  bila untuk tiap himpunan variabel (k-1) yang dapat diberi nilai legal, selalu dapat diberikan nilai legal untuk variabel ke-k. </a:t>
            </a:r>
          </a:p>
          <a:p>
            <a:pPr>
              <a:lnSpc>
                <a:spcPct val="90000"/>
              </a:lnSpc>
            </a:pPr>
            <a:r>
              <a:rPr lang="en-US" altLang="id-ID" sz="2400" smtClean="0"/>
              <a:t>Contoh: 1-consistency atau node-consistency,  2-consistency  atau arc-consistency, 3-consistency  atau path-consistency.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b="1" smtClean="0">
                <a:solidFill>
                  <a:srgbClr val="990000"/>
                </a:solidFill>
              </a:rPr>
              <a:t>Contoh lain: graph coloring</a:t>
            </a:r>
            <a:r>
              <a:rPr lang="en-US" altLang="id-ID" smtClean="0"/>
              <a:t> 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393825"/>
            <a:ext cx="541020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00400"/>
            <a:ext cx="35814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620000" cy="1143000"/>
          </a:xfrm>
        </p:spPr>
        <p:txBody>
          <a:bodyPr/>
          <a:lstStyle/>
          <a:p>
            <a:pPr algn="l"/>
            <a:r>
              <a:rPr lang="en-US" altLang="id-ID" sz="2000" smtClean="0"/>
              <a:t>Contoh dibawah menunjukkan ada a</a:t>
            </a:r>
            <a:r>
              <a:rPr lang="en-US" altLang="id-ID" sz="2000" i="1" smtClean="0"/>
              <a:t>rc consistency</a:t>
            </a:r>
            <a:r>
              <a:rPr lang="en-US" altLang="id-ID" sz="2000" smtClean="0"/>
              <a:t> tetapi tidak ada solusi. Jadi persyaratan arc consistency saja tidak cukup.</a:t>
            </a: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81200"/>
            <a:ext cx="22098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057775"/>
            <a:ext cx="28956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10"/>
          <p:cNvSpPr>
            <a:spLocks noChangeArrowheads="1"/>
          </p:cNvSpPr>
          <p:nvPr/>
        </p:nvSpPr>
        <p:spPr bwMode="auto">
          <a:xfrm>
            <a:off x="7772400" y="5334000"/>
            <a:ext cx="762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5606" name="Text Box 11"/>
          <p:cNvSpPr txBox="1">
            <a:spLocks noChangeArrowheads="1"/>
          </p:cNvSpPr>
          <p:nvPr/>
        </p:nvSpPr>
        <p:spPr bwMode="auto">
          <a:xfrm>
            <a:off x="3200400" y="3886200"/>
            <a:ext cx="2514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id-ID" sz="2000"/>
              <a:t>Ada </a:t>
            </a:r>
            <a:r>
              <a:rPr lang="en-US" altLang="id-ID" sz="2000" i="1"/>
              <a:t>arc consistency</a:t>
            </a:r>
            <a:r>
              <a:rPr lang="en-US" altLang="id-ID" sz="2000"/>
              <a:t> tapi ada 2 solusi, BRG dan BGR</a:t>
            </a:r>
          </a:p>
        </p:txBody>
      </p:sp>
    </p:spTree>
  </p:cSld>
  <p:clrMapOvr>
    <a:masterClrMapping/>
  </p:clrMapOvr>
  <p:transition>
    <p:spli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/>
          <a:lstStyle/>
          <a:p>
            <a:r>
              <a:rPr lang="en-US" altLang="id-ID" sz="3600" b="1" smtClean="0">
                <a:solidFill>
                  <a:srgbClr val="990000"/>
                </a:solidFill>
              </a:rPr>
              <a:t>Penelusuran dengan Backtracking</a:t>
            </a:r>
            <a:br>
              <a:rPr lang="en-US" altLang="id-ID" sz="3600" b="1" smtClean="0">
                <a:solidFill>
                  <a:srgbClr val="990000"/>
                </a:solidFill>
              </a:rPr>
            </a:br>
            <a:r>
              <a:rPr lang="en-US" altLang="id-ID" sz="3600" b="1" smtClean="0">
                <a:solidFill>
                  <a:srgbClr val="990000"/>
                </a:solidFill>
              </a:rPr>
              <a:t>(dengan depth-first search)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86200"/>
            <a:ext cx="6477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05000"/>
            <a:ext cx="28956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"/>
            <a:ext cx="4945063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9800"/>
            <a:ext cx="5181600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343400"/>
            <a:ext cx="51816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9"/>
          <p:cNvSpPr>
            <a:spLocks noChangeArrowheads="1"/>
          </p:cNvSpPr>
          <p:nvPr/>
        </p:nvSpPr>
        <p:spPr bwMode="auto">
          <a:xfrm>
            <a:off x="6324600" y="6096000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</p:spTree>
  </p:cSld>
  <p:clrMapOvr>
    <a:masterClrMapping/>
  </p:clrMapOvr>
  <p:transition>
    <p:spli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/>
          <a:lstStyle/>
          <a:p>
            <a:r>
              <a:rPr lang="en-US" altLang="id-ID" sz="3200" b="1" smtClean="0">
                <a:solidFill>
                  <a:srgbClr val="990000"/>
                </a:solidFill>
              </a:rPr>
              <a:t>Backtracking dengan Forward Checking (BT-FC)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785938"/>
            <a:ext cx="266700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63" y="3170238"/>
            <a:ext cx="4516437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029200"/>
            <a:ext cx="1905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5040313"/>
            <a:ext cx="1665287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mtClean="0"/>
              <a:t>Lanjutan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600200"/>
            <a:ext cx="14478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1500188"/>
            <a:ext cx="1152525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17638"/>
            <a:ext cx="1004888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3127375"/>
            <a:ext cx="21590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063" y="3024188"/>
            <a:ext cx="2141537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89250"/>
            <a:ext cx="2590800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4572000"/>
            <a:ext cx="2644775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7086600" y="49530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id-ID" b="1"/>
              <a:t>Solusi: BRG dan BGR</a:t>
            </a:r>
          </a:p>
        </p:txBody>
      </p:sp>
    </p:spTree>
  </p:cSld>
  <p:clrMapOvr>
    <a:masterClrMapping/>
  </p:clrMapOvr>
  <p:transition>
    <p:spli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4875" y="1600200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Search:</a:t>
            </a:r>
            <a:b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Seach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Alpha-beta Pruning</a:t>
            </a:r>
            <a:b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4875" y="660400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playing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4875" y="3009900"/>
            <a:ext cx="3886200" cy="1752600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n"/>
            </a:pPr>
            <a:r>
              <a:rPr lang="en-US" altLang="id-ID" smtClean="0"/>
              <a:t>Games. Why?</a:t>
            </a:r>
          </a:p>
          <a:p>
            <a:pPr algn="l">
              <a:buFont typeface="Wingdings" panose="05000000000000000000" pitchFamily="2" charset="2"/>
              <a:buChar char="n"/>
            </a:pPr>
            <a:r>
              <a:rPr lang="en-US" altLang="id-ID" smtClean="0"/>
              <a:t>Minimax search</a:t>
            </a:r>
          </a:p>
          <a:p>
            <a:pPr algn="l">
              <a:buFont typeface="Wingdings" panose="05000000000000000000" pitchFamily="2" charset="2"/>
              <a:buChar char="n"/>
            </a:pPr>
            <a:r>
              <a:rPr lang="en-US" altLang="id-ID" smtClean="0"/>
              <a:t>Alpha-beta pruning</a:t>
            </a:r>
          </a:p>
        </p:txBody>
      </p:sp>
      <p:pic>
        <p:nvPicPr>
          <p:cNvPr id="31748" name="Picture 4" descr="kasparo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82863"/>
            <a:ext cx="426720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876800" y="6064250"/>
            <a:ext cx="41910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Garry Kasparov and Deep Blue, 1997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satisfaction problems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600" smtClean="0"/>
              <a:t>Aplikasi: scheduling, robot planning, floor planning, map coloring, puzzle, cryptography, dll</a:t>
            </a:r>
          </a:p>
          <a:p>
            <a:pPr>
              <a:lnSpc>
                <a:spcPct val="90000"/>
              </a:lnSpc>
            </a:pPr>
            <a:r>
              <a:rPr lang="en-US" altLang="id-ID" sz="2600" smtClean="0"/>
              <a:t>Dideskripsikan oleh himpunan variabel, domain nilai dari masing2 variabel, batasan (constraint) kombinasi nilai dari 2 variabel</a:t>
            </a:r>
          </a:p>
          <a:p>
            <a:pPr>
              <a:lnSpc>
                <a:spcPct val="90000"/>
              </a:lnSpc>
            </a:pPr>
            <a:r>
              <a:rPr lang="en-US" altLang="id-ID" sz="2600" smtClean="0"/>
              <a:t>Mempunyai  solusi bila tiap variabel dapat diberi nilai yang memenuhi batasan (consistent assignment)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7010400" cy="452596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games:</a:t>
            </a:r>
          </a:p>
          <a:p>
            <a:pPr>
              <a:defRPr/>
            </a:pPr>
            <a:r>
              <a:rPr lang="en-US" sz="2400" dirty="0"/>
              <a:t>Ball games</a:t>
            </a:r>
          </a:p>
          <a:p>
            <a:pPr>
              <a:defRPr/>
            </a:pPr>
            <a:r>
              <a:rPr lang="en-US" sz="2400" dirty="0"/>
              <a:t>Card games</a:t>
            </a:r>
          </a:p>
          <a:p>
            <a:pPr>
              <a:defRPr/>
            </a:pPr>
            <a:r>
              <a:rPr lang="en-US" sz="2400" dirty="0"/>
              <a:t>Board games</a:t>
            </a:r>
          </a:p>
          <a:p>
            <a:pPr>
              <a:defRPr/>
            </a:pPr>
            <a:r>
              <a:rPr lang="en-US" sz="2400" dirty="0"/>
              <a:t>Computer games</a:t>
            </a:r>
          </a:p>
          <a:p>
            <a:pPr>
              <a:defRPr/>
            </a:pPr>
            <a:r>
              <a:rPr lang="en-US" sz="2400" dirty="0"/>
              <a:t>...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010400" cy="9144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study board games ?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0600" y="2057400"/>
            <a:ext cx="7924800" cy="2971800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en-US" altLang="id-ID" sz="2400" smtClean="0"/>
              <a:t>Abstract and pure form of competition that 		seems to require intelligence</a:t>
            </a:r>
          </a:p>
          <a:p>
            <a:pPr lvl="1">
              <a:lnSpc>
                <a:spcPct val="120000"/>
              </a:lnSpc>
            </a:pPr>
            <a:r>
              <a:rPr lang="en-US" altLang="id-ID" sz="2400" smtClean="0"/>
              <a:t>Easy to represent the states and actions</a:t>
            </a:r>
          </a:p>
          <a:p>
            <a:pPr lvl="1">
              <a:lnSpc>
                <a:spcPct val="120000"/>
              </a:lnSpc>
            </a:pPr>
            <a:r>
              <a:rPr lang="en-US" altLang="id-ID" sz="2400" smtClean="0"/>
              <a:t>Very little world knowledge required !</a:t>
            </a:r>
          </a:p>
          <a:p>
            <a:pPr>
              <a:lnSpc>
                <a:spcPct val="120000"/>
              </a:lnSpc>
              <a:buClr>
                <a:srgbClr val="660066"/>
              </a:buClr>
            </a:pPr>
            <a:r>
              <a:rPr lang="en-US" altLang="id-ID" sz="2400" smtClean="0">
                <a:solidFill>
                  <a:srgbClr val="660066"/>
                </a:solidFill>
              </a:rPr>
              <a:t>Game playing is a special case of a search problem, with some new requirements.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build="p" bldLvl="3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924800" cy="9144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playing</a:t>
            </a:r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82688" y="1600200"/>
            <a:ext cx="7427912" cy="31877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sz="2200" smtClean="0"/>
          </a:p>
          <a:p>
            <a:r>
              <a:rPr lang="en-US" altLang="id-ID" sz="2400" smtClean="0"/>
              <a:t>Game playing is not like this.</a:t>
            </a:r>
          </a:p>
          <a:p>
            <a:pPr lvl="1"/>
            <a:r>
              <a:rPr lang="en-US" altLang="id-ID" sz="2400" smtClean="0"/>
              <a:t>The opponent introduces uncertainty. </a:t>
            </a:r>
          </a:p>
          <a:p>
            <a:pPr lvl="1"/>
            <a:r>
              <a:rPr lang="en-US" altLang="id-ID" sz="2400" smtClean="0"/>
              <a:t>The opponent also wants to win</a:t>
            </a:r>
          </a:p>
          <a:p>
            <a:endParaRPr lang="en-US" altLang="id-ID" sz="2400" smtClean="0"/>
          </a:p>
          <a:p>
            <a:r>
              <a:rPr lang="en-US" altLang="id-ID" sz="2400" smtClean="0"/>
              <a:t>Game Playing has been studied for a long time</a:t>
            </a:r>
          </a:p>
          <a:p>
            <a:pPr lvl="1"/>
            <a:r>
              <a:rPr lang="en-US" altLang="id-ID" sz="2400" smtClean="0"/>
              <a:t>Babbage (tic-tac-toe)</a:t>
            </a:r>
          </a:p>
          <a:p>
            <a:pPr lvl="1"/>
            <a:r>
              <a:rPr lang="en-US" altLang="id-ID" sz="2400" smtClean="0"/>
              <a:t>Turing (chess)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7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build="p" bldLvl="4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010400" cy="9144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study board games ?</a:t>
            </a:r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924800" cy="2819400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en-US" altLang="id-ID" sz="2400" smtClean="0"/>
              <a:t>Game playing research has contributed ideas on how to make the best use of time to reach good decisions, when reaching optimal decisions is impossible.</a:t>
            </a:r>
          </a:p>
          <a:p>
            <a:pPr lvl="1">
              <a:lnSpc>
                <a:spcPct val="120000"/>
              </a:lnSpc>
            </a:pPr>
            <a:r>
              <a:rPr lang="en-US" altLang="id-ID" sz="2400" smtClean="0"/>
              <a:t>These ideas are applicable in tackling real-world search problems.</a:t>
            </a:r>
          </a:p>
          <a:p>
            <a:pPr lvl="1">
              <a:lnSpc>
                <a:spcPct val="120000"/>
              </a:lnSpc>
            </a:pPr>
            <a:r>
              <a:rPr lang="en-US" altLang="id-ID" sz="2400" smtClean="0"/>
              <a:t>Our limit here: 2-person games, with no chance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build="p" bldLvl="3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924800" cy="9144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new techniques for games?</a:t>
            </a:r>
          </a:p>
        </p:txBody>
      </p:sp>
      <p:sp>
        <p:nvSpPr>
          <p:cNvPr id="110596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1182688" y="2341563"/>
            <a:ext cx="7427912" cy="31877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id-ID" sz="2400" smtClean="0"/>
              <a:t> We don’t know the opponents move !</a:t>
            </a:r>
          </a:p>
          <a:p>
            <a:pPr>
              <a:lnSpc>
                <a:spcPct val="90000"/>
              </a:lnSpc>
              <a:buClr>
                <a:srgbClr val="660066"/>
              </a:buClr>
            </a:pPr>
            <a:r>
              <a:rPr lang="en-US" altLang="id-ID" sz="2400" u="sng" smtClean="0"/>
              <a:t>The size of the search space:</a:t>
            </a:r>
          </a:p>
          <a:p>
            <a:pPr lvl="1">
              <a:lnSpc>
                <a:spcPct val="90000"/>
              </a:lnSpc>
            </a:pPr>
            <a:r>
              <a:rPr lang="en-US" altLang="id-ID" sz="2400" smtClean="0"/>
              <a:t>Chess : ~15 moves possible per state, 80 ply </a:t>
            </a:r>
          </a:p>
          <a:p>
            <a:pPr lvl="2">
              <a:lnSpc>
                <a:spcPct val="90000"/>
              </a:lnSpc>
            </a:pPr>
            <a:r>
              <a:rPr lang="en-US" altLang="id-ID" smtClean="0"/>
              <a:t> 15</a:t>
            </a:r>
            <a:r>
              <a:rPr lang="en-US" altLang="id-ID" baseline="30000" smtClean="0"/>
              <a:t>80</a:t>
            </a:r>
            <a:r>
              <a:rPr lang="en-US" altLang="id-ID" smtClean="0"/>
              <a:t> nodes in tree </a:t>
            </a:r>
          </a:p>
          <a:p>
            <a:pPr lvl="1">
              <a:lnSpc>
                <a:spcPct val="90000"/>
              </a:lnSpc>
            </a:pPr>
            <a:r>
              <a:rPr lang="en-US" altLang="id-ID" sz="2400" smtClean="0"/>
              <a:t>Go : ~200 moves per state, 300 ply</a:t>
            </a:r>
          </a:p>
          <a:p>
            <a:pPr lvl="2">
              <a:lnSpc>
                <a:spcPct val="90000"/>
              </a:lnSpc>
            </a:pPr>
            <a:r>
              <a:rPr lang="en-US" altLang="id-ID" smtClean="0"/>
              <a:t> 200</a:t>
            </a:r>
            <a:r>
              <a:rPr lang="en-US" altLang="id-ID" baseline="30000" smtClean="0"/>
              <a:t>300</a:t>
            </a:r>
            <a:r>
              <a:rPr lang="en-US" altLang="id-ID" smtClean="0"/>
              <a:t> nodes in tree</a:t>
            </a:r>
          </a:p>
          <a:p>
            <a:pPr lvl="2">
              <a:lnSpc>
                <a:spcPct val="90000"/>
              </a:lnSpc>
            </a:pPr>
            <a:endParaRPr lang="en-US" altLang="id-ID" smtClean="0"/>
          </a:p>
          <a:p>
            <a:pPr>
              <a:lnSpc>
                <a:spcPct val="90000"/>
              </a:lnSpc>
              <a:buClr>
                <a:srgbClr val="660066"/>
              </a:buClr>
            </a:pPr>
            <a:r>
              <a:rPr lang="en-US" altLang="id-ID" sz="2400" u="sng" smtClean="0"/>
              <a:t>Game playing algorithms:</a:t>
            </a:r>
            <a:r>
              <a:rPr lang="en-US" altLang="id-ID" sz="240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id-ID" sz="2400" smtClean="0"/>
              <a:t> Search tree only up to some </a:t>
            </a:r>
            <a:r>
              <a:rPr lang="en-US" altLang="id-ID" sz="2400" u="sng" smtClean="0"/>
              <a:t>depth bound</a:t>
            </a:r>
            <a:r>
              <a:rPr lang="en-US" altLang="id-ID" sz="240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id-ID" sz="2400" smtClean="0"/>
              <a:t> Use an </a:t>
            </a:r>
            <a:r>
              <a:rPr lang="en-US" altLang="id-ID" sz="2400" u="sng" smtClean="0"/>
              <a:t>evaluation function</a:t>
            </a:r>
            <a:r>
              <a:rPr lang="en-US" altLang="id-ID" sz="2400" smtClean="0"/>
              <a:t> at the depth bound</a:t>
            </a:r>
          </a:p>
          <a:p>
            <a:pPr lvl="1">
              <a:lnSpc>
                <a:spcPct val="90000"/>
              </a:lnSpc>
            </a:pPr>
            <a:r>
              <a:rPr lang="en-US" altLang="id-ID" sz="2400" smtClean="0"/>
              <a:t> </a:t>
            </a:r>
            <a:r>
              <a:rPr lang="en-US" altLang="id-ID" sz="2400" u="sng" smtClean="0"/>
              <a:t>Propagate</a:t>
            </a:r>
            <a:r>
              <a:rPr lang="en-US" altLang="id-ID" sz="2400" smtClean="0"/>
              <a:t> the evaluation </a:t>
            </a:r>
            <a:r>
              <a:rPr lang="en-US" altLang="id-ID" sz="2400" u="sng" smtClean="0"/>
              <a:t>upwards</a:t>
            </a:r>
            <a:r>
              <a:rPr lang="en-US" altLang="id-ID" sz="2400" smtClean="0"/>
              <a:t> in the tree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05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05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bldLvl="4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593725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games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6248400" y="4708525"/>
            <a:ext cx="2590800" cy="137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>
                <a:solidFill>
                  <a:srgbClr val="0000CC"/>
                </a:solidFill>
              </a:rPr>
              <a:t>Bridge, poker, scrabble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6248400" y="3336925"/>
            <a:ext cx="2590800" cy="137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Backgammon, monopoly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3657600" y="3336925"/>
            <a:ext cx="2590800" cy="137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Chess, draughts, go, </a:t>
            </a:r>
            <a:r>
              <a:rPr lang="en-US" dirty="0" err="1">
                <a:solidFill>
                  <a:srgbClr val="0000CC"/>
                </a:solidFill>
              </a:rPr>
              <a:t>othello</a:t>
            </a:r>
            <a:r>
              <a:rPr lang="en-US" dirty="0">
                <a:solidFill>
                  <a:srgbClr val="0000CC"/>
                </a:solidFill>
              </a:rPr>
              <a:t>, tic-tac-toe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66800" y="1965325"/>
            <a:ext cx="7772400" cy="1371600"/>
            <a:chOff x="384" y="1152"/>
            <a:chExt cx="4896" cy="864"/>
          </a:xfrm>
        </p:grpSpPr>
        <p:sp>
          <p:nvSpPr>
            <p:cNvPr id="109575" name="Rectangle 7"/>
            <p:cNvSpPr>
              <a:spLocks noChangeArrowheads="1"/>
            </p:cNvSpPr>
            <p:nvPr/>
          </p:nvSpPr>
          <p:spPr bwMode="auto">
            <a:xfrm>
              <a:off x="3648" y="1152"/>
              <a:ext cx="1632" cy="86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sz="2800" dirty="0">
                  <a:solidFill>
                    <a:srgbClr val="C00000"/>
                  </a:solidFill>
                </a:rPr>
                <a:t>Chance</a:t>
              </a:r>
              <a:endParaRPr lang="en-US" b="1" dirty="0">
                <a:solidFill>
                  <a:srgbClr val="C00000"/>
                </a:solidFill>
              </a:endParaRPr>
            </a:p>
            <a:p>
              <a:pPr>
                <a:buFont typeface="Wingdings" pitchFamily="2" charset="2"/>
                <a:buNone/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576" name="Rectangle 8"/>
            <p:cNvSpPr>
              <a:spLocks noChangeArrowheads="1"/>
            </p:cNvSpPr>
            <p:nvPr/>
          </p:nvSpPr>
          <p:spPr bwMode="auto">
            <a:xfrm>
              <a:off x="2016" y="1152"/>
              <a:ext cx="1632" cy="86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sz="2800" dirty="0">
                  <a:solidFill>
                    <a:srgbClr val="C00000"/>
                  </a:solidFill>
                </a:rPr>
                <a:t>Deterministic</a:t>
              </a:r>
            </a:p>
          </p:txBody>
        </p:sp>
        <p:sp>
          <p:nvSpPr>
            <p:cNvPr id="109577" name="Line 9"/>
            <p:cNvSpPr>
              <a:spLocks noChangeShapeType="1"/>
            </p:cNvSpPr>
            <p:nvPr/>
          </p:nvSpPr>
          <p:spPr bwMode="auto">
            <a:xfrm>
              <a:off x="384" y="1152"/>
              <a:ext cx="489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578" name="Line 10"/>
            <p:cNvSpPr>
              <a:spLocks noChangeShapeType="1"/>
            </p:cNvSpPr>
            <p:nvPr/>
          </p:nvSpPr>
          <p:spPr bwMode="auto">
            <a:xfrm>
              <a:off x="384" y="2016"/>
              <a:ext cx="489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066800" y="1965325"/>
            <a:ext cx="2590800" cy="4114800"/>
            <a:chOff x="384" y="1152"/>
            <a:chExt cx="1632" cy="2592"/>
          </a:xfrm>
        </p:grpSpPr>
        <p:sp>
          <p:nvSpPr>
            <p:cNvPr id="109580" name="Rectangle 12"/>
            <p:cNvSpPr>
              <a:spLocks noChangeArrowheads="1"/>
            </p:cNvSpPr>
            <p:nvPr/>
          </p:nvSpPr>
          <p:spPr bwMode="auto">
            <a:xfrm>
              <a:off x="384" y="2880"/>
              <a:ext cx="1632" cy="86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sz="2800" dirty="0">
                  <a:solidFill>
                    <a:srgbClr val="CC0000"/>
                  </a:solidFill>
                </a:rPr>
                <a:t>Imperfect information</a:t>
              </a: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109581" name="Rectangle 13"/>
            <p:cNvSpPr>
              <a:spLocks noChangeArrowheads="1"/>
            </p:cNvSpPr>
            <p:nvPr/>
          </p:nvSpPr>
          <p:spPr bwMode="auto">
            <a:xfrm>
              <a:off x="384" y="2016"/>
              <a:ext cx="1632" cy="86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sz="2800" dirty="0">
                  <a:solidFill>
                    <a:srgbClr val="CC0000"/>
                  </a:solidFill>
                </a:rPr>
                <a:t>Perfect information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9582" name="Line 14"/>
            <p:cNvSpPr>
              <a:spLocks noChangeShapeType="1"/>
            </p:cNvSpPr>
            <p:nvPr/>
          </p:nvSpPr>
          <p:spPr bwMode="auto">
            <a:xfrm>
              <a:off x="384" y="1152"/>
              <a:ext cx="0" cy="259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583" name="Line 15"/>
            <p:cNvSpPr>
              <a:spLocks noChangeShapeType="1"/>
            </p:cNvSpPr>
            <p:nvPr/>
          </p:nvSpPr>
          <p:spPr bwMode="auto">
            <a:xfrm>
              <a:off x="2016" y="1152"/>
              <a:ext cx="0" cy="259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animBg="1" autoUpdateAnimBg="0"/>
      <p:bldP spid="109572" grpId="0" animBg="1" autoUpdateAnimBg="0"/>
      <p:bldP spid="109573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Playing - Chess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636713"/>
            <a:ext cx="7772400" cy="4608512"/>
          </a:xfrm>
        </p:spPr>
        <p:txBody>
          <a:bodyPr/>
          <a:lstStyle/>
          <a:p>
            <a:r>
              <a:rPr lang="en-US" altLang="id-ID" sz="2400" smtClean="0"/>
              <a:t>Shannon - March 9</a:t>
            </a:r>
            <a:r>
              <a:rPr lang="en-US" altLang="id-ID" sz="2400" baseline="30000" smtClean="0"/>
              <a:t>th</a:t>
            </a:r>
            <a:r>
              <a:rPr lang="en-US" altLang="id-ID" sz="2400" smtClean="0"/>
              <a:t> 1949 - New York</a:t>
            </a:r>
          </a:p>
          <a:p>
            <a:r>
              <a:rPr lang="en-US" altLang="id-ID" sz="2400" smtClean="0"/>
              <a:t>Size of search space (10</a:t>
            </a:r>
            <a:r>
              <a:rPr lang="en-US" altLang="id-ID" sz="2400" baseline="30000" smtClean="0"/>
              <a:t>120</a:t>
            </a:r>
            <a:r>
              <a:rPr lang="en-US" altLang="id-ID" sz="2400" smtClean="0"/>
              <a:t> - average of 40 moves)</a:t>
            </a:r>
          </a:p>
          <a:p>
            <a:pPr lvl="1"/>
            <a:endParaRPr lang="en-US" altLang="id-ID" sz="2400" smtClean="0"/>
          </a:p>
          <a:p>
            <a:r>
              <a:rPr lang="en-US" altLang="id-ID" sz="2400" smtClean="0"/>
              <a:t>200 million positions/second = 10</a:t>
            </a:r>
            <a:r>
              <a:rPr lang="en-US" altLang="id-ID" sz="2400" baseline="30000" smtClean="0"/>
              <a:t>100</a:t>
            </a:r>
            <a:r>
              <a:rPr lang="en-US" altLang="id-ID" sz="2400" smtClean="0"/>
              <a:t> years to evaluate all possible games</a:t>
            </a:r>
          </a:p>
          <a:p>
            <a:endParaRPr lang="en-US" altLang="id-ID" sz="2400" smtClean="0"/>
          </a:p>
          <a:p>
            <a:r>
              <a:rPr lang="en-US" altLang="id-ID" sz="2400" smtClean="0"/>
              <a:t>Searching to depth = 40, at one node per microsecond it would take 10</a:t>
            </a:r>
            <a:r>
              <a:rPr lang="en-US" altLang="id-ID" sz="2400" baseline="30000" smtClean="0"/>
              <a:t>90</a:t>
            </a:r>
            <a:r>
              <a:rPr lang="en-US" altLang="id-ID" sz="2400" smtClean="0"/>
              <a:t> years to make its first move</a:t>
            </a:r>
            <a:endParaRPr lang="en-GB" altLang="id-ID" sz="2400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Playing - Chess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524000"/>
            <a:ext cx="7772400" cy="4608513"/>
          </a:xfrm>
        </p:spPr>
        <p:txBody>
          <a:bodyPr/>
          <a:lstStyle/>
          <a:p>
            <a:r>
              <a:rPr lang="en-US" altLang="id-ID" sz="2000" smtClean="0"/>
              <a:t>1957 - Newell and Simon predicted that a computer would be chess champion within ten years</a:t>
            </a:r>
          </a:p>
          <a:p>
            <a:r>
              <a:rPr lang="en-US" altLang="id-ID" sz="2000" smtClean="0"/>
              <a:t>Simon : “I was a little far-sighted with chess, but there was no way to do it with machines that were as slow as the ones way back then”</a:t>
            </a:r>
          </a:p>
          <a:p>
            <a:r>
              <a:rPr lang="en-US" altLang="id-ID" sz="2000" smtClean="0"/>
              <a:t>1958 - First computer to play chess was an IBM 704 - about one millionth capacity of deep blue.</a:t>
            </a:r>
          </a:p>
          <a:p>
            <a:r>
              <a:rPr lang="en-US" altLang="id-ID" sz="2000" smtClean="0"/>
              <a:t>1967 : Mac Hack competed successfully in human tournaments</a:t>
            </a:r>
          </a:p>
          <a:p>
            <a:r>
              <a:rPr lang="en-US" altLang="id-ID" sz="2000" smtClean="0"/>
              <a:t>1983 : “Belle” obtained expert status from the United States Chess Federation</a:t>
            </a:r>
          </a:p>
          <a:p>
            <a:r>
              <a:rPr lang="en-US" altLang="id-ID" sz="2000" smtClean="0"/>
              <a:t>Mid 80’s : Scientists at Carnegie Mellon University started work on what was to become Deep Blue.</a:t>
            </a:r>
          </a:p>
          <a:p>
            <a:r>
              <a:rPr lang="en-US" altLang="id-ID" sz="2000" smtClean="0"/>
              <a:t>Project moved to IBM in 1989</a:t>
            </a:r>
            <a:endParaRPr lang="en-GB" altLang="id-ID" sz="2000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Playing - Chess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524000"/>
            <a:ext cx="7772400" cy="2322513"/>
          </a:xfrm>
        </p:spPr>
        <p:txBody>
          <a:bodyPr/>
          <a:lstStyle/>
          <a:p>
            <a:r>
              <a:rPr lang="en-US" altLang="id-ID" sz="2000" smtClean="0"/>
              <a:t>May 11th 1997, Gary Kasparov lost a six match game to Deep blue</a:t>
            </a:r>
          </a:p>
          <a:p>
            <a:pPr lvl="1"/>
            <a:r>
              <a:rPr lang="en-US" altLang="id-ID" sz="2000" smtClean="0"/>
              <a:t>3.5 to 2.5</a:t>
            </a:r>
          </a:p>
          <a:p>
            <a:pPr lvl="1"/>
            <a:r>
              <a:rPr lang="en-US" altLang="id-ID" sz="2000" smtClean="0"/>
              <a:t>Two wins for deep blue, one win for Kasparov and three draws</a:t>
            </a:r>
          </a:p>
          <a:p>
            <a:endParaRPr lang="en-US" altLang="id-ID" sz="2000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65225" y="174625"/>
            <a:ext cx="7793038" cy="1143000"/>
          </a:xfrm>
        </p:spPr>
        <p:txBody>
          <a:bodyPr/>
          <a:lstStyle/>
          <a:p>
            <a:pPr>
              <a:spcAft>
                <a:spcPts val="300"/>
              </a:spcAft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Playing - Checkers (draughts)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524000"/>
            <a:ext cx="7772400" cy="4876800"/>
          </a:xfrm>
        </p:spPr>
        <p:txBody>
          <a:bodyPr/>
          <a:lstStyle/>
          <a:p>
            <a:r>
              <a:rPr lang="en-US" altLang="id-ID" sz="2000" smtClean="0"/>
              <a:t>Arthur Samuel - 1952</a:t>
            </a:r>
          </a:p>
          <a:p>
            <a:r>
              <a:rPr lang="en-US" altLang="id-ID" sz="2000" smtClean="0"/>
              <a:t>Written for an IBM 701</a:t>
            </a:r>
          </a:p>
          <a:p>
            <a:r>
              <a:rPr lang="en-US" altLang="id-ID" sz="2000" smtClean="0"/>
              <a:t>1954 - Re-wrote for an IBM 704</a:t>
            </a:r>
          </a:p>
          <a:p>
            <a:pPr lvl="1"/>
            <a:r>
              <a:rPr lang="en-US" altLang="id-ID" sz="2000" smtClean="0"/>
              <a:t>10,000 words of main memory</a:t>
            </a:r>
          </a:p>
          <a:p>
            <a:r>
              <a:rPr lang="en-US" altLang="id-ID" sz="2000" smtClean="0"/>
              <a:t>Added a learning mechanism that learnt its own evaluation function</a:t>
            </a:r>
          </a:p>
          <a:p>
            <a:r>
              <a:rPr lang="en-US" altLang="id-ID" sz="2000" smtClean="0"/>
              <a:t>Learnt the evaluation function by playing against itself</a:t>
            </a:r>
          </a:p>
          <a:p>
            <a:r>
              <a:rPr lang="en-US" altLang="id-ID" sz="2000" smtClean="0"/>
              <a:t>After a few days it could beat its creator</a:t>
            </a:r>
          </a:p>
          <a:p>
            <a:r>
              <a:rPr lang="en-US" altLang="id-ID" sz="2000" smtClean="0"/>
              <a:t>…. And compete on equal terms with strong human players</a:t>
            </a:r>
          </a:p>
          <a:p>
            <a:pPr>
              <a:lnSpc>
                <a:spcPct val="200000"/>
              </a:lnSpc>
            </a:pPr>
            <a:r>
              <a:rPr lang="en-US" altLang="id-ID" sz="2000" smtClean="0"/>
              <a:t>Jonathon Schaeffer - 1996</a:t>
            </a:r>
          </a:p>
          <a:p>
            <a:r>
              <a:rPr lang="en-US" altLang="id-ID" sz="2000" smtClean="0"/>
              <a:t>Developed Chinook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Map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coloring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4648200"/>
            <a:ext cx="8229600" cy="1866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200" smtClean="0"/>
              <a:t>Variables: </a:t>
            </a:r>
            <a:r>
              <a:rPr lang="en-US" altLang="id-ID" sz="2200" i="1" smtClean="0"/>
              <a:t>WA, NT, Q, NSW, V, SA, T</a:t>
            </a:r>
          </a:p>
          <a:p>
            <a:pPr>
              <a:lnSpc>
                <a:spcPct val="90000"/>
              </a:lnSpc>
            </a:pPr>
            <a:r>
              <a:rPr lang="en-US" altLang="id-ID" sz="2200" smtClean="0"/>
              <a:t>Domains: </a:t>
            </a:r>
            <a:r>
              <a:rPr lang="en-US" altLang="id-ID" sz="2200" i="1" smtClean="0"/>
              <a:t>D</a:t>
            </a:r>
            <a:r>
              <a:rPr lang="en-US" altLang="id-ID" sz="2200" i="1" baseline="-25000" smtClean="0"/>
              <a:t>i</a:t>
            </a:r>
            <a:r>
              <a:rPr lang="en-US" altLang="id-ID" sz="2200" i="1" smtClean="0"/>
              <a:t>={red,green,blue}</a:t>
            </a:r>
            <a:endParaRPr lang="en-US" altLang="id-ID" sz="2200" smtClean="0"/>
          </a:p>
          <a:p>
            <a:pPr>
              <a:lnSpc>
                <a:spcPct val="90000"/>
              </a:lnSpc>
            </a:pPr>
            <a:r>
              <a:rPr lang="en-US" altLang="id-ID" sz="2200" smtClean="0"/>
              <a:t>Constraints: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200" smtClean="0"/>
              <a:t>	Daerah yang bersebelahan mempunyai warna yang berbeda</a:t>
            </a:r>
          </a:p>
        </p:txBody>
      </p:sp>
      <p:pic>
        <p:nvPicPr>
          <p:cNvPr id="6148" name="Picture 5" descr="&#10;australia.jpg                                                  00105F05IRIDIA                         BC96F375: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524000"/>
            <a:ext cx="4648200" cy="3124200"/>
          </a:xfrm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5225" y="188913"/>
            <a:ext cx="7793038" cy="1143000"/>
          </a:xfrm>
        </p:spPr>
        <p:txBody>
          <a:bodyPr/>
          <a:lstStyle/>
          <a:p>
            <a:pPr>
              <a:spcAft>
                <a:spcPts val="300"/>
              </a:spcAft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Playing - Checkers (draughts)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524000"/>
            <a:ext cx="7772400" cy="4437063"/>
          </a:xfrm>
        </p:spPr>
        <p:txBody>
          <a:bodyPr/>
          <a:lstStyle/>
          <a:p>
            <a:r>
              <a:rPr lang="en-US" altLang="id-ID" sz="2000" smtClean="0"/>
              <a:t>Chinook</a:t>
            </a:r>
          </a:p>
          <a:p>
            <a:r>
              <a:rPr lang="en-US" altLang="id-ID" sz="2000" smtClean="0"/>
              <a:t>Uses Alpha-Beta search</a:t>
            </a:r>
          </a:p>
          <a:p>
            <a:r>
              <a:rPr lang="en-US" altLang="id-ID" sz="2000" smtClean="0"/>
              <a:t>Plays a perfect end game by means of a database</a:t>
            </a:r>
          </a:p>
          <a:p>
            <a:endParaRPr lang="en-US" altLang="id-ID" sz="2000" smtClean="0"/>
          </a:p>
          <a:p>
            <a:r>
              <a:rPr lang="en-US" altLang="id-ID" sz="2000" smtClean="0"/>
              <a:t>In 1992 Chinook won the US Open</a:t>
            </a:r>
          </a:p>
          <a:p>
            <a:r>
              <a:rPr lang="en-US" altLang="id-ID" sz="2000" smtClean="0"/>
              <a:t>….. And challenged for the world championship</a:t>
            </a:r>
          </a:p>
          <a:p>
            <a:pPr>
              <a:lnSpc>
                <a:spcPct val="160000"/>
              </a:lnSpc>
            </a:pPr>
            <a:r>
              <a:rPr lang="en-US" altLang="id-ID" sz="2000" smtClean="0"/>
              <a:t>Dr Marion Tinsley, had been world championship for over 40 years</a:t>
            </a:r>
          </a:p>
          <a:p>
            <a:r>
              <a:rPr lang="en-US" altLang="id-ID" sz="2000" smtClean="0"/>
              <a:t>… only losing three games in all that time</a:t>
            </a:r>
          </a:p>
          <a:p>
            <a:r>
              <a:rPr lang="en-US" altLang="id-ID" sz="2000" smtClean="0"/>
              <a:t>Against Chinook she suffered her fourth and fifth defeat</a:t>
            </a:r>
          </a:p>
          <a:p>
            <a:r>
              <a:rPr lang="en-US" altLang="id-ID" sz="2000" smtClean="0"/>
              <a:t>….. But ultimately won 21.5 to 18.5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5225" y="188913"/>
            <a:ext cx="7793038" cy="1143000"/>
          </a:xfrm>
        </p:spPr>
        <p:txBody>
          <a:bodyPr/>
          <a:lstStyle/>
          <a:p>
            <a:pPr>
              <a:spcAft>
                <a:spcPts val="300"/>
              </a:spcAft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Playing - Checkers (draughts)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600200"/>
            <a:ext cx="7772400" cy="4360863"/>
          </a:xfrm>
        </p:spPr>
        <p:txBody>
          <a:bodyPr/>
          <a:lstStyle/>
          <a:p>
            <a:r>
              <a:rPr lang="en-US" altLang="id-ID" sz="2000" smtClean="0"/>
              <a:t>In August 1994 there was a re-match but Marion Tinsley withdrew for health reasons</a:t>
            </a:r>
          </a:p>
          <a:p>
            <a:r>
              <a:rPr lang="en-US" altLang="id-ID" sz="2000" smtClean="0"/>
              <a:t>Chinook became the official world champion</a:t>
            </a:r>
          </a:p>
          <a:p>
            <a:r>
              <a:rPr lang="en-US" altLang="id-ID" sz="2000" smtClean="0"/>
              <a:t>Schaeffer claimed Chinook was rated at 2814</a:t>
            </a:r>
          </a:p>
          <a:p>
            <a:r>
              <a:rPr lang="en-US" altLang="id-ID" sz="2000" smtClean="0"/>
              <a:t>The best human players are rated at 2632 and 2625</a:t>
            </a:r>
          </a:p>
          <a:p>
            <a:r>
              <a:rPr lang="en-US" altLang="id-ID" sz="2000" smtClean="0"/>
              <a:t>Chinook did not include any learning mechanism</a:t>
            </a:r>
          </a:p>
          <a:p>
            <a:endParaRPr lang="en-US" altLang="id-ID" sz="2000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5225" y="203200"/>
            <a:ext cx="7793038" cy="1143000"/>
          </a:xfrm>
        </p:spPr>
        <p:txBody>
          <a:bodyPr/>
          <a:lstStyle/>
          <a:p>
            <a:pPr>
              <a:spcAft>
                <a:spcPts val="300"/>
              </a:spcAft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Playing - Checkers (draughts</a:t>
            </a:r>
            <a:r>
              <a:rPr lang="en-US" dirty="0"/>
              <a:t>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524000"/>
            <a:ext cx="7772400" cy="4437063"/>
          </a:xfrm>
        </p:spPr>
        <p:txBody>
          <a:bodyPr/>
          <a:lstStyle/>
          <a:p>
            <a:r>
              <a:rPr lang="en-US" altLang="id-ID" sz="2000" smtClean="0"/>
              <a:t>Kumar - 2000</a:t>
            </a:r>
          </a:p>
          <a:p>
            <a:r>
              <a:rPr lang="en-US" altLang="id-ID" sz="2000" smtClean="0"/>
              <a:t>“Learnt” how to play a good game of checkers</a:t>
            </a:r>
          </a:p>
          <a:p>
            <a:r>
              <a:rPr lang="en-US" altLang="id-ID" sz="2000" smtClean="0"/>
              <a:t>The program used a population of games with the best competing for survival</a:t>
            </a:r>
          </a:p>
          <a:p>
            <a:r>
              <a:rPr lang="en-US" altLang="id-ID" sz="2000" smtClean="0"/>
              <a:t>Learning was done using a neural network with the synapses being changed by an evolutionary strategy</a:t>
            </a:r>
          </a:p>
          <a:p>
            <a:r>
              <a:rPr lang="en-US" altLang="id-ID" sz="2000" smtClean="0"/>
              <a:t>The best program beat a commercial application 6-0</a:t>
            </a:r>
          </a:p>
          <a:p>
            <a:endParaRPr lang="en-US" altLang="id-ID" sz="2000" smtClean="0"/>
          </a:p>
          <a:p>
            <a:r>
              <a:rPr lang="en-US" altLang="id-ID" sz="2000" smtClean="0"/>
              <a:t>The program was presented at CEC 2000 (San Diego) and remain undefeated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Playing -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524000"/>
            <a:ext cx="7656512" cy="4800600"/>
          </a:xfrm>
        </p:spPr>
        <p:txBody>
          <a:bodyPr/>
          <a:lstStyle/>
          <a:p>
            <a:r>
              <a:rPr lang="en-US" altLang="id-ID" sz="2400" smtClean="0"/>
              <a:t>Game Playing: An opponent tries to thwart your every move</a:t>
            </a:r>
          </a:p>
          <a:p>
            <a:r>
              <a:rPr lang="en-US" altLang="id-ID" sz="2400" smtClean="0"/>
              <a:t>1944 - John von Neumann outlined a search method (Minimax) that maximised your position whilst minimising your opponents</a:t>
            </a:r>
          </a:p>
          <a:p>
            <a:endParaRPr lang="en-US" altLang="id-ID" sz="2400" smtClean="0"/>
          </a:p>
          <a:p>
            <a:r>
              <a:rPr lang="en-US" altLang="id-ID" sz="2400" smtClean="0"/>
              <a:t>In order to implement we need a method of measuring how good a position is.</a:t>
            </a:r>
          </a:p>
          <a:p>
            <a:r>
              <a:rPr lang="en-US" altLang="id-ID" sz="2400" smtClean="0"/>
              <a:t>Often called a utility function (or payoff function)</a:t>
            </a:r>
            <a:endParaRPr lang="en-US" altLang="id-ID" sz="2400" i="1" smtClean="0"/>
          </a:p>
          <a:p>
            <a:pPr lvl="1"/>
            <a:r>
              <a:rPr lang="en-US" altLang="id-ID" sz="2400" smtClean="0"/>
              <a:t>e.g. outcome of a game; win 1, loss -1, draw 0</a:t>
            </a:r>
          </a:p>
          <a:p>
            <a:r>
              <a:rPr lang="en-US" altLang="id-ID" sz="2400" smtClean="0"/>
              <a:t>Initially this will be a value that describes our position exactly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159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Playing -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563" y="1092200"/>
            <a:ext cx="8305800" cy="1752600"/>
          </a:xfr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altLang="id-ID" sz="2400" smtClean="0"/>
              <a:t>Restrictions:</a:t>
            </a:r>
          </a:p>
          <a:p>
            <a:pPr lvl="1">
              <a:buClr>
                <a:srgbClr val="006600"/>
              </a:buClr>
            </a:pPr>
            <a:r>
              <a:rPr lang="en-US" altLang="id-ID" sz="2400" smtClean="0"/>
              <a:t> 2 players:  MAX (computer) and MIN (opponent)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990600" y="2032000"/>
            <a:ext cx="8305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Clr>
                <a:srgbClr val="006600"/>
              </a:buClr>
              <a:buSzPct val="55000"/>
            </a:pPr>
            <a:r>
              <a:rPr lang="en-US" altLang="id-ID"/>
              <a:t> deterministic, perfect information</a:t>
            </a:r>
          </a:p>
          <a:p>
            <a:pPr eaLnBrk="1" hangingPunct="1">
              <a:buClr>
                <a:srgbClr val="660066"/>
              </a:buClr>
            </a:pPr>
            <a:r>
              <a:rPr lang="en-US" altLang="id-ID"/>
              <a:t>Select a depth-bound (say: 2) and evaluation function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" y="3048000"/>
            <a:ext cx="4724400" cy="3657600"/>
            <a:chOff x="48" y="1920"/>
            <a:chExt cx="2976" cy="2256"/>
          </a:xfrm>
        </p:grpSpPr>
        <p:sp>
          <p:nvSpPr>
            <p:cNvPr id="111622" name="Rectangle 6"/>
            <p:cNvSpPr>
              <a:spLocks noChangeArrowheads="1"/>
            </p:cNvSpPr>
            <p:nvPr/>
          </p:nvSpPr>
          <p:spPr bwMode="auto">
            <a:xfrm>
              <a:off x="48" y="1920"/>
              <a:ext cx="2976" cy="225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47135" name="AutoShape 7"/>
            <p:cNvSpPr>
              <a:spLocks noChangeArrowheads="1"/>
            </p:cNvSpPr>
            <p:nvPr/>
          </p:nvSpPr>
          <p:spPr bwMode="auto">
            <a:xfrm>
              <a:off x="1728" y="2141"/>
              <a:ext cx="192" cy="192"/>
            </a:xfrm>
            <a:prstGeom prst="bevel">
              <a:avLst>
                <a:gd name="adj" fmla="val 12500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000047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11624" name="Text Box 8"/>
            <p:cNvSpPr txBox="1">
              <a:spLocks noChangeArrowheads="1"/>
            </p:cNvSpPr>
            <p:nvPr/>
          </p:nvSpPr>
          <p:spPr bwMode="auto">
            <a:xfrm>
              <a:off x="48" y="2112"/>
              <a:ext cx="496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MAX</a:t>
              </a:r>
              <a:endParaRPr 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1625" name="Text Box 9"/>
            <p:cNvSpPr txBox="1">
              <a:spLocks noChangeArrowheads="1"/>
            </p:cNvSpPr>
            <p:nvPr/>
          </p:nvSpPr>
          <p:spPr bwMode="auto">
            <a:xfrm>
              <a:off x="57" y="2870"/>
              <a:ext cx="478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MIN</a:t>
              </a:r>
              <a:endParaRPr lang="en-US" sz="2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47138" name="AutoShape 10"/>
            <p:cNvSpPr>
              <a:spLocks noChangeArrowheads="1"/>
            </p:cNvSpPr>
            <p:nvPr/>
          </p:nvSpPr>
          <p:spPr bwMode="auto">
            <a:xfrm>
              <a:off x="2592" y="2899"/>
              <a:ext cx="192" cy="192"/>
            </a:xfrm>
            <a:prstGeom prst="bevel">
              <a:avLst>
                <a:gd name="adj" fmla="val 125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7139" name="AutoShape 11"/>
            <p:cNvSpPr>
              <a:spLocks noChangeArrowheads="1"/>
            </p:cNvSpPr>
            <p:nvPr/>
          </p:nvSpPr>
          <p:spPr bwMode="auto">
            <a:xfrm>
              <a:off x="1728" y="2899"/>
              <a:ext cx="192" cy="192"/>
            </a:xfrm>
            <a:prstGeom prst="bevel">
              <a:avLst>
                <a:gd name="adj" fmla="val 125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7140" name="AutoShape 12"/>
            <p:cNvSpPr>
              <a:spLocks noChangeArrowheads="1"/>
            </p:cNvSpPr>
            <p:nvPr/>
          </p:nvSpPr>
          <p:spPr bwMode="auto">
            <a:xfrm>
              <a:off x="864" y="2899"/>
              <a:ext cx="192" cy="192"/>
            </a:xfrm>
            <a:prstGeom prst="bevel">
              <a:avLst>
                <a:gd name="adj" fmla="val 125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7141" name="AutoShape 13"/>
            <p:cNvSpPr>
              <a:spLocks noChangeArrowheads="1"/>
            </p:cNvSpPr>
            <p:nvPr/>
          </p:nvSpPr>
          <p:spPr bwMode="auto">
            <a:xfrm>
              <a:off x="2400" y="3648"/>
              <a:ext cx="192" cy="192"/>
            </a:xfrm>
            <a:prstGeom prst="bevel">
              <a:avLst>
                <a:gd name="adj" fmla="val 12500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000047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7142" name="AutoShape 14"/>
            <p:cNvSpPr>
              <a:spLocks noChangeArrowheads="1"/>
            </p:cNvSpPr>
            <p:nvPr/>
          </p:nvSpPr>
          <p:spPr bwMode="auto">
            <a:xfrm>
              <a:off x="1728" y="3648"/>
              <a:ext cx="192" cy="192"/>
            </a:xfrm>
            <a:prstGeom prst="bevel">
              <a:avLst>
                <a:gd name="adj" fmla="val 12500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000047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7143" name="AutoShape 15"/>
            <p:cNvSpPr>
              <a:spLocks noChangeArrowheads="1"/>
            </p:cNvSpPr>
            <p:nvPr/>
          </p:nvSpPr>
          <p:spPr bwMode="auto">
            <a:xfrm>
              <a:off x="624" y="3648"/>
              <a:ext cx="192" cy="192"/>
            </a:xfrm>
            <a:prstGeom prst="bevel">
              <a:avLst>
                <a:gd name="adj" fmla="val 12500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000047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7144" name="AutoShape 16"/>
            <p:cNvSpPr>
              <a:spLocks noChangeArrowheads="1"/>
            </p:cNvSpPr>
            <p:nvPr/>
          </p:nvSpPr>
          <p:spPr bwMode="auto">
            <a:xfrm>
              <a:off x="2736" y="3648"/>
              <a:ext cx="192" cy="192"/>
            </a:xfrm>
            <a:prstGeom prst="bevel">
              <a:avLst>
                <a:gd name="adj" fmla="val 12500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000047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7145" name="AutoShape 17"/>
            <p:cNvSpPr>
              <a:spLocks noChangeArrowheads="1"/>
            </p:cNvSpPr>
            <p:nvPr/>
          </p:nvSpPr>
          <p:spPr bwMode="auto">
            <a:xfrm>
              <a:off x="2016" y="3648"/>
              <a:ext cx="192" cy="192"/>
            </a:xfrm>
            <a:prstGeom prst="bevel">
              <a:avLst>
                <a:gd name="adj" fmla="val 12500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000047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7146" name="AutoShape 18"/>
            <p:cNvSpPr>
              <a:spLocks noChangeArrowheads="1"/>
            </p:cNvSpPr>
            <p:nvPr/>
          </p:nvSpPr>
          <p:spPr bwMode="auto">
            <a:xfrm>
              <a:off x="1008" y="3648"/>
              <a:ext cx="192" cy="192"/>
            </a:xfrm>
            <a:prstGeom prst="bevel">
              <a:avLst>
                <a:gd name="adj" fmla="val 12500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000047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11635" name="Text Box 19"/>
            <p:cNvSpPr txBox="1">
              <a:spLocks noChangeArrowheads="1"/>
            </p:cNvSpPr>
            <p:nvPr/>
          </p:nvSpPr>
          <p:spPr bwMode="auto">
            <a:xfrm>
              <a:off x="48" y="3638"/>
              <a:ext cx="496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MAX</a:t>
              </a:r>
              <a:endParaRPr 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47148" name="AutoShape 20"/>
            <p:cNvSpPr>
              <a:spLocks noChangeArrowheads="1"/>
            </p:cNvSpPr>
            <p:nvPr/>
          </p:nvSpPr>
          <p:spPr bwMode="auto">
            <a:xfrm>
              <a:off x="1440" y="3648"/>
              <a:ext cx="192" cy="192"/>
            </a:xfrm>
            <a:prstGeom prst="bevel">
              <a:avLst>
                <a:gd name="adj" fmla="val 12500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000047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cxnSp>
          <p:nvCxnSpPr>
            <p:cNvPr id="47149" name="AutoShape 21"/>
            <p:cNvCxnSpPr>
              <a:cxnSpLocks noChangeShapeType="1"/>
              <a:stCxn id="47135" idx="2"/>
              <a:endCxn id="47140" idx="6"/>
            </p:cNvCxnSpPr>
            <p:nvPr/>
          </p:nvCxnSpPr>
          <p:spPr bwMode="auto">
            <a:xfrm flipH="1">
              <a:off x="960" y="2333"/>
              <a:ext cx="864" cy="56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0" name="AutoShape 22"/>
            <p:cNvCxnSpPr>
              <a:cxnSpLocks noChangeShapeType="1"/>
              <a:stCxn id="47135" idx="2"/>
              <a:endCxn id="47139" idx="6"/>
            </p:cNvCxnSpPr>
            <p:nvPr/>
          </p:nvCxnSpPr>
          <p:spPr bwMode="auto">
            <a:xfrm>
              <a:off x="1824" y="2333"/>
              <a:ext cx="0" cy="56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1" name="AutoShape 23"/>
            <p:cNvCxnSpPr>
              <a:cxnSpLocks noChangeShapeType="1"/>
              <a:stCxn id="47135" idx="2"/>
              <a:endCxn id="47138" idx="6"/>
            </p:cNvCxnSpPr>
            <p:nvPr/>
          </p:nvCxnSpPr>
          <p:spPr bwMode="auto">
            <a:xfrm>
              <a:off x="1824" y="2333"/>
              <a:ext cx="864" cy="56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2" name="AutoShape 24"/>
            <p:cNvCxnSpPr>
              <a:cxnSpLocks noChangeShapeType="1"/>
              <a:stCxn id="47140" idx="2"/>
              <a:endCxn id="47143" idx="6"/>
            </p:cNvCxnSpPr>
            <p:nvPr/>
          </p:nvCxnSpPr>
          <p:spPr bwMode="auto">
            <a:xfrm flipH="1">
              <a:off x="720" y="3091"/>
              <a:ext cx="240" cy="55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3" name="AutoShape 25"/>
            <p:cNvCxnSpPr>
              <a:cxnSpLocks noChangeShapeType="1"/>
              <a:stCxn id="47140" idx="2"/>
              <a:endCxn id="47146" idx="6"/>
            </p:cNvCxnSpPr>
            <p:nvPr/>
          </p:nvCxnSpPr>
          <p:spPr bwMode="auto">
            <a:xfrm>
              <a:off x="960" y="3091"/>
              <a:ext cx="144" cy="55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4" name="AutoShape 26"/>
            <p:cNvCxnSpPr>
              <a:cxnSpLocks noChangeShapeType="1"/>
              <a:stCxn id="47139" idx="2"/>
              <a:endCxn id="47148" idx="6"/>
            </p:cNvCxnSpPr>
            <p:nvPr/>
          </p:nvCxnSpPr>
          <p:spPr bwMode="auto">
            <a:xfrm flipH="1">
              <a:off x="1536" y="3091"/>
              <a:ext cx="288" cy="55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5" name="AutoShape 27"/>
            <p:cNvCxnSpPr>
              <a:cxnSpLocks noChangeShapeType="1"/>
              <a:stCxn id="47139" idx="2"/>
              <a:endCxn id="47142" idx="7"/>
            </p:cNvCxnSpPr>
            <p:nvPr/>
          </p:nvCxnSpPr>
          <p:spPr bwMode="auto">
            <a:xfrm>
              <a:off x="1824" y="3091"/>
              <a:ext cx="0" cy="5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6" name="AutoShape 28"/>
            <p:cNvCxnSpPr>
              <a:cxnSpLocks noChangeShapeType="1"/>
              <a:stCxn id="47139" idx="2"/>
              <a:endCxn id="47145" idx="7"/>
            </p:cNvCxnSpPr>
            <p:nvPr/>
          </p:nvCxnSpPr>
          <p:spPr bwMode="auto">
            <a:xfrm>
              <a:off x="1824" y="3091"/>
              <a:ext cx="288" cy="5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7" name="AutoShape 29"/>
            <p:cNvCxnSpPr>
              <a:cxnSpLocks noChangeShapeType="1"/>
            </p:cNvCxnSpPr>
            <p:nvPr/>
          </p:nvCxnSpPr>
          <p:spPr bwMode="auto">
            <a:xfrm flipH="1">
              <a:off x="2496" y="3067"/>
              <a:ext cx="192" cy="5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8" name="AutoShape 30"/>
            <p:cNvCxnSpPr>
              <a:cxnSpLocks noChangeShapeType="1"/>
              <a:stCxn id="47138" idx="3"/>
              <a:endCxn id="47144" idx="6"/>
            </p:cNvCxnSpPr>
            <p:nvPr/>
          </p:nvCxnSpPr>
          <p:spPr bwMode="auto">
            <a:xfrm>
              <a:off x="2688" y="3067"/>
              <a:ext cx="144" cy="5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1647" name="Rectangle 31"/>
          <p:cNvSpPr>
            <a:spLocks noChangeArrowheads="1"/>
          </p:cNvSpPr>
          <p:nvPr/>
        </p:nvSpPr>
        <p:spPr bwMode="auto">
          <a:xfrm>
            <a:off x="4876800" y="3048000"/>
            <a:ext cx="4191000" cy="3657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11648" name="Text Box 32"/>
          <p:cNvSpPr txBox="1">
            <a:spLocks noChangeArrowheads="1"/>
          </p:cNvSpPr>
          <p:nvPr/>
        </p:nvSpPr>
        <p:spPr bwMode="auto">
          <a:xfrm>
            <a:off x="5005388" y="3225800"/>
            <a:ext cx="36814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Construct the tree up till</a:t>
            </a:r>
          </a:p>
          <a:p>
            <a:pPr eaLnBrk="0" hangingPunct="0">
              <a:defRPr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the depth-bound</a:t>
            </a:r>
          </a:p>
        </p:txBody>
      </p:sp>
      <p:sp>
        <p:nvSpPr>
          <p:cNvPr id="111649" name="Text Box 33"/>
          <p:cNvSpPr txBox="1">
            <a:spLocks noChangeArrowheads="1"/>
          </p:cNvSpPr>
          <p:nvPr/>
        </p:nvSpPr>
        <p:spPr bwMode="auto">
          <a:xfrm>
            <a:off x="4970463" y="4064000"/>
            <a:ext cx="34956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20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Compute the evaluation </a:t>
            </a:r>
          </a:p>
          <a:p>
            <a:pPr eaLnBrk="0" hangingPunct="0">
              <a:defRPr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function for the leaves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974725" y="6089650"/>
            <a:ext cx="3722688" cy="427038"/>
            <a:chOff x="614" y="3836"/>
            <a:chExt cx="2345" cy="269"/>
          </a:xfrm>
        </p:grpSpPr>
        <p:sp>
          <p:nvSpPr>
            <p:cNvPr id="111651" name="Text Box 35"/>
            <p:cNvSpPr txBox="1">
              <a:spLocks noChangeArrowheads="1"/>
            </p:cNvSpPr>
            <p:nvPr/>
          </p:nvSpPr>
          <p:spPr bwMode="auto">
            <a:xfrm>
              <a:off x="614" y="3836"/>
              <a:ext cx="2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</a:p>
          </p:txBody>
        </p:sp>
        <p:sp>
          <p:nvSpPr>
            <p:cNvPr id="111652" name="Text Box 36"/>
            <p:cNvSpPr txBox="1">
              <a:spLocks noChangeArrowheads="1"/>
            </p:cNvSpPr>
            <p:nvPr/>
          </p:nvSpPr>
          <p:spPr bwMode="auto">
            <a:xfrm>
              <a:off x="998" y="3836"/>
              <a:ext cx="2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  <a:endParaRPr lang="en-US" sz="22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1653" name="Text Box 37"/>
            <p:cNvSpPr txBox="1">
              <a:spLocks noChangeArrowheads="1"/>
            </p:cNvSpPr>
            <p:nvPr/>
          </p:nvSpPr>
          <p:spPr bwMode="auto">
            <a:xfrm>
              <a:off x="1430" y="3836"/>
              <a:ext cx="2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  <a:endParaRPr lang="en-US" sz="22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1654" name="Text Box 38"/>
            <p:cNvSpPr txBox="1">
              <a:spLocks noChangeArrowheads="1"/>
            </p:cNvSpPr>
            <p:nvPr/>
          </p:nvSpPr>
          <p:spPr bwMode="auto">
            <a:xfrm>
              <a:off x="1718" y="3836"/>
              <a:ext cx="19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  <a:endParaRPr lang="en-US" sz="22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1655" name="Text Box 39"/>
            <p:cNvSpPr txBox="1">
              <a:spLocks noChangeArrowheads="1"/>
            </p:cNvSpPr>
            <p:nvPr/>
          </p:nvSpPr>
          <p:spPr bwMode="auto">
            <a:xfrm>
              <a:off x="2006" y="3836"/>
              <a:ext cx="2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  <a:endParaRPr lang="en-US" sz="22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1656" name="Text Box 40"/>
            <p:cNvSpPr txBox="1">
              <a:spLocks noChangeArrowheads="1"/>
            </p:cNvSpPr>
            <p:nvPr/>
          </p:nvSpPr>
          <p:spPr bwMode="auto">
            <a:xfrm>
              <a:off x="2400" y="3836"/>
              <a:ext cx="2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  <a:endParaRPr lang="en-US" sz="22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1657" name="Text Box 41"/>
            <p:cNvSpPr txBox="1">
              <a:spLocks noChangeArrowheads="1"/>
            </p:cNvSpPr>
            <p:nvPr/>
          </p:nvSpPr>
          <p:spPr bwMode="auto">
            <a:xfrm>
              <a:off x="2736" y="3836"/>
              <a:ext cx="2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  <a:endParaRPr lang="en-US" sz="22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111658" name="Text Box 42"/>
          <p:cNvSpPr txBox="1">
            <a:spLocks noChangeArrowheads="1"/>
          </p:cNvSpPr>
          <p:nvPr/>
        </p:nvSpPr>
        <p:spPr bwMode="auto">
          <a:xfrm>
            <a:off x="5013325" y="5048250"/>
            <a:ext cx="3627438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Propagate the evaluation</a:t>
            </a:r>
          </a:p>
          <a:p>
            <a:pPr eaLnBrk="0" hangingPunct="0">
              <a:defRPr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function upwards:</a:t>
            </a:r>
          </a:p>
          <a:p>
            <a:pPr eaLnBrk="0" hangingPunct="0">
              <a:defRPr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- taking minima in MIN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09600" y="4830763"/>
            <a:ext cx="3630613" cy="1108075"/>
            <a:chOff x="384" y="3043"/>
            <a:chExt cx="2287" cy="698"/>
          </a:xfrm>
        </p:grpSpPr>
        <p:sp>
          <p:nvSpPr>
            <p:cNvPr id="111660" name="Text Box 44"/>
            <p:cNvSpPr txBox="1">
              <a:spLocks noChangeArrowheads="1"/>
            </p:cNvSpPr>
            <p:nvPr/>
          </p:nvSpPr>
          <p:spPr bwMode="auto">
            <a:xfrm>
              <a:off x="710" y="3068"/>
              <a:ext cx="2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  <a:endParaRPr lang="en-US" sz="22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1661" name="Text Box 45"/>
            <p:cNvSpPr txBox="1">
              <a:spLocks noChangeArrowheads="1"/>
            </p:cNvSpPr>
            <p:nvPr/>
          </p:nvSpPr>
          <p:spPr bwMode="auto">
            <a:xfrm>
              <a:off x="1574" y="3068"/>
              <a:ext cx="19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  <a:endParaRPr lang="en-US" sz="22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1662" name="Text Box 46"/>
            <p:cNvSpPr txBox="1">
              <a:spLocks noChangeArrowheads="1"/>
            </p:cNvSpPr>
            <p:nvPr/>
          </p:nvSpPr>
          <p:spPr bwMode="auto">
            <a:xfrm>
              <a:off x="2448" y="3043"/>
              <a:ext cx="2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  <a:endPara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47126" name="AutoShape 47"/>
            <p:cNvSpPr>
              <a:spLocks noChangeArrowheads="1"/>
            </p:cNvSpPr>
            <p:nvPr/>
          </p:nvSpPr>
          <p:spPr bwMode="auto">
            <a:xfrm flipV="1">
              <a:off x="384" y="3120"/>
              <a:ext cx="192" cy="621"/>
            </a:xfrm>
            <a:prstGeom prst="curvedRightArrow">
              <a:avLst>
                <a:gd name="adj1" fmla="val 64688"/>
                <a:gd name="adj2" fmla="val 129375"/>
                <a:gd name="adj3" fmla="val 33333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sp>
        <p:nvSpPr>
          <p:cNvPr id="111664" name="Text Box 48"/>
          <p:cNvSpPr txBox="1">
            <a:spLocks noChangeArrowheads="1"/>
          </p:cNvSpPr>
          <p:nvPr/>
        </p:nvSpPr>
        <p:spPr bwMode="auto">
          <a:xfrm>
            <a:off x="5470525" y="6115050"/>
            <a:ext cx="3273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taking maxima in MAX</a:t>
            </a:r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685800" y="3575050"/>
            <a:ext cx="2014538" cy="1068388"/>
            <a:chOff x="432" y="2252"/>
            <a:chExt cx="1269" cy="673"/>
          </a:xfrm>
        </p:grpSpPr>
        <p:sp>
          <p:nvSpPr>
            <p:cNvPr id="111666" name="Text Box 50"/>
            <p:cNvSpPr txBox="1">
              <a:spLocks noChangeArrowheads="1"/>
            </p:cNvSpPr>
            <p:nvPr/>
          </p:nvSpPr>
          <p:spPr bwMode="auto">
            <a:xfrm>
              <a:off x="1478" y="2252"/>
              <a:ext cx="2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  <a:endParaRPr lang="en-US" sz="22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47122" name="AutoShape 51"/>
            <p:cNvSpPr>
              <a:spLocks noChangeArrowheads="1"/>
            </p:cNvSpPr>
            <p:nvPr/>
          </p:nvSpPr>
          <p:spPr bwMode="auto">
            <a:xfrm rot="784050" flipV="1">
              <a:off x="432" y="2304"/>
              <a:ext cx="336" cy="621"/>
            </a:xfrm>
            <a:prstGeom prst="curvedRightArrow">
              <a:avLst>
                <a:gd name="adj1" fmla="val 36964"/>
                <a:gd name="adj2" fmla="val 73929"/>
                <a:gd name="adj3" fmla="val 33333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3244850" y="3294063"/>
            <a:ext cx="1635125" cy="962025"/>
            <a:chOff x="2044" y="2075"/>
            <a:chExt cx="1030" cy="606"/>
          </a:xfrm>
        </p:grpSpPr>
        <p:sp>
          <p:nvSpPr>
            <p:cNvPr id="47119" name="AutoShape 53"/>
            <p:cNvSpPr>
              <a:spLocks noChangeArrowheads="1"/>
            </p:cNvSpPr>
            <p:nvPr/>
          </p:nvSpPr>
          <p:spPr bwMode="auto">
            <a:xfrm rot="2167634">
              <a:off x="2044" y="2441"/>
              <a:ext cx="615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2 w 21600"/>
                <a:gd name="T13" fmla="*/ 5400 h 21600"/>
                <a:gd name="T14" fmla="*/ 18896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70" name="Text Box 54"/>
            <p:cNvSpPr txBox="1">
              <a:spLocks noChangeArrowheads="1"/>
            </p:cNvSpPr>
            <p:nvPr/>
          </p:nvSpPr>
          <p:spPr bwMode="auto">
            <a:xfrm>
              <a:off x="2246" y="2075"/>
              <a:ext cx="82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Select</a:t>
              </a:r>
            </a:p>
            <a:p>
              <a:pPr eaLnBrk="0" hangingPunct="0">
                <a:defRPr/>
              </a:pPr>
              <a:r>
                <a:rPr lang="en-US" sz="200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this move</a:t>
              </a:r>
              <a:endParaRPr lang="en-US" sz="22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1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  <p:bldP spid="111620" grpId="0" build="p" bldLvl="2" autoUpdateAnimBg="0"/>
      <p:bldP spid="111647" grpId="0" animBg="1" autoUpdateAnimBg="0"/>
      <p:bldP spid="111648" grpId="0" autoUpdateAnimBg="0"/>
      <p:bldP spid="111649" grpId="0" autoUpdateAnimBg="0"/>
      <p:bldP spid="111658" grpId="0" autoUpdateAnimBg="0"/>
      <p:bldP spid="11166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7"/>
          <p:cNvSpPr>
            <a:spLocks noChangeArrowheads="1"/>
          </p:cNvSpPr>
          <p:nvPr/>
        </p:nvSpPr>
        <p:spPr bwMode="auto">
          <a:xfrm>
            <a:off x="6724650" y="6219825"/>
            <a:ext cx="347663" cy="2762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01763" y="2514600"/>
            <a:ext cx="6340475" cy="1400175"/>
            <a:chOff x="883" y="1584"/>
            <a:chExt cx="3994" cy="882"/>
          </a:xfrm>
        </p:grpSpPr>
        <p:sp>
          <p:nvSpPr>
            <p:cNvPr id="95235" name="Text Box 3"/>
            <p:cNvSpPr txBox="1">
              <a:spLocks noChangeArrowheads="1"/>
            </p:cNvSpPr>
            <p:nvPr/>
          </p:nvSpPr>
          <p:spPr bwMode="auto">
            <a:xfrm>
              <a:off x="883" y="2160"/>
              <a:ext cx="336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sp>
          <p:nvSpPr>
            <p:cNvPr id="95236" name="Text Box 4"/>
            <p:cNvSpPr txBox="1">
              <a:spLocks noChangeArrowheads="1"/>
            </p:cNvSpPr>
            <p:nvPr/>
          </p:nvSpPr>
          <p:spPr bwMode="auto">
            <a:xfrm>
              <a:off x="2102" y="2160"/>
              <a:ext cx="336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sp>
          <p:nvSpPr>
            <p:cNvPr id="95237" name="Text Box 5"/>
            <p:cNvSpPr txBox="1">
              <a:spLocks noChangeArrowheads="1"/>
            </p:cNvSpPr>
            <p:nvPr/>
          </p:nvSpPr>
          <p:spPr bwMode="auto">
            <a:xfrm>
              <a:off x="3321" y="2160"/>
              <a:ext cx="336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4541" y="2160"/>
              <a:ext cx="336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48194" name="Line 7"/>
            <p:cNvSpPr>
              <a:spLocks noChangeShapeType="1"/>
            </p:cNvSpPr>
            <p:nvPr/>
          </p:nvSpPr>
          <p:spPr bwMode="auto">
            <a:xfrm flipH="1">
              <a:off x="1056" y="1584"/>
              <a:ext cx="672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48195" name="Line 8"/>
            <p:cNvSpPr>
              <a:spLocks noChangeShapeType="1"/>
            </p:cNvSpPr>
            <p:nvPr/>
          </p:nvSpPr>
          <p:spPr bwMode="auto">
            <a:xfrm>
              <a:off x="1968" y="1632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48196" name="Line 9"/>
            <p:cNvSpPr>
              <a:spLocks noChangeShapeType="1"/>
            </p:cNvSpPr>
            <p:nvPr/>
          </p:nvSpPr>
          <p:spPr bwMode="auto">
            <a:xfrm flipH="1">
              <a:off x="3504" y="1632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48197" name="Line 10"/>
            <p:cNvSpPr>
              <a:spLocks noChangeShapeType="1"/>
            </p:cNvSpPr>
            <p:nvPr/>
          </p:nvSpPr>
          <p:spPr bwMode="auto">
            <a:xfrm>
              <a:off x="4080" y="1584"/>
              <a:ext cx="624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id-ID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69900" y="3886200"/>
            <a:ext cx="8204200" cy="1481138"/>
            <a:chOff x="296" y="2448"/>
            <a:chExt cx="5168" cy="933"/>
          </a:xfrm>
        </p:grpSpPr>
        <p:sp>
          <p:nvSpPr>
            <p:cNvPr id="48174" name="AutoShape 12"/>
            <p:cNvSpPr>
              <a:spLocks noChangeAspect="1" noChangeArrowheads="1"/>
            </p:cNvSpPr>
            <p:nvPr/>
          </p:nvSpPr>
          <p:spPr bwMode="auto">
            <a:xfrm>
              <a:off x="296" y="3072"/>
              <a:ext cx="386" cy="309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8175" name="AutoShape 13"/>
            <p:cNvSpPr>
              <a:spLocks noChangeAspect="1" noChangeArrowheads="1"/>
            </p:cNvSpPr>
            <p:nvPr/>
          </p:nvSpPr>
          <p:spPr bwMode="auto">
            <a:xfrm>
              <a:off x="979" y="3072"/>
              <a:ext cx="386" cy="309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8176" name="AutoShape 14"/>
            <p:cNvSpPr>
              <a:spLocks noChangeAspect="1" noChangeArrowheads="1"/>
            </p:cNvSpPr>
            <p:nvPr/>
          </p:nvSpPr>
          <p:spPr bwMode="auto">
            <a:xfrm>
              <a:off x="1662" y="3072"/>
              <a:ext cx="386" cy="309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8177" name="AutoShape 15"/>
            <p:cNvSpPr>
              <a:spLocks noChangeAspect="1" noChangeArrowheads="1"/>
            </p:cNvSpPr>
            <p:nvPr/>
          </p:nvSpPr>
          <p:spPr bwMode="auto">
            <a:xfrm>
              <a:off x="2345" y="3072"/>
              <a:ext cx="386" cy="309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8178" name="AutoShape 16"/>
            <p:cNvSpPr>
              <a:spLocks noChangeAspect="1" noChangeArrowheads="1"/>
            </p:cNvSpPr>
            <p:nvPr/>
          </p:nvSpPr>
          <p:spPr bwMode="auto">
            <a:xfrm>
              <a:off x="3028" y="3072"/>
              <a:ext cx="386" cy="309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8179" name="AutoShape 17"/>
            <p:cNvSpPr>
              <a:spLocks noChangeAspect="1" noChangeArrowheads="1"/>
            </p:cNvSpPr>
            <p:nvPr/>
          </p:nvSpPr>
          <p:spPr bwMode="auto">
            <a:xfrm>
              <a:off x="3711" y="3072"/>
              <a:ext cx="386" cy="309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8180" name="AutoShape 18"/>
            <p:cNvSpPr>
              <a:spLocks noChangeAspect="1" noChangeArrowheads="1"/>
            </p:cNvSpPr>
            <p:nvPr/>
          </p:nvSpPr>
          <p:spPr bwMode="auto">
            <a:xfrm>
              <a:off x="4394" y="3072"/>
              <a:ext cx="386" cy="309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8181" name="AutoShape 19"/>
            <p:cNvSpPr>
              <a:spLocks noChangeAspect="1" noChangeArrowheads="1"/>
            </p:cNvSpPr>
            <p:nvPr/>
          </p:nvSpPr>
          <p:spPr bwMode="auto">
            <a:xfrm>
              <a:off x="5078" y="3072"/>
              <a:ext cx="386" cy="309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8182" name="Line 20"/>
            <p:cNvSpPr>
              <a:spLocks noChangeShapeType="1"/>
            </p:cNvSpPr>
            <p:nvPr/>
          </p:nvSpPr>
          <p:spPr bwMode="auto">
            <a:xfrm flipH="1">
              <a:off x="480" y="2448"/>
              <a:ext cx="48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8183" name="Line 21"/>
            <p:cNvSpPr>
              <a:spLocks noChangeShapeType="1"/>
            </p:cNvSpPr>
            <p:nvPr/>
          </p:nvSpPr>
          <p:spPr bwMode="auto">
            <a:xfrm>
              <a:off x="1152" y="2448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8184" name="Line 22"/>
            <p:cNvSpPr>
              <a:spLocks noChangeShapeType="1"/>
            </p:cNvSpPr>
            <p:nvPr/>
          </p:nvSpPr>
          <p:spPr bwMode="auto">
            <a:xfrm flipH="1">
              <a:off x="1872" y="2448"/>
              <a:ext cx="336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8185" name="Line 23"/>
            <p:cNvSpPr>
              <a:spLocks noChangeShapeType="1"/>
            </p:cNvSpPr>
            <p:nvPr/>
          </p:nvSpPr>
          <p:spPr bwMode="auto">
            <a:xfrm>
              <a:off x="2352" y="2448"/>
              <a:ext cx="19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8186" name="Line 24"/>
            <p:cNvSpPr>
              <a:spLocks noChangeShapeType="1"/>
            </p:cNvSpPr>
            <p:nvPr/>
          </p:nvSpPr>
          <p:spPr bwMode="auto">
            <a:xfrm flipH="1">
              <a:off x="3216" y="2448"/>
              <a:ext cx="19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8187" name="Line 25"/>
            <p:cNvSpPr>
              <a:spLocks noChangeShapeType="1"/>
            </p:cNvSpPr>
            <p:nvPr/>
          </p:nvSpPr>
          <p:spPr bwMode="auto">
            <a:xfrm>
              <a:off x="3552" y="2448"/>
              <a:ext cx="336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8188" name="Line 26"/>
            <p:cNvSpPr>
              <a:spLocks noChangeShapeType="1"/>
            </p:cNvSpPr>
            <p:nvPr/>
          </p:nvSpPr>
          <p:spPr bwMode="auto">
            <a:xfrm flipH="1">
              <a:off x="4608" y="2448"/>
              <a:ext cx="4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8189" name="Line 27"/>
            <p:cNvSpPr>
              <a:spLocks noChangeShapeType="1"/>
            </p:cNvSpPr>
            <p:nvPr/>
          </p:nvSpPr>
          <p:spPr bwMode="auto">
            <a:xfrm>
              <a:off x="4800" y="2448"/>
              <a:ext cx="48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48133" name="AutoShape 28"/>
          <p:cNvSpPr>
            <a:spLocks noChangeAspect="1" noChangeArrowheads="1"/>
          </p:cNvSpPr>
          <p:nvPr/>
        </p:nvSpPr>
        <p:spPr bwMode="auto">
          <a:xfrm>
            <a:off x="1219200" y="6248400"/>
            <a:ext cx="384175" cy="307975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95261" name="Text Box 29"/>
          <p:cNvSpPr txBox="1">
            <a:spLocks noChangeArrowheads="1"/>
          </p:cNvSpPr>
          <p:nvPr/>
        </p:nvSpPr>
        <p:spPr bwMode="auto">
          <a:xfrm>
            <a:off x="1600200" y="62484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= terminal position</a:t>
            </a:r>
          </a:p>
        </p:txBody>
      </p:sp>
      <p:sp>
        <p:nvSpPr>
          <p:cNvPr id="95262" name="Text Box 30"/>
          <p:cNvSpPr txBox="1">
            <a:spLocks noChangeArrowheads="1"/>
          </p:cNvSpPr>
          <p:nvPr/>
        </p:nvSpPr>
        <p:spPr bwMode="auto">
          <a:xfrm>
            <a:off x="4495800" y="62484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= agent</a:t>
            </a:r>
          </a:p>
        </p:txBody>
      </p:sp>
      <p:sp>
        <p:nvSpPr>
          <p:cNvPr id="48136" name="Rectangle 31"/>
          <p:cNvSpPr>
            <a:spLocks noChangeArrowheads="1"/>
          </p:cNvSpPr>
          <p:nvPr/>
        </p:nvSpPr>
        <p:spPr bwMode="auto">
          <a:xfrm>
            <a:off x="4114800" y="6172200"/>
            <a:ext cx="3810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95264" name="Text Box 32"/>
          <p:cNvSpPr txBox="1">
            <a:spLocks noChangeArrowheads="1"/>
          </p:cNvSpPr>
          <p:nvPr/>
        </p:nvSpPr>
        <p:spPr bwMode="auto">
          <a:xfrm>
            <a:off x="7086600" y="62484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= opponent</a:t>
            </a:r>
          </a:p>
        </p:txBody>
      </p:sp>
      <p:sp>
        <p:nvSpPr>
          <p:cNvPr id="48138" name="Oval 33"/>
          <p:cNvSpPr>
            <a:spLocks noChangeArrowheads="1"/>
          </p:cNvSpPr>
          <p:nvPr/>
        </p:nvSpPr>
        <p:spPr bwMode="auto">
          <a:xfrm>
            <a:off x="6705600" y="6172200"/>
            <a:ext cx="381000" cy="381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457200" y="5486400"/>
            <a:ext cx="8458200" cy="395288"/>
            <a:chOff x="192" y="3456"/>
            <a:chExt cx="5328" cy="249"/>
          </a:xfrm>
        </p:grpSpPr>
        <p:sp>
          <p:nvSpPr>
            <p:cNvPr id="48166" name="Text Box 35"/>
            <p:cNvSpPr txBox="1">
              <a:spLocks noChangeArrowheads="1"/>
            </p:cNvSpPr>
            <p:nvPr/>
          </p:nvSpPr>
          <p:spPr bwMode="auto">
            <a:xfrm>
              <a:off x="192" y="3456"/>
              <a:ext cx="480" cy="249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b="1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48167" name="Text Box 36"/>
            <p:cNvSpPr txBox="1">
              <a:spLocks noChangeArrowheads="1"/>
            </p:cNvSpPr>
            <p:nvPr/>
          </p:nvSpPr>
          <p:spPr bwMode="auto">
            <a:xfrm>
              <a:off x="864" y="3456"/>
              <a:ext cx="576" cy="249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b="1">
                  <a:solidFill>
                    <a:srgbClr val="0000FF"/>
                  </a:solidFill>
                </a:rPr>
                <a:t>-5</a:t>
              </a:r>
            </a:p>
          </p:txBody>
        </p:sp>
        <p:sp>
          <p:nvSpPr>
            <p:cNvPr id="48168" name="Text Box 37"/>
            <p:cNvSpPr txBox="1">
              <a:spLocks noChangeArrowheads="1"/>
            </p:cNvSpPr>
            <p:nvPr/>
          </p:nvSpPr>
          <p:spPr bwMode="auto">
            <a:xfrm>
              <a:off x="1584" y="3456"/>
              <a:ext cx="576" cy="249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b="1">
                  <a:solidFill>
                    <a:srgbClr val="0000FF"/>
                  </a:solidFill>
                </a:rPr>
                <a:t>-5</a:t>
              </a:r>
            </a:p>
          </p:txBody>
        </p:sp>
        <p:sp>
          <p:nvSpPr>
            <p:cNvPr id="48169" name="Text Box 38"/>
            <p:cNvSpPr txBox="1">
              <a:spLocks noChangeArrowheads="1"/>
            </p:cNvSpPr>
            <p:nvPr/>
          </p:nvSpPr>
          <p:spPr bwMode="auto">
            <a:xfrm>
              <a:off x="2304" y="3456"/>
              <a:ext cx="576" cy="249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b="1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8170" name="Text Box 39"/>
            <p:cNvSpPr txBox="1">
              <a:spLocks noChangeArrowheads="1"/>
            </p:cNvSpPr>
            <p:nvPr/>
          </p:nvSpPr>
          <p:spPr bwMode="auto">
            <a:xfrm>
              <a:off x="3024" y="3456"/>
              <a:ext cx="576" cy="249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b="1">
                  <a:solidFill>
                    <a:srgbClr val="0000FF"/>
                  </a:solidFill>
                </a:rPr>
                <a:t>-7</a:t>
              </a:r>
            </a:p>
          </p:txBody>
        </p:sp>
        <p:sp>
          <p:nvSpPr>
            <p:cNvPr id="48171" name="Text Box 40"/>
            <p:cNvSpPr txBox="1">
              <a:spLocks noChangeArrowheads="1"/>
            </p:cNvSpPr>
            <p:nvPr/>
          </p:nvSpPr>
          <p:spPr bwMode="auto">
            <a:xfrm>
              <a:off x="3696" y="3456"/>
              <a:ext cx="576" cy="249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48172" name="Text Box 41"/>
            <p:cNvSpPr txBox="1">
              <a:spLocks noChangeArrowheads="1"/>
            </p:cNvSpPr>
            <p:nvPr/>
          </p:nvSpPr>
          <p:spPr bwMode="auto">
            <a:xfrm>
              <a:off x="4464" y="3456"/>
              <a:ext cx="576" cy="249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b="1">
                  <a:solidFill>
                    <a:srgbClr val="0000FF"/>
                  </a:solidFill>
                </a:rPr>
                <a:t>-3</a:t>
              </a:r>
            </a:p>
          </p:txBody>
        </p:sp>
        <p:sp>
          <p:nvSpPr>
            <p:cNvPr id="48173" name="Text Box 42"/>
            <p:cNvSpPr txBox="1">
              <a:spLocks noChangeArrowheads="1"/>
            </p:cNvSpPr>
            <p:nvPr/>
          </p:nvSpPr>
          <p:spPr bwMode="auto">
            <a:xfrm>
              <a:off x="5040" y="3456"/>
              <a:ext cx="480" cy="249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b="1">
                  <a:solidFill>
                    <a:srgbClr val="0000FF"/>
                  </a:solidFill>
                </a:rPr>
                <a:t>-8</a:t>
              </a:r>
            </a:p>
          </p:txBody>
        </p:sp>
      </p:grp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3810000" y="68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95276" name="Text Box 44"/>
          <p:cNvSpPr txBox="1">
            <a:spLocks noChangeArrowheads="1"/>
          </p:cNvSpPr>
          <p:nvPr/>
        </p:nvSpPr>
        <p:spPr bwMode="auto">
          <a:xfrm>
            <a:off x="0" y="34290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MAX</a:t>
            </a:r>
          </a:p>
        </p:txBody>
      </p:sp>
      <p:sp>
        <p:nvSpPr>
          <p:cNvPr id="95277" name="Text Box 45"/>
          <p:cNvSpPr txBox="1">
            <a:spLocks noChangeArrowheads="1"/>
          </p:cNvSpPr>
          <p:nvPr/>
        </p:nvSpPr>
        <p:spPr bwMode="auto">
          <a:xfrm>
            <a:off x="0" y="21336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MIN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990600" y="3505200"/>
            <a:ext cx="6096000" cy="395288"/>
            <a:chOff x="624" y="2208"/>
            <a:chExt cx="3840" cy="249"/>
          </a:xfrm>
        </p:grpSpPr>
        <p:sp>
          <p:nvSpPr>
            <p:cNvPr id="48162" name="Text Box 47"/>
            <p:cNvSpPr txBox="1">
              <a:spLocks noChangeArrowheads="1"/>
            </p:cNvSpPr>
            <p:nvPr/>
          </p:nvSpPr>
          <p:spPr bwMode="auto">
            <a:xfrm>
              <a:off x="624" y="2208"/>
              <a:ext cx="240" cy="249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b="1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48163" name="Text Box 48"/>
            <p:cNvSpPr txBox="1">
              <a:spLocks noChangeArrowheads="1"/>
            </p:cNvSpPr>
            <p:nvPr/>
          </p:nvSpPr>
          <p:spPr bwMode="auto">
            <a:xfrm>
              <a:off x="1872" y="2208"/>
              <a:ext cx="192" cy="249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b="1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8164" name="Text Box 49"/>
            <p:cNvSpPr txBox="1">
              <a:spLocks noChangeArrowheads="1"/>
            </p:cNvSpPr>
            <p:nvPr/>
          </p:nvSpPr>
          <p:spPr bwMode="auto">
            <a:xfrm>
              <a:off x="3072" y="2208"/>
              <a:ext cx="192" cy="249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48165" name="Text Box 50"/>
            <p:cNvSpPr txBox="1">
              <a:spLocks noChangeArrowheads="1"/>
            </p:cNvSpPr>
            <p:nvPr/>
          </p:nvSpPr>
          <p:spPr bwMode="auto">
            <a:xfrm>
              <a:off x="4176" y="2208"/>
              <a:ext cx="288" cy="249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b="1">
                  <a:solidFill>
                    <a:srgbClr val="0000FF"/>
                  </a:solidFill>
                </a:rPr>
                <a:t>-3</a:t>
              </a:r>
            </a:p>
          </p:txBody>
        </p:sp>
      </p:grpSp>
      <p:sp>
        <p:nvSpPr>
          <p:cNvPr id="95283" name="Text Box 51"/>
          <p:cNvSpPr txBox="1">
            <a:spLocks noChangeArrowheads="1"/>
          </p:cNvSpPr>
          <p:nvPr/>
        </p:nvSpPr>
        <p:spPr bwMode="auto">
          <a:xfrm>
            <a:off x="0" y="6858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MAX</a:t>
            </a:r>
          </a:p>
        </p:txBody>
      </p: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2209800" y="2133600"/>
            <a:ext cx="3657600" cy="395288"/>
            <a:chOff x="1392" y="1344"/>
            <a:chExt cx="2304" cy="249"/>
          </a:xfrm>
        </p:grpSpPr>
        <p:sp>
          <p:nvSpPr>
            <p:cNvPr id="48160" name="Text Box 53"/>
            <p:cNvSpPr txBox="1">
              <a:spLocks noChangeArrowheads="1"/>
            </p:cNvSpPr>
            <p:nvPr/>
          </p:nvSpPr>
          <p:spPr bwMode="auto">
            <a:xfrm>
              <a:off x="1392" y="1344"/>
              <a:ext cx="240" cy="249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b="1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8161" name="Text Box 54"/>
            <p:cNvSpPr txBox="1">
              <a:spLocks noChangeArrowheads="1"/>
            </p:cNvSpPr>
            <p:nvPr/>
          </p:nvSpPr>
          <p:spPr bwMode="auto">
            <a:xfrm>
              <a:off x="3360" y="1344"/>
              <a:ext cx="336" cy="249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b="1">
                  <a:solidFill>
                    <a:srgbClr val="0000FF"/>
                  </a:solidFill>
                </a:rPr>
                <a:t>-3</a:t>
              </a:r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2641600" y="1143000"/>
            <a:ext cx="3860800" cy="1485900"/>
            <a:chOff x="1664" y="720"/>
            <a:chExt cx="2432" cy="936"/>
          </a:xfrm>
        </p:grpSpPr>
        <p:sp>
          <p:nvSpPr>
            <p:cNvPr id="48152" name="Line 56"/>
            <p:cNvSpPr>
              <a:spLocks noChangeShapeType="1"/>
            </p:cNvSpPr>
            <p:nvPr/>
          </p:nvSpPr>
          <p:spPr bwMode="auto">
            <a:xfrm flipH="1">
              <a:off x="1968" y="720"/>
              <a:ext cx="72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48153" name="Line 57"/>
            <p:cNvSpPr>
              <a:spLocks noChangeShapeType="1"/>
            </p:cNvSpPr>
            <p:nvPr/>
          </p:nvSpPr>
          <p:spPr bwMode="auto">
            <a:xfrm>
              <a:off x="3024" y="720"/>
              <a:ext cx="768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id-ID"/>
            </a:p>
          </p:txBody>
        </p:sp>
        <p:grpSp>
          <p:nvGrpSpPr>
            <p:cNvPr id="48154" name="Group 58"/>
            <p:cNvGrpSpPr>
              <a:grpSpLocks/>
            </p:cNvGrpSpPr>
            <p:nvPr/>
          </p:nvGrpSpPr>
          <p:grpSpPr bwMode="auto">
            <a:xfrm>
              <a:off x="1664" y="1272"/>
              <a:ext cx="384" cy="384"/>
              <a:chOff x="1664" y="1272"/>
              <a:chExt cx="384" cy="384"/>
            </a:xfrm>
          </p:grpSpPr>
          <p:sp>
            <p:nvSpPr>
              <p:cNvPr id="95291" name="Text Box 59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3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dirty="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48159" name="Oval 60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grpSp>
          <p:nvGrpSpPr>
            <p:cNvPr id="48155" name="Group 61"/>
            <p:cNvGrpSpPr>
              <a:grpSpLocks/>
            </p:cNvGrpSpPr>
            <p:nvPr/>
          </p:nvGrpSpPr>
          <p:grpSpPr bwMode="auto">
            <a:xfrm>
              <a:off x="3712" y="1272"/>
              <a:ext cx="384" cy="384"/>
              <a:chOff x="3712" y="1272"/>
              <a:chExt cx="384" cy="384"/>
            </a:xfrm>
          </p:grpSpPr>
          <p:sp>
            <p:nvSpPr>
              <p:cNvPr id="95294" name="Text Box 62"/>
              <p:cNvSpPr txBox="1">
                <a:spLocks noChangeArrowheads="1"/>
              </p:cNvSpPr>
              <p:nvPr/>
            </p:nvSpPr>
            <p:spPr bwMode="auto">
              <a:xfrm>
                <a:off x="3712" y="1320"/>
                <a:ext cx="384" cy="3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dirty="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48157" name="Oval 63"/>
              <p:cNvSpPr>
                <a:spLocks noChangeArrowheads="1"/>
              </p:cNvSpPr>
              <p:nvPr/>
            </p:nvSpPr>
            <p:spPr bwMode="auto">
              <a:xfrm>
                <a:off x="3712" y="1272"/>
                <a:ext cx="384" cy="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</p:grpSp>
      <p:sp>
        <p:nvSpPr>
          <p:cNvPr id="95296" name="Text Box 64"/>
          <p:cNvSpPr txBox="1">
            <a:spLocks noChangeArrowheads="1"/>
          </p:cNvSpPr>
          <p:nvPr/>
        </p:nvSpPr>
        <p:spPr bwMode="auto">
          <a:xfrm>
            <a:off x="4306888" y="685800"/>
            <a:ext cx="5334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</a:t>
            </a:r>
          </a:p>
        </p:txBody>
      </p:sp>
      <p:sp>
        <p:nvSpPr>
          <p:cNvPr id="95303" name="Rectangle 71"/>
          <p:cNvSpPr>
            <a:spLocks noGrp="1" noChangeArrowheads="1"/>
          </p:cNvSpPr>
          <p:nvPr>
            <p:ph type="title"/>
          </p:nvPr>
        </p:nvSpPr>
        <p:spPr>
          <a:xfrm>
            <a:off x="76200" y="139700"/>
            <a:ext cx="8763000" cy="469900"/>
          </a:xfrm>
        </p:spPr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Playing -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example</a:t>
            </a: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524000" y="990600"/>
            <a:ext cx="2286000" cy="609600"/>
            <a:chOff x="960" y="624"/>
            <a:chExt cx="1440" cy="384"/>
          </a:xfrm>
        </p:grpSpPr>
        <p:sp>
          <p:nvSpPr>
            <p:cNvPr id="48150" name="AutoShape 68"/>
            <p:cNvSpPr>
              <a:spLocks noChangeArrowheads="1"/>
            </p:cNvSpPr>
            <p:nvPr/>
          </p:nvSpPr>
          <p:spPr bwMode="auto">
            <a:xfrm rot="8178963">
              <a:off x="1728" y="816"/>
              <a:ext cx="672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D6009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305" name="Text Box 73"/>
            <p:cNvSpPr txBox="1">
              <a:spLocks noChangeArrowheads="1"/>
            </p:cNvSpPr>
            <p:nvPr/>
          </p:nvSpPr>
          <p:spPr bwMode="auto">
            <a:xfrm>
              <a:off x="960" y="624"/>
              <a:ext cx="12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Select this move</a:t>
              </a: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5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5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5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5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5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5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75" grpId="0" autoUpdateAnimBg="0"/>
      <p:bldP spid="95276" grpId="0" autoUpdateAnimBg="0"/>
      <p:bldP spid="95277" grpId="0" autoUpdateAnimBg="0"/>
      <p:bldP spid="95283" grpId="0" autoUpdateAnimBg="0"/>
      <p:bldP spid="95296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086600" cy="838200"/>
          </a:xfrm>
        </p:spPr>
        <p:txBody>
          <a:bodyPr/>
          <a:lstStyle/>
          <a:p>
            <a:r>
              <a:rPr lang="en-US" altLang="id-ID" smtClean="0"/>
              <a:t>Alpha-Beta Pruning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838200" y="1460500"/>
            <a:ext cx="8305800" cy="520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Clr>
                <a:srgbClr val="660066"/>
              </a:buClr>
              <a:defRPr/>
            </a:pPr>
            <a:r>
              <a:rPr lang="en-US" sz="2000" dirty="0">
                <a:solidFill>
                  <a:schemeClr val="tx1"/>
                </a:solidFill>
              </a:rPr>
              <a:t>Generally applied optimization on Mini-max.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838200" y="1981200"/>
            <a:ext cx="8305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660066"/>
              </a:buClr>
            </a:pPr>
            <a:r>
              <a:rPr lang="en-US" altLang="id-ID" sz="2000" u="sng"/>
              <a:t>Instead of:</a:t>
            </a:r>
            <a:r>
              <a:rPr lang="en-US" altLang="id-ID" sz="2000"/>
              <a:t> </a:t>
            </a:r>
          </a:p>
          <a:p>
            <a:pPr lvl="1" eaLnBrk="1" hangingPunct="1">
              <a:buClr>
                <a:srgbClr val="660066"/>
              </a:buClr>
              <a:buSzPct val="55000"/>
            </a:pPr>
            <a:r>
              <a:rPr lang="en-US" altLang="id-ID" sz="2000"/>
              <a:t> </a:t>
            </a:r>
            <a:r>
              <a:rPr lang="en-US" altLang="id-ID" sz="2000" u="sng"/>
              <a:t>first</a:t>
            </a:r>
            <a:r>
              <a:rPr lang="en-US" altLang="id-ID" sz="2000"/>
              <a:t> creating the entire tree (up to depth-level)</a:t>
            </a:r>
          </a:p>
          <a:p>
            <a:pPr lvl="1" eaLnBrk="1" hangingPunct="1">
              <a:buClr>
                <a:srgbClr val="660066"/>
              </a:buClr>
              <a:buSzPct val="55000"/>
            </a:pPr>
            <a:r>
              <a:rPr lang="en-US" altLang="id-ID" sz="2000"/>
              <a:t> </a:t>
            </a:r>
            <a:r>
              <a:rPr lang="en-US" altLang="id-ID" sz="2000" u="sng"/>
              <a:t>then</a:t>
            </a:r>
            <a:r>
              <a:rPr lang="en-US" altLang="id-ID" sz="2000"/>
              <a:t> doing all propagation</a:t>
            </a:r>
          </a:p>
          <a:p>
            <a:pPr eaLnBrk="1" hangingPunct="1">
              <a:buClr>
                <a:srgbClr val="660066"/>
              </a:buClr>
            </a:pPr>
            <a:r>
              <a:rPr lang="en-US" altLang="id-ID" sz="2000" u="sng"/>
              <a:t>Interleave</a:t>
            </a:r>
            <a:r>
              <a:rPr lang="en-US" altLang="id-ID" sz="2000"/>
              <a:t> the generation of the tree and the propagation of values.</a:t>
            </a:r>
          </a:p>
          <a:p>
            <a:pPr eaLnBrk="1" hangingPunct="1">
              <a:buClr>
                <a:srgbClr val="660066"/>
              </a:buClr>
            </a:pPr>
            <a:endParaRPr lang="en-US" altLang="id-ID" sz="2000" u="sng"/>
          </a:p>
          <a:p>
            <a:pPr eaLnBrk="1" hangingPunct="1">
              <a:buClr>
                <a:srgbClr val="660066"/>
              </a:buClr>
            </a:pPr>
            <a:r>
              <a:rPr lang="en-US" altLang="id-ID" sz="2000" u="sng"/>
              <a:t>Point:</a:t>
            </a:r>
            <a:endParaRPr lang="en-US" altLang="id-ID" sz="2000"/>
          </a:p>
          <a:p>
            <a:pPr lvl="1" eaLnBrk="1" hangingPunct="1">
              <a:buClr>
                <a:srgbClr val="660066"/>
              </a:buClr>
              <a:buSzPct val="55000"/>
            </a:pPr>
            <a:r>
              <a:rPr lang="en-US" altLang="id-ID" sz="2000"/>
              <a:t> some of the obtained values in the tree will provide information that other (non-generated) parts are </a:t>
            </a:r>
            <a:r>
              <a:rPr lang="en-US" altLang="id-ID" sz="2000" u="sng"/>
              <a:t>redundant</a:t>
            </a:r>
            <a:r>
              <a:rPr lang="en-US" altLang="id-ID" sz="2000"/>
              <a:t> and do not need to be generated.</a:t>
            </a:r>
          </a:p>
          <a:p>
            <a:pPr lvl="1" eaLnBrk="1" hangingPunct="1">
              <a:buClr>
                <a:srgbClr val="660066"/>
              </a:buClr>
              <a:buSzPct val="55000"/>
            </a:pPr>
            <a:endParaRPr lang="en-US" altLang="id-ID" sz="200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autoUpdateAnimBg="0"/>
      <p:bldP spid="113668" grpId="0" build="p" bldLvl="2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" y="2514600"/>
            <a:ext cx="6172200" cy="4114800"/>
            <a:chOff x="48" y="1584"/>
            <a:chExt cx="3888" cy="2592"/>
          </a:xfrm>
        </p:grpSpPr>
        <p:grpSp>
          <p:nvGrpSpPr>
            <p:cNvPr id="50216" name="Group 3"/>
            <p:cNvGrpSpPr>
              <a:grpSpLocks/>
            </p:cNvGrpSpPr>
            <p:nvPr/>
          </p:nvGrpSpPr>
          <p:grpSpPr bwMode="auto">
            <a:xfrm>
              <a:off x="48" y="1584"/>
              <a:ext cx="3888" cy="2592"/>
              <a:chOff x="48" y="1584"/>
              <a:chExt cx="3888" cy="2592"/>
            </a:xfrm>
          </p:grpSpPr>
          <p:grpSp>
            <p:nvGrpSpPr>
              <p:cNvPr id="50218" name="Group 4"/>
              <p:cNvGrpSpPr>
                <a:grpSpLocks/>
              </p:cNvGrpSpPr>
              <p:nvPr/>
            </p:nvGrpSpPr>
            <p:grpSpPr bwMode="auto">
              <a:xfrm>
                <a:off x="48" y="1584"/>
                <a:ext cx="3888" cy="2592"/>
                <a:chOff x="48" y="1584"/>
                <a:chExt cx="3888" cy="2592"/>
              </a:xfrm>
            </p:grpSpPr>
            <p:grpSp>
              <p:nvGrpSpPr>
                <p:cNvPr id="50221" name="Group 5"/>
                <p:cNvGrpSpPr>
                  <a:grpSpLocks/>
                </p:cNvGrpSpPr>
                <p:nvPr/>
              </p:nvGrpSpPr>
              <p:grpSpPr bwMode="auto">
                <a:xfrm>
                  <a:off x="48" y="1584"/>
                  <a:ext cx="3888" cy="2592"/>
                  <a:chOff x="48" y="1584"/>
                  <a:chExt cx="3888" cy="2592"/>
                </a:xfrm>
              </p:grpSpPr>
              <p:sp>
                <p:nvSpPr>
                  <p:cNvPr id="114694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48" y="1584"/>
                    <a:ext cx="3888" cy="2592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en-US" sz="200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</a:endParaRPr>
                  </a:p>
                </p:txBody>
              </p:sp>
              <p:sp>
                <p:nvSpPr>
                  <p:cNvPr id="50224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1632"/>
                    <a:ext cx="192" cy="192"/>
                  </a:xfrm>
                  <a:prstGeom prst="bevel">
                    <a:avLst>
                      <a:gd name="adj" fmla="val 12500"/>
                    </a:avLst>
                  </a:prstGeom>
                  <a:gradFill rotWithShape="0">
                    <a:gsLst>
                      <a:gs pos="0">
                        <a:srgbClr val="000099"/>
                      </a:gs>
                      <a:gs pos="100000">
                        <a:srgbClr val="000047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114696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" y="2678"/>
                    <a:ext cx="472" cy="25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>
                      <a:defRPr/>
                    </a:pPr>
                    <a:r>
                      <a:rPr lang="en-US" sz="2000"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</a:rPr>
                      <a:t>MIN</a:t>
                    </a:r>
                    <a:endParaRPr lang="en-US" sz="2000">
                      <a:solidFill>
                        <a:srgbClr val="00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</a:endParaRPr>
                  </a:p>
                </p:txBody>
              </p:sp>
              <p:sp>
                <p:nvSpPr>
                  <p:cNvPr id="50226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688"/>
                    <a:ext cx="192" cy="192"/>
                  </a:xfrm>
                  <a:prstGeom prst="bevel">
                    <a:avLst>
                      <a:gd name="adj" fmla="val 12500"/>
                    </a:avLst>
                  </a:prstGeom>
                  <a:solidFill>
                    <a:srgbClr val="CC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0227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3648"/>
                    <a:ext cx="192" cy="192"/>
                  </a:xfrm>
                  <a:prstGeom prst="bevel">
                    <a:avLst>
                      <a:gd name="adj" fmla="val 12500"/>
                    </a:avLst>
                  </a:prstGeom>
                  <a:gradFill rotWithShape="0">
                    <a:gsLst>
                      <a:gs pos="0">
                        <a:srgbClr val="000099"/>
                      </a:gs>
                      <a:gs pos="100000">
                        <a:srgbClr val="000047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11469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" y="3638"/>
                    <a:ext cx="490" cy="25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>
                      <a:defRPr/>
                    </a:pPr>
                    <a:r>
                      <a:rPr lang="en-US" sz="2000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</a:rPr>
                      <a:t>MAX</a:t>
                    </a:r>
                    <a:endParaRPr lang="en-US" sz="200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0229" name="AutoShape 12"/>
                  <p:cNvCxnSpPr>
                    <a:cxnSpLocks noChangeShapeType="1"/>
                    <a:stCxn id="50224" idx="2"/>
                    <a:endCxn id="50226" idx="6"/>
                  </p:cNvCxnSpPr>
                  <p:nvPr/>
                </p:nvCxnSpPr>
                <p:spPr bwMode="auto">
                  <a:xfrm flipH="1">
                    <a:off x="1152" y="1824"/>
                    <a:ext cx="864" cy="864"/>
                  </a:xfrm>
                  <a:prstGeom prst="straightConnector1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cxnSp>
              <p:cxnSp>
                <p:nvCxnSpPr>
                  <p:cNvPr id="50230" name="AutoShape 1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720" y="2880"/>
                    <a:ext cx="432" cy="768"/>
                  </a:xfrm>
                  <a:prstGeom prst="straightConnector1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</p:cxnSp>
              <p:sp>
                <p:nvSpPr>
                  <p:cNvPr id="11470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" y="1584"/>
                    <a:ext cx="490" cy="25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>
                      <a:defRPr/>
                    </a:pPr>
                    <a:r>
                      <a:rPr lang="en-US" sz="2000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</a:rPr>
                      <a:t>MAX</a:t>
                    </a:r>
                    <a:endParaRPr lang="en-US" sz="200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1470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93" y="3792"/>
                  <a:ext cx="223" cy="26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220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</a:rPr>
                    <a:t>2</a:t>
                  </a:r>
                </a:p>
              </p:txBody>
            </p:sp>
          </p:grpSp>
          <p:sp>
            <p:nvSpPr>
              <p:cNvPr id="50219" name="Line 16"/>
              <p:cNvSpPr>
                <a:spLocks noChangeShapeType="1"/>
              </p:cNvSpPr>
              <p:nvPr/>
            </p:nvSpPr>
            <p:spPr bwMode="auto">
              <a:xfrm flipH="1">
                <a:off x="1152" y="1824"/>
                <a:ext cx="864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50220" name="Line 17"/>
              <p:cNvSpPr>
                <a:spLocks noChangeShapeType="1"/>
              </p:cNvSpPr>
              <p:nvPr/>
            </p:nvSpPr>
            <p:spPr bwMode="auto">
              <a:xfrm flipH="1">
                <a:off x="720" y="2880"/>
                <a:ext cx="432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50217" name="Rectangle 18"/>
            <p:cNvSpPr>
              <a:spLocks noChangeArrowheads="1"/>
            </p:cNvSpPr>
            <p:nvPr/>
          </p:nvSpPr>
          <p:spPr bwMode="auto">
            <a:xfrm>
              <a:off x="48" y="1584"/>
              <a:ext cx="3888" cy="25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sp>
        <p:nvSpPr>
          <p:cNvPr id="114707" name="Rectangle 19"/>
          <p:cNvSpPr>
            <a:spLocks noGrp="1" noChangeArrowheads="1"/>
          </p:cNvSpPr>
          <p:nvPr>
            <p:ph type="title"/>
          </p:nvPr>
        </p:nvSpPr>
        <p:spPr>
          <a:xfrm>
            <a:off x="1295400" y="177800"/>
            <a:ext cx="7010400" cy="6858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Alpha-Beta idea:</a:t>
            </a:r>
          </a:p>
        </p:txBody>
      </p:sp>
      <p:sp>
        <p:nvSpPr>
          <p:cNvPr id="114708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723900" y="863600"/>
            <a:ext cx="8458200" cy="1574800"/>
          </a:xfr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altLang="id-ID" sz="2400" smtClean="0"/>
              <a:t>Principles:</a:t>
            </a:r>
          </a:p>
          <a:p>
            <a:pPr lvl="1">
              <a:buClr>
                <a:srgbClr val="006600"/>
              </a:buClr>
            </a:pPr>
            <a:r>
              <a:rPr lang="en-US" altLang="id-ID" sz="2400" smtClean="0"/>
              <a:t> generate the tree depth-first, left-to-right</a:t>
            </a:r>
          </a:p>
        </p:txBody>
      </p:sp>
      <p:sp>
        <p:nvSpPr>
          <p:cNvPr id="114709" name="Rectangle 21"/>
          <p:cNvSpPr>
            <a:spLocks noChangeArrowheads="1"/>
          </p:cNvSpPr>
          <p:nvPr/>
        </p:nvSpPr>
        <p:spPr bwMode="auto">
          <a:xfrm>
            <a:off x="839788" y="1752600"/>
            <a:ext cx="8305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Clr>
                <a:srgbClr val="006600"/>
              </a:buClr>
              <a:buSzPct val="55000"/>
            </a:pPr>
            <a:r>
              <a:rPr lang="en-US" altLang="id-ID"/>
              <a:t> propagate final values of nodes as initial estimates for their parent node.</a:t>
            </a: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838200" y="4221163"/>
            <a:ext cx="762000" cy="1412875"/>
            <a:chOff x="528" y="2659"/>
            <a:chExt cx="480" cy="890"/>
          </a:xfrm>
        </p:grpSpPr>
        <p:sp>
          <p:nvSpPr>
            <p:cNvPr id="50214" name="AutoShape 23"/>
            <p:cNvSpPr>
              <a:spLocks noChangeArrowheads="1"/>
            </p:cNvSpPr>
            <p:nvPr/>
          </p:nvSpPr>
          <p:spPr bwMode="auto">
            <a:xfrm flipV="1">
              <a:off x="528" y="2928"/>
              <a:ext cx="192" cy="621"/>
            </a:xfrm>
            <a:prstGeom prst="curvedRightArrow">
              <a:avLst>
                <a:gd name="adj1" fmla="val 64688"/>
                <a:gd name="adj2" fmla="val 129375"/>
                <a:gd name="adj3" fmla="val 33333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14712" name="Text Box 24"/>
            <p:cNvSpPr txBox="1">
              <a:spLocks noChangeArrowheads="1"/>
            </p:cNvSpPr>
            <p:nvPr/>
          </p:nvSpPr>
          <p:spPr bwMode="auto">
            <a:xfrm>
              <a:off x="688" y="2659"/>
              <a:ext cx="32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</a:t>
              </a:r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828800" y="4572000"/>
            <a:ext cx="609600" cy="1874838"/>
            <a:chOff x="1152" y="2880"/>
            <a:chExt cx="384" cy="1181"/>
          </a:xfrm>
        </p:grpSpPr>
        <p:grpSp>
          <p:nvGrpSpPr>
            <p:cNvPr id="50210" name="Group 26"/>
            <p:cNvGrpSpPr>
              <a:grpSpLocks/>
            </p:cNvGrpSpPr>
            <p:nvPr/>
          </p:nvGrpSpPr>
          <p:grpSpPr bwMode="auto">
            <a:xfrm>
              <a:off x="1152" y="2880"/>
              <a:ext cx="363" cy="960"/>
              <a:chOff x="4272" y="2976"/>
              <a:chExt cx="363" cy="960"/>
            </a:xfrm>
          </p:grpSpPr>
          <p:sp>
            <p:nvSpPr>
              <p:cNvPr id="50212" name="AutoShape 27"/>
              <p:cNvSpPr>
                <a:spLocks noChangeArrowheads="1"/>
              </p:cNvSpPr>
              <p:nvPr/>
            </p:nvSpPr>
            <p:spPr bwMode="auto">
              <a:xfrm>
                <a:off x="4443" y="3744"/>
                <a:ext cx="192" cy="192"/>
              </a:xfrm>
              <a:prstGeom prst="bevel">
                <a:avLst>
                  <a:gd name="adj" fmla="val 12500"/>
                </a:avLst>
              </a:prstGeom>
              <a:gradFill rotWithShape="0">
                <a:gsLst>
                  <a:gs pos="0">
                    <a:srgbClr val="000099"/>
                  </a:gs>
                  <a:gs pos="100000">
                    <a:srgbClr val="0000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cxnSp>
            <p:nvCxnSpPr>
              <p:cNvPr id="50213" name="AutoShape 28"/>
              <p:cNvCxnSpPr>
                <a:cxnSpLocks noChangeShapeType="1"/>
              </p:cNvCxnSpPr>
              <p:nvPr/>
            </p:nvCxnSpPr>
            <p:spPr bwMode="auto">
              <a:xfrm>
                <a:off x="4272" y="2976"/>
                <a:ext cx="267" cy="76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4717" name="Text Box 29"/>
            <p:cNvSpPr txBox="1">
              <a:spLocks noChangeArrowheads="1"/>
            </p:cNvSpPr>
            <p:nvPr/>
          </p:nvSpPr>
          <p:spPr bwMode="auto">
            <a:xfrm>
              <a:off x="1313" y="3792"/>
              <a:ext cx="2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  <a:endParaRPr lang="en-US" sz="22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2009775" y="4221163"/>
            <a:ext cx="657225" cy="1417637"/>
            <a:chOff x="1266" y="2659"/>
            <a:chExt cx="414" cy="893"/>
          </a:xfrm>
        </p:grpSpPr>
        <p:sp>
          <p:nvSpPr>
            <p:cNvPr id="114719" name="Text Box 31"/>
            <p:cNvSpPr txBox="1">
              <a:spLocks noChangeArrowheads="1"/>
            </p:cNvSpPr>
            <p:nvPr/>
          </p:nvSpPr>
          <p:spPr bwMode="auto">
            <a:xfrm>
              <a:off x="1266" y="2659"/>
              <a:ext cx="31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=2</a:t>
              </a:r>
              <a:endParaRPr lang="en-US" sz="22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50209" name="AutoShape 32"/>
            <p:cNvSpPr>
              <a:spLocks noChangeArrowheads="1"/>
            </p:cNvSpPr>
            <p:nvPr/>
          </p:nvSpPr>
          <p:spPr bwMode="auto">
            <a:xfrm flipH="1" flipV="1">
              <a:off x="1488" y="2931"/>
              <a:ext cx="192" cy="621"/>
            </a:xfrm>
            <a:prstGeom prst="curvedRightArrow">
              <a:avLst>
                <a:gd name="adj1" fmla="val 64688"/>
                <a:gd name="adj2" fmla="val 129375"/>
                <a:gd name="adj3" fmla="val 33333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1004888" y="2544763"/>
            <a:ext cx="2043112" cy="1550987"/>
            <a:chOff x="633" y="1603"/>
            <a:chExt cx="1287" cy="977"/>
          </a:xfrm>
        </p:grpSpPr>
        <p:sp>
          <p:nvSpPr>
            <p:cNvPr id="50206" name="AutoShape 34"/>
            <p:cNvSpPr>
              <a:spLocks noChangeArrowheads="1"/>
            </p:cNvSpPr>
            <p:nvPr/>
          </p:nvSpPr>
          <p:spPr bwMode="auto">
            <a:xfrm rot="784050" flipV="1">
              <a:off x="633" y="1633"/>
              <a:ext cx="624" cy="947"/>
            </a:xfrm>
            <a:prstGeom prst="curvedRightArrow">
              <a:avLst>
                <a:gd name="adj1" fmla="val 30353"/>
                <a:gd name="adj2" fmla="val 60705"/>
                <a:gd name="adj3" fmla="val 33333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14723" name="Text Box 35"/>
            <p:cNvSpPr txBox="1">
              <a:spLocks noChangeArrowheads="1"/>
            </p:cNvSpPr>
            <p:nvPr/>
          </p:nvSpPr>
          <p:spPr bwMode="auto">
            <a:xfrm>
              <a:off x="1600" y="1603"/>
              <a:ext cx="32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</a:t>
              </a:r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  <a:endParaRPr lang="en-US" sz="22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3200400" y="2895600"/>
            <a:ext cx="1600200" cy="3551238"/>
            <a:chOff x="2016" y="1824"/>
            <a:chExt cx="1008" cy="2237"/>
          </a:xfrm>
        </p:grpSpPr>
        <p:grpSp>
          <p:nvGrpSpPr>
            <p:cNvPr id="50200" name="Group 37"/>
            <p:cNvGrpSpPr>
              <a:grpSpLocks/>
            </p:cNvGrpSpPr>
            <p:nvPr/>
          </p:nvGrpSpPr>
          <p:grpSpPr bwMode="auto">
            <a:xfrm>
              <a:off x="2016" y="1824"/>
              <a:ext cx="1008" cy="2016"/>
              <a:chOff x="4224" y="1920"/>
              <a:chExt cx="1008" cy="2016"/>
            </a:xfrm>
          </p:grpSpPr>
          <p:sp>
            <p:nvSpPr>
              <p:cNvPr id="50202" name="AutoShape 38"/>
              <p:cNvSpPr>
                <a:spLocks noChangeArrowheads="1"/>
              </p:cNvSpPr>
              <p:nvPr/>
            </p:nvSpPr>
            <p:spPr bwMode="auto">
              <a:xfrm>
                <a:off x="5040" y="2784"/>
                <a:ext cx="192" cy="192"/>
              </a:xfrm>
              <a:prstGeom prst="bevel">
                <a:avLst>
                  <a:gd name="adj" fmla="val 12500"/>
                </a:avLst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0203" name="AutoShape 39"/>
              <p:cNvSpPr>
                <a:spLocks noChangeArrowheads="1"/>
              </p:cNvSpPr>
              <p:nvPr/>
            </p:nvSpPr>
            <p:spPr bwMode="auto">
              <a:xfrm>
                <a:off x="4704" y="3744"/>
                <a:ext cx="192" cy="192"/>
              </a:xfrm>
              <a:prstGeom prst="bevel">
                <a:avLst>
                  <a:gd name="adj" fmla="val 12500"/>
                </a:avLst>
              </a:prstGeom>
              <a:gradFill rotWithShape="0">
                <a:gsLst>
                  <a:gs pos="0">
                    <a:srgbClr val="000099"/>
                  </a:gs>
                  <a:gs pos="100000">
                    <a:srgbClr val="0000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cxnSp>
            <p:nvCxnSpPr>
              <p:cNvPr id="50204" name="AutoShape 40"/>
              <p:cNvCxnSpPr>
                <a:cxnSpLocks noChangeShapeType="1"/>
                <a:endCxn id="50202" idx="6"/>
              </p:cNvCxnSpPr>
              <p:nvPr/>
            </p:nvCxnSpPr>
            <p:spPr bwMode="auto">
              <a:xfrm>
                <a:off x="4224" y="1920"/>
                <a:ext cx="912" cy="86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05" name="AutoShape 41"/>
              <p:cNvCxnSpPr>
                <a:cxnSpLocks noChangeShapeType="1"/>
                <a:stCxn id="50202" idx="2"/>
                <a:endCxn id="50203" idx="7"/>
              </p:cNvCxnSpPr>
              <p:nvPr/>
            </p:nvCxnSpPr>
            <p:spPr bwMode="auto">
              <a:xfrm flipH="1">
                <a:off x="4800" y="2976"/>
                <a:ext cx="336" cy="79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4730" name="Text Box 42"/>
            <p:cNvSpPr txBox="1">
              <a:spLocks noChangeArrowheads="1"/>
            </p:cNvSpPr>
            <p:nvPr/>
          </p:nvSpPr>
          <p:spPr bwMode="auto">
            <a:xfrm>
              <a:off x="2493" y="3792"/>
              <a:ext cx="19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  <a:endParaRPr lang="en-US" sz="22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3733800" y="4225925"/>
            <a:ext cx="717550" cy="1412875"/>
            <a:chOff x="528" y="2659"/>
            <a:chExt cx="452" cy="890"/>
          </a:xfrm>
        </p:grpSpPr>
        <p:sp>
          <p:nvSpPr>
            <p:cNvPr id="50198" name="AutoShape 44"/>
            <p:cNvSpPr>
              <a:spLocks noChangeArrowheads="1"/>
            </p:cNvSpPr>
            <p:nvPr/>
          </p:nvSpPr>
          <p:spPr bwMode="auto">
            <a:xfrm flipV="1">
              <a:off x="528" y="2928"/>
              <a:ext cx="192" cy="621"/>
            </a:xfrm>
            <a:prstGeom prst="curvedRightArrow">
              <a:avLst>
                <a:gd name="adj1" fmla="val 64688"/>
                <a:gd name="adj2" fmla="val 129375"/>
                <a:gd name="adj3" fmla="val 33333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14733" name="Text Box 45"/>
            <p:cNvSpPr txBox="1">
              <a:spLocks noChangeArrowheads="1"/>
            </p:cNvSpPr>
            <p:nvPr/>
          </p:nvSpPr>
          <p:spPr bwMode="auto">
            <a:xfrm>
              <a:off x="688" y="2659"/>
              <a:ext cx="29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</a:t>
              </a:r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114734" name="Rectangle 46"/>
          <p:cNvSpPr>
            <a:spLocks noChangeArrowheads="1"/>
          </p:cNvSpPr>
          <p:nvPr/>
        </p:nvSpPr>
        <p:spPr bwMode="auto">
          <a:xfrm>
            <a:off x="5181600" y="2514600"/>
            <a:ext cx="3810000" cy="411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2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14735" name="Text Box 47"/>
          <p:cNvSpPr txBox="1">
            <a:spLocks noChangeArrowheads="1"/>
          </p:cNvSpPr>
          <p:nvPr/>
        </p:nvSpPr>
        <p:spPr bwMode="auto">
          <a:xfrm>
            <a:off x="5181600" y="2667000"/>
            <a:ext cx="396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The MIN-value (1) is already</a:t>
            </a:r>
          </a:p>
          <a:p>
            <a:pPr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smaller than the MAX-value of the parent (2)</a:t>
            </a:r>
          </a:p>
        </p:txBody>
      </p:sp>
      <p:sp>
        <p:nvSpPr>
          <p:cNvPr id="114736" name="Text Box 48"/>
          <p:cNvSpPr txBox="1">
            <a:spLocks noChangeArrowheads="1"/>
          </p:cNvSpPr>
          <p:nvPr/>
        </p:nvSpPr>
        <p:spPr bwMode="auto">
          <a:xfrm>
            <a:off x="5181600" y="3733800"/>
            <a:ext cx="3962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The MIN-value can only </a:t>
            </a:r>
          </a:p>
          <a:p>
            <a:pPr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decrease further,</a:t>
            </a:r>
          </a:p>
        </p:txBody>
      </p:sp>
      <p:sp>
        <p:nvSpPr>
          <p:cNvPr id="114737" name="Text Box 49"/>
          <p:cNvSpPr txBox="1">
            <a:spLocks noChangeArrowheads="1"/>
          </p:cNvSpPr>
          <p:nvPr/>
        </p:nvSpPr>
        <p:spPr bwMode="auto">
          <a:xfrm>
            <a:off x="5181600" y="4489450"/>
            <a:ext cx="3810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The MAX-value is only allowed to increase,</a:t>
            </a:r>
          </a:p>
        </p:txBody>
      </p:sp>
      <p:sp>
        <p:nvSpPr>
          <p:cNvPr id="114738" name="Text Box 50"/>
          <p:cNvSpPr txBox="1">
            <a:spLocks noChangeArrowheads="1"/>
          </p:cNvSpPr>
          <p:nvPr/>
        </p:nvSpPr>
        <p:spPr bwMode="auto">
          <a:xfrm>
            <a:off x="5181600" y="5257800"/>
            <a:ext cx="3733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No point in computing further below this node</a:t>
            </a:r>
          </a:p>
        </p:txBody>
      </p:sp>
      <p:sp>
        <p:nvSpPr>
          <p:cNvPr id="114739" name="Line 51"/>
          <p:cNvSpPr>
            <a:spLocks noChangeShapeType="1"/>
          </p:cNvSpPr>
          <p:nvPr/>
        </p:nvSpPr>
        <p:spPr bwMode="auto">
          <a:xfrm>
            <a:off x="4648200" y="4572000"/>
            <a:ext cx="152400" cy="1219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4740" name="AutoShape 52"/>
          <p:cNvSpPr>
            <a:spLocks noChangeArrowheads="1"/>
          </p:cNvSpPr>
          <p:nvPr/>
        </p:nvSpPr>
        <p:spPr bwMode="auto">
          <a:xfrm rot="-5019702">
            <a:off x="3717925" y="2606675"/>
            <a:ext cx="1081088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3085 w 21600"/>
              <a:gd name="T25" fmla="*/ 12343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7" y="6171"/>
                </a:lnTo>
                <a:lnTo>
                  <a:pt x="12343" y="6171"/>
                </a:lnTo>
                <a:lnTo>
                  <a:pt x="12343" y="12343"/>
                </a:lnTo>
                <a:lnTo>
                  <a:pt x="6171" y="12343"/>
                </a:lnTo>
                <a:lnTo>
                  <a:pt x="6171" y="9257"/>
                </a:lnTo>
                <a:lnTo>
                  <a:pt x="0" y="15429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close/>
              </a:path>
            </a:pathLst>
          </a:custGeom>
          <a:solidFill>
            <a:srgbClr val="66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4495800" y="5029200"/>
            <a:ext cx="457200" cy="457200"/>
            <a:chOff x="-1056" y="2496"/>
            <a:chExt cx="288" cy="288"/>
          </a:xfrm>
        </p:grpSpPr>
        <p:sp>
          <p:nvSpPr>
            <p:cNvPr id="50196" name="Line 54"/>
            <p:cNvSpPr>
              <a:spLocks noChangeShapeType="1"/>
            </p:cNvSpPr>
            <p:nvPr/>
          </p:nvSpPr>
          <p:spPr bwMode="auto">
            <a:xfrm>
              <a:off x="-1008" y="2496"/>
              <a:ext cx="192" cy="28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0197" name="Line 55"/>
            <p:cNvSpPr>
              <a:spLocks noChangeShapeType="1"/>
            </p:cNvSpPr>
            <p:nvPr/>
          </p:nvSpPr>
          <p:spPr bwMode="auto">
            <a:xfrm rot="-5400000">
              <a:off x="-1008" y="2496"/>
              <a:ext cx="192" cy="28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4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4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4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4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11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8" grpId="0" build="p" autoUpdateAnimBg="0" advAuto="0"/>
      <p:bldP spid="114709" grpId="0" build="p" bldLvl="2" autoUpdateAnimBg="0"/>
      <p:bldP spid="114734" grpId="0" animBg="1" autoUpdateAnimBg="0"/>
      <p:bldP spid="114735" grpId="0" autoUpdateAnimBg="0"/>
      <p:bldP spid="114736" grpId="0" autoUpdateAnimBg="0"/>
      <p:bldP spid="114737" grpId="0" autoUpdateAnimBg="0"/>
      <p:bldP spid="11473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Terminology: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73125" y="1295400"/>
            <a:ext cx="8229600" cy="1143000"/>
            <a:chOff x="288" y="720"/>
            <a:chExt cx="5184" cy="720"/>
          </a:xfrm>
          <a:solidFill>
            <a:schemeClr val="bg1"/>
          </a:solidFill>
        </p:grpSpPr>
        <p:sp>
          <p:nvSpPr>
            <p:cNvPr id="115716" name="Rectangle 4"/>
            <p:cNvSpPr>
              <a:spLocks noChangeArrowheads="1"/>
            </p:cNvSpPr>
            <p:nvPr/>
          </p:nvSpPr>
          <p:spPr bwMode="auto">
            <a:xfrm>
              <a:off x="288" y="720"/>
              <a:ext cx="5184" cy="7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5717" name="Text Box 5"/>
            <p:cNvSpPr txBox="1">
              <a:spLocks noChangeArrowheads="1"/>
            </p:cNvSpPr>
            <p:nvPr/>
          </p:nvSpPr>
          <p:spPr bwMode="auto">
            <a:xfrm>
              <a:off x="384" y="720"/>
              <a:ext cx="4944" cy="2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- The (temporary) values at MAX-nodes are ALPHA-values</a:t>
              </a:r>
            </a:p>
          </p:txBody>
        </p:sp>
      </p:grp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720725" y="1676400"/>
            <a:ext cx="808196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- The (temporary) values at MIN-nodes are BETA-values</a:t>
            </a:r>
          </a:p>
          <a:p>
            <a:pPr eaLnBrk="0" hangingPunct="0">
              <a:defRPr/>
            </a:pPr>
            <a:endParaRPr lang="en-US" sz="2200" dirty="0">
              <a:solidFill>
                <a:srgbClr val="8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397000" y="2819400"/>
            <a:ext cx="5562600" cy="4038600"/>
            <a:chOff x="48" y="1584"/>
            <a:chExt cx="3888" cy="2592"/>
          </a:xfrm>
        </p:grpSpPr>
        <p:grpSp>
          <p:nvGrpSpPr>
            <p:cNvPr id="51212" name="Group 8"/>
            <p:cNvGrpSpPr>
              <a:grpSpLocks/>
            </p:cNvGrpSpPr>
            <p:nvPr/>
          </p:nvGrpSpPr>
          <p:grpSpPr bwMode="auto">
            <a:xfrm>
              <a:off x="48" y="1584"/>
              <a:ext cx="3888" cy="2592"/>
              <a:chOff x="48" y="1584"/>
              <a:chExt cx="3888" cy="2592"/>
            </a:xfrm>
          </p:grpSpPr>
          <p:grpSp>
            <p:nvGrpSpPr>
              <p:cNvPr id="51237" name="Group 9"/>
              <p:cNvGrpSpPr>
                <a:grpSpLocks/>
              </p:cNvGrpSpPr>
              <p:nvPr/>
            </p:nvGrpSpPr>
            <p:grpSpPr bwMode="auto">
              <a:xfrm>
                <a:off x="48" y="1584"/>
                <a:ext cx="3888" cy="2592"/>
                <a:chOff x="48" y="1584"/>
                <a:chExt cx="3888" cy="2592"/>
              </a:xfrm>
            </p:grpSpPr>
            <p:sp>
              <p:nvSpPr>
                <p:cNvPr id="115722" name="Rectangle 10"/>
                <p:cNvSpPr>
                  <a:spLocks noChangeArrowheads="1"/>
                </p:cNvSpPr>
                <p:nvPr/>
              </p:nvSpPr>
              <p:spPr bwMode="auto">
                <a:xfrm>
                  <a:off x="48" y="1584"/>
                  <a:ext cx="3888" cy="25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2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</a:endParaRPr>
                </a:p>
              </p:txBody>
            </p:sp>
            <p:sp>
              <p:nvSpPr>
                <p:cNvPr id="51240" name="AutoShape 11"/>
                <p:cNvSpPr>
                  <a:spLocks noChangeArrowheads="1"/>
                </p:cNvSpPr>
                <p:nvPr/>
              </p:nvSpPr>
              <p:spPr bwMode="auto">
                <a:xfrm>
                  <a:off x="1920" y="1632"/>
                  <a:ext cx="192" cy="192"/>
                </a:xfrm>
                <a:prstGeom prst="bevel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11572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7" y="2678"/>
                  <a:ext cx="524" cy="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20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</a:rPr>
                    <a:t>MIN</a:t>
                  </a:r>
                  <a:endParaRPr lang="en-US" sz="2000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endParaRPr>
                </a:p>
              </p:txBody>
            </p:sp>
            <p:sp>
              <p:nvSpPr>
                <p:cNvPr id="51242" name="AutoShape 13"/>
                <p:cNvSpPr>
                  <a:spLocks noChangeArrowheads="1"/>
                </p:cNvSpPr>
                <p:nvPr/>
              </p:nvSpPr>
              <p:spPr bwMode="auto">
                <a:xfrm>
                  <a:off x="1056" y="2688"/>
                  <a:ext cx="192" cy="192"/>
                </a:xfrm>
                <a:prstGeom prst="bevel">
                  <a:avLst>
                    <a:gd name="adj" fmla="val 12500"/>
                  </a:avLst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1243" name="AutoShape 14"/>
                <p:cNvSpPr>
                  <a:spLocks noChangeArrowheads="1"/>
                </p:cNvSpPr>
                <p:nvPr/>
              </p:nvSpPr>
              <p:spPr bwMode="auto">
                <a:xfrm>
                  <a:off x="624" y="3648"/>
                  <a:ext cx="192" cy="192"/>
                </a:xfrm>
                <a:prstGeom prst="bevel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11572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8" y="3638"/>
                  <a:ext cx="544" cy="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200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</a:rPr>
                    <a:t>MAX</a:t>
                  </a:r>
                  <a:endParaRPr lang="en-US" sz="2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endParaRPr>
                </a:p>
              </p:txBody>
            </p:sp>
            <p:cxnSp>
              <p:nvCxnSpPr>
                <p:cNvPr id="51245" name="AutoShape 16"/>
                <p:cNvCxnSpPr>
                  <a:cxnSpLocks noChangeShapeType="1"/>
                  <a:stCxn id="51240" idx="2"/>
                  <a:endCxn id="51242" idx="6"/>
                </p:cNvCxnSpPr>
                <p:nvPr/>
              </p:nvCxnSpPr>
              <p:spPr bwMode="auto">
                <a:xfrm flipH="1">
                  <a:off x="1152" y="1824"/>
                  <a:ext cx="864" cy="864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246" name="AutoShape 17"/>
                <p:cNvCxnSpPr>
                  <a:cxnSpLocks noChangeShapeType="1"/>
                </p:cNvCxnSpPr>
                <p:nvPr/>
              </p:nvCxnSpPr>
              <p:spPr bwMode="auto">
                <a:xfrm flipH="1">
                  <a:off x="720" y="2880"/>
                  <a:ext cx="432" cy="768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573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8" y="1584"/>
                  <a:ext cx="544" cy="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200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</a:rPr>
                    <a:t>MAX</a:t>
                  </a:r>
                  <a:endParaRPr lang="en-US" sz="2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endParaRPr>
                </a:p>
              </p:txBody>
            </p:sp>
          </p:grpSp>
          <p:sp>
            <p:nvSpPr>
              <p:cNvPr id="115731" name="Text Box 19"/>
              <p:cNvSpPr txBox="1">
                <a:spLocks noChangeArrowheads="1"/>
              </p:cNvSpPr>
              <p:nvPr/>
            </p:nvSpPr>
            <p:spPr bwMode="auto">
              <a:xfrm>
                <a:off x="593" y="3792"/>
                <a:ext cx="24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2</a:t>
                </a:r>
              </a:p>
            </p:txBody>
          </p:sp>
        </p:grpSp>
        <p:grpSp>
          <p:nvGrpSpPr>
            <p:cNvPr id="51213" name="Group 20"/>
            <p:cNvGrpSpPr>
              <a:grpSpLocks/>
            </p:cNvGrpSpPr>
            <p:nvPr/>
          </p:nvGrpSpPr>
          <p:grpSpPr bwMode="auto">
            <a:xfrm>
              <a:off x="528" y="2659"/>
              <a:ext cx="514" cy="890"/>
              <a:chOff x="528" y="2659"/>
              <a:chExt cx="514" cy="890"/>
            </a:xfrm>
          </p:grpSpPr>
          <p:sp>
            <p:nvSpPr>
              <p:cNvPr id="51235" name="AutoShape 21"/>
              <p:cNvSpPr>
                <a:spLocks noChangeArrowheads="1"/>
              </p:cNvSpPr>
              <p:nvPr/>
            </p:nvSpPr>
            <p:spPr bwMode="auto">
              <a:xfrm flipV="1">
                <a:off x="528" y="2928"/>
                <a:ext cx="192" cy="621"/>
              </a:xfrm>
              <a:prstGeom prst="curvedRightArrow">
                <a:avLst>
                  <a:gd name="adj1" fmla="val 64688"/>
                  <a:gd name="adj2" fmla="val 129375"/>
                  <a:gd name="adj3" fmla="val 33333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15734" name="Text Box 22"/>
              <p:cNvSpPr txBox="1">
                <a:spLocks noChangeArrowheads="1"/>
              </p:cNvSpPr>
              <p:nvPr/>
            </p:nvSpPr>
            <p:spPr bwMode="auto">
              <a:xfrm>
                <a:off x="687" y="2659"/>
                <a:ext cx="355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2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sym typeface="Symbol" pitchFamily="18" charset="2"/>
                  </a:rPr>
                  <a:t></a:t>
                </a:r>
                <a:r>
                  <a:rPr lang="en-US" sz="22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2</a:t>
                </a:r>
              </a:p>
            </p:txBody>
          </p:sp>
        </p:grpSp>
        <p:grpSp>
          <p:nvGrpSpPr>
            <p:cNvPr id="51214" name="Group 23"/>
            <p:cNvGrpSpPr>
              <a:grpSpLocks/>
            </p:cNvGrpSpPr>
            <p:nvPr/>
          </p:nvGrpSpPr>
          <p:grpSpPr bwMode="auto">
            <a:xfrm>
              <a:off x="1152" y="2880"/>
              <a:ext cx="408" cy="1186"/>
              <a:chOff x="1152" y="2880"/>
              <a:chExt cx="408" cy="1186"/>
            </a:xfrm>
          </p:grpSpPr>
          <p:grpSp>
            <p:nvGrpSpPr>
              <p:cNvPr id="51231" name="Group 24"/>
              <p:cNvGrpSpPr>
                <a:grpSpLocks/>
              </p:cNvGrpSpPr>
              <p:nvPr/>
            </p:nvGrpSpPr>
            <p:grpSpPr bwMode="auto">
              <a:xfrm>
                <a:off x="1152" y="2880"/>
                <a:ext cx="363" cy="960"/>
                <a:chOff x="4272" y="2976"/>
                <a:chExt cx="363" cy="960"/>
              </a:xfrm>
            </p:grpSpPr>
            <p:sp>
              <p:nvSpPr>
                <p:cNvPr id="51233" name="AutoShape 25"/>
                <p:cNvSpPr>
                  <a:spLocks noChangeArrowheads="1"/>
                </p:cNvSpPr>
                <p:nvPr/>
              </p:nvSpPr>
              <p:spPr bwMode="auto">
                <a:xfrm>
                  <a:off x="4443" y="3744"/>
                  <a:ext cx="192" cy="192"/>
                </a:xfrm>
                <a:prstGeom prst="bevel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cxnSp>
              <p:nvCxnSpPr>
                <p:cNvPr id="51234" name="AutoShape 26"/>
                <p:cNvCxnSpPr>
                  <a:cxnSpLocks noChangeShapeType="1"/>
                </p:cNvCxnSpPr>
                <p:nvPr/>
              </p:nvCxnSpPr>
              <p:spPr bwMode="auto">
                <a:xfrm>
                  <a:off x="4272" y="2976"/>
                  <a:ext cx="267" cy="768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5739" name="Text Box 27"/>
              <p:cNvSpPr txBox="1">
                <a:spLocks noChangeArrowheads="1"/>
              </p:cNvSpPr>
              <p:nvPr/>
            </p:nvSpPr>
            <p:spPr bwMode="auto">
              <a:xfrm>
                <a:off x="1313" y="3792"/>
                <a:ext cx="24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5</a:t>
                </a:r>
                <a:endPara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</p:grpSp>
        <p:grpSp>
          <p:nvGrpSpPr>
            <p:cNvPr id="51215" name="Group 28"/>
            <p:cNvGrpSpPr>
              <a:grpSpLocks/>
            </p:cNvGrpSpPr>
            <p:nvPr/>
          </p:nvGrpSpPr>
          <p:grpSpPr bwMode="auto">
            <a:xfrm>
              <a:off x="1265" y="2659"/>
              <a:ext cx="415" cy="893"/>
              <a:chOff x="1265" y="2659"/>
              <a:chExt cx="415" cy="893"/>
            </a:xfrm>
          </p:grpSpPr>
          <p:sp>
            <p:nvSpPr>
              <p:cNvPr id="115741" name="Text Box 29"/>
              <p:cNvSpPr txBox="1">
                <a:spLocks noChangeArrowheads="1"/>
              </p:cNvSpPr>
              <p:nvPr/>
            </p:nvSpPr>
            <p:spPr bwMode="auto">
              <a:xfrm>
                <a:off x="1265" y="2659"/>
                <a:ext cx="348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2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=2</a:t>
                </a:r>
                <a:endPara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51230" name="AutoShape 30"/>
              <p:cNvSpPr>
                <a:spLocks noChangeArrowheads="1"/>
              </p:cNvSpPr>
              <p:nvPr/>
            </p:nvSpPr>
            <p:spPr bwMode="auto">
              <a:xfrm flipH="1" flipV="1">
                <a:off x="1488" y="2931"/>
                <a:ext cx="192" cy="621"/>
              </a:xfrm>
              <a:prstGeom prst="curvedRightArrow">
                <a:avLst>
                  <a:gd name="adj1" fmla="val 64688"/>
                  <a:gd name="adj2" fmla="val 129375"/>
                  <a:gd name="adj3" fmla="val 33333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grpSp>
          <p:nvGrpSpPr>
            <p:cNvPr id="51216" name="Group 31"/>
            <p:cNvGrpSpPr>
              <a:grpSpLocks/>
            </p:cNvGrpSpPr>
            <p:nvPr/>
          </p:nvGrpSpPr>
          <p:grpSpPr bwMode="auto">
            <a:xfrm>
              <a:off x="633" y="1603"/>
              <a:ext cx="1326" cy="977"/>
              <a:chOff x="633" y="1603"/>
              <a:chExt cx="1326" cy="977"/>
            </a:xfrm>
          </p:grpSpPr>
          <p:sp>
            <p:nvSpPr>
              <p:cNvPr id="51227" name="AutoShape 32"/>
              <p:cNvSpPr>
                <a:spLocks noChangeArrowheads="1"/>
              </p:cNvSpPr>
              <p:nvPr/>
            </p:nvSpPr>
            <p:spPr bwMode="auto">
              <a:xfrm rot="784050" flipV="1">
                <a:off x="633" y="1633"/>
                <a:ext cx="624" cy="947"/>
              </a:xfrm>
              <a:prstGeom prst="curvedRightArrow">
                <a:avLst>
                  <a:gd name="adj1" fmla="val 30353"/>
                  <a:gd name="adj2" fmla="val 60705"/>
                  <a:gd name="adj3" fmla="val 33333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15745" name="Text Box 33"/>
              <p:cNvSpPr txBox="1">
                <a:spLocks noChangeArrowheads="1"/>
              </p:cNvSpPr>
              <p:nvPr/>
            </p:nvSpPr>
            <p:spPr bwMode="auto">
              <a:xfrm>
                <a:off x="1604" y="1603"/>
                <a:ext cx="355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2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sym typeface="Symbol" pitchFamily="18" charset="2"/>
                  </a:rPr>
                  <a:t></a:t>
                </a:r>
                <a:r>
                  <a:rPr lang="en-US" sz="2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2</a:t>
                </a:r>
                <a:endPara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</p:grpSp>
        <p:grpSp>
          <p:nvGrpSpPr>
            <p:cNvPr id="51217" name="Group 34"/>
            <p:cNvGrpSpPr>
              <a:grpSpLocks/>
            </p:cNvGrpSpPr>
            <p:nvPr/>
          </p:nvGrpSpPr>
          <p:grpSpPr bwMode="auto">
            <a:xfrm>
              <a:off x="2016" y="1824"/>
              <a:ext cx="1008" cy="2242"/>
              <a:chOff x="2016" y="1824"/>
              <a:chExt cx="1008" cy="2242"/>
            </a:xfrm>
          </p:grpSpPr>
          <p:grpSp>
            <p:nvGrpSpPr>
              <p:cNvPr id="51221" name="Group 35"/>
              <p:cNvGrpSpPr>
                <a:grpSpLocks/>
              </p:cNvGrpSpPr>
              <p:nvPr/>
            </p:nvGrpSpPr>
            <p:grpSpPr bwMode="auto">
              <a:xfrm>
                <a:off x="2016" y="1824"/>
                <a:ext cx="1008" cy="2016"/>
                <a:chOff x="4224" y="1920"/>
                <a:chExt cx="1008" cy="2016"/>
              </a:xfrm>
            </p:grpSpPr>
            <p:sp>
              <p:nvSpPr>
                <p:cNvPr id="51223" name="AutoShape 36"/>
                <p:cNvSpPr>
                  <a:spLocks noChangeArrowheads="1"/>
                </p:cNvSpPr>
                <p:nvPr/>
              </p:nvSpPr>
              <p:spPr bwMode="auto">
                <a:xfrm>
                  <a:off x="5040" y="2784"/>
                  <a:ext cx="192" cy="192"/>
                </a:xfrm>
                <a:prstGeom prst="bevel">
                  <a:avLst>
                    <a:gd name="adj" fmla="val 12500"/>
                  </a:avLst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1224" name="AutoShape 37"/>
                <p:cNvSpPr>
                  <a:spLocks noChangeArrowheads="1"/>
                </p:cNvSpPr>
                <p:nvPr/>
              </p:nvSpPr>
              <p:spPr bwMode="auto">
                <a:xfrm>
                  <a:off x="4704" y="3744"/>
                  <a:ext cx="192" cy="192"/>
                </a:xfrm>
                <a:prstGeom prst="bevel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cxnSp>
              <p:nvCxnSpPr>
                <p:cNvPr id="51225" name="AutoShape 38"/>
                <p:cNvCxnSpPr>
                  <a:cxnSpLocks noChangeShapeType="1"/>
                  <a:endCxn id="51223" idx="6"/>
                </p:cNvCxnSpPr>
                <p:nvPr/>
              </p:nvCxnSpPr>
              <p:spPr bwMode="auto">
                <a:xfrm>
                  <a:off x="4224" y="1920"/>
                  <a:ext cx="912" cy="864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226" name="AutoShape 39"/>
                <p:cNvCxnSpPr>
                  <a:cxnSpLocks noChangeShapeType="1"/>
                  <a:stCxn id="51223" idx="2"/>
                  <a:endCxn id="51224" idx="7"/>
                </p:cNvCxnSpPr>
                <p:nvPr/>
              </p:nvCxnSpPr>
              <p:spPr bwMode="auto">
                <a:xfrm flipH="1">
                  <a:off x="4800" y="2976"/>
                  <a:ext cx="336" cy="79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5752" name="Text Box 40"/>
              <p:cNvSpPr txBox="1">
                <a:spLocks noChangeArrowheads="1"/>
              </p:cNvSpPr>
              <p:nvPr/>
            </p:nvSpPr>
            <p:spPr bwMode="auto">
              <a:xfrm>
                <a:off x="2495" y="3792"/>
                <a:ext cx="21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1</a:t>
                </a:r>
                <a:endPara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</p:grpSp>
        <p:grpSp>
          <p:nvGrpSpPr>
            <p:cNvPr id="51218" name="Group 41"/>
            <p:cNvGrpSpPr>
              <a:grpSpLocks/>
            </p:cNvGrpSpPr>
            <p:nvPr/>
          </p:nvGrpSpPr>
          <p:grpSpPr bwMode="auto">
            <a:xfrm>
              <a:off x="2352" y="2662"/>
              <a:ext cx="482" cy="890"/>
              <a:chOff x="528" y="2659"/>
              <a:chExt cx="482" cy="890"/>
            </a:xfrm>
          </p:grpSpPr>
          <p:sp>
            <p:nvSpPr>
              <p:cNvPr id="51219" name="AutoShape 42"/>
              <p:cNvSpPr>
                <a:spLocks noChangeArrowheads="1"/>
              </p:cNvSpPr>
              <p:nvPr/>
            </p:nvSpPr>
            <p:spPr bwMode="auto">
              <a:xfrm flipV="1">
                <a:off x="528" y="2928"/>
                <a:ext cx="192" cy="621"/>
              </a:xfrm>
              <a:prstGeom prst="curvedRightArrow">
                <a:avLst>
                  <a:gd name="adj1" fmla="val 64688"/>
                  <a:gd name="adj2" fmla="val 129375"/>
                  <a:gd name="adj3" fmla="val 33333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15755" name="Text Box 43"/>
              <p:cNvSpPr txBox="1">
                <a:spLocks noChangeArrowheads="1"/>
              </p:cNvSpPr>
              <p:nvPr/>
            </p:nvSpPr>
            <p:spPr bwMode="auto">
              <a:xfrm>
                <a:off x="686" y="2659"/>
                <a:ext cx="32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2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sym typeface="Symbol" pitchFamily="18" charset="2"/>
                  </a:rPr>
                  <a:t></a:t>
                </a:r>
                <a:r>
                  <a:rPr lang="en-US" sz="22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1</a:t>
                </a:r>
              </a:p>
            </p:txBody>
          </p:sp>
        </p:grp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4711700" y="2743200"/>
            <a:ext cx="2219325" cy="436563"/>
            <a:chOff x="2304" y="1699"/>
            <a:chExt cx="1398" cy="275"/>
          </a:xfrm>
        </p:grpSpPr>
        <p:sp>
          <p:nvSpPr>
            <p:cNvPr id="115757" name="Text Box 45"/>
            <p:cNvSpPr txBox="1">
              <a:spLocks noChangeArrowheads="1"/>
            </p:cNvSpPr>
            <p:nvPr/>
          </p:nvSpPr>
          <p:spPr bwMode="auto">
            <a:xfrm>
              <a:off x="2632" y="1699"/>
              <a:ext cx="1070" cy="275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Alpha-value</a:t>
              </a:r>
              <a:endParaRPr lang="en-US" sz="2200" dirty="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5758" name="AutoShape 46"/>
            <p:cNvSpPr>
              <a:spLocks noChangeArrowheads="1"/>
            </p:cNvSpPr>
            <p:nvPr/>
          </p:nvSpPr>
          <p:spPr bwMode="auto">
            <a:xfrm flipH="1">
              <a:off x="2304" y="1728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15" name="Group 47"/>
          <p:cNvGrpSpPr>
            <a:grpSpLocks/>
          </p:cNvGrpSpPr>
          <p:nvPr/>
        </p:nvGrpSpPr>
        <p:grpSpPr bwMode="auto">
          <a:xfrm>
            <a:off x="5886450" y="4343400"/>
            <a:ext cx="2087563" cy="436563"/>
            <a:chOff x="3072" y="2707"/>
            <a:chExt cx="1315" cy="275"/>
          </a:xfrm>
        </p:grpSpPr>
        <p:sp>
          <p:nvSpPr>
            <p:cNvPr id="115760" name="Text Box 48"/>
            <p:cNvSpPr txBox="1">
              <a:spLocks noChangeArrowheads="1"/>
            </p:cNvSpPr>
            <p:nvPr/>
          </p:nvSpPr>
          <p:spPr bwMode="auto">
            <a:xfrm>
              <a:off x="3400" y="2707"/>
              <a:ext cx="987" cy="275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Beta-value</a:t>
              </a:r>
              <a:endParaRPr lang="en-US" sz="2200" dirty="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5761" name="AutoShape 49"/>
            <p:cNvSpPr>
              <a:spLocks noChangeArrowheads="1"/>
            </p:cNvSpPr>
            <p:nvPr/>
          </p:nvSpPr>
          <p:spPr bwMode="auto">
            <a:xfrm flipH="1">
              <a:off x="3072" y="2736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Alpha-Beta principles (1):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995363" y="1143000"/>
            <a:ext cx="7848600" cy="11080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If an ALPHA-value is larger or equal than the Beta-value 	of a descendant node:</a:t>
            </a:r>
          </a:p>
          <a:p>
            <a:pPr eaLnBrk="0" hangingPunct="0">
              <a:defRPr/>
            </a:pP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stop generation of the children of the descendant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03438" y="2743200"/>
            <a:ext cx="6583362" cy="3962400"/>
            <a:chOff x="240" y="1680"/>
            <a:chExt cx="4147" cy="2496"/>
          </a:xfrm>
        </p:grpSpPr>
        <p:grpSp>
          <p:nvGrpSpPr>
            <p:cNvPr id="52235" name="Group 7"/>
            <p:cNvGrpSpPr>
              <a:grpSpLocks/>
            </p:cNvGrpSpPr>
            <p:nvPr/>
          </p:nvGrpSpPr>
          <p:grpSpPr bwMode="auto">
            <a:xfrm>
              <a:off x="240" y="1680"/>
              <a:ext cx="3504" cy="2496"/>
              <a:chOff x="48" y="1584"/>
              <a:chExt cx="3888" cy="2592"/>
            </a:xfrm>
          </p:grpSpPr>
          <p:grpSp>
            <p:nvGrpSpPr>
              <p:cNvPr id="52242" name="Group 8"/>
              <p:cNvGrpSpPr>
                <a:grpSpLocks/>
              </p:cNvGrpSpPr>
              <p:nvPr/>
            </p:nvGrpSpPr>
            <p:grpSpPr bwMode="auto">
              <a:xfrm>
                <a:off x="48" y="1584"/>
                <a:ext cx="3888" cy="2592"/>
                <a:chOff x="48" y="1584"/>
                <a:chExt cx="3888" cy="2592"/>
              </a:xfrm>
            </p:grpSpPr>
            <p:grpSp>
              <p:nvGrpSpPr>
                <p:cNvPr id="52267" name="Group 9"/>
                <p:cNvGrpSpPr>
                  <a:grpSpLocks/>
                </p:cNvGrpSpPr>
                <p:nvPr/>
              </p:nvGrpSpPr>
              <p:grpSpPr bwMode="auto">
                <a:xfrm>
                  <a:off x="48" y="1584"/>
                  <a:ext cx="3888" cy="2592"/>
                  <a:chOff x="48" y="1584"/>
                  <a:chExt cx="3888" cy="2592"/>
                </a:xfrm>
              </p:grpSpPr>
              <p:sp>
                <p:nvSpPr>
                  <p:cNvPr id="11674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8" y="1584"/>
                    <a:ext cx="3888" cy="2592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en-US" sz="200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</a:endParaRPr>
                  </a:p>
                </p:txBody>
              </p:sp>
              <p:sp>
                <p:nvSpPr>
                  <p:cNvPr id="52270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1632"/>
                    <a:ext cx="192" cy="192"/>
                  </a:xfrm>
                  <a:prstGeom prst="bevel">
                    <a:avLst>
                      <a:gd name="adj" fmla="val 12500"/>
                    </a:avLst>
                  </a:prstGeom>
                  <a:gradFill rotWithShape="0">
                    <a:gsLst>
                      <a:gs pos="0">
                        <a:srgbClr val="000099"/>
                      </a:gs>
                      <a:gs pos="100000">
                        <a:srgbClr val="000047"/>
                      </a:gs>
                    </a:gsLst>
                    <a:lin ang="270000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116748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" y="2678"/>
                    <a:ext cx="524" cy="2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>
                      <a:defRPr/>
                    </a:pPr>
                    <a:r>
                      <a:rPr lang="en-US" sz="2000"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</a:rPr>
                      <a:t>MIN</a:t>
                    </a:r>
                    <a:endParaRPr lang="en-US" sz="2000">
                      <a:solidFill>
                        <a:srgbClr val="00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</a:endParaRPr>
                  </a:p>
                </p:txBody>
              </p:sp>
              <p:sp>
                <p:nvSpPr>
                  <p:cNvPr id="52272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688"/>
                    <a:ext cx="192" cy="192"/>
                  </a:xfrm>
                  <a:prstGeom prst="bevel">
                    <a:avLst>
                      <a:gd name="adj" fmla="val 12500"/>
                    </a:avLst>
                  </a:prstGeom>
                  <a:solidFill>
                    <a:srgbClr val="CC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2273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3648"/>
                    <a:ext cx="192" cy="192"/>
                  </a:xfrm>
                  <a:prstGeom prst="bevel">
                    <a:avLst>
                      <a:gd name="adj" fmla="val 12500"/>
                    </a:avLst>
                  </a:prstGeom>
                  <a:gradFill rotWithShape="0">
                    <a:gsLst>
                      <a:gs pos="0">
                        <a:srgbClr val="000099"/>
                      </a:gs>
                      <a:gs pos="100000">
                        <a:srgbClr val="000047"/>
                      </a:gs>
                    </a:gsLst>
                    <a:lin ang="270000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116751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" y="3638"/>
                    <a:ext cx="544" cy="26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>
                      <a:defRPr/>
                    </a:pPr>
                    <a:r>
                      <a:rPr lang="en-US" sz="2000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</a:rPr>
                      <a:t>MAX</a:t>
                    </a:r>
                    <a:endParaRPr lang="en-US" sz="200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2275" name="AutoShape 16"/>
                  <p:cNvCxnSpPr>
                    <a:cxnSpLocks noChangeShapeType="1"/>
                    <a:stCxn id="52270" idx="2"/>
                    <a:endCxn id="52272" idx="6"/>
                  </p:cNvCxnSpPr>
                  <p:nvPr/>
                </p:nvCxnSpPr>
                <p:spPr bwMode="auto">
                  <a:xfrm flipH="1">
                    <a:off x="1152" y="1824"/>
                    <a:ext cx="864" cy="864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2276" name="AutoShape 1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720" y="2880"/>
                    <a:ext cx="432" cy="768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1675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" y="1584"/>
                    <a:ext cx="544" cy="26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>
                      <a:defRPr/>
                    </a:pPr>
                    <a:r>
                      <a:rPr lang="en-US" sz="2000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</a:rPr>
                      <a:t>MAX</a:t>
                    </a:r>
                    <a:endParaRPr lang="en-US" sz="200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1675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93" y="3792"/>
                  <a:ext cx="247" cy="2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220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</a:rPr>
                    <a:t>2</a:t>
                  </a:r>
                </a:p>
              </p:txBody>
            </p:sp>
          </p:grpSp>
          <p:grpSp>
            <p:nvGrpSpPr>
              <p:cNvPr id="52243" name="Group 20"/>
              <p:cNvGrpSpPr>
                <a:grpSpLocks/>
              </p:cNvGrpSpPr>
              <p:nvPr/>
            </p:nvGrpSpPr>
            <p:grpSpPr bwMode="auto">
              <a:xfrm>
                <a:off x="528" y="2659"/>
                <a:ext cx="514" cy="890"/>
                <a:chOff x="528" y="2659"/>
                <a:chExt cx="514" cy="890"/>
              </a:xfrm>
            </p:grpSpPr>
            <p:sp>
              <p:nvSpPr>
                <p:cNvPr id="52265" name="AutoShape 21"/>
                <p:cNvSpPr>
                  <a:spLocks noChangeArrowheads="1"/>
                </p:cNvSpPr>
                <p:nvPr/>
              </p:nvSpPr>
              <p:spPr bwMode="auto">
                <a:xfrm flipV="1">
                  <a:off x="528" y="2928"/>
                  <a:ext cx="192" cy="621"/>
                </a:xfrm>
                <a:prstGeom prst="curvedRightArrow">
                  <a:avLst>
                    <a:gd name="adj1" fmla="val 64688"/>
                    <a:gd name="adj2" fmla="val 129375"/>
                    <a:gd name="adj3" fmla="val 33333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11675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87" y="2659"/>
                  <a:ext cx="355" cy="2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2200" b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sym typeface="Symbol" pitchFamily="18" charset="2"/>
                    </a:rPr>
                    <a:t></a:t>
                  </a:r>
                  <a:r>
                    <a:rPr lang="en-US" sz="22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</a:rPr>
                    <a:t>2</a:t>
                  </a:r>
                </a:p>
              </p:txBody>
            </p:sp>
          </p:grpSp>
          <p:grpSp>
            <p:nvGrpSpPr>
              <p:cNvPr id="52244" name="Group 23"/>
              <p:cNvGrpSpPr>
                <a:grpSpLocks/>
              </p:cNvGrpSpPr>
              <p:nvPr/>
            </p:nvGrpSpPr>
            <p:grpSpPr bwMode="auto">
              <a:xfrm>
                <a:off x="1152" y="2880"/>
                <a:ext cx="408" cy="1191"/>
                <a:chOff x="1152" y="2880"/>
                <a:chExt cx="408" cy="1191"/>
              </a:xfrm>
            </p:grpSpPr>
            <p:grpSp>
              <p:nvGrpSpPr>
                <p:cNvPr id="52261" name="Group 24"/>
                <p:cNvGrpSpPr>
                  <a:grpSpLocks/>
                </p:cNvGrpSpPr>
                <p:nvPr/>
              </p:nvGrpSpPr>
              <p:grpSpPr bwMode="auto">
                <a:xfrm>
                  <a:off x="1152" y="2880"/>
                  <a:ext cx="363" cy="960"/>
                  <a:chOff x="4272" y="2976"/>
                  <a:chExt cx="363" cy="960"/>
                </a:xfrm>
              </p:grpSpPr>
              <p:sp>
                <p:nvSpPr>
                  <p:cNvPr id="52263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4443" y="3744"/>
                    <a:ext cx="192" cy="192"/>
                  </a:xfrm>
                  <a:prstGeom prst="bevel">
                    <a:avLst>
                      <a:gd name="adj" fmla="val 12500"/>
                    </a:avLst>
                  </a:prstGeom>
                  <a:gradFill rotWithShape="0">
                    <a:gsLst>
                      <a:gs pos="0">
                        <a:srgbClr val="000099"/>
                      </a:gs>
                      <a:gs pos="100000">
                        <a:srgbClr val="000047"/>
                      </a:gs>
                    </a:gsLst>
                    <a:lin ang="270000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cxnSp>
                <p:nvCxnSpPr>
                  <p:cNvPr id="52264" name="AutoShape 2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72" y="2976"/>
                    <a:ext cx="267" cy="768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1676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313" y="3792"/>
                  <a:ext cx="247" cy="2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220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</a:rPr>
                    <a:t>5</a:t>
                  </a:r>
                  <a:endParaRPr lang="en-US" sz="2200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52245" name="Group 28"/>
              <p:cNvGrpSpPr>
                <a:grpSpLocks/>
              </p:cNvGrpSpPr>
              <p:nvPr/>
            </p:nvGrpSpPr>
            <p:grpSpPr bwMode="auto">
              <a:xfrm>
                <a:off x="1265" y="2659"/>
                <a:ext cx="415" cy="893"/>
                <a:chOff x="1265" y="2659"/>
                <a:chExt cx="415" cy="893"/>
              </a:xfrm>
            </p:grpSpPr>
            <p:sp>
              <p:nvSpPr>
                <p:cNvPr id="11676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265" y="2659"/>
                  <a:ext cx="348" cy="2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22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</a:rPr>
                    <a:t>=2</a:t>
                  </a:r>
                  <a:endParaRPr lang="en-US" sz="2200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endParaRPr>
                </a:p>
              </p:txBody>
            </p:sp>
            <p:sp>
              <p:nvSpPr>
                <p:cNvPr id="52260" name="AutoShape 30"/>
                <p:cNvSpPr>
                  <a:spLocks noChangeArrowheads="1"/>
                </p:cNvSpPr>
                <p:nvPr/>
              </p:nvSpPr>
              <p:spPr bwMode="auto">
                <a:xfrm flipH="1" flipV="1">
                  <a:off x="1488" y="2931"/>
                  <a:ext cx="192" cy="621"/>
                </a:xfrm>
                <a:prstGeom prst="curvedRightArrow">
                  <a:avLst>
                    <a:gd name="adj1" fmla="val 64688"/>
                    <a:gd name="adj2" fmla="val 129375"/>
                    <a:gd name="adj3" fmla="val 33333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52246" name="Group 31"/>
              <p:cNvGrpSpPr>
                <a:grpSpLocks/>
              </p:cNvGrpSpPr>
              <p:nvPr/>
            </p:nvGrpSpPr>
            <p:grpSpPr bwMode="auto">
              <a:xfrm>
                <a:off x="633" y="1603"/>
                <a:ext cx="1326" cy="977"/>
                <a:chOff x="633" y="1603"/>
                <a:chExt cx="1326" cy="977"/>
              </a:xfrm>
            </p:grpSpPr>
            <p:sp>
              <p:nvSpPr>
                <p:cNvPr id="52257" name="AutoShape 32"/>
                <p:cNvSpPr>
                  <a:spLocks noChangeArrowheads="1"/>
                </p:cNvSpPr>
                <p:nvPr/>
              </p:nvSpPr>
              <p:spPr bwMode="auto">
                <a:xfrm rot="784050" flipV="1">
                  <a:off x="633" y="1633"/>
                  <a:ext cx="624" cy="947"/>
                </a:xfrm>
                <a:prstGeom prst="curvedRightArrow">
                  <a:avLst>
                    <a:gd name="adj1" fmla="val 30353"/>
                    <a:gd name="adj2" fmla="val 60705"/>
                    <a:gd name="adj3" fmla="val 33333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11676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604" y="1603"/>
                  <a:ext cx="355" cy="2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2200" b="1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sym typeface="Symbol" pitchFamily="18" charset="2"/>
                    </a:rPr>
                    <a:t></a:t>
                  </a:r>
                  <a:r>
                    <a:rPr lang="en-US" sz="220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</a:rPr>
                    <a:t>2</a:t>
                  </a:r>
                  <a:endParaRPr lang="en-US" sz="2200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52247" name="Group 34"/>
              <p:cNvGrpSpPr>
                <a:grpSpLocks/>
              </p:cNvGrpSpPr>
              <p:nvPr/>
            </p:nvGrpSpPr>
            <p:grpSpPr bwMode="auto">
              <a:xfrm>
                <a:off x="2016" y="1824"/>
                <a:ext cx="1008" cy="2247"/>
                <a:chOff x="2016" y="1824"/>
                <a:chExt cx="1008" cy="2247"/>
              </a:xfrm>
            </p:grpSpPr>
            <p:grpSp>
              <p:nvGrpSpPr>
                <p:cNvPr id="52251" name="Group 35"/>
                <p:cNvGrpSpPr>
                  <a:grpSpLocks/>
                </p:cNvGrpSpPr>
                <p:nvPr/>
              </p:nvGrpSpPr>
              <p:grpSpPr bwMode="auto">
                <a:xfrm>
                  <a:off x="2016" y="1824"/>
                  <a:ext cx="1008" cy="2016"/>
                  <a:chOff x="4224" y="1920"/>
                  <a:chExt cx="1008" cy="2016"/>
                </a:xfrm>
              </p:grpSpPr>
              <p:sp>
                <p:nvSpPr>
                  <p:cNvPr id="52253" name="AutoShape 36"/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2784"/>
                    <a:ext cx="192" cy="192"/>
                  </a:xfrm>
                  <a:prstGeom prst="bevel">
                    <a:avLst>
                      <a:gd name="adj" fmla="val 12500"/>
                    </a:avLst>
                  </a:prstGeom>
                  <a:solidFill>
                    <a:srgbClr val="CC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2254" name="AutoShape 37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3744"/>
                    <a:ext cx="192" cy="192"/>
                  </a:xfrm>
                  <a:prstGeom prst="bevel">
                    <a:avLst>
                      <a:gd name="adj" fmla="val 12500"/>
                    </a:avLst>
                  </a:prstGeom>
                  <a:gradFill rotWithShape="0">
                    <a:gsLst>
                      <a:gs pos="0">
                        <a:srgbClr val="000099"/>
                      </a:gs>
                      <a:gs pos="100000">
                        <a:srgbClr val="000047"/>
                      </a:gs>
                    </a:gsLst>
                    <a:lin ang="270000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cxnSp>
                <p:nvCxnSpPr>
                  <p:cNvPr id="52255" name="AutoShape 38"/>
                  <p:cNvCxnSpPr>
                    <a:cxnSpLocks noChangeShapeType="1"/>
                    <a:endCxn id="52253" idx="6"/>
                  </p:cNvCxnSpPr>
                  <p:nvPr/>
                </p:nvCxnSpPr>
                <p:spPr bwMode="auto">
                  <a:xfrm>
                    <a:off x="4224" y="1920"/>
                    <a:ext cx="912" cy="864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2256" name="AutoShape 39"/>
                  <p:cNvCxnSpPr>
                    <a:cxnSpLocks noChangeShapeType="1"/>
                    <a:stCxn id="52253" idx="2"/>
                    <a:endCxn id="52254" idx="7"/>
                  </p:cNvCxnSpPr>
                  <p:nvPr/>
                </p:nvCxnSpPr>
                <p:spPr bwMode="auto">
                  <a:xfrm flipH="1">
                    <a:off x="4800" y="2976"/>
                    <a:ext cx="336" cy="792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1677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495" y="3792"/>
                  <a:ext cx="216" cy="2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220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</a:rPr>
                    <a:t>1</a:t>
                  </a:r>
                  <a:endParaRPr lang="en-US" sz="2200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52248" name="Group 41"/>
              <p:cNvGrpSpPr>
                <a:grpSpLocks/>
              </p:cNvGrpSpPr>
              <p:nvPr/>
            </p:nvGrpSpPr>
            <p:grpSpPr bwMode="auto">
              <a:xfrm>
                <a:off x="2352" y="2662"/>
                <a:ext cx="482" cy="890"/>
                <a:chOff x="528" y="2659"/>
                <a:chExt cx="482" cy="890"/>
              </a:xfrm>
            </p:grpSpPr>
            <p:sp>
              <p:nvSpPr>
                <p:cNvPr id="52249" name="AutoShape 42"/>
                <p:cNvSpPr>
                  <a:spLocks noChangeArrowheads="1"/>
                </p:cNvSpPr>
                <p:nvPr/>
              </p:nvSpPr>
              <p:spPr bwMode="auto">
                <a:xfrm flipV="1">
                  <a:off x="528" y="2928"/>
                  <a:ext cx="192" cy="621"/>
                </a:xfrm>
                <a:prstGeom prst="curvedRightArrow">
                  <a:avLst>
                    <a:gd name="adj1" fmla="val 64688"/>
                    <a:gd name="adj2" fmla="val 129375"/>
                    <a:gd name="adj3" fmla="val 33333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11677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686" y="2659"/>
                  <a:ext cx="324" cy="2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2200" b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sym typeface="Symbol" pitchFamily="18" charset="2"/>
                    </a:rPr>
                    <a:t></a:t>
                  </a:r>
                  <a:r>
                    <a:rPr lang="en-US" sz="22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grpSp>
          <p:nvGrpSpPr>
            <p:cNvPr id="52236" name="Group 44"/>
            <p:cNvGrpSpPr>
              <a:grpSpLocks/>
            </p:cNvGrpSpPr>
            <p:nvPr/>
          </p:nvGrpSpPr>
          <p:grpSpPr bwMode="auto">
            <a:xfrm>
              <a:off x="2304" y="1699"/>
              <a:ext cx="1398" cy="275"/>
              <a:chOff x="2304" y="1699"/>
              <a:chExt cx="1398" cy="275"/>
            </a:xfrm>
          </p:grpSpPr>
          <p:sp>
            <p:nvSpPr>
              <p:cNvPr id="116781" name="Text Box 45"/>
              <p:cNvSpPr txBox="1">
                <a:spLocks noChangeArrowheads="1"/>
              </p:cNvSpPr>
              <p:nvPr/>
            </p:nvSpPr>
            <p:spPr bwMode="auto">
              <a:xfrm>
                <a:off x="2632" y="1699"/>
                <a:ext cx="1070" cy="275"/>
              </a:xfrm>
              <a:prstGeom prst="rect">
                <a:avLst/>
              </a:prstGeom>
              <a:gradFill rotWithShape="0">
                <a:gsLst>
                  <a:gs pos="0">
                    <a:srgbClr val="FFFF99"/>
                  </a:gs>
                  <a:gs pos="100000">
                    <a:srgbClr val="FFFFCC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200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</a:rPr>
                  <a:t>Alpha-value</a:t>
                </a:r>
                <a:endPara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116782" name="AutoShape 46"/>
              <p:cNvSpPr>
                <a:spLocks noChangeArrowheads="1"/>
              </p:cNvSpPr>
              <p:nvPr/>
            </p:nvSpPr>
            <p:spPr bwMode="auto">
              <a:xfrm flipH="1">
                <a:off x="2304" y="1728"/>
                <a:ext cx="336" cy="192"/>
              </a:xfrm>
              <a:prstGeom prst="rightArrow">
                <a:avLst>
                  <a:gd name="adj1" fmla="val 50000"/>
                  <a:gd name="adj2" fmla="val 4375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endParaRPr>
              </a:p>
            </p:txBody>
          </p:sp>
        </p:grpSp>
        <p:grpSp>
          <p:nvGrpSpPr>
            <p:cNvPr id="52237" name="Group 47"/>
            <p:cNvGrpSpPr>
              <a:grpSpLocks/>
            </p:cNvGrpSpPr>
            <p:nvPr/>
          </p:nvGrpSpPr>
          <p:grpSpPr bwMode="auto">
            <a:xfrm>
              <a:off x="3072" y="2707"/>
              <a:ext cx="1315" cy="275"/>
              <a:chOff x="3072" y="2707"/>
              <a:chExt cx="1315" cy="275"/>
            </a:xfrm>
          </p:grpSpPr>
          <p:sp>
            <p:nvSpPr>
              <p:cNvPr id="116784" name="Text Box 48"/>
              <p:cNvSpPr txBox="1">
                <a:spLocks noChangeArrowheads="1"/>
              </p:cNvSpPr>
              <p:nvPr/>
            </p:nvSpPr>
            <p:spPr bwMode="auto">
              <a:xfrm>
                <a:off x="3400" y="2707"/>
                <a:ext cx="987" cy="275"/>
              </a:xfrm>
              <a:prstGeom prst="rect">
                <a:avLst/>
              </a:prstGeom>
              <a:gradFill rotWithShape="0">
                <a:gsLst>
                  <a:gs pos="0">
                    <a:srgbClr val="FFFF99"/>
                  </a:gs>
                  <a:gs pos="100000">
                    <a:srgbClr val="FFFFCC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2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</a:rPr>
                  <a:t>Beta-value</a:t>
                </a:r>
                <a:endPara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116785" name="AutoShape 49"/>
              <p:cNvSpPr>
                <a:spLocks noChangeArrowheads="1"/>
              </p:cNvSpPr>
              <p:nvPr/>
            </p:nvSpPr>
            <p:spPr bwMode="auto">
              <a:xfrm flipH="1">
                <a:off x="3072" y="2736"/>
                <a:ext cx="336" cy="192"/>
              </a:xfrm>
              <a:prstGeom prst="rightArrow">
                <a:avLst>
                  <a:gd name="adj1" fmla="val 50000"/>
                  <a:gd name="adj2" fmla="val 4375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endParaRPr>
              </a:p>
            </p:txBody>
          </p:sp>
        </p:grpSp>
      </p:grpSp>
      <p:grpSp>
        <p:nvGrpSpPr>
          <p:cNvPr id="16" name="Group 50"/>
          <p:cNvGrpSpPr>
            <a:grpSpLocks/>
          </p:cNvGrpSpPr>
          <p:nvPr/>
        </p:nvGrpSpPr>
        <p:grpSpPr bwMode="auto">
          <a:xfrm>
            <a:off x="6096000" y="4724400"/>
            <a:ext cx="457200" cy="1219200"/>
            <a:chOff x="2832" y="2880"/>
            <a:chExt cx="288" cy="768"/>
          </a:xfrm>
        </p:grpSpPr>
        <p:sp>
          <p:nvSpPr>
            <p:cNvPr id="52231" name="Line 51"/>
            <p:cNvSpPr>
              <a:spLocks noChangeShapeType="1"/>
            </p:cNvSpPr>
            <p:nvPr/>
          </p:nvSpPr>
          <p:spPr bwMode="auto">
            <a:xfrm>
              <a:off x="2928" y="2880"/>
              <a:ext cx="96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52232" name="Group 52"/>
            <p:cNvGrpSpPr>
              <a:grpSpLocks/>
            </p:cNvGrpSpPr>
            <p:nvPr/>
          </p:nvGrpSpPr>
          <p:grpSpPr bwMode="auto">
            <a:xfrm>
              <a:off x="2832" y="3168"/>
              <a:ext cx="288" cy="288"/>
              <a:chOff x="-1056" y="2496"/>
              <a:chExt cx="288" cy="288"/>
            </a:xfrm>
          </p:grpSpPr>
          <p:sp>
            <p:nvSpPr>
              <p:cNvPr id="52233" name="Line 53"/>
              <p:cNvSpPr>
                <a:spLocks noChangeShapeType="1"/>
              </p:cNvSpPr>
              <p:nvPr/>
            </p:nvSpPr>
            <p:spPr bwMode="auto">
              <a:xfrm>
                <a:off x="-1008" y="2496"/>
                <a:ext cx="192" cy="288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52234" name="Line 54"/>
              <p:cNvSpPr>
                <a:spLocks noChangeShapeType="1"/>
              </p:cNvSpPr>
              <p:nvPr/>
            </p:nvSpPr>
            <p:spPr bwMode="auto">
              <a:xfrm rot="-5400000">
                <a:off x="-1008" y="2496"/>
                <a:ext cx="192" cy="288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  <p:sp>
        <p:nvSpPr>
          <p:cNvPr id="116791" name="Text Box 55"/>
          <p:cNvSpPr txBox="1">
            <a:spLocks noChangeArrowheads="1"/>
          </p:cNvSpPr>
          <p:nvPr/>
        </p:nvSpPr>
        <p:spPr bwMode="auto">
          <a:xfrm rot="2707829">
            <a:off x="5647532" y="3217069"/>
            <a:ext cx="655637" cy="923925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FCC00">
                  <a:gamma/>
                  <a:tint val="3372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20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54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sym typeface="Symbol" pitchFamily="18" charset="2"/>
              </a:rPr>
              <a:t></a:t>
            </a:r>
            <a:endParaRPr lang="en-US" sz="2200">
              <a:solidFill>
                <a:srgbClr val="80008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6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9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5105400"/>
            <a:ext cx="82296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200" smtClean="0"/>
              <a:t>Solusi: nilai untuk tiap variabel yang memenuhi batasan constraints), misal,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2200" smtClean="0"/>
              <a:t>	 </a:t>
            </a:r>
            <a:r>
              <a:rPr lang="en-US" altLang="id-ID" sz="2000" i="1" smtClean="0"/>
              <a:t>{WA=red,NT=green,Q=red,NSW=green,V=red,SA=blue,T=green}</a:t>
            </a:r>
          </a:p>
        </p:txBody>
      </p:sp>
      <p:pic>
        <p:nvPicPr>
          <p:cNvPr id="7172" name="Picture 6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600200"/>
            <a:ext cx="6096000" cy="3505200"/>
          </a:xfr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Alpha-Beta principles (2):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131888" y="1143000"/>
            <a:ext cx="7848600" cy="11080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If an Beta-value is smaller or equal than the Alpha-value 	of a descendant node:</a:t>
            </a:r>
          </a:p>
          <a:p>
            <a:pPr eaLnBrk="0" hangingPunct="0">
              <a:defRPr/>
            </a:pP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stop generation of the children of the descendant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03438" y="2743200"/>
            <a:ext cx="6583362" cy="3962400"/>
            <a:chOff x="1325" y="1728"/>
            <a:chExt cx="4147" cy="2496"/>
          </a:xfrm>
        </p:grpSpPr>
        <p:grpSp>
          <p:nvGrpSpPr>
            <p:cNvPr id="53254" name="Group 7"/>
            <p:cNvGrpSpPr>
              <a:grpSpLocks/>
            </p:cNvGrpSpPr>
            <p:nvPr/>
          </p:nvGrpSpPr>
          <p:grpSpPr bwMode="auto">
            <a:xfrm>
              <a:off x="1325" y="1728"/>
              <a:ext cx="3504" cy="2496"/>
              <a:chOff x="48" y="1584"/>
              <a:chExt cx="3888" cy="2592"/>
            </a:xfrm>
          </p:grpSpPr>
          <p:grpSp>
            <p:nvGrpSpPr>
              <p:cNvPr id="53283" name="Group 8"/>
              <p:cNvGrpSpPr>
                <a:grpSpLocks/>
              </p:cNvGrpSpPr>
              <p:nvPr/>
            </p:nvGrpSpPr>
            <p:grpSpPr bwMode="auto">
              <a:xfrm>
                <a:off x="48" y="1584"/>
                <a:ext cx="3888" cy="2592"/>
                <a:chOff x="48" y="1584"/>
                <a:chExt cx="3888" cy="2592"/>
              </a:xfrm>
            </p:grpSpPr>
            <p:sp>
              <p:nvSpPr>
                <p:cNvPr id="117769" name="Rectangle 9"/>
                <p:cNvSpPr>
                  <a:spLocks noChangeArrowheads="1"/>
                </p:cNvSpPr>
                <p:nvPr/>
              </p:nvSpPr>
              <p:spPr bwMode="auto">
                <a:xfrm>
                  <a:off x="48" y="1584"/>
                  <a:ext cx="3888" cy="259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2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</a:endParaRPr>
                </a:p>
              </p:txBody>
            </p:sp>
            <p:sp>
              <p:nvSpPr>
                <p:cNvPr id="53286" name="AutoShape 10"/>
                <p:cNvSpPr>
                  <a:spLocks noChangeArrowheads="1"/>
                </p:cNvSpPr>
                <p:nvPr/>
              </p:nvSpPr>
              <p:spPr bwMode="auto">
                <a:xfrm>
                  <a:off x="1920" y="1632"/>
                  <a:ext cx="192" cy="192"/>
                </a:xfrm>
                <a:prstGeom prst="bevel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11777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7" y="2678"/>
                  <a:ext cx="524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20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</a:rPr>
                    <a:t>MIN</a:t>
                  </a:r>
                  <a:endParaRPr lang="en-US" sz="2000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endParaRPr>
                </a:p>
              </p:txBody>
            </p:sp>
            <p:sp>
              <p:nvSpPr>
                <p:cNvPr id="53288" name="AutoShape 12"/>
                <p:cNvSpPr>
                  <a:spLocks noChangeArrowheads="1"/>
                </p:cNvSpPr>
                <p:nvPr/>
              </p:nvSpPr>
              <p:spPr bwMode="auto">
                <a:xfrm>
                  <a:off x="1056" y="2688"/>
                  <a:ext cx="192" cy="192"/>
                </a:xfrm>
                <a:prstGeom prst="bevel">
                  <a:avLst>
                    <a:gd name="adj" fmla="val 12500"/>
                  </a:avLst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3289" name="AutoShape 13"/>
                <p:cNvSpPr>
                  <a:spLocks noChangeArrowheads="1"/>
                </p:cNvSpPr>
                <p:nvPr/>
              </p:nvSpPr>
              <p:spPr bwMode="auto">
                <a:xfrm>
                  <a:off x="624" y="3648"/>
                  <a:ext cx="192" cy="192"/>
                </a:xfrm>
                <a:prstGeom prst="bevel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11777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8" y="3638"/>
                  <a:ext cx="544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200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</a:rPr>
                    <a:t>MAX</a:t>
                  </a:r>
                  <a:endParaRPr lang="en-US" sz="2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endParaRPr>
                </a:p>
              </p:txBody>
            </p:sp>
            <p:cxnSp>
              <p:nvCxnSpPr>
                <p:cNvPr id="53291" name="AutoShape 15"/>
                <p:cNvCxnSpPr>
                  <a:cxnSpLocks noChangeShapeType="1"/>
                  <a:stCxn id="53286" idx="2"/>
                  <a:endCxn id="53288" idx="6"/>
                </p:cNvCxnSpPr>
                <p:nvPr/>
              </p:nvCxnSpPr>
              <p:spPr bwMode="auto">
                <a:xfrm flipH="1">
                  <a:off x="1152" y="1824"/>
                  <a:ext cx="864" cy="864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3292" name="AutoShape 16"/>
                <p:cNvCxnSpPr>
                  <a:cxnSpLocks noChangeShapeType="1"/>
                </p:cNvCxnSpPr>
                <p:nvPr/>
              </p:nvCxnSpPr>
              <p:spPr bwMode="auto">
                <a:xfrm flipH="1">
                  <a:off x="720" y="2880"/>
                  <a:ext cx="432" cy="768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777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" y="1584"/>
                  <a:ext cx="544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200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</a:rPr>
                    <a:t>MAX</a:t>
                  </a:r>
                  <a:endParaRPr lang="en-US" sz="2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endParaRPr>
                </a:p>
              </p:txBody>
            </p:sp>
          </p:grpSp>
          <p:sp>
            <p:nvSpPr>
              <p:cNvPr id="117778" name="Text Box 18"/>
              <p:cNvSpPr txBox="1">
                <a:spLocks noChangeArrowheads="1"/>
              </p:cNvSpPr>
              <p:nvPr/>
            </p:nvSpPr>
            <p:spPr bwMode="auto">
              <a:xfrm>
                <a:off x="593" y="3792"/>
                <a:ext cx="247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2</a:t>
                </a:r>
              </a:p>
            </p:txBody>
          </p:sp>
        </p:grpSp>
        <p:grpSp>
          <p:nvGrpSpPr>
            <p:cNvPr id="53255" name="Group 19"/>
            <p:cNvGrpSpPr>
              <a:grpSpLocks/>
            </p:cNvGrpSpPr>
            <p:nvPr/>
          </p:nvGrpSpPr>
          <p:grpSpPr bwMode="auto">
            <a:xfrm>
              <a:off x="1758" y="2763"/>
              <a:ext cx="463" cy="857"/>
              <a:chOff x="528" y="2659"/>
              <a:chExt cx="514" cy="890"/>
            </a:xfrm>
          </p:grpSpPr>
          <p:sp>
            <p:nvSpPr>
              <p:cNvPr id="53281" name="AutoShape 20"/>
              <p:cNvSpPr>
                <a:spLocks noChangeArrowheads="1"/>
              </p:cNvSpPr>
              <p:nvPr/>
            </p:nvSpPr>
            <p:spPr bwMode="auto">
              <a:xfrm flipV="1">
                <a:off x="528" y="2928"/>
                <a:ext cx="192" cy="621"/>
              </a:xfrm>
              <a:prstGeom prst="curvedRightArrow">
                <a:avLst>
                  <a:gd name="adj1" fmla="val 64688"/>
                  <a:gd name="adj2" fmla="val 129375"/>
                  <a:gd name="adj3" fmla="val 33333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17781" name="Text Box 21"/>
              <p:cNvSpPr txBox="1">
                <a:spLocks noChangeArrowheads="1"/>
              </p:cNvSpPr>
              <p:nvPr/>
            </p:nvSpPr>
            <p:spPr bwMode="auto">
              <a:xfrm>
                <a:off x="687" y="2659"/>
                <a:ext cx="355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2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sym typeface="Symbol" pitchFamily="18" charset="2"/>
                  </a:rPr>
                  <a:t></a:t>
                </a:r>
                <a:r>
                  <a:rPr lang="en-US" sz="22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2</a:t>
                </a:r>
              </a:p>
            </p:txBody>
          </p:sp>
        </p:grpSp>
        <p:grpSp>
          <p:nvGrpSpPr>
            <p:cNvPr id="53256" name="Group 22"/>
            <p:cNvGrpSpPr>
              <a:grpSpLocks/>
            </p:cNvGrpSpPr>
            <p:nvPr/>
          </p:nvGrpSpPr>
          <p:grpSpPr bwMode="auto">
            <a:xfrm>
              <a:off x="2320" y="2976"/>
              <a:ext cx="368" cy="1147"/>
              <a:chOff x="1152" y="2880"/>
              <a:chExt cx="408" cy="1191"/>
            </a:xfrm>
          </p:grpSpPr>
          <p:grpSp>
            <p:nvGrpSpPr>
              <p:cNvPr id="53277" name="Group 23"/>
              <p:cNvGrpSpPr>
                <a:grpSpLocks/>
              </p:cNvGrpSpPr>
              <p:nvPr/>
            </p:nvGrpSpPr>
            <p:grpSpPr bwMode="auto">
              <a:xfrm>
                <a:off x="1152" y="2880"/>
                <a:ext cx="363" cy="960"/>
                <a:chOff x="4272" y="2976"/>
                <a:chExt cx="363" cy="960"/>
              </a:xfrm>
            </p:grpSpPr>
            <p:sp>
              <p:nvSpPr>
                <p:cNvPr id="53279" name="AutoShape 24"/>
                <p:cNvSpPr>
                  <a:spLocks noChangeArrowheads="1"/>
                </p:cNvSpPr>
                <p:nvPr/>
              </p:nvSpPr>
              <p:spPr bwMode="auto">
                <a:xfrm>
                  <a:off x="4443" y="3744"/>
                  <a:ext cx="192" cy="192"/>
                </a:xfrm>
                <a:prstGeom prst="bevel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cxnSp>
              <p:nvCxnSpPr>
                <p:cNvPr id="53280" name="AutoShape 25"/>
                <p:cNvCxnSpPr>
                  <a:cxnSpLocks noChangeShapeType="1"/>
                </p:cNvCxnSpPr>
                <p:nvPr/>
              </p:nvCxnSpPr>
              <p:spPr bwMode="auto">
                <a:xfrm>
                  <a:off x="4272" y="2976"/>
                  <a:ext cx="267" cy="768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7786" name="Text Box 26"/>
              <p:cNvSpPr txBox="1">
                <a:spLocks noChangeArrowheads="1"/>
              </p:cNvSpPr>
              <p:nvPr/>
            </p:nvSpPr>
            <p:spPr bwMode="auto">
              <a:xfrm>
                <a:off x="1313" y="3792"/>
                <a:ext cx="247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5</a:t>
                </a:r>
                <a:endPara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</p:grpSp>
        <p:grpSp>
          <p:nvGrpSpPr>
            <p:cNvPr id="53257" name="Group 27"/>
            <p:cNvGrpSpPr>
              <a:grpSpLocks/>
            </p:cNvGrpSpPr>
            <p:nvPr/>
          </p:nvGrpSpPr>
          <p:grpSpPr bwMode="auto">
            <a:xfrm>
              <a:off x="2422" y="2763"/>
              <a:ext cx="374" cy="860"/>
              <a:chOff x="1265" y="2659"/>
              <a:chExt cx="415" cy="893"/>
            </a:xfrm>
          </p:grpSpPr>
          <p:sp>
            <p:nvSpPr>
              <p:cNvPr id="117788" name="Text Box 28"/>
              <p:cNvSpPr txBox="1">
                <a:spLocks noChangeArrowheads="1"/>
              </p:cNvSpPr>
              <p:nvPr/>
            </p:nvSpPr>
            <p:spPr bwMode="auto">
              <a:xfrm>
                <a:off x="1265" y="2659"/>
                <a:ext cx="347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2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=2</a:t>
                </a:r>
                <a:endPara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53276" name="AutoShape 29"/>
              <p:cNvSpPr>
                <a:spLocks noChangeArrowheads="1"/>
              </p:cNvSpPr>
              <p:nvPr/>
            </p:nvSpPr>
            <p:spPr bwMode="auto">
              <a:xfrm flipH="1" flipV="1">
                <a:off x="1488" y="2931"/>
                <a:ext cx="192" cy="621"/>
              </a:xfrm>
              <a:prstGeom prst="curvedRightArrow">
                <a:avLst>
                  <a:gd name="adj1" fmla="val 64688"/>
                  <a:gd name="adj2" fmla="val 129375"/>
                  <a:gd name="adj3" fmla="val 33333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grpSp>
          <p:nvGrpSpPr>
            <p:cNvPr id="53258" name="Group 30"/>
            <p:cNvGrpSpPr>
              <a:grpSpLocks/>
            </p:cNvGrpSpPr>
            <p:nvPr/>
          </p:nvGrpSpPr>
          <p:grpSpPr bwMode="auto">
            <a:xfrm>
              <a:off x="1852" y="1746"/>
              <a:ext cx="1195" cy="941"/>
              <a:chOff x="633" y="1603"/>
              <a:chExt cx="1326" cy="977"/>
            </a:xfrm>
          </p:grpSpPr>
          <p:sp>
            <p:nvSpPr>
              <p:cNvPr id="53273" name="AutoShape 31"/>
              <p:cNvSpPr>
                <a:spLocks noChangeArrowheads="1"/>
              </p:cNvSpPr>
              <p:nvPr/>
            </p:nvSpPr>
            <p:spPr bwMode="auto">
              <a:xfrm rot="784050" flipV="1">
                <a:off x="633" y="1633"/>
                <a:ext cx="624" cy="947"/>
              </a:xfrm>
              <a:prstGeom prst="curvedRightArrow">
                <a:avLst>
                  <a:gd name="adj1" fmla="val 30353"/>
                  <a:gd name="adj2" fmla="val 60705"/>
                  <a:gd name="adj3" fmla="val 33333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17792" name="Text Box 32"/>
              <p:cNvSpPr txBox="1">
                <a:spLocks noChangeArrowheads="1"/>
              </p:cNvSpPr>
              <p:nvPr/>
            </p:nvSpPr>
            <p:spPr bwMode="auto">
              <a:xfrm>
                <a:off x="1604" y="1603"/>
                <a:ext cx="355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2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sym typeface="Symbol" pitchFamily="18" charset="2"/>
                  </a:rPr>
                  <a:t></a:t>
                </a:r>
                <a:r>
                  <a:rPr lang="en-US" sz="2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2</a:t>
                </a:r>
                <a:endPara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</p:grpSp>
        <p:grpSp>
          <p:nvGrpSpPr>
            <p:cNvPr id="53259" name="Group 33"/>
            <p:cNvGrpSpPr>
              <a:grpSpLocks/>
            </p:cNvGrpSpPr>
            <p:nvPr/>
          </p:nvGrpSpPr>
          <p:grpSpPr bwMode="auto">
            <a:xfrm>
              <a:off x="3099" y="1959"/>
              <a:ext cx="908" cy="2164"/>
              <a:chOff x="2016" y="1824"/>
              <a:chExt cx="1008" cy="2247"/>
            </a:xfrm>
          </p:grpSpPr>
          <p:grpSp>
            <p:nvGrpSpPr>
              <p:cNvPr id="53267" name="Group 34"/>
              <p:cNvGrpSpPr>
                <a:grpSpLocks/>
              </p:cNvGrpSpPr>
              <p:nvPr/>
            </p:nvGrpSpPr>
            <p:grpSpPr bwMode="auto">
              <a:xfrm>
                <a:off x="2016" y="1824"/>
                <a:ext cx="1008" cy="2016"/>
                <a:chOff x="4224" y="1920"/>
                <a:chExt cx="1008" cy="2016"/>
              </a:xfrm>
            </p:grpSpPr>
            <p:sp>
              <p:nvSpPr>
                <p:cNvPr id="53269" name="AutoShape 35"/>
                <p:cNvSpPr>
                  <a:spLocks noChangeArrowheads="1"/>
                </p:cNvSpPr>
                <p:nvPr/>
              </p:nvSpPr>
              <p:spPr bwMode="auto">
                <a:xfrm>
                  <a:off x="5040" y="2784"/>
                  <a:ext cx="192" cy="192"/>
                </a:xfrm>
                <a:prstGeom prst="bevel">
                  <a:avLst>
                    <a:gd name="adj" fmla="val 12500"/>
                  </a:avLst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3270" name="AutoShape 36"/>
                <p:cNvSpPr>
                  <a:spLocks noChangeArrowheads="1"/>
                </p:cNvSpPr>
                <p:nvPr/>
              </p:nvSpPr>
              <p:spPr bwMode="auto">
                <a:xfrm>
                  <a:off x="4704" y="3744"/>
                  <a:ext cx="192" cy="192"/>
                </a:xfrm>
                <a:prstGeom prst="bevel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cxnSp>
              <p:nvCxnSpPr>
                <p:cNvPr id="53271" name="AutoShape 37"/>
                <p:cNvCxnSpPr>
                  <a:cxnSpLocks noChangeShapeType="1"/>
                  <a:endCxn id="53269" idx="6"/>
                </p:cNvCxnSpPr>
                <p:nvPr/>
              </p:nvCxnSpPr>
              <p:spPr bwMode="auto">
                <a:xfrm>
                  <a:off x="4224" y="1920"/>
                  <a:ext cx="912" cy="864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3272" name="AutoShape 38"/>
                <p:cNvCxnSpPr>
                  <a:cxnSpLocks noChangeShapeType="1"/>
                  <a:stCxn id="53269" idx="2"/>
                  <a:endCxn id="53270" idx="7"/>
                </p:cNvCxnSpPr>
                <p:nvPr/>
              </p:nvCxnSpPr>
              <p:spPr bwMode="auto">
                <a:xfrm flipH="1">
                  <a:off x="4800" y="2976"/>
                  <a:ext cx="336" cy="79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7799" name="Text Box 39"/>
              <p:cNvSpPr txBox="1">
                <a:spLocks noChangeArrowheads="1"/>
              </p:cNvSpPr>
              <p:nvPr/>
            </p:nvSpPr>
            <p:spPr bwMode="auto">
              <a:xfrm>
                <a:off x="2494" y="3792"/>
                <a:ext cx="248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3</a:t>
                </a:r>
                <a:endPara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</p:grpSp>
        <p:sp>
          <p:nvSpPr>
            <p:cNvPr id="117800" name="Text Box 40"/>
            <p:cNvSpPr txBox="1">
              <a:spLocks noChangeArrowheads="1"/>
            </p:cNvSpPr>
            <p:nvPr/>
          </p:nvSpPr>
          <p:spPr bwMode="auto">
            <a:xfrm>
              <a:off x="3544" y="2766"/>
              <a:ext cx="29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</a:t>
              </a:r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53261" name="Group 41"/>
            <p:cNvGrpSpPr>
              <a:grpSpLocks/>
            </p:cNvGrpSpPr>
            <p:nvPr/>
          </p:nvGrpSpPr>
          <p:grpSpPr bwMode="auto">
            <a:xfrm>
              <a:off x="3882" y="3696"/>
              <a:ext cx="1398" cy="275"/>
              <a:chOff x="2304" y="1699"/>
              <a:chExt cx="1398" cy="275"/>
            </a:xfrm>
          </p:grpSpPr>
          <p:sp>
            <p:nvSpPr>
              <p:cNvPr id="117802" name="Text Box 42"/>
              <p:cNvSpPr txBox="1">
                <a:spLocks noChangeArrowheads="1"/>
              </p:cNvSpPr>
              <p:nvPr/>
            </p:nvSpPr>
            <p:spPr bwMode="auto">
              <a:xfrm>
                <a:off x="2632" y="1699"/>
                <a:ext cx="1070" cy="275"/>
              </a:xfrm>
              <a:prstGeom prst="rect">
                <a:avLst/>
              </a:prstGeom>
              <a:gradFill rotWithShape="0">
                <a:gsLst>
                  <a:gs pos="0">
                    <a:srgbClr val="FFFF99"/>
                  </a:gs>
                  <a:gs pos="100000">
                    <a:srgbClr val="FFFFCC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200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</a:rPr>
                  <a:t>Alpha-value</a:t>
                </a:r>
                <a:endPara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117803" name="AutoShape 43"/>
              <p:cNvSpPr>
                <a:spLocks noChangeArrowheads="1"/>
              </p:cNvSpPr>
              <p:nvPr/>
            </p:nvSpPr>
            <p:spPr bwMode="auto">
              <a:xfrm flipH="1">
                <a:off x="2304" y="1728"/>
                <a:ext cx="336" cy="192"/>
              </a:xfrm>
              <a:prstGeom prst="rightArrow">
                <a:avLst>
                  <a:gd name="adj1" fmla="val 50000"/>
                  <a:gd name="adj2" fmla="val 4375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endParaRPr>
              </a:p>
            </p:txBody>
          </p:sp>
        </p:grpSp>
        <p:grpSp>
          <p:nvGrpSpPr>
            <p:cNvPr id="53262" name="Group 44"/>
            <p:cNvGrpSpPr>
              <a:grpSpLocks/>
            </p:cNvGrpSpPr>
            <p:nvPr/>
          </p:nvGrpSpPr>
          <p:grpSpPr bwMode="auto">
            <a:xfrm>
              <a:off x="4157" y="2755"/>
              <a:ext cx="1315" cy="275"/>
              <a:chOff x="3072" y="2707"/>
              <a:chExt cx="1315" cy="275"/>
            </a:xfrm>
          </p:grpSpPr>
          <p:sp>
            <p:nvSpPr>
              <p:cNvPr id="117805" name="Text Box 45"/>
              <p:cNvSpPr txBox="1">
                <a:spLocks noChangeArrowheads="1"/>
              </p:cNvSpPr>
              <p:nvPr/>
            </p:nvSpPr>
            <p:spPr bwMode="auto">
              <a:xfrm>
                <a:off x="3400" y="2707"/>
                <a:ext cx="987" cy="275"/>
              </a:xfrm>
              <a:prstGeom prst="rect">
                <a:avLst/>
              </a:prstGeom>
              <a:gradFill rotWithShape="0">
                <a:gsLst>
                  <a:gs pos="0">
                    <a:srgbClr val="FFFF99"/>
                  </a:gs>
                  <a:gs pos="100000">
                    <a:srgbClr val="FFFFCC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2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</a:rPr>
                  <a:t>Beta-value</a:t>
                </a:r>
                <a:endPara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117806" name="AutoShape 46"/>
              <p:cNvSpPr>
                <a:spLocks noChangeArrowheads="1"/>
              </p:cNvSpPr>
              <p:nvPr/>
            </p:nvSpPr>
            <p:spPr bwMode="auto">
              <a:xfrm flipH="1">
                <a:off x="3072" y="2736"/>
                <a:ext cx="336" cy="192"/>
              </a:xfrm>
              <a:prstGeom prst="rightArrow">
                <a:avLst>
                  <a:gd name="adj1" fmla="val 50000"/>
                  <a:gd name="adj2" fmla="val 4375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endParaRPr>
              </a:p>
            </p:txBody>
          </p:sp>
        </p:grpSp>
      </p:grpSp>
      <p:sp>
        <p:nvSpPr>
          <p:cNvPr id="117807" name="Text Box 47"/>
          <p:cNvSpPr txBox="1">
            <a:spLocks noChangeArrowheads="1"/>
          </p:cNvSpPr>
          <p:nvPr/>
        </p:nvSpPr>
        <p:spPr bwMode="auto">
          <a:xfrm rot="17286541">
            <a:off x="6153944" y="4839494"/>
            <a:ext cx="655637" cy="923925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FCC00">
                  <a:gamma/>
                  <a:tint val="3372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20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54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sym typeface="Symbol" pitchFamily="18" charset="2"/>
              </a:rPr>
              <a:t></a:t>
            </a:r>
            <a:endParaRPr lang="en-US" sz="2200">
              <a:solidFill>
                <a:srgbClr val="80008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0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5627688" y="819150"/>
            <a:ext cx="53340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>
                <a:solidFill>
                  <a:schemeClr val="accent2"/>
                </a:solidFill>
              </a:rPr>
              <a:t>A</a:t>
            </a:r>
            <a:endParaRPr lang="en-US" altLang="id-ID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62400" y="1276350"/>
            <a:ext cx="3860800" cy="1485900"/>
            <a:chOff x="1664" y="720"/>
            <a:chExt cx="2432" cy="936"/>
          </a:xfrm>
        </p:grpSpPr>
        <p:grpSp>
          <p:nvGrpSpPr>
            <p:cNvPr id="54314" name="Group 4"/>
            <p:cNvGrpSpPr>
              <a:grpSpLocks/>
            </p:cNvGrpSpPr>
            <p:nvPr/>
          </p:nvGrpSpPr>
          <p:grpSpPr bwMode="auto">
            <a:xfrm>
              <a:off x="1664" y="1272"/>
              <a:ext cx="384" cy="384"/>
              <a:chOff x="1664" y="1272"/>
              <a:chExt cx="384" cy="384"/>
            </a:xfrm>
          </p:grpSpPr>
          <p:sp>
            <p:nvSpPr>
              <p:cNvPr id="54320" name="Oval 5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21" name="Text Box 6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B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315" name="Group 7"/>
            <p:cNvGrpSpPr>
              <a:grpSpLocks/>
            </p:cNvGrpSpPr>
            <p:nvPr/>
          </p:nvGrpSpPr>
          <p:grpSpPr bwMode="auto">
            <a:xfrm>
              <a:off x="3712" y="1272"/>
              <a:ext cx="384" cy="384"/>
              <a:chOff x="3712" y="1272"/>
              <a:chExt cx="384" cy="384"/>
            </a:xfrm>
          </p:grpSpPr>
          <p:sp>
            <p:nvSpPr>
              <p:cNvPr id="54318" name="Oval 8"/>
              <p:cNvSpPr>
                <a:spLocks noChangeArrowheads="1"/>
              </p:cNvSpPr>
              <p:nvPr/>
            </p:nvSpPr>
            <p:spPr bwMode="auto">
              <a:xfrm>
                <a:off x="3712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19" name="Text Box 9"/>
              <p:cNvSpPr txBox="1">
                <a:spLocks noChangeArrowheads="1"/>
              </p:cNvSpPr>
              <p:nvPr/>
            </p:nvSpPr>
            <p:spPr bwMode="auto">
              <a:xfrm>
                <a:off x="3712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C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316" name="Line 10"/>
            <p:cNvSpPr>
              <a:spLocks noChangeShapeType="1"/>
            </p:cNvSpPr>
            <p:nvPr/>
          </p:nvSpPr>
          <p:spPr bwMode="auto">
            <a:xfrm flipH="1">
              <a:off x="1968" y="720"/>
              <a:ext cx="72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4317" name="Line 11"/>
            <p:cNvSpPr>
              <a:spLocks noChangeShapeType="1"/>
            </p:cNvSpPr>
            <p:nvPr/>
          </p:nvSpPr>
          <p:spPr bwMode="auto">
            <a:xfrm>
              <a:off x="3024" y="720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722563" y="2647950"/>
            <a:ext cx="2468562" cy="1381125"/>
            <a:chOff x="883" y="1584"/>
            <a:chExt cx="1555" cy="870"/>
          </a:xfrm>
        </p:grpSpPr>
        <p:sp>
          <p:nvSpPr>
            <p:cNvPr id="54310" name="Text Box 13"/>
            <p:cNvSpPr txBox="1">
              <a:spLocks noChangeArrowheads="1"/>
            </p:cNvSpPr>
            <p:nvPr/>
          </p:nvSpPr>
          <p:spPr bwMode="auto">
            <a:xfrm>
              <a:off x="883" y="216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solidFill>
                    <a:schemeClr val="accent2"/>
                  </a:solidFill>
                </a:rPr>
                <a:t>D</a:t>
              </a:r>
              <a:endParaRPr lang="en-US" altLang="id-ID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311" name="Text Box 14"/>
            <p:cNvSpPr txBox="1">
              <a:spLocks noChangeArrowheads="1"/>
            </p:cNvSpPr>
            <p:nvPr/>
          </p:nvSpPr>
          <p:spPr bwMode="auto">
            <a:xfrm>
              <a:off x="2102" y="216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solidFill>
                    <a:schemeClr val="accent2"/>
                  </a:solidFill>
                </a:rPr>
                <a:t>E</a:t>
              </a:r>
              <a:endParaRPr lang="en-US" altLang="id-ID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312" name="Line 15"/>
            <p:cNvSpPr>
              <a:spLocks noChangeShapeType="1"/>
            </p:cNvSpPr>
            <p:nvPr/>
          </p:nvSpPr>
          <p:spPr bwMode="auto">
            <a:xfrm flipH="1">
              <a:off x="1056" y="1584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4313" name="Line 16"/>
            <p:cNvSpPr>
              <a:spLocks noChangeShapeType="1"/>
            </p:cNvSpPr>
            <p:nvPr/>
          </p:nvSpPr>
          <p:spPr bwMode="auto">
            <a:xfrm>
              <a:off x="1968" y="163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1393" name="Text Box 17"/>
          <p:cNvSpPr txBox="1">
            <a:spLocks noChangeArrowheads="1"/>
          </p:cNvSpPr>
          <p:nvPr/>
        </p:nvSpPr>
        <p:spPr bwMode="auto">
          <a:xfrm>
            <a:off x="1625600" y="561975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/>
              <a:t>6</a:t>
            </a:r>
          </a:p>
        </p:txBody>
      </p:sp>
      <p:sp>
        <p:nvSpPr>
          <p:cNvPr id="101394" name="Text Box 18"/>
          <p:cNvSpPr txBox="1">
            <a:spLocks noChangeArrowheads="1"/>
          </p:cNvSpPr>
          <p:nvPr/>
        </p:nvSpPr>
        <p:spPr bwMode="auto">
          <a:xfrm>
            <a:off x="2692400" y="561975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/>
              <a:t>5</a:t>
            </a:r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3835400" y="561975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/>
              <a:t>8</a:t>
            </a:r>
          </a:p>
        </p:txBody>
      </p:sp>
      <p:sp>
        <p:nvSpPr>
          <p:cNvPr id="54280" name="Text Box 20"/>
          <p:cNvSpPr txBox="1">
            <a:spLocks noChangeArrowheads="1"/>
          </p:cNvSpPr>
          <p:nvPr/>
        </p:nvSpPr>
        <p:spPr bwMode="auto">
          <a:xfrm>
            <a:off x="1397000" y="3548063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54281" name="Text Box 21"/>
          <p:cNvSpPr txBox="1">
            <a:spLocks noChangeArrowheads="1"/>
          </p:cNvSpPr>
          <p:nvPr/>
        </p:nvSpPr>
        <p:spPr bwMode="auto">
          <a:xfrm>
            <a:off x="1397000" y="226695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101398" name="Text Box 22"/>
          <p:cNvSpPr txBox="1">
            <a:spLocks noChangeArrowheads="1"/>
          </p:cNvSpPr>
          <p:nvPr/>
        </p:nvSpPr>
        <p:spPr bwMode="auto">
          <a:xfrm>
            <a:off x="2311400" y="363855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/>
              <a:t>6</a:t>
            </a:r>
          </a:p>
        </p:txBody>
      </p:sp>
      <p:sp>
        <p:nvSpPr>
          <p:cNvPr id="101399" name="Text Box 23"/>
          <p:cNvSpPr txBox="1">
            <a:spLocks noChangeArrowheads="1"/>
          </p:cNvSpPr>
          <p:nvPr/>
        </p:nvSpPr>
        <p:spPr bwMode="auto">
          <a:xfrm>
            <a:off x="4140200" y="363855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/>
              <a:t>&gt;=8</a:t>
            </a:r>
          </a:p>
        </p:txBody>
      </p:sp>
      <p:sp>
        <p:nvSpPr>
          <p:cNvPr id="54284" name="Text Box 24"/>
          <p:cNvSpPr txBox="1">
            <a:spLocks noChangeArrowheads="1"/>
          </p:cNvSpPr>
          <p:nvPr/>
        </p:nvSpPr>
        <p:spPr bwMode="auto">
          <a:xfrm>
            <a:off x="1397000" y="81915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101401" name="Text Box 25"/>
          <p:cNvSpPr txBox="1">
            <a:spLocks noChangeArrowheads="1"/>
          </p:cNvSpPr>
          <p:nvPr/>
        </p:nvSpPr>
        <p:spPr bwMode="auto">
          <a:xfrm>
            <a:off x="3378200" y="226695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/>
              <a:t>&lt;=6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778000" y="4019550"/>
            <a:ext cx="1676400" cy="1600200"/>
            <a:chOff x="288" y="2448"/>
            <a:chExt cx="1056" cy="1008"/>
          </a:xfrm>
        </p:grpSpPr>
        <p:sp>
          <p:nvSpPr>
            <p:cNvPr id="54302" name="Line 27"/>
            <p:cNvSpPr>
              <a:spLocks noChangeShapeType="1"/>
            </p:cNvSpPr>
            <p:nvPr/>
          </p:nvSpPr>
          <p:spPr bwMode="auto">
            <a:xfrm flipH="1">
              <a:off x="480" y="2448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4303" name="Line 28"/>
            <p:cNvSpPr>
              <a:spLocks noChangeShapeType="1"/>
            </p:cNvSpPr>
            <p:nvPr/>
          </p:nvSpPr>
          <p:spPr bwMode="auto">
            <a:xfrm>
              <a:off x="1152" y="244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54304" name="Group 29"/>
            <p:cNvGrpSpPr>
              <a:grpSpLocks/>
            </p:cNvGrpSpPr>
            <p:nvPr/>
          </p:nvGrpSpPr>
          <p:grpSpPr bwMode="auto">
            <a:xfrm>
              <a:off x="288" y="3072"/>
              <a:ext cx="384" cy="384"/>
              <a:chOff x="1664" y="1272"/>
              <a:chExt cx="384" cy="384"/>
            </a:xfrm>
          </p:grpSpPr>
          <p:sp>
            <p:nvSpPr>
              <p:cNvPr id="54308" name="Oval 30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09" name="Text Box 31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H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305" name="Group 32"/>
            <p:cNvGrpSpPr>
              <a:grpSpLocks/>
            </p:cNvGrpSpPr>
            <p:nvPr/>
          </p:nvGrpSpPr>
          <p:grpSpPr bwMode="auto">
            <a:xfrm>
              <a:off x="960" y="3072"/>
              <a:ext cx="384" cy="384"/>
              <a:chOff x="1664" y="1272"/>
              <a:chExt cx="384" cy="384"/>
            </a:xfrm>
          </p:grpSpPr>
          <p:sp>
            <p:nvSpPr>
              <p:cNvPr id="54306" name="Oval 33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07" name="Text Box 34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I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3987800" y="4019550"/>
            <a:ext cx="1676400" cy="1600200"/>
            <a:chOff x="1680" y="2448"/>
            <a:chExt cx="1056" cy="1008"/>
          </a:xfrm>
        </p:grpSpPr>
        <p:sp>
          <p:nvSpPr>
            <p:cNvPr id="54294" name="Line 36"/>
            <p:cNvSpPr>
              <a:spLocks noChangeShapeType="1"/>
            </p:cNvSpPr>
            <p:nvPr/>
          </p:nvSpPr>
          <p:spPr bwMode="auto">
            <a:xfrm flipH="1">
              <a:off x="1872" y="2448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4295" name="Line 37"/>
            <p:cNvSpPr>
              <a:spLocks noChangeShapeType="1"/>
            </p:cNvSpPr>
            <p:nvPr/>
          </p:nvSpPr>
          <p:spPr bwMode="auto">
            <a:xfrm>
              <a:off x="2352" y="244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54296" name="Group 38"/>
            <p:cNvGrpSpPr>
              <a:grpSpLocks/>
            </p:cNvGrpSpPr>
            <p:nvPr/>
          </p:nvGrpSpPr>
          <p:grpSpPr bwMode="auto">
            <a:xfrm>
              <a:off x="1680" y="3072"/>
              <a:ext cx="384" cy="384"/>
              <a:chOff x="1664" y="1272"/>
              <a:chExt cx="384" cy="384"/>
            </a:xfrm>
          </p:grpSpPr>
          <p:sp>
            <p:nvSpPr>
              <p:cNvPr id="54300" name="Oval 39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01" name="Text Box 40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J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297" name="Group 41"/>
            <p:cNvGrpSpPr>
              <a:grpSpLocks/>
            </p:cNvGrpSpPr>
            <p:nvPr/>
          </p:nvGrpSpPr>
          <p:grpSpPr bwMode="auto">
            <a:xfrm>
              <a:off x="2352" y="3072"/>
              <a:ext cx="384" cy="384"/>
              <a:chOff x="1664" y="1272"/>
              <a:chExt cx="384" cy="384"/>
            </a:xfrm>
          </p:grpSpPr>
          <p:sp>
            <p:nvSpPr>
              <p:cNvPr id="54298" name="Oval 42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299" name="Text Box 43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K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4288" name="Text Box 44"/>
          <p:cNvSpPr txBox="1">
            <a:spLocks noChangeArrowheads="1"/>
          </p:cNvSpPr>
          <p:nvPr/>
        </p:nvSpPr>
        <p:spPr bwMode="auto">
          <a:xfrm>
            <a:off x="4140200" y="630555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sz="1400"/>
              <a:t>= agent</a:t>
            </a:r>
          </a:p>
        </p:txBody>
      </p:sp>
      <p:sp>
        <p:nvSpPr>
          <p:cNvPr id="54289" name="Rectangle 45"/>
          <p:cNvSpPr>
            <a:spLocks noChangeArrowheads="1"/>
          </p:cNvSpPr>
          <p:nvPr/>
        </p:nvSpPr>
        <p:spPr bwMode="auto">
          <a:xfrm>
            <a:off x="3759200" y="6229350"/>
            <a:ext cx="381000" cy="381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54290" name="Text Box 46"/>
          <p:cNvSpPr txBox="1">
            <a:spLocks noChangeArrowheads="1"/>
          </p:cNvSpPr>
          <p:nvPr/>
        </p:nvSpPr>
        <p:spPr bwMode="auto">
          <a:xfrm>
            <a:off x="6731000" y="630555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sz="1400"/>
              <a:t>= opponent</a:t>
            </a:r>
          </a:p>
        </p:txBody>
      </p:sp>
      <p:sp>
        <p:nvSpPr>
          <p:cNvPr id="54291" name="Oval 47"/>
          <p:cNvSpPr>
            <a:spLocks noChangeArrowheads="1"/>
          </p:cNvSpPr>
          <p:nvPr/>
        </p:nvSpPr>
        <p:spPr bwMode="auto">
          <a:xfrm>
            <a:off x="6350000" y="6229350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01424" name="Line 48"/>
          <p:cNvSpPr>
            <a:spLocks noChangeShapeType="1"/>
          </p:cNvSpPr>
          <p:nvPr/>
        </p:nvSpPr>
        <p:spPr bwMode="auto">
          <a:xfrm flipV="1">
            <a:off x="4826000" y="4019550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1425" name="Rectangle 49"/>
          <p:cNvSpPr>
            <a:spLocks noChangeArrowheads="1"/>
          </p:cNvSpPr>
          <p:nvPr/>
        </p:nvSpPr>
        <p:spPr bwMode="auto">
          <a:xfrm>
            <a:off x="1397000" y="0"/>
            <a:ext cx="7696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Alpha-Beta Pruning example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nimBg="1" autoUpdateAnimBg="0"/>
      <p:bldP spid="101393" grpId="0" autoUpdateAnimBg="0"/>
      <p:bldP spid="101394" grpId="0" autoUpdateAnimBg="0"/>
      <p:bldP spid="101395" grpId="0" autoUpdateAnimBg="0"/>
      <p:bldP spid="101398" grpId="0" autoUpdateAnimBg="0"/>
      <p:bldP spid="101399" grpId="0" autoUpdateAnimBg="0"/>
      <p:bldP spid="10140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297488" y="911225"/>
            <a:ext cx="53340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>
                <a:solidFill>
                  <a:schemeClr val="accent2"/>
                </a:solidFill>
              </a:rPr>
              <a:t>A</a:t>
            </a:r>
            <a:endParaRPr lang="en-US" altLang="id-ID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3632200" y="1368425"/>
            <a:ext cx="3860800" cy="1485900"/>
            <a:chOff x="1664" y="720"/>
            <a:chExt cx="2432" cy="936"/>
          </a:xfrm>
        </p:grpSpPr>
        <p:grpSp>
          <p:nvGrpSpPr>
            <p:cNvPr id="55358" name="Group 4"/>
            <p:cNvGrpSpPr>
              <a:grpSpLocks/>
            </p:cNvGrpSpPr>
            <p:nvPr/>
          </p:nvGrpSpPr>
          <p:grpSpPr bwMode="auto">
            <a:xfrm>
              <a:off x="1664" y="1272"/>
              <a:ext cx="384" cy="384"/>
              <a:chOff x="1664" y="1272"/>
              <a:chExt cx="384" cy="384"/>
            </a:xfrm>
          </p:grpSpPr>
          <p:sp>
            <p:nvSpPr>
              <p:cNvPr id="55364" name="Oval 5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365" name="Text Box 6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B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5359" name="Group 7"/>
            <p:cNvGrpSpPr>
              <a:grpSpLocks/>
            </p:cNvGrpSpPr>
            <p:nvPr/>
          </p:nvGrpSpPr>
          <p:grpSpPr bwMode="auto">
            <a:xfrm>
              <a:off x="3712" y="1272"/>
              <a:ext cx="384" cy="384"/>
              <a:chOff x="3712" y="1272"/>
              <a:chExt cx="384" cy="384"/>
            </a:xfrm>
          </p:grpSpPr>
          <p:sp>
            <p:nvSpPr>
              <p:cNvPr id="55362" name="Oval 8"/>
              <p:cNvSpPr>
                <a:spLocks noChangeArrowheads="1"/>
              </p:cNvSpPr>
              <p:nvPr/>
            </p:nvSpPr>
            <p:spPr bwMode="auto">
              <a:xfrm>
                <a:off x="3712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363" name="Text Box 9"/>
              <p:cNvSpPr txBox="1">
                <a:spLocks noChangeArrowheads="1"/>
              </p:cNvSpPr>
              <p:nvPr/>
            </p:nvSpPr>
            <p:spPr bwMode="auto">
              <a:xfrm>
                <a:off x="3712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C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5360" name="Line 10"/>
            <p:cNvSpPr>
              <a:spLocks noChangeShapeType="1"/>
            </p:cNvSpPr>
            <p:nvPr/>
          </p:nvSpPr>
          <p:spPr bwMode="auto">
            <a:xfrm flipH="1">
              <a:off x="1968" y="720"/>
              <a:ext cx="72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5361" name="Line 11"/>
            <p:cNvSpPr>
              <a:spLocks noChangeShapeType="1"/>
            </p:cNvSpPr>
            <p:nvPr/>
          </p:nvSpPr>
          <p:spPr bwMode="auto">
            <a:xfrm>
              <a:off x="3024" y="720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55300" name="Group 12"/>
          <p:cNvGrpSpPr>
            <a:grpSpLocks/>
          </p:cNvGrpSpPr>
          <p:nvPr/>
        </p:nvGrpSpPr>
        <p:grpSpPr bwMode="auto">
          <a:xfrm>
            <a:off x="2392363" y="2740025"/>
            <a:ext cx="2468562" cy="1381125"/>
            <a:chOff x="883" y="1584"/>
            <a:chExt cx="1555" cy="870"/>
          </a:xfrm>
        </p:grpSpPr>
        <p:sp>
          <p:nvSpPr>
            <p:cNvPr id="55354" name="Text Box 13"/>
            <p:cNvSpPr txBox="1">
              <a:spLocks noChangeArrowheads="1"/>
            </p:cNvSpPr>
            <p:nvPr/>
          </p:nvSpPr>
          <p:spPr bwMode="auto">
            <a:xfrm>
              <a:off x="883" y="216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solidFill>
                    <a:schemeClr val="accent2"/>
                  </a:solidFill>
                </a:rPr>
                <a:t>D</a:t>
              </a:r>
              <a:endParaRPr lang="en-US" altLang="id-ID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355" name="Text Box 14"/>
            <p:cNvSpPr txBox="1">
              <a:spLocks noChangeArrowheads="1"/>
            </p:cNvSpPr>
            <p:nvPr/>
          </p:nvSpPr>
          <p:spPr bwMode="auto">
            <a:xfrm>
              <a:off x="2102" y="216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solidFill>
                    <a:schemeClr val="accent2"/>
                  </a:solidFill>
                </a:rPr>
                <a:t>E</a:t>
              </a:r>
              <a:endParaRPr lang="en-US" altLang="id-ID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356" name="Line 15"/>
            <p:cNvSpPr>
              <a:spLocks noChangeShapeType="1"/>
            </p:cNvSpPr>
            <p:nvPr/>
          </p:nvSpPr>
          <p:spPr bwMode="auto">
            <a:xfrm flipH="1">
              <a:off x="1056" y="1584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5357" name="Line 16"/>
            <p:cNvSpPr>
              <a:spLocks noChangeShapeType="1"/>
            </p:cNvSpPr>
            <p:nvPr/>
          </p:nvSpPr>
          <p:spPr bwMode="auto">
            <a:xfrm>
              <a:off x="1968" y="163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262688" y="2740025"/>
            <a:ext cx="2470150" cy="1381125"/>
            <a:chOff x="3321" y="1584"/>
            <a:chExt cx="1556" cy="870"/>
          </a:xfrm>
        </p:grpSpPr>
        <p:sp>
          <p:nvSpPr>
            <p:cNvPr id="55350" name="Text Box 18"/>
            <p:cNvSpPr txBox="1">
              <a:spLocks noChangeArrowheads="1"/>
            </p:cNvSpPr>
            <p:nvPr/>
          </p:nvSpPr>
          <p:spPr bwMode="auto">
            <a:xfrm>
              <a:off x="3321" y="216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solidFill>
                    <a:schemeClr val="accent2"/>
                  </a:solidFill>
                </a:rPr>
                <a:t>F</a:t>
              </a:r>
              <a:endParaRPr lang="en-US" altLang="id-ID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351" name="Text Box 19"/>
            <p:cNvSpPr txBox="1">
              <a:spLocks noChangeArrowheads="1"/>
            </p:cNvSpPr>
            <p:nvPr/>
          </p:nvSpPr>
          <p:spPr bwMode="auto">
            <a:xfrm>
              <a:off x="4541" y="216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solidFill>
                    <a:schemeClr val="accent2"/>
                  </a:solidFill>
                </a:rPr>
                <a:t>G</a:t>
              </a:r>
              <a:endParaRPr lang="en-US" altLang="id-ID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352" name="Line 20"/>
            <p:cNvSpPr>
              <a:spLocks noChangeShapeType="1"/>
            </p:cNvSpPr>
            <p:nvPr/>
          </p:nvSpPr>
          <p:spPr bwMode="auto">
            <a:xfrm flipH="1">
              <a:off x="3504" y="163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5353" name="Line 21"/>
            <p:cNvSpPr>
              <a:spLocks noChangeShapeType="1"/>
            </p:cNvSpPr>
            <p:nvPr/>
          </p:nvSpPr>
          <p:spPr bwMode="auto">
            <a:xfrm>
              <a:off x="4080" y="158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55302" name="Text Box 22"/>
          <p:cNvSpPr txBox="1">
            <a:spLocks noChangeArrowheads="1"/>
          </p:cNvSpPr>
          <p:nvPr/>
        </p:nvSpPr>
        <p:spPr bwMode="auto">
          <a:xfrm>
            <a:off x="1295400" y="571182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/>
              <a:t>6</a:t>
            </a:r>
          </a:p>
        </p:txBody>
      </p:sp>
      <p:sp>
        <p:nvSpPr>
          <p:cNvPr id="55303" name="Text Box 23"/>
          <p:cNvSpPr txBox="1">
            <a:spLocks noChangeArrowheads="1"/>
          </p:cNvSpPr>
          <p:nvPr/>
        </p:nvSpPr>
        <p:spPr bwMode="auto">
          <a:xfrm>
            <a:off x="2362200" y="5711825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/>
              <a:t>5</a:t>
            </a:r>
          </a:p>
        </p:txBody>
      </p:sp>
      <p:sp>
        <p:nvSpPr>
          <p:cNvPr id="55304" name="Text Box 24"/>
          <p:cNvSpPr txBox="1">
            <a:spLocks noChangeArrowheads="1"/>
          </p:cNvSpPr>
          <p:nvPr/>
        </p:nvSpPr>
        <p:spPr bwMode="auto">
          <a:xfrm>
            <a:off x="3505200" y="5711825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/>
              <a:t>8</a:t>
            </a:r>
          </a:p>
        </p:txBody>
      </p:sp>
      <p:sp>
        <p:nvSpPr>
          <p:cNvPr id="55305" name="Text Box 25"/>
          <p:cNvSpPr txBox="1">
            <a:spLocks noChangeArrowheads="1"/>
          </p:cNvSpPr>
          <p:nvPr/>
        </p:nvSpPr>
        <p:spPr bwMode="auto">
          <a:xfrm>
            <a:off x="1066800" y="373062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55306" name="Text Box 26"/>
          <p:cNvSpPr txBox="1">
            <a:spLocks noChangeArrowheads="1"/>
          </p:cNvSpPr>
          <p:nvPr/>
        </p:nvSpPr>
        <p:spPr bwMode="auto">
          <a:xfrm>
            <a:off x="1066800" y="228282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55307" name="Text Box 27"/>
          <p:cNvSpPr txBox="1">
            <a:spLocks noChangeArrowheads="1"/>
          </p:cNvSpPr>
          <p:nvPr/>
        </p:nvSpPr>
        <p:spPr bwMode="auto">
          <a:xfrm>
            <a:off x="1981200" y="3730625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/>
              <a:t>6</a:t>
            </a:r>
          </a:p>
        </p:txBody>
      </p:sp>
      <p:sp>
        <p:nvSpPr>
          <p:cNvPr id="55308" name="Text Box 28"/>
          <p:cNvSpPr txBox="1">
            <a:spLocks noChangeArrowheads="1"/>
          </p:cNvSpPr>
          <p:nvPr/>
        </p:nvSpPr>
        <p:spPr bwMode="auto">
          <a:xfrm>
            <a:off x="3810000" y="3730625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/>
              <a:t>&gt;=8</a:t>
            </a:r>
          </a:p>
        </p:txBody>
      </p:sp>
      <p:sp>
        <p:nvSpPr>
          <p:cNvPr id="55309" name="Text Box 29"/>
          <p:cNvSpPr txBox="1">
            <a:spLocks noChangeArrowheads="1"/>
          </p:cNvSpPr>
          <p:nvPr/>
        </p:nvSpPr>
        <p:spPr bwMode="auto">
          <a:xfrm>
            <a:off x="1066800" y="106362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55310" name="Text Box 30"/>
          <p:cNvSpPr txBox="1">
            <a:spLocks noChangeArrowheads="1"/>
          </p:cNvSpPr>
          <p:nvPr/>
        </p:nvSpPr>
        <p:spPr bwMode="auto">
          <a:xfrm>
            <a:off x="3048000" y="2359025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/>
              <a:t>  6</a:t>
            </a:r>
          </a:p>
        </p:txBody>
      </p:sp>
      <p:grpSp>
        <p:nvGrpSpPr>
          <p:cNvPr id="55311" name="Group 31"/>
          <p:cNvGrpSpPr>
            <a:grpSpLocks/>
          </p:cNvGrpSpPr>
          <p:nvPr/>
        </p:nvGrpSpPr>
        <p:grpSpPr bwMode="auto">
          <a:xfrm>
            <a:off x="1447800" y="4111625"/>
            <a:ext cx="1676400" cy="1600200"/>
            <a:chOff x="288" y="2448"/>
            <a:chExt cx="1056" cy="1008"/>
          </a:xfrm>
        </p:grpSpPr>
        <p:sp>
          <p:nvSpPr>
            <p:cNvPr id="55342" name="Line 32"/>
            <p:cNvSpPr>
              <a:spLocks noChangeShapeType="1"/>
            </p:cNvSpPr>
            <p:nvPr/>
          </p:nvSpPr>
          <p:spPr bwMode="auto">
            <a:xfrm flipH="1">
              <a:off x="480" y="2448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5343" name="Line 33"/>
            <p:cNvSpPr>
              <a:spLocks noChangeShapeType="1"/>
            </p:cNvSpPr>
            <p:nvPr/>
          </p:nvSpPr>
          <p:spPr bwMode="auto">
            <a:xfrm>
              <a:off x="1152" y="244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55344" name="Group 34"/>
            <p:cNvGrpSpPr>
              <a:grpSpLocks/>
            </p:cNvGrpSpPr>
            <p:nvPr/>
          </p:nvGrpSpPr>
          <p:grpSpPr bwMode="auto">
            <a:xfrm>
              <a:off x="288" y="3072"/>
              <a:ext cx="384" cy="384"/>
              <a:chOff x="1664" y="1272"/>
              <a:chExt cx="384" cy="384"/>
            </a:xfrm>
          </p:grpSpPr>
          <p:sp>
            <p:nvSpPr>
              <p:cNvPr id="55348" name="Oval 35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349" name="Text Box 36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H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5345" name="Group 37"/>
            <p:cNvGrpSpPr>
              <a:grpSpLocks/>
            </p:cNvGrpSpPr>
            <p:nvPr/>
          </p:nvGrpSpPr>
          <p:grpSpPr bwMode="auto">
            <a:xfrm>
              <a:off x="960" y="3072"/>
              <a:ext cx="384" cy="384"/>
              <a:chOff x="1664" y="1272"/>
              <a:chExt cx="384" cy="384"/>
            </a:xfrm>
          </p:grpSpPr>
          <p:sp>
            <p:nvSpPr>
              <p:cNvPr id="55346" name="Oval 38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347" name="Text Box 39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I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5312" name="Group 40"/>
          <p:cNvGrpSpPr>
            <a:grpSpLocks/>
          </p:cNvGrpSpPr>
          <p:nvPr/>
        </p:nvGrpSpPr>
        <p:grpSpPr bwMode="auto">
          <a:xfrm>
            <a:off x="3657600" y="4111625"/>
            <a:ext cx="1676400" cy="1600200"/>
            <a:chOff x="1680" y="2448"/>
            <a:chExt cx="1056" cy="1008"/>
          </a:xfrm>
        </p:grpSpPr>
        <p:sp>
          <p:nvSpPr>
            <p:cNvPr id="55334" name="Line 41"/>
            <p:cNvSpPr>
              <a:spLocks noChangeShapeType="1"/>
            </p:cNvSpPr>
            <p:nvPr/>
          </p:nvSpPr>
          <p:spPr bwMode="auto">
            <a:xfrm flipH="1">
              <a:off x="1872" y="2448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5335" name="Line 42"/>
            <p:cNvSpPr>
              <a:spLocks noChangeShapeType="1"/>
            </p:cNvSpPr>
            <p:nvPr/>
          </p:nvSpPr>
          <p:spPr bwMode="auto">
            <a:xfrm>
              <a:off x="2352" y="244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55336" name="Group 43"/>
            <p:cNvGrpSpPr>
              <a:grpSpLocks/>
            </p:cNvGrpSpPr>
            <p:nvPr/>
          </p:nvGrpSpPr>
          <p:grpSpPr bwMode="auto">
            <a:xfrm>
              <a:off x="1680" y="3072"/>
              <a:ext cx="384" cy="384"/>
              <a:chOff x="1664" y="1272"/>
              <a:chExt cx="384" cy="384"/>
            </a:xfrm>
          </p:grpSpPr>
          <p:sp>
            <p:nvSpPr>
              <p:cNvPr id="55340" name="Oval 44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341" name="Text Box 45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J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5337" name="Group 46"/>
            <p:cNvGrpSpPr>
              <a:grpSpLocks/>
            </p:cNvGrpSpPr>
            <p:nvPr/>
          </p:nvGrpSpPr>
          <p:grpSpPr bwMode="auto">
            <a:xfrm>
              <a:off x="2352" y="3072"/>
              <a:ext cx="384" cy="384"/>
              <a:chOff x="1664" y="1272"/>
              <a:chExt cx="384" cy="384"/>
            </a:xfrm>
          </p:grpSpPr>
          <p:sp>
            <p:nvSpPr>
              <p:cNvPr id="55338" name="Oval 47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339" name="Text Box 48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K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5791200" y="4111625"/>
            <a:ext cx="1676400" cy="1600200"/>
            <a:chOff x="3024" y="2448"/>
            <a:chExt cx="1056" cy="1008"/>
          </a:xfrm>
        </p:grpSpPr>
        <p:sp>
          <p:nvSpPr>
            <p:cNvPr id="55326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5327" name="Line 51"/>
            <p:cNvSpPr>
              <a:spLocks noChangeShapeType="1"/>
            </p:cNvSpPr>
            <p:nvPr/>
          </p:nvSpPr>
          <p:spPr bwMode="auto">
            <a:xfrm>
              <a:off x="3552" y="2448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55328" name="Group 52"/>
            <p:cNvGrpSpPr>
              <a:grpSpLocks/>
            </p:cNvGrpSpPr>
            <p:nvPr/>
          </p:nvGrpSpPr>
          <p:grpSpPr bwMode="auto">
            <a:xfrm>
              <a:off x="3024" y="3072"/>
              <a:ext cx="384" cy="384"/>
              <a:chOff x="1664" y="1272"/>
              <a:chExt cx="384" cy="384"/>
            </a:xfrm>
          </p:grpSpPr>
          <p:sp>
            <p:nvSpPr>
              <p:cNvPr id="55332" name="Oval 53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333" name="Text Box 54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L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5329" name="Group 55"/>
            <p:cNvGrpSpPr>
              <a:grpSpLocks/>
            </p:cNvGrpSpPr>
            <p:nvPr/>
          </p:nvGrpSpPr>
          <p:grpSpPr bwMode="auto">
            <a:xfrm>
              <a:off x="3696" y="3072"/>
              <a:ext cx="384" cy="384"/>
              <a:chOff x="1664" y="1272"/>
              <a:chExt cx="384" cy="384"/>
            </a:xfrm>
          </p:grpSpPr>
          <p:sp>
            <p:nvSpPr>
              <p:cNvPr id="55330" name="Oval 56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331" name="Text Box 57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M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5314" name="Text Box 58"/>
          <p:cNvSpPr txBox="1">
            <a:spLocks noChangeArrowheads="1"/>
          </p:cNvSpPr>
          <p:nvPr/>
        </p:nvSpPr>
        <p:spPr bwMode="auto">
          <a:xfrm>
            <a:off x="3810000" y="6397625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sz="1400"/>
              <a:t>= agent</a:t>
            </a:r>
          </a:p>
        </p:txBody>
      </p:sp>
      <p:sp>
        <p:nvSpPr>
          <p:cNvPr id="55315" name="Rectangle 59"/>
          <p:cNvSpPr>
            <a:spLocks noChangeArrowheads="1"/>
          </p:cNvSpPr>
          <p:nvPr/>
        </p:nvSpPr>
        <p:spPr bwMode="auto">
          <a:xfrm>
            <a:off x="3429000" y="6321425"/>
            <a:ext cx="381000" cy="381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55316" name="Text Box 60"/>
          <p:cNvSpPr txBox="1">
            <a:spLocks noChangeArrowheads="1"/>
          </p:cNvSpPr>
          <p:nvPr/>
        </p:nvSpPr>
        <p:spPr bwMode="auto">
          <a:xfrm>
            <a:off x="6400800" y="6397625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sz="1400"/>
              <a:t>= opponent</a:t>
            </a:r>
          </a:p>
        </p:txBody>
      </p:sp>
      <p:sp>
        <p:nvSpPr>
          <p:cNvPr id="55317" name="Oval 61"/>
          <p:cNvSpPr>
            <a:spLocks noChangeArrowheads="1"/>
          </p:cNvSpPr>
          <p:nvPr/>
        </p:nvSpPr>
        <p:spPr bwMode="auto">
          <a:xfrm>
            <a:off x="6019800" y="632142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55318" name="Line 62"/>
          <p:cNvSpPr>
            <a:spLocks noChangeShapeType="1"/>
          </p:cNvSpPr>
          <p:nvPr/>
        </p:nvSpPr>
        <p:spPr bwMode="auto">
          <a:xfrm flipV="1">
            <a:off x="4495800" y="4111625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3487" name="Text Box 63"/>
          <p:cNvSpPr txBox="1">
            <a:spLocks noChangeArrowheads="1"/>
          </p:cNvSpPr>
          <p:nvPr/>
        </p:nvSpPr>
        <p:spPr bwMode="auto">
          <a:xfrm>
            <a:off x="5638800" y="5711825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/>
              <a:t>2</a:t>
            </a:r>
          </a:p>
        </p:txBody>
      </p:sp>
      <p:sp>
        <p:nvSpPr>
          <p:cNvPr id="103488" name="Text Box 64"/>
          <p:cNvSpPr txBox="1">
            <a:spLocks noChangeArrowheads="1"/>
          </p:cNvSpPr>
          <p:nvPr/>
        </p:nvSpPr>
        <p:spPr bwMode="auto">
          <a:xfrm>
            <a:off x="6781800" y="5711825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/>
              <a:t>1</a:t>
            </a:r>
          </a:p>
        </p:txBody>
      </p:sp>
      <p:sp>
        <p:nvSpPr>
          <p:cNvPr id="103489" name="Text Box 65"/>
          <p:cNvSpPr txBox="1">
            <a:spLocks noChangeArrowheads="1"/>
          </p:cNvSpPr>
          <p:nvPr/>
        </p:nvSpPr>
        <p:spPr bwMode="auto">
          <a:xfrm>
            <a:off x="5562600" y="3730625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/>
              <a:t>  2</a:t>
            </a:r>
          </a:p>
        </p:txBody>
      </p:sp>
      <p:sp>
        <p:nvSpPr>
          <p:cNvPr id="103490" name="Text Box 66"/>
          <p:cNvSpPr txBox="1">
            <a:spLocks noChangeArrowheads="1"/>
          </p:cNvSpPr>
          <p:nvPr/>
        </p:nvSpPr>
        <p:spPr bwMode="auto">
          <a:xfrm>
            <a:off x="6172200" y="2359025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/>
              <a:t>&lt;=2</a:t>
            </a:r>
          </a:p>
        </p:txBody>
      </p:sp>
      <p:sp>
        <p:nvSpPr>
          <p:cNvPr id="103491" name="Text Box 67"/>
          <p:cNvSpPr txBox="1">
            <a:spLocks noChangeArrowheads="1"/>
          </p:cNvSpPr>
          <p:nvPr/>
        </p:nvSpPr>
        <p:spPr bwMode="auto">
          <a:xfrm>
            <a:off x="4495800" y="987425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/>
              <a:t>  &gt;=6</a:t>
            </a:r>
          </a:p>
        </p:txBody>
      </p:sp>
      <p:sp>
        <p:nvSpPr>
          <p:cNvPr id="103492" name="Line 68"/>
          <p:cNvSpPr>
            <a:spLocks noChangeShapeType="1"/>
          </p:cNvSpPr>
          <p:nvPr/>
        </p:nvSpPr>
        <p:spPr bwMode="auto">
          <a:xfrm flipV="1">
            <a:off x="7467600" y="2663825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3493" name="Rectangle 69"/>
          <p:cNvSpPr>
            <a:spLocks noChangeArrowheads="1"/>
          </p:cNvSpPr>
          <p:nvPr/>
        </p:nvSpPr>
        <p:spPr bwMode="auto">
          <a:xfrm>
            <a:off x="1066800" y="301625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Alpha-Beta Pruning example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87" grpId="0" autoUpdateAnimBg="0"/>
      <p:bldP spid="103488" grpId="0" autoUpdateAnimBg="0"/>
      <p:bldP spid="103489" grpId="0" autoUpdateAnimBg="0"/>
      <p:bldP spid="103490" grpId="0" autoUpdateAnimBg="0"/>
      <p:bldP spid="10349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5297488" y="909638"/>
            <a:ext cx="53340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>
                <a:solidFill>
                  <a:schemeClr val="accent2"/>
                </a:solidFill>
              </a:rPr>
              <a:t>A</a:t>
            </a:r>
            <a:endParaRPr lang="en-US" altLang="id-ID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3632200" y="1366838"/>
            <a:ext cx="3860800" cy="1485900"/>
            <a:chOff x="1664" y="720"/>
            <a:chExt cx="2432" cy="936"/>
          </a:xfrm>
        </p:grpSpPr>
        <p:grpSp>
          <p:nvGrpSpPr>
            <p:cNvPr id="56382" name="Group 4"/>
            <p:cNvGrpSpPr>
              <a:grpSpLocks/>
            </p:cNvGrpSpPr>
            <p:nvPr/>
          </p:nvGrpSpPr>
          <p:grpSpPr bwMode="auto">
            <a:xfrm>
              <a:off x="1664" y="1272"/>
              <a:ext cx="384" cy="384"/>
              <a:chOff x="1664" y="1272"/>
              <a:chExt cx="384" cy="384"/>
            </a:xfrm>
          </p:grpSpPr>
          <p:sp>
            <p:nvSpPr>
              <p:cNvPr id="56388" name="Oval 5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389" name="Text Box 6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B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6383" name="Group 7"/>
            <p:cNvGrpSpPr>
              <a:grpSpLocks/>
            </p:cNvGrpSpPr>
            <p:nvPr/>
          </p:nvGrpSpPr>
          <p:grpSpPr bwMode="auto">
            <a:xfrm>
              <a:off x="3712" y="1272"/>
              <a:ext cx="384" cy="384"/>
              <a:chOff x="3712" y="1272"/>
              <a:chExt cx="384" cy="384"/>
            </a:xfrm>
          </p:grpSpPr>
          <p:sp>
            <p:nvSpPr>
              <p:cNvPr id="56386" name="Oval 8"/>
              <p:cNvSpPr>
                <a:spLocks noChangeArrowheads="1"/>
              </p:cNvSpPr>
              <p:nvPr/>
            </p:nvSpPr>
            <p:spPr bwMode="auto">
              <a:xfrm>
                <a:off x="3712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387" name="Text Box 9"/>
              <p:cNvSpPr txBox="1">
                <a:spLocks noChangeArrowheads="1"/>
              </p:cNvSpPr>
              <p:nvPr/>
            </p:nvSpPr>
            <p:spPr bwMode="auto">
              <a:xfrm>
                <a:off x="3712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C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6384" name="Line 10"/>
            <p:cNvSpPr>
              <a:spLocks noChangeShapeType="1"/>
            </p:cNvSpPr>
            <p:nvPr/>
          </p:nvSpPr>
          <p:spPr bwMode="auto">
            <a:xfrm flipH="1">
              <a:off x="1968" y="720"/>
              <a:ext cx="72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6385" name="Line 11"/>
            <p:cNvSpPr>
              <a:spLocks noChangeShapeType="1"/>
            </p:cNvSpPr>
            <p:nvPr/>
          </p:nvSpPr>
          <p:spPr bwMode="auto">
            <a:xfrm>
              <a:off x="3024" y="720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56324" name="Group 12"/>
          <p:cNvGrpSpPr>
            <a:grpSpLocks/>
          </p:cNvGrpSpPr>
          <p:nvPr/>
        </p:nvGrpSpPr>
        <p:grpSpPr bwMode="auto">
          <a:xfrm>
            <a:off x="2392363" y="2738438"/>
            <a:ext cx="2468562" cy="1381125"/>
            <a:chOff x="883" y="1584"/>
            <a:chExt cx="1555" cy="870"/>
          </a:xfrm>
        </p:grpSpPr>
        <p:sp>
          <p:nvSpPr>
            <p:cNvPr id="56378" name="Text Box 13"/>
            <p:cNvSpPr txBox="1">
              <a:spLocks noChangeArrowheads="1"/>
            </p:cNvSpPr>
            <p:nvPr/>
          </p:nvSpPr>
          <p:spPr bwMode="auto">
            <a:xfrm>
              <a:off x="883" y="216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solidFill>
                    <a:schemeClr val="accent2"/>
                  </a:solidFill>
                </a:rPr>
                <a:t>D</a:t>
              </a:r>
              <a:endParaRPr lang="en-US" altLang="id-ID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79" name="Text Box 14"/>
            <p:cNvSpPr txBox="1">
              <a:spLocks noChangeArrowheads="1"/>
            </p:cNvSpPr>
            <p:nvPr/>
          </p:nvSpPr>
          <p:spPr bwMode="auto">
            <a:xfrm>
              <a:off x="2102" y="216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solidFill>
                    <a:schemeClr val="accent2"/>
                  </a:solidFill>
                </a:rPr>
                <a:t>E</a:t>
              </a:r>
              <a:endParaRPr lang="en-US" altLang="id-ID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80" name="Line 15"/>
            <p:cNvSpPr>
              <a:spLocks noChangeShapeType="1"/>
            </p:cNvSpPr>
            <p:nvPr/>
          </p:nvSpPr>
          <p:spPr bwMode="auto">
            <a:xfrm flipH="1">
              <a:off x="1056" y="1584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6381" name="Line 16"/>
            <p:cNvSpPr>
              <a:spLocks noChangeShapeType="1"/>
            </p:cNvSpPr>
            <p:nvPr/>
          </p:nvSpPr>
          <p:spPr bwMode="auto">
            <a:xfrm>
              <a:off x="1968" y="163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56325" name="Group 17"/>
          <p:cNvGrpSpPr>
            <a:grpSpLocks/>
          </p:cNvGrpSpPr>
          <p:nvPr/>
        </p:nvGrpSpPr>
        <p:grpSpPr bwMode="auto">
          <a:xfrm>
            <a:off x="6262688" y="2738438"/>
            <a:ext cx="2470150" cy="1381125"/>
            <a:chOff x="3321" y="1584"/>
            <a:chExt cx="1556" cy="870"/>
          </a:xfrm>
        </p:grpSpPr>
        <p:sp>
          <p:nvSpPr>
            <p:cNvPr id="56374" name="Text Box 18"/>
            <p:cNvSpPr txBox="1">
              <a:spLocks noChangeArrowheads="1"/>
            </p:cNvSpPr>
            <p:nvPr/>
          </p:nvSpPr>
          <p:spPr bwMode="auto">
            <a:xfrm>
              <a:off x="3321" y="216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solidFill>
                    <a:schemeClr val="accent2"/>
                  </a:solidFill>
                </a:rPr>
                <a:t>F</a:t>
              </a:r>
              <a:endParaRPr lang="en-US" altLang="id-ID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75" name="Text Box 19"/>
            <p:cNvSpPr txBox="1">
              <a:spLocks noChangeArrowheads="1"/>
            </p:cNvSpPr>
            <p:nvPr/>
          </p:nvSpPr>
          <p:spPr bwMode="auto">
            <a:xfrm>
              <a:off x="4541" y="216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solidFill>
                    <a:schemeClr val="accent2"/>
                  </a:solidFill>
                </a:rPr>
                <a:t>G</a:t>
              </a:r>
              <a:endParaRPr lang="en-US" altLang="id-ID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76" name="Line 20"/>
            <p:cNvSpPr>
              <a:spLocks noChangeShapeType="1"/>
            </p:cNvSpPr>
            <p:nvPr/>
          </p:nvSpPr>
          <p:spPr bwMode="auto">
            <a:xfrm flipH="1">
              <a:off x="3504" y="163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6377" name="Line 21"/>
            <p:cNvSpPr>
              <a:spLocks noChangeShapeType="1"/>
            </p:cNvSpPr>
            <p:nvPr/>
          </p:nvSpPr>
          <p:spPr bwMode="auto">
            <a:xfrm>
              <a:off x="4080" y="158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56326" name="Text Box 22"/>
          <p:cNvSpPr txBox="1">
            <a:spLocks noChangeArrowheads="1"/>
          </p:cNvSpPr>
          <p:nvPr/>
        </p:nvSpPr>
        <p:spPr bwMode="auto">
          <a:xfrm>
            <a:off x="1295400" y="57102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/>
              <a:t>6</a:t>
            </a:r>
          </a:p>
        </p:txBody>
      </p:sp>
      <p:sp>
        <p:nvSpPr>
          <p:cNvPr id="56327" name="Text Box 23"/>
          <p:cNvSpPr txBox="1">
            <a:spLocks noChangeArrowheads="1"/>
          </p:cNvSpPr>
          <p:nvPr/>
        </p:nvSpPr>
        <p:spPr bwMode="auto">
          <a:xfrm>
            <a:off x="2362200" y="571023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/>
              <a:t>5</a:t>
            </a:r>
          </a:p>
        </p:txBody>
      </p:sp>
      <p:sp>
        <p:nvSpPr>
          <p:cNvPr id="56328" name="Text Box 24"/>
          <p:cNvSpPr txBox="1">
            <a:spLocks noChangeArrowheads="1"/>
          </p:cNvSpPr>
          <p:nvPr/>
        </p:nvSpPr>
        <p:spPr bwMode="auto">
          <a:xfrm>
            <a:off x="3505200" y="571023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/>
              <a:t>8</a:t>
            </a:r>
          </a:p>
        </p:txBody>
      </p:sp>
      <p:sp>
        <p:nvSpPr>
          <p:cNvPr id="56329" name="Text Box 25"/>
          <p:cNvSpPr txBox="1">
            <a:spLocks noChangeArrowheads="1"/>
          </p:cNvSpPr>
          <p:nvPr/>
        </p:nvSpPr>
        <p:spPr bwMode="auto">
          <a:xfrm>
            <a:off x="1066800" y="363855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56330" name="Text Box 26"/>
          <p:cNvSpPr txBox="1">
            <a:spLocks noChangeArrowheads="1"/>
          </p:cNvSpPr>
          <p:nvPr/>
        </p:nvSpPr>
        <p:spPr bwMode="auto">
          <a:xfrm>
            <a:off x="1066800" y="231933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56331" name="Text Box 27"/>
          <p:cNvSpPr txBox="1">
            <a:spLocks noChangeArrowheads="1"/>
          </p:cNvSpPr>
          <p:nvPr/>
        </p:nvSpPr>
        <p:spPr bwMode="auto">
          <a:xfrm>
            <a:off x="1981200" y="37290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/>
              <a:t>6</a:t>
            </a:r>
          </a:p>
        </p:txBody>
      </p:sp>
      <p:sp>
        <p:nvSpPr>
          <p:cNvPr id="56332" name="Text Box 28"/>
          <p:cNvSpPr txBox="1">
            <a:spLocks noChangeArrowheads="1"/>
          </p:cNvSpPr>
          <p:nvPr/>
        </p:nvSpPr>
        <p:spPr bwMode="auto">
          <a:xfrm>
            <a:off x="3810000" y="37290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/>
              <a:t>&gt;=8</a:t>
            </a:r>
          </a:p>
        </p:txBody>
      </p:sp>
      <p:sp>
        <p:nvSpPr>
          <p:cNvPr id="56333" name="Text Box 29"/>
          <p:cNvSpPr txBox="1">
            <a:spLocks noChangeArrowheads="1"/>
          </p:cNvSpPr>
          <p:nvPr/>
        </p:nvSpPr>
        <p:spPr bwMode="auto">
          <a:xfrm>
            <a:off x="1066800" y="106203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56334" name="Text Box 30"/>
          <p:cNvSpPr txBox="1">
            <a:spLocks noChangeArrowheads="1"/>
          </p:cNvSpPr>
          <p:nvPr/>
        </p:nvSpPr>
        <p:spPr bwMode="auto">
          <a:xfrm>
            <a:off x="3048000" y="23574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/>
              <a:t>  6</a:t>
            </a:r>
          </a:p>
        </p:txBody>
      </p:sp>
      <p:grpSp>
        <p:nvGrpSpPr>
          <p:cNvPr id="56335" name="Group 31"/>
          <p:cNvGrpSpPr>
            <a:grpSpLocks/>
          </p:cNvGrpSpPr>
          <p:nvPr/>
        </p:nvGrpSpPr>
        <p:grpSpPr bwMode="auto">
          <a:xfrm>
            <a:off x="1447800" y="4110038"/>
            <a:ext cx="1676400" cy="1600200"/>
            <a:chOff x="288" y="2448"/>
            <a:chExt cx="1056" cy="1008"/>
          </a:xfrm>
        </p:grpSpPr>
        <p:sp>
          <p:nvSpPr>
            <p:cNvPr id="56366" name="Line 32"/>
            <p:cNvSpPr>
              <a:spLocks noChangeShapeType="1"/>
            </p:cNvSpPr>
            <p:nvPr/>
          </p:nvSpPr>
          <p:spPr bwMode="auto">
            <a:xfrm flipH="1">
              <a:off x="480" y="2448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6367" name="Line 33"/>
            <p:cNvSpPr>
              <a:spLocks noChangeShapeType="1"/>
            </p:cNvSpPr>
            <p:nvPr/>
          </p:nvSpPr>
          <p:spPr bwMode="auto">
            <a:xfrm>
              <a:off x="1152" y="244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56368" name="Group 34"/>
            <p:cNvGrpSpPr>
              <a:grpSpLocks/>
            </p:cNvGrpSpPr>
            <p:nvPr/>
          </p:nvGrpSpPr>
          <p:grpSpPr bwMode="auto">
            <a:xfrm>
              <a:off x="288" y="3072"/>
              <a:ext cx="384" cy="384"/>
              <a:chOff x="1664" y="1272"/>
              <a:chExt cx="384" cy="384"/>
            </a:xfrm>
          </p:grpSpPr>
          <p:sp>
            <p:nvSpPr>
              <p:cNvPr id="56372" name="Oval 35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373" name="Text Box 36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H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6369" name="Group 37"/>
            <p:cNvGrpSpPr>
              <a:grpSpLocks/>
            </p:cNvGrpSpPr>
            <p:nvPr/>
          </p:nvGrpSpPr>
          <p:grpSpPr bwMode="auto">
            <a:xfrm>
              <a:off x="960" y="3072"/>
              <a:ext cx="384" cy="384"/>
              <a:chOff x="1664" y="1272"/>
              <a:chExt cx="384" cy="384"/>
            </a:xfrm>
          </p:grpSpPr>
          <p:sp>
            <p:nvSpPr>
              <p:cNvPr id="56370" name="Oval 38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371" name="Text Box 39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I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6336" name="Group 40"/>
          <p:cNvGrpSpPr>
            <a:grpSpLocks/>
          </p:cNvGrpSpPr>
          <p:nvPr/>
        </p:nvGrpSpPr>
        <p:grpSpPr bwMode="auto">
          <a:xfrm>
            <a:off x="3657600" y="4110038"/>
            <a:ext cx="1676400" cy="1600200"/>
            <a:chOff x="1680" y="2448"/>
            <a:chExt cx="1056" cy="1008"/>
          </a:xfrm>
        </p:grpSpPr>
        <p:sp>
          <p:nvSpPr>
            <p:cNvPr id="56358" name="Line 41"/>
            <p:cNvSpPr>
              <a:spLocks noChangeShapeType="1"/>
            </p:cNvSpPr>
            <p:nvPr/>
          </p:nvSpPr>
          <p:spPr bwMode="auto">
            <a:xfrm flipH="1">
              <a:off x="1872" y="2448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6359" name="Line 42"/>
            <p:cNvSpPr>
              <a:spLocks noChangeShapeType="1"/>
            </p:cNvSpPr>
            <p:nvPr/>
          </p:nvSpPr>
          <p:spPr bwMode="auto">
            <a:xfrm>
              <a:off x="2352" y="244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56360" name="Group 43"/>
            <p:cNvGrpSpPr>
              <a:grpSpLocks/>
            </p:cNvGrpSpPr>
            <p:nvPr/>
          </p:nvGrpSpPr>
          <p:grpSpPr bwMode="auto">
            <a:xfrm>
              <a:off x="1680" y="3072"/>
              <a:ext cx="384" cy="384"/>
              <a:chOff x="1664" y="1272"/>
              <a:chExt cx="384" cy="384"/>
            </a:xfrm>
          </p:grpSpPr>
          <p:sp>
            <p:nvSpPr>
              <p:cNvPr id="56364" name="Oval 44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365" name="Text Box 45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J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6361" name="Group 46"/>
            <p:cNvGrpSpPr>
              <a:grpSpLocks/>
            </p:cNvGrpSpPr>
            <p:nvPr/>
          </p:nvGrpSpPr>
          <p:grpSpPr bwMode="auto">
            <a:xfrm>
              <a:off x="2352" y="3072"/>
              <a:ext cx="384" cy="384"/>
              <a:chOff x="1664" y="1272"/>
              <a:chExt cx="384" cy="384"/>
            </a:xfrm>
          </p:grpSpPr>
          <p:sp>
            <p:nvSpPr>
              <p:cNvPr id="56362" name="Oval 47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363" name="Text Box 48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K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6337" name="Group 49"/>
          <p:cNvGrpSpPr>
            <a:grpSpLocks/>
          </p:cNvGrpSpPr>
          <p:nvPr/>
        </p:nvGrpSpPr>
        <p:grpSpPr bwMode="auto">
          <a:xfrm>
            <a:off x="5791200" y="4110038"/>
            <a:ext cx="1676400" cy="1600200"/>
            <a:chOff x="3024" y="2448"/>
            <a:chExt cx="1056" cy="1008"/>
          </a:xfrm>
        </p:grpSpPr>
        <p:sp>
          <p:nvSpPr>
            <p:cNvPr id="56350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6351" name="Line 51"/>
            <p:cNvSpPr>
              <a:spLocks noChangeShapeType="1"/>
            </p:cNvSpPr>
            <p:nvPr/>
          </p:nvSpPr>
          <p:spPr bwMode="auto">
            <a:xfrm>
              <a:off x="3552" y="2448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56352" name="Group 52"/>
            <p:cNvGrpSpPr>
              <a:grpSpLocks/>
            </p:cNvGrpSpPr>
            <p:nvPr/>
          </p:nvGrpSpPr>
          <p:grpSpPr bwMode="auto">
            <a:xfrm>
              <a:off x="3024" y="3072"/>
              <a:ext cx="384" cy="384"/>
              <a:chOff x="1664" y="1272"/>
              <a:chExt cx="384" cy="384"/>
            </a:xfrm>
          </p:grpSpPr>
          <p:sp>
            <p:nvSpPr>
              <p:cNvPr id="56356" name="Oval 53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357" name="Text Box 54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L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6353" name="Group 55"/>
            <p:cNvGrpSpPr>
              <a:grpSpLocks/>
            </p:cNvGrpSpPr>
            <p:nvPr/>
          </p:nvGrpSpPr>
          <p:grpSpPr bwMode="auto">
            <a:xfrm>
              <a:off x="3696" y="3072"/>
              <a:ext cx="384" cy="384"/>
              <a:chOff x="1664" y="1272"/>
              <a:chExt cx="384" cy="384"/>
            </a:xfrm>
          </p:grpSpPr>
          <p:sp>
            <p:nvSpPr>
              <p:cNvPr id="56354" name="Oval 56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355" name="Text Box 57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M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6338" name="Text Box 58"/>
          <p:cNvSpPr txBox="1">
            <a:spLocks noChangeArrowheads="1"/>
          </p:cNvSpPr>
          <p:nvPr/>
        </p:nvSpPr>
        <p:spPr bwMode="auto">
          <a:xfrm>
            <a:off x="3810000" y="6396038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sz="1400"/>
              <a:t>= agent</a:t>
            </a:r>
          </a:p>
        </p:txBody>
      </p:sp>
      <p:sp>
        <p:nvSpPr>
          <p:cNvPr id="56339" name="Rectangle 59"/>
          <p:cNvSpPr>
            <a:spLocks noChangeArrowheads="1"/>
          </p:cNvSpPr>
          <p:nvPr/>
        </p:nvSpPr>
        <p:spPr bwMode="auto">
          <a:xfrm>
            <a:off x="3429000" y="6319838"/>
            <a:ext cx="381000" cy="381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56340" name="Text Box 60"/>
          <p:cNvSpPr txBox="1">
            <a:spLocks noChangeArrowheads="1"/>
          </p:cNvSpPr>
          <p:nvPr/>
        </p:nvSpPr>
        <p:spPr bwMode="auto">
          <a:xfrm>
            <a:off x="6400800" y="6396038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sz="1400"/>
              <a:t>= opponent</a:t>
            </a:r>
          </a:p>
        </p:txBody>
      </p:sp>
      <p:sp>
        <p:nvSpPr>
          <p:cNvPr id="56341" name="Oval 61"/>
          <p:cNvSpPr>
            <a:spLocks noChangeArrowheads="1"/>
          </p:cNvSpPr>
          <p:nvPr/>
        </p:nvSpPr>
        <p:spPr bwMode="auto">
          <a:xfrm>
            <a:off x="6019800" y="6319838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56342" name="Line 62"/>
          <p:cNvSpPr>
            <a:spLocks noChangeShapeType="1"/>
          </p:cNvSpPr>
          <p:nvPr/>
        </p:nvSpPr>
        <p:spPr bwMode="auto">
          <a:xfrm flipV="1">
            <a:off x="4495800" y="4110038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56343" name="Text Box 63"/>
          <p:cNvSpPr txBox="1">
            <a:spLocks noChangeArrowheads="1"/>
          </p:cNvSpPr>
          <p:nvPr/>
        </p:nvSpPr>
        <p:spPr bwMode="auto">
          <a:xfrm>
            <a:off x="5638800" y="571023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/>
              <a:t>2</a:t>
            </a:r>
          </a:p>
        </p:txBody>
      </p:sp>
      <p:sp>
        <p:nvSpPr>
          <p:cNvPr id="56344" name="Text Box 64"/>
          <p:cNvSpPr txBox="1">
            <a:spLocks noChangeArrowheads="1"/>
          </p:cNvSpPr>
          <p:nvPr/>
        </p:nvSpPr>
        <p:spPr bwMode="auto">
          <a:xfrm>
            <a:off x="6781800" y="571023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/>
              <a:t>1</a:t>
            </a:r>
          </a:p>
        </p:txBody>
      </p:sp>
      <p:sp>
        <p:nvSpPr>
          <p:cNvPr id="56345" name="Text Box 65"/>
          <p:cNvSpPr txBox="1">
            <a:spLocks noChangeArrowheads="1"/>
          </p:cNvSpPr>
          <p:nvPr/>
        </p:nvSpPr>
        <p:spPr bwMode="auto">
          <a:xfrm>
            <a:off x="5562600" y="372903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/>
              <a:t>  2</a:t>
            </a:r>
          </a:p>
        </p:txBody>
      </p:sp>
      <p:sp>
        <p:nvSpPr>
          <p:cNvPr id="56346" name="Text Box 66"/>
          <p:cNvSpPr txBox="1">
            <a:spLocks noChangeArrowheads="1"/>
          </p:cNvSpPr>
          <p:nvPr/>
        </p:nvSpPr>
        <p:spPr bwMode="auto">
          <a:xfrm>
            <a:off x="6172200" y="235743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/>
              <a:t>  2</a:t>
            </a:r>
          </a:p>
        </p:txBody>
      </p:sp>
      <p:sp>
        <p:nvSpPr>
          <p:cNvPr id="56347" name="Text Box 67"/>
          <p:cNvSpPr txBox="1">
            <a:spLocks noChangeArrowheads="1"/>
          </p:cNvSpPr>
          <p:nvPr/>
        </p:nvSpPr>
        <p:spPr bwMode="auto">
          <a:xfrm>
            <a:off x="4495800" y="9858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/>
              <a:t>  &gt;=6</a:t>
            </a:r>
          </a:p>
        </p:txBody>
      </p:sp>
      <p:sp>
        <p:nvSpPr>
          <p:cNvPr id="56348" name="Line 68"/>
          <p:cNvSpPr>
            <a:spLocks noChangeShapeType="1"/>
          </p:cNvSpPr>
          <p:nvPr/>
        </p:nvSpPr>
        <p:spPr bwMode="auto">
          <a:xfrm flipV="1">
            <a:off x="7467600" y="2662238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4517" name="Rectangle 69"/>
          <p:cNvSpPr>
            <a:spLocks noChangeArrowheads="1"/>
          </p:cNvSpPr>
          <p:nvPr/>
        </p:nvSpPr>
        <p:spPr bwMode="auto">
          <a:xfrm>
            <a:off x="1066800" y="300038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Alpha-Beta Pruning example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068888" y="909638"/>
            <a:ext cx="53340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>
                <a:solidFill>
                  <a:schemeClr val="accent2"/>
                </a:solidFill>
              </a:rPr>
              <a:t>A</a:t>
            </a:r>
            <a:endParaRPr lang="en-US" altLang="id-ID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3403600" y="1366838"/>
            <a:ext cx="3860800" cy="1485900"/>
            <a:chOff x="1664" y="720"/>
            <a:chExt cx="2432" cy="936"/>
          </a:xfrm>
        </p:grpSpPr>
        <p:grpSp>
          <p:nvGrpSpPr>
            <p:cNvPr id="57408" name="Group 4"/>
            <p:cNvGrpSpPr>
              <a:grpSpLocks/>
            </p:cNvGrpSpPr>
            <p:nvPr/>
          </p:nvGrpSpPr>
          <p:grpSpPr bwMode="auto">
            <a:xfrm>
              <a:off x="1664" y="1272"/>
              <a:ext cx="384" cy="384"/>
              <a:chOff x="1664" y="1272"/>
              <a:chExt cx="384" cy="384"/>
            </a:xfrm>
          </p:grpSpPr>
          <p:sp>
            <p:nvSpPr>
              <p:cNvPr id="57414" name="Oval 5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7415" name="Text Box 6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B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7409" name="Group 7"/>
            <p:cNvGrpSpPr>
              <a:grpSpLocks/>
            </p:cNvGrpSpPr>
            <p:nvPr/>
          </p:nvGrpSpPr>
          <p:grpSpPr bwMode="auto">
            <a:xfrm>
              <a:off x="3712" y="1272"/>
              <a:ext cx="384" cy="384"/>
              <a:chOff x="3712" y="1272"/>
              <a:chExt cx="384" cy="384"/>
            </a:xfrm>
          </p:grpSpPr>
          <p:sp>
            <p:nvSpPr>
              <p:cNvPr id="57412" name="Oval 8"/>
              <p:cNvSpPr>
                <a:spLocks noChangeArrowheads="1"/>
              </p:cNvSpPr>
              <p:nvPr/>
            </p:nvSpPr>
            <p:spPr bwMode="auto">
              <a:xfrm>
                <a:off x="3712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7413" name="Text Box 9"/>
              <p:cNvSpPr txBox="1">
                <a:spLocks noChangeArrowheads="1"/>
              </p:cNvSpPr>
              <p:nvPr/>
            </p:nvSpPr>
            <p:spPr bwMode="auto">
              <a:xfrm>
                <a:off x="3712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C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7410" name="Line 10"/>
            <p:cNvSpPr>
              <a:spLocks noChangeShapeType="1"/>
            </p:cNvSpPr>
            <p:nvPr/>
          </p:nvSpPr>
          <p:spPr bwMode="auto">
            <a:xfrm flipH="1">
              <a:off x="1968" y="720"/>
              <a:ext cx="72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7411" name="Line 11"/>
            <p:cNvSpPr>
              <a:spLocks noChangeShapeType="1"/>
            </p:cNvSpPr>
            <p:nvPr/>
          </p:nvSpPr>
          <p:spPr bwMode="auto">
            <a:xfrm>
              <a:off x="3024" y="720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57348" name="Group 12"/>
          <p:cNvGrpSpPr>
            <a:grpSpLocks/>
          </p:cNvGrpSpPr>
          <p:nvPr/>
        </p:nvGrpSpPr>
        <p:grpSpPr bwMode="auto">
          <a:xfrm>
            <a:off x="2163763" y="2738438"/>
            <a:ext cx="2468562" cy="1381125"/>
            <a:chOff x="883" y="1584"/>
            <a:chExt cx="1555" cy="870"/>
          </a:xfrm>
        </p:grpSpPr>
        <p:sp>
          <p:nvSpPr>
            <p:cNvPr id="57404" name="Text Box 13"/>
            <p:cNvSpPr txBox="1">
              <a:spLocks noChangeArrowheads="1"/>
            </p:cNvSpPr>
            <p:nvPr/>
          </p:nvSpPr>
          <p:spPr bwMode="auto">
            <a:xfrm>
              <a:off x="883" y="216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solidFill>
                    <a:schemeClr val="accent2"/>
                  </a:solidFill>
                </a:rPr>
                <a:t>D</a:t>
              </a:r>
              <a:endParaRPr lang="en-US" altLang="id-ID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405" name="Text Box 14"/>
            <p:cNvSpPr txBox="1">
              <a:spLocks noChangeArrowheads="1"/>
            </p:cNvSpPr>
            <p:nvPr/>
          </p:nvSpPr>
          <p:spPr bwMode="auto">
            <a:xfrm>
              <a:off x="2102" y="216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solidFill>
                    <a:schemeClr val="accent2"/>
                  </a:solidFill>
                </a:rPr>
                <a:t>E</a:t>
              </a:r>
              <a:endParaRPr lang="en-US" altLang="id-ID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406" name="Line 15"/>
            <p:cNvSpPr>
              <a:spLocks noChangeShapeType="1"/>
            </p:cNvSpPr>
            <p:nvPr/>
          </p:nvSpPr>
          <p:spPr bwMode="auto">
            <a:xfrm flipH="1">
              <a:off x="1056" y="1584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7407" name="Line 16"/>
            <p:cNvSpPr>
              <a:spLocks noChangeShapeType="1"/>
            </p:cNvSpPr>
            <p:nvPr/>
          </p:nvSpPr>
          <p:spPr bwMode="auto">
            <a:xfrm>
              <a:off x="1968" y="163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57349" name="Group 17"/>
          <p:cNvGrpSpPr>
            <a:grpSpLocks/>
          </p:cNvGrpSpPr>
          <p:nvPr/>
        </p:nvGrpSpPr>
        <p:grpSpPr bwMode="auto">
          <a:xfrm>
            <a:off x="6034088" y="2738438"/>
            <a:ext cx="2470150" cy="1381125"/>
            <a:chOff x="3321" y="1584"/>
            <a:chExt cx="1556" cy="870"/>
          </a:xfrm>
        </p:grpSpPr>
        <p:sp>
          <p:nvSpPr>
            <p:cNvPr id="57400" name="Text Box 18"/>
            <p:cNvSpPr txBox="1">
              <a:spLocks noChangeArrowheads="1"/>
            </p:cNvSpPr>
            <p:nvPr/>
          </p:nvSpPr>
          <p:spPr bwMode="auto">
            <a:xfrm>
              <a:off x="3321" y="216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solidFill>
                    <a:schemeClr val="accent2"/>
                  </a:solidFill>
                </a:rPr>
                <a:t>F</a:t>
              </a:r>
              <a:endParaRPr lang="en-US" altLang="id-ID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401" name="Text Box 19"/>
            <p:cNvSpPr txBox="1">
              <a:spLocks noChangeArrowheads="1"/>
            </p:cNvSpPr>
            <p:nvPr/>
          </p:nvSpPr>
          <p:spPr bwMode="auto">
            <a:xfrm>
              <a:off x="4541" y="216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solidFill>
                    <a:schemeClr val="accent2"/>
                  </a:solidFill>
                </a:rPr>
                <a:t>G</a:t>
              </a:r>
              <a:endParaRPr lang="en-US" altLang="id-ID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402" name="Line 20"/>
            <p:cNvSpPr>
              <a:spLocks noChangeShapeType="1"/>
            </p:cNvSpPr>
            <p:nvPr/>
          </p:nvSpPr>
          <p:spPr bwMode="auto">
            <a:xfrm flipH="1">
              <a:off x="3504" y="163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7403" name="Line 21"/>
            <p:cNvSpPr>
              <a:spLocks noChangeShapeType="1"/>
            </p:cNvSpPr>
            <p:nvPr/>
          </p:nvSpPr>
          <p:spPr bwMode="auto">
            <a:xfrm>
              <a:off x="4080" y="158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57350" name="Text Box 22"/>
          <p:cNvSpPr txBox="1">
            <a:spLocks noChangeArrowheads="1"/>
          </p:cNvSpPr>
          <p:nvPr/>
        </p:nvSpPr>
        <p:spPr bwMode="auto">
          <a:xfrm>
            <a:off x="1066800" y="57102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/>
              <a:t>6</a:t>
            </a:r>
          </a:p>
        </p:txBody>
      </p:sp>
      <p:sp>
        <p:nvSpPr>
          <p:cNvPr id="57351" name="Text Box 23"/>
          <p:cNvSpPr txBox="1">
            <a:spLocks noChangeArrowheads="1"/>
          </p:cNvSpPr>
          <p:nvPr/>
        </p:nvSpPr>
        <p:spPr bwMode="auto">
          <a:xfrm>
            <a:off x="2133600" y="571023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/>
              <a:t>5</a:t>
            </a:r>
          </a:p>
        </p:txBody>
      </p:sp>
      <p:sp>
        <p:nvSpPr>
          <p:cNvPr id="57352" name="Text Box 24"/>
          <p:cNvSpPr txBox="1">
            <a:spLocks noChangeArrowheads="1"/>
          </p:cNvSpPr>
          <p:nvPr/>
        </p:nvSpPr>
        <p:spPr bwMode="auto">
          <a:xfrm>
            <a:off x="3276600" y="571023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/>
              <a:t>8</a:t>
            </a:r>
          </a:p>
        </p:txBody>
      </p:sp>
      <p:sp>
        <p:nvSpPr>
          <p:cNvPr id="57353" name="Text Box 25"/>
          <p:cNvSpPr txBox="1">
            <a:spLocks noChangeArrowheads="1"/>
          </p:cNvSpPr>
          <p:nvPr/>
        </p:nvSpPr>
        <p:spPr bwMode="auto">
          <a:xfrm>
            <a:off x="1028700" y="363855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57354" name="Text Box 26"/>
          <p:cNvSpPr txBox="1">
            <a:spLocks noChangeArrowheads="1"/>
          </p:cNvSpPr>
          <p:nvPr/>
        </p:nvSpPr>
        <p:spPr bwMode="auto">
          <a:xfrm>
            <a:off x="1028700" y="212883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57355" name="Text Box 27"/>
          <p:cNvSpPr txBox="1">
            <a:spLocks noChangeArrowheads="1"/>
          </p:cNvSpPr>
          <p:nvPr/>
        </p:nvSpPr>
        <p:spPr bwMode="auto">
          <a:xfrm>
            <a:off x="1752600" y="37290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/>
              <a:t>6</a:t>
            </a:r>
          </a:p>
        </p:txBody>
      </p:sp>
      <p:sp>
        <p:nvSpPr>
          <p:cNvPr id="57356" name="Text Box 28"/>
          <p:cNvSpPr txBox="1">
            <a:spLocks noChangeArrowheads="1"/>
          </p:cNvSpPr>
          <p:nvPr/>
        </p:nvSpPr>
        <p:spPr bwMode="auto">
          <a:xfrm>
            <a:off x="3581400" y="37290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/>
              <a:t>&gt;=8</a:t>
            </a:r>
          </a:p>
        </p:txBody>
      </p:sp>
      <p:sp>
        <p:nvSpPr>
          <p:cNvPr id="57357" name="Text Box 29"/>
          <p:cNvSpPr txBox="1">
            <a:spLocks noChangeArrowheads="1"/>
          </p:cNvSpPr>
          <p:nvPr/>
        </p:nvSpPr>
        <p:spPr bwMode="auto">
          <a:xfrm>
            <a:off x="1028700" y="98583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57358" name="Text Box 30"/>
          <p:cNvSpPr txBox="1">
            <a:spLocks noChangeArrowheads="1"/>
          </p:cNvSpPr>
          <p:nvPr/>
        </p:nvSpPr>
        <p:spPr bwMode="auto">
          <a:xfrm>
            <a:off x="2819400" y="23574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/>
              <a:t>  6</a:t>
            </a:r>
          </a:p>
        </p:txBody>
      </p:sp>
      <p:grpSp>
        <p:nvGrpSpPr>
          <p:cNvPr id="57359" name="Group 31"/>
          <p:cNvGrpSpPr>
            <a:grpSpLocks/>
          </p:cNvGrpSpPr>
          <p:nvPr/>
        </p:nvGrpSpPr>
        <p:grpSpPr bwMode="auto">
          <a:xfrm>
            <a:off x="1219200" y="4110038"/>
            <a:ext cx="1676400" cy="1600200"/>
            <a:chOff x="288" y="2448"/>
            <a:chExt cx="1056" cy="1008"/>
          </a:xfrm>
        </p:grpSpPr>
        <p:sp>
          <p:nvSpPr>
            <p:cNvPr id="57392" name="Line 32"/>
            <p:cNvSpPr>
              <a:spLocks noChangeShapeType="1"/>
            </p:cNvSpPr>
            <p:nvPr/>
          </p:nvSpPr>
          <p:spPr bwMode="auto">
            <a:xfrm flipH="1">
              <a:off x="480" y="2448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7393" name="Line 33"/>
            <p:cNvSpPr>
              <a:spLocks noChangeShapeType="1"/>
            </p:cNvSpPr>
            <p:nvPr/>
          </p:nvSpPr>
          <p:spPr bwMode="auto">
            <a:xfrm>
              <a:off x="1152" y="244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57394" name="Group 34"/>
            <p:cNvGrpSpPr>
              <a:grpSpLocks/>
            </p:cNvGrpSpPr>
            <p:nvPr/>
          </p:nvGrpSpPr>
          <p:grpSpPr bwMode="auto">
            <a:xfrm>
              <a:off x="288" y="3072"/>
              <a:ext cx="384" cy="384"/>
              <a:chOff x="1664" y="1272"/>
              <a:chExt cx="384" cy="384"/>
            </a:xfrm>
          </p:grpSpPr>
          <p:sp>
            <p:nvSpPr>
              <p:cNvPr id="57398" name="Oval 35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7399" name="Text Box 36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H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7395" name="Group 37"/>
            <p:cNvGrpSpPr>
              <a:grpSpLocks/>
            </p:cNvGrpSpPr>
            <p:nvPr/>
          </p:nvGrpSpPr>
          <p:grpSpPr bwMode="auto">
            <a:xfrm>
              <a:off x="960" y="3072"/>
              <a:ext cx="384" cy="384"/>
              <a:chOff x="1664" y="1272"/>
              <a:chExt cx="384" cy="384"/>
            </a:xfrm>
          </p:grpSpPr>
          <p:sp>
            <p:nvSpPr>
              <p:cNvPr id="57396" name="Oval 38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7397" name="Text Box 39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I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7360" name="Group 40"/>
          <p:cNvGrpSpPr>
            <a:grpSpLocks/>
          </p:cNvGrpSpPr>
          <p:nvPr/>
        </p:nvGrpSpPr>
        <p:grpSpPr bwMode="auto">
          <a:xfrm>
            <a:off x="3429000" y="4110038"/>
            <a:ext cx="1676400" cy="1600200"/>
            <a:chOff x="1680" y="2448"/>
            <a:chExt cx="1056" cy="1008"/>
          </a:xfrm>
        </p:grpSpPr>
        <p:sp>
          <p:nvSpPr>
            <p:cNvPr id="57384" name="Line 41"/>
            <p:cNvSpPr>
              <a:spLocks noChangeShapeType="1"/>
            </p:cNvSpPr>
            <p:nvPr/>
          </p:nvSpPr>
          <p:spPr bwMode="auto">
            <a:xfrm flipH="1">
              <a:off x="1872" y="2448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7385" name="Line 42"/>
            <p:cNvSpPr>
              <a:spLocks noChangeShapeType="1"/>
            </p:cNvSpPr>
            <p:nvPr/>
          </p:nvSpPr>
          <p:spPr bwMode="auto">
            <a:xfrm>
              <a:off x="2352" y="244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57386" name="Group 43"/>
            <p:cNvGrpSpPr>
              <a:grpSpLocks/>
            </p:cNvGrpSpPr>
            <p:nvPr/>
          </p:nvGrpSpPr>
          <p:grpSpPr bwMode="auto">
            <a:xfrm>
              <a:off x="1680" y="3072"/>
              <a:ext cx="384" cy="384"/>
              <a:chOff x="1664" y="1272"/>
              <a:chExt cx="384" cy="384"/>
            </a:xfrm>
          </p:grpSpPr>
          <p:sp>
            <p:nvSpPr>
              <p:cNvPr id="57390" name="Oval 44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7391" name="Text Box 45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J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7387" name="Group 46"/>
            <p:cNvGrpSpPr>
              <a:grpSpLocks/>
            </p:cNvGrpSpPr>
            <p:nvPr/>
          </p:nvGrpSpPr>
          <p:grpSpPr bwMode="auto">
            <a:xfrm>
              <a:off x="2352" y="3072"/>
              <a:ext cx="384" cy="384"/>
              <a:chOff x="1664" y="1272"/>
              <a:chExt cx="384" cy="384"/>
            </a:xfrm>
          </p:grpSpPr>
          <p:sp>
            <p:nvSpPr>
              <p:cNvPr id="57388" name="Oval 47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7389" name="Text Box 48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K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7361" name="Group 49"/>
          <p:cNvGrpSpPr>
            <a:grpSpLocks/>
          </p:cNvGrpSpPr>
          <p:nvPr/>
        </p:nvGrpSpPr>
        <p:grpSpPr bwMode="auto">
          <a:xfrm>
            <a:off x="5562600" y="4110038"/>
            <a:ext cx="1676400" cy="1600200"/>
            <a:chOff x="3024" y="2448"/>
            <a:chExt cx="1056" cy="1008"/>
          </a:xfrm>
        </p:grpSpPr>
        <p:sp>
          <p:nvSpPr>
            <p:cNvPr id="57376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7377" name="Line 51"/>
            <p:cNvSpPr>
              <a:spLocks noChangeShapeType="1"/>
            </p:cNvSpPr>
            <p:nvPr/>
          </p:nvSpPr>
          <p:spPr bwMode="auto">
            <a:xfrm>
              <a:off x="3552" y="2448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57378" name="Group 52"/>
            <p:cNvGrpSpPr>
              <a:grpSpLocks/>
            </p:cNvGrpSpPr>
            <p:nvPr/>
          </p:nvGrpSpPr>
          <p:grpSpPr bwMode="auto">
            <a:xfrm>
              <a:off x="3024" y="3072"/>
              <a:ext cx="384" cy="384"/>
              <a:chOff x="1664" y="1272"/>
              <a:chExt cx="384" cy="384"/>
            </a:xfrm>
          </p:grpSpPr>
          <p:sp>
            <p:nvSpPr>
              <p:cNvPr id="57382" name="Oval 53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7383" name="Text Box 54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L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7379" name="Group 55"/>
            <p:cNvGrpSpPr>
              <a:grpSpLocks/>
            </p:cNvGrpSpPr>
            <p:nvPr/>
          </p:nvGrpSpPr>
          <p:grpSpPr bwMode="auto">
            <a:xfrm>
              <a:off x="3696" y="3072"/>
              <a:ext cx="384" cy="384"/>
              <a:chOff x="1664" y="1272"/>
              <a:chExt cx="384" cy="384"/>
            </a:xfrm>
          </p:grpSpPr>
          <p:sp>
            <p:nvSpPr>
              <p:cNvPr id="57380" name="Oval 56"/>
              <p:cNvSpPr>
                <a:spLocks noChangeArrowheads="1"/>
              </p:cNvSpPr>
              <p:nvPr/>
            </p:nvSpPr>
            <p:spPr bwMode="auto">
              <a:xfrm>
                <a:off x="1664" y="127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7381" name="Text Box 57"/>
              <p:cNvSpPr txBox="1">
                <a:spLocks noChangeArrowheads="1"/>
              </p:cNvSpPr>
              <p:nvPr/>
            </p:nvSpPr>
            <p:spPr bwMode="auto">
              <a:xfrm>
                <a:off x="1664" y="1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id-ID">
                    <a:solidFill>
                      <a:srgbClr val="FF0000"/>
                    </a:solidFill>
                  </a:rPr>
                  <a:t>M</a:t>
                </a:r>
                <a:endParaRPr lang="en-US" altLang="id-ID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7362" name="Text Box 58"/>
          <p:cNvSpPr txBox="1">
            <a:spLocks noChangeArrowheads="1"/>
          </p:cNvSpPr>
          <p:nvPr/>
        </p:nvSpPr>
        <p:spPr bwMode="auto">
          <a:xfrm>
            <a:off x="3581400" y="6396038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sz="1400"/>
              <a:t>= agent</a:t>
            </a:r>
          </a:p>
        </p:txBody>
      </p:sp>
      <p:sp>
        <p:nvSpPr>
          <p:cNvPr id="57363" name="Rectangle 59"/>
          <p:cNvSpPr>
            <a:spLocks noChangeArrowheads="1"/>
          </p:cNvSpPr>
          <p:nvPr/>
        </p:nvSpPr>
        <p:spPr bwMode="auto">
          <a:xfrm>
            <a:off x="3200400" y="6319838"/>
            <a:ext cx="381000" cy="381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57364" name="Text Box 60"/>
          <p:cNvSpPr txBox="1">
            <a:spLocks noChangeArrowheads="1"/>
          </p:cNvSpPr>
          <p:nvPr/>
        </p:nvSpPr>
        <p:spPr bwMode="auto">
          <a:xfrm>
            <a:off x="6172200" y="6396038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sz="1400"/>
              <a:t>= opponent</a:t>
            </a:r>
          </a:p>
        </p:txBody>
      </p:sp>
      <p:sp>
        <p:nvSpPr>
          <p:cNvPr id="57365" name="Oval 61"/>
          <p:cNvSpPr>
            <a:spLocks noChangeArrowheads="1"/>
          </p:cNvSpPr>
          <p:nvPr/>
        </p:nvSpPr>
        <p:spPr bwMode="auto">
          <a:xfrm>
            <a:off x="5791200" y="6319838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57366" name="Line 62"/>
          <p:cNvSpPr>
            <a:spLocks noChangeShapeType="1"/>
          </p:cNvSpPr>
          <p:nvPr/>
        </p:nvSpPr>
        <p:spPr bwMode="auto">
          <a:xfrm flipV="1">
            <a:off x="4267200" y="4110038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57367" name="Text Box 63"/>
          <p:cNvSpPr txBox="1">
            <a:spLocks noChangeArrowheads="1"/>
          </p:cNvSpPr>
          <p:nvPr/>
        </p:nvSpPr>
        <p:spPr bwMode="auto">
          <a:xfrm>
            <a:off x="5410200" y="571023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/>
              <a:t>2</a:t>
            </a:r>
          </a:p>
        </p:txBody>
      </p:sp>
      <p:sp>
        <p:nvSpPr>
          <p:cNvPr id="57368" name="Text Box 64"/>
          <p:cNvSpPr txBox="1">
            <a:spLocks noChangeArrowheads="1"/>
          </p:cNvSpPr>
          <p:nvPr/>
        </p:nvSpPr>
        <p:spPr bwMode="auto">
          <a:xfrm>
            <a:off x="6553200" y="571023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/>
              <a:t>1</a:t>
            </a:r>
          </a:p>
        </p:txBody>
      </p:sp>
      <p:sp>
        <p:nvSpPr>
          <p:cNvPr id="57369" name="Text Box 65"/>
          <p:cNvSpPr txBox="1">
            <a:spLocks noChangeArrowheads="1"/>
          </p:cNvSpPr>
          <p:nvPr/>
        </p:nvSpPr>
        <p:spPr bwMode="auto">
          <a:xfrm>
            <a:off x="5334000" y="372903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/>
              <a:t>  2</a:t>
            </a:r>
          </a:p>
        </p:txBody>
      </p:sp>
      <p:sp>
        <p:nvSpPr>
          <p:cNvPr id="57370" name="Text Box 66"/>
          <p:cNvSpPr txBox="1">
            <a:spLocks noChangeArrowheads="1"/>
          </p:cNvSpPr>
          <p:nvPr/>
        </p:nvSpPr>
        <p:spPr bwMode="auto">
          <a:xfrm>
            <a:off x="5943600" y="235743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/>
              <a:t>  2</a:t>
            </a:r>
          </a:p>
        </p:txBody>
      </p:sp>
      <p:sp>
        <p:nvSpPr>
          <p:cNvPr id="57371" name="Text Box 67"/>
          <p:cNvSpPr txBox="1">
            <a:spLocks noChangeArrowheads="1"/>
          </p:cNvSpPr>
          <p:nvPr/>
        </p:nvSpPr>
        <p:spPr bwMode="auto">
          <a:xfrm>
            <a:off x="4267200" y="9858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/>
              <a:t>    6</a:t>
            </a:r>
          </a:p>
        </p:txBody>
      </p:sp>
      <p:sp>
        <p:nvSpPr>
          <p:cNvPr id="57372" name="Line 68"/>
          <p:cNvSpPr>
            <a:spLocks noChangeShapeType="1"/>
          </p:cNvSpPr>
          <p:nvPr/>
        </p:nvSpPr>
        <p:spPr bwMode="auto">
          <a:xfrm flipV="1">
            <a:off x="7239000" y="2662238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5541" name="Text Box 69"/>
          <p:cNvSpPr txBox="1">
            <a:spLocks noChangeArrowheads="1"/>
          </p:cNvSpPr>
          <p:nvPr/>
        </p:nvSpPr>
        <p:spPr bwMode="auto">
          <a:xfrm>
            <a:off x="4876800" y="3729038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/>
              <a:t>alpha cutoff</a:t>
            </a:r>
          </a:p>
        </p:txBody>
      </p:sp>
      <p:sp>
        <p:nvSpPr>
          <p:cNvPr id="105542" name="Text Box 70"/>
          <p:cNvSpPr txBox="1">
            <a:spLocks noChangeArrowheads="1"/>
          </p:cNvSpPr>
          <p:nvPr/>
        </p:nvSpPr>
        <p:spPr bwMode="auto">
          <a:xfrm>
            <a:off x="7924800" y="2357438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/>
              <a:t>beta cutoff</a:t>
            </a:r>
          </a:p>
        </p:txBody>
      </p:sp>
      <p:sp>
        <p:nvSpPr>
          <p:cNvPr id="105544" name="Rectangle 72"/>
          <p:cNvSpPr>
            <a:spLocks noChangeArrowheads="1"/>
          </p:cNvSpPr>
          <p:nvPr/>
        </p:nvSpPr>
        <p:spPr bwMode="auto">
          <a:xfrm>
            <a:off x="800100" y="223838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Alpha-Beta Pruning example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41" grpId="0" autoUpdateAnimBg="0"/>
      <p:bldP spid="10554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838200"/>
            <a:ext cx="9144000" cy="5943600"/>
            <a:chOff x="0" y="574"/>
            <a:chExt cx="5760" cy="3744"/>
          </a:xfrm>
        </p:grpSpPr>
        <p:grpSp>
          <p:nvGrpSpPr>
            <p:cNvPr id="58479" name="Group 3"/>
            <p:cNvGrpSpPr>
              <a:grpSpLocks/>
            </p:cNvGrpSpPr>
            <p:nvPr/>
          </p:nvGrpSpPr>
          <p:grpSpPr bwMode="auto">
            <a:xfrm>
              <a:off x="0" y="574"/>
              <a:ext cx="5760" cy="3744"/>
              <a:chOff x="0" y="576"/>
              <a:chExt cx="5760" cy="3744"/>
            </a:xfrm>
          </p:grpSpPr>
          <p:sp>
            <p:nvSpPr>
              <p:cNvPr id="58508" name="Rectangle 4"/>
              <p:cNvSpPr>
                <a:spLocks noChangeArrowheads="1"/>
              </p:cNvSpPr>
              <p:nvPr/>
            </p:nvSpPr>
            <p:spPr bwMode="auto">
              <a:xfrm>
                <a:off x="0" y="576"/>
                <a:ext cx="5760" cy="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09" name="Oval 5"/>
              <p:cNvSpPr>
                <a:spLocks noChangeArrowheads="1"/>
              </p:cNvSpPr>
              <p:nvPr/>
            </p:nvSpPr>
            <p:spPr bwMode="auto">
              <a:xfrm>
                <a:off x="2880" y="720"/>
                <a:ext cx="96" cy="96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10" name="Oval 6"/>
              <p:cNvSpPr>
                <a:spLocks noChangeArrowheads="1"/>
              </p:cNvSpPr>
              <p:nvPr/>
            </p:nvSpPr>
            <p:spPr bwMode="auto">
              <a:xfrm>
                <a:off x="2880" y="1464"/>
                <a:ext cx="96" cy="96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11" name="Oval 7"/>
              <p:cNvSpPr>
                <a:spLocks noChangeArrowheads="1"/>
              </p:cNvSpPr>
              <p:nvPr/>
            </p:nvSpPr>
            <p:spPr bwMode="auto">
              <a:xfrm>
                <a:off x="864" y="1464"/>
                <a:ext cx="96" cy="96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12" name="Oval 8"/>
              <p:cNvSpPr>
                <a:spLocks noChangeArrowheads="1"/>
              </p:cNvSpPr>
              <p:nvPr/>
            </p:nvSpPr>
            <p:spPr bwMode="auto">
              <a:xfrm>
                <a:off x="4704" y="1464"/>
                <a:ext cx="96" cy="96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13" name="Oval 9"/>
              <p:cNvSpPr>
                <a:spLocks noChangeArrowheads="1"/>
              </p:cNvSpPr>
              <p:nvPr/>
            </p:nvSpPr>
            <p:spPr bwMode="auto">
              <a:xfrm>
                <a:off x="2352" y="2520"/>
                <a:ext cx="96" cy="96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14" name="Oval 10"/>
              <p:cNvSpPr>
                <a:spLocks noChangeArrowheads="1"/>
              </p:cNvSpPr>
              <p:nvPr/>
            </p:nvSpPr>
            <p:spPr bwMode="auto">
              <a:xfrm>
                <a:off x="336" y="2520"/>
                <a:ext cx="96" cy="96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15" name="Oval 11"/>
              <p:cNvSpPr>
                <a:spLocks noChangeArrowheads="1"/>
              </p:cNvSpPr>
              <p:nvPr/>
            </p:nvSpPr>
            <p:spPr bwMode="auto">
              <a:xfrm>
                <a:off x="4176" y="2520"/>
                <a:ext cx="96" cy="96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16" name="Oval 12"/>
              <p:cNvSpPr>
                <a:spLocks noChangeArrowheads="1"/>
              </p:cNvSpPr>
              <p:nvPr/>
            </p:nvSpPr>
            <p:spPr bwMode="auto">
              <a:xfrm>
                <a:off x="2880" y="2520"/>
                <a:ext cx="96" cy="96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17" name="Oval 13"/>
              <p:cNvSpPr>
                <a:spLocks noChangeArrowheads="1"/>
              </p:cNvSpPr>
              <p:nvPr/>
            </p:nvSpPr>
            <p:spPr bwMode="auto">
              <a:xfrm>
                <a:off x="864" y="2520"/>
                <a:ext cx="96" cy="96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18" name="Oval 14"/>
              <p:cNvSpPr>
                <a:spLocks noChangeArrowheads="1"/>
              </p:cNvSpPr>
              <p:nvPr/>
            </p:nvSpPr>
            <p:spPr bwMode="auto">
              <a:xfrm>
                <a:off x="4704" y="2520"/>
                <a:ext cx="96" cy="96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19" name="Oval 15"/>
              <p:cNvSpPr>
                <a:spLocks noChangeArrowheads="1"/>
              </p:cNvSpPr>
              <p:nvPr/>
            </p:nvSpPr>
            <p:spPr bwMode="auto">
              <a:xfrm>
                <a:off x="3360" y="2520"/>
                <a:ext cx="96" cy="96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20" name="Oval 16"/>
              <p:cNvSpPr>
                <a:spLocks noChangeArrowheads="1"/>
              </p:cNvSpPr>
              <p:nvPr/>
            </p:nvSpPr>
            <p:spPr bwMode="auto">
              <a:xfrm>
                <a:off x="1344" y="2520"/>
                <a:ext cx="96" cy="96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21" name="Oval 17"/>
              <p:cNvSpPr>
                <a:spLocks noChangeArrowheads="1"/>
              </p:cNvSpPr>
              <p:nvPr/>
            </p:nvSpPr>
            <p:spPr bwMode="auto">
              <a:xfrm>
                <a:off x="5184" y="2520"/>
                <a:ext cx="96" cy="96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22" name="Oval 18"/>
              <p:cNvSpPr>
                <a:spLocks noChangeArrowheads="1"/>
              </p:cNvSpPr>
              <p:nvPr/>
            </p:nvSpPr>
            <p:spPr bwMode="auto">
              <a:xfrm>
                <a:off x="5184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23" name="Oval 19"/>
              <p:cNvSpPr>
                <a:spLocks noChangeArrowheads="1"/>
              </p:cNvSpPr>
              <p:nvPr/>
            </p:nvSpPr>
            <p:spPr bwMode="auto">
              <a:xfrm>
                <a:off x="5376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24" name="Oval 20"/>
              <p:cNvSpPr>
                <a:spLocks noChangeArrowheads="1"/>
              </p:cNvSpPr>
              <p:nvPr/>
            </p:nvSpPr>
            <p:spPr bwMode="auto">
              <a:xfrm>
                <a:off x="5568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25" name="Oval 21"/>
              <p:cNvSpPr>
                <a:spLocks noChangeArrowheads="1"/>
              </p:cNvSpPr>
              <p:nvPr/>
            </p:nvSpPr>
            <p:spPr bwMode="auto">
              <a:xfrm>
                <a:off x="4608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26" name="Oval 22"/>
              <p:cNvSpPr>
                <a:spLocks noChangeArrowheads="1"/>
              </p:cNvSpPr>
              <p:nvPr/>
            </p:nvSpPr>
            <p:spPr bwMode="auto">
              <a:xfrm>
                <a:off x="4800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27" name="Oval 23"/>
              <p:cNvSpPr>
                <a:spLocks noChangeArrowheads="1"/>
              </p:cNvSpPr>
              <p:nvPr/>
            </p:nvSpPr>
            <p:spPr bwMode="auto">
              <a:xfrm>
                <a:off x="4992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28" name="Oval 24"/>
              <p:cNvSpPr>
                <a:spLocks noChangeArrowheads="1"/>
              </p:cNvSpPr>
              <p:nvPr/>
            </p:nvSpPr>
            <p:spPr bwMode="auto">
              <a:xfrm>
                <a:off x="4032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29" name="Oval 25"/>
              <p:cNvSpPr>
                <a:spLocks noChangeArrowheads="1"/>
              </p:cNvSpPr>
              <p:nvPr/>
            </p:nvSpPr>
            <p:spPr bwMode="auto">
              <a:xfrm>
                <a:off x="4224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30" name="Oval 26"/>
              <p:cNvSpPr>
                <a:spLocks noChangeArrowheads="1"/>
              </p:cNvSpPr>
              <p:nvPr/>
            </p:nvSpPr>
            <p:spPr bwMode="auto">
              <a:xfrm>
                <a:off x="4416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31" name="Oval 27"/>
              <p:cNvSpPr>
                <a:spLocks noChangeArrowheads="1"/>
              </p:cNvSpPr>
              <p:nvPr/>
            </p:nvSpPr>
            <p:spPr bwMode="auto">
              <a:xfrm>
                <a:off x="3312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32" name="Oval 28"/>
              <p:cNvSpPr>
                <a:spLocks noChangeArrowheads="1"/>
              </p:cNvSpPr>
              <p:nvPr/>
            </p:nvSpPr>
            <p:spPr bwMode="auto">
              <a:xfrm>
                <a:off x="3504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33" name="Oval 29"/>
              <p:cNvSpPr>
                <a:spLocks noChangeArrowheads="1"/>
              </p:cNvSpPr>
              <p:nvPr/>
            </p:nvSpPr>
            <p:spPr bwMode="auto">
              <a:xfrm>
                <a:off x="3696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34" name="Oval 30"/>
              <p:cNvSpPr>
                <a:spLocks noChangeArrowheads="1"/>
              </p:cNvSpPr>
              <p:nvPr/>
            </p:nvSpPr>
            <p:spPr bwMode="auto">
              <a:xfrm>
                <a:off x="2736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35" name="Oval 31"/>
              <p:cNvSpPr>
                <a:spLocks noChangeArrowheads="1"/>
              </p:cNvSpPr>
              <p:nvPr/>
            </p:nvSpPr>
            <p:spPr bwMode="auto">
              <a:xfrm>
                <a:off x="2928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36" name="Oval 32"/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37" name="Oval 33"/>
              <p:cNvSpPr>
                <a:spLocks noChangeArrowheads="1"/>
              </p:cNvSpPr>
              <p:nvPr/>
            </p:nvSpPr>
            <p:spPr bwMode="auto">
              <a:xfrm>
                <a:off x="2160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38" name="Oval 34"/>
              <p:cNvSpPr>
                <a:spLocks noChangeArrowheads="1"/>
              </p:cNvSpPr>
              <p:nvPr/>
            </p:nvSpPr>
            <p:spPr bwMode="auto">
              <a:xfrm>
                <a:off x="2352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39" name="Oval 35"/>
              <p:cNvSpPr>
                <a:spLocks noChangeArrowheads="1"/>
              </p:cNvSpPr>
              <p:nvPr/>
            </p:nvSpPr>
            <p:spPr bwMode="auto">
              <a:xfrm>
                <a:off x="2544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40" name="Oval 36"/>
              <p:cNvSpPr>
                <a:spLocks noChangeArrowheads="1"/>
              </p:cNvSpPr>
              <p:nvPr/>
            </p:nvSpPr>
            <p:spPr bwMode="auto">
              <a:xfrm>
                <a:off x="1344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41" name="Oval 37"/>
              <p:cNvSpPr>
                <a:spLocks noChangeArrowheads="1"/>
              </p:cNvSpPr>
              <p:nvPr/>
            </p:nvSpPr>
            <p:spPr bwMode="auto">
              <a:xfrm>
                <a:off x="1536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42" name="Oval 38"/>
              <p:cNvSpPr>
                <a:spLocks noChangeArrowheads="1"/>
              </p:cNvSpPr>
              <p:nvPr/>
            </p:nvSpPr>
            <p:spPr bwMode="auto">
              <a:xfrm>
                <a:off x="1728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43" name="Oval 39"/>
              <p:cNvSpPr>
                <a:spLocks noChangeArrowheads="1"/>
              </p:cNvSpPr>
              <p:nvPr/>
            </p:nvSpPr>
            <p:spPr bwMode="auto">
              <a:xfrm>
                <a:off x="768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44" name="Oval 40"/>
              <p:cNvSpPr>
                <a:spLocks noChangeArrowheads="1"/>
              </p:cNvSpPr>
              <p:nvPr/>
            </p:nvSpPr>
            <p:spPr bwMode="auto">
              <a:xfrm>
                <a:off x="960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45" name="Oval 41"/>
              <p:cNvSpPr>
                <a:spLocks noChangeArrowheads="1"/>
              </p:cNvSpPr>
              <p:nvPr/>
            </p:nvSpPr>
            <p:spPr bwMode="auto">
              <a:xfrm>
                <a:off x="1152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46" name="Oval 42"/>
              <p:cNvSpPr>
                <a:spLocks noChangeArrowheads="1"/>
              </p:cNvSpPr>
              <p:nvPr/>
            </p:nvSpPr>
            <p:spPr bwMode="auto">
              <a:xfrm>
                <a:off x="192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47" name="Oval 43"/>
              <p:cNvSpPr>
                <a:spLocks noChangeArrowheads="1"/>
              </p:cNvSpPr>
              <p:nvPr/>
            </p:nvSpPr>
            <p:spPr bwMode="auto">
              <a:xfrm>
                <a:off x="384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548" name="Oval 44"/>
              <p:cNvSpPr>
                <a:spLocks noChangeArrowheads="1"/>
              </p:cNvSpPr>
              <p:nvPr/>
            </p:nvSpPr>
            <p:spPr bwMode="auto">
              <a:xfrm>
                <a:off x="576" y="360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cxnSp>
            <p:nvCxnSpPr>
              <p:cNvPr id="58549" name="AutoShape 45"/>
              <p:cNvCxnSpPr>
                <a:cxnSpLocks noChangeShapeType="1"/>
                <a:stCxn id="58509" idx="3"/>
                <a:endCxn id="58511" idx="7"/>
              </p:cNvCxnSpPr>
              <p:nvPr/>
            </p:nvCxnSpPr>
            <p:spPr bwMode="auto">
              <a:xfrm flipH="1">
                <a:off x="946" y="802"/>
                <a:ext cx="1948" cy="676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50" name="AutoShape 46"/>
              <p:cNvCxnSpPr>
                <a:cxnSpLocks noChangeShapeType="1"/>
                <a:stCxn id="58509" idx="4"/>
                <a:endCxn id="58510" idx="0"/>
              </p:cNvCxnSpPr>
              <p:nvPr/>
            </p:nvCxnSpPr>
            <p:spPr bwMode="auto">
              <a:xfrm>
                <a:off x="2928" y="816"/>
                <a:ext cx="0" cy="648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51" name="AutoShape 47"/>
              <p:cNvCxnSpPr>
                <a:cxnSpLocks noChangeShapeType="1"/>
                <a:stCxn id="58509" idx="5"/>
                <a:endCxn id="58512" idx="1"/>
              </p:cNvCxnSpPr>
              <p:nvPr/>
            </p:nvCxnSpPr>
            <p:spPr bwMode="auto">
              <a:xfrm>
                <a:off x="2962" y="802"/>
                <a:ext cx="1756" cy="676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52" name="AutoShape 48"/>
              <p:cNvCxnSpPr>
                <a:cxnSpLocks noChangeShapeType="1"/>
                <a:stCxn id="58511" idx="3"/>
                <a:endCxn id="58514" idx="0"/>
              </p:cNvCxnSpPr>
              <p:nvPr/>
            </p:nvCxnSpPr>
            <p:spPr bwMode="auto">
              <a:xfrm flipH="1">
                <a:off x="384" y="1546"/>
                <a:ext cx="494" cy="974"/>
              </a:xfrm>
              <a:prstGeom prst="straightConnector1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53" name="AutoShape 49"/>
              <p:cNvCxnSpPr>
                <a:cxnSpLocks noChangeShapeType="1"/>
                <a:stCxn id="58511" idx="4"/>
                <a:endCxn id="58517" idx="0"/>
              </p:cNvCxnSpPr>
              <p:nvPr/>
            </p:nvCxnSpPr>
            <p:spPr bwMode="auto">
              <a:xfrm>
                <a:off x="912" y="1560"/>
                <a:ext cx="0" cy="960"/>
              </a:xfrm>
              <a:prstGeom prst="straightConnector1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54" name="AutoShape 50"/>
              <p:cNvCxnSpPr>
                <a:cxnSpLocks noChangeShapeType="1"/>
                <a:stCxn id="58511" idx="5"/>
                <a:endCxn id="58520" idx="0"/>
              </p:cNvCxnSpPr>
              <p:nvPr/>
            </p:nvCxnSpPr>
            <p:spPr bwMode="auto">
              <a:xfrm>
                <a:off x="946" y="1546"/>
                <a:ext cx="446" cy="974"/>
              </a:xfrm>
              <a:prstGeom prst="straightConnector1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55" name="AutoShape 51"/>
              <p:cNvCxnSpPr>
                <a:cxnSpLocks noChangeShapeType="1"/>
                <a:stCxn id="58510" idx="3"/>
                <a:endCxn id="58513" idx="0"/>
              </p:cNvCxnSpPr>
              <p:nvPr/>
            </p:nvCxnSpPr>
            <p:spPr bwMode="auto">
              <a:xfrm flipH="1">
                <a:off x="2400" y="1546"/>
                <a:ext cx="494" cy="974"/>
              </a:xfrm>
              <a:prstGeom prst="straightConnector1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56" name="AutoShape 52"/>
              <p:cNvCxnSpPr>
                <a:cxnSpLocks noChangeShapeType="1"/>
                <a:stCxn id="58510" idx="4"/>
                <a:endCxn id="58516" idx="0"/>
              </p:cNvCxnSpPr>
              <p:nvPr/>
            </p:nvCxnSpPr>
            <p:spPr bwMode="auto">
              <a:xfrm>
                <a:off x="2928" y="1560"/>
                <a:ext cx="0" cy="960"/>
              </a:xfrm>
              <a:prstGeom prst="straightConnector1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57" name="AutoShape 53"/>
              <p:cNvCxnSpPr>
                <a:cxnSpLocks noChangeShapeType="1"/>
                <a:stCxn id="58510" idx="5"/>
                <a:endCxn id="58519" idx="0"/>
              </p:cNvCxnSpPr>
              <p:nvPr/>
            </p:nvCxnSpPr>
            <p:spPr bwMode="auto">
              <a:xfrm>
                <a:off x="2962" y="1546"/>
                <a:ext cx="446" cy="974"/>
              </a:xfrm>
              <a:prstGeom prst="straightConnector1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58" name="AutoShape 54"/>
              <p:cNvCxnSpPr>
                <a:cxnSpLocks noChangeShapeType="1"/>
                <a:stCxn id="58512" idx="3"/>
                <a:endCxn id="58515" idx="0"/>
              </p:cNvCxnSpPr>
              <p:nvPr/>
            </p:nvCxnSpPr>
            <p:spPr bwMode="auto">
              <a:xfrm flipH="1">
                <a:off x="4224" y="1546"/>
                <a:ext cx="494" cy="974"/>
              </a:xfrm>
              <a:prstGeom prst="straightConnector1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59" name="AutoShape 55"/>
              <p:cNvCxnSpPr>
                <a:cxnSpLocks noChangeShapeType="1"/>
                <a:stCxn id="58512" idx="4"/>
                <a:endCxn id="58518" idx="0"/>
              </p:cNvCxnSpPr>
              <p:nvPr/>
            </p:nvCxnSpPr>
            <p:spPr bwMode="auto">
              <a:xfrm>
                <a:off x="4752" y="1560"/>
                <a:ext cx="0" cy="960"/>
              </a:xfrm>
              <a:prstGeom prst="straightConnector1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60" name="AutoShape 56"/>
              <p:cNvCxnSpPr>
                <a:cxnSpLocks noChangeShapeType="1"/>
                <a:stCxn id="58512" idx="5"/>
                <a:endCxn id="58521" idx="0"/>
              </p:cNvCxnSpPr>
              <p:nvPr/>
            </p:nvCxnSpPr>
            <p:spPr bwMode="auto">
              <a:xfrm>
                <a:off x="4786" y="1546"/>
                <a:ext cx="446" cy="974"/>
              </a:xfrm>
              <a:prstGeom prst="straightConnector1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61" name="AutoShape 57"/>
              <p:cNvCxnSpPr>
                <a:cxnSpLocks noChangeShapeType="1"/>
                <a:stCxn id="58514" idx="3"/>
                <a:endCxn id="58546" idx="0"/>
              </p:cNvCxnSpPr>
              <p:nvPr/>
            </p:nvCxnSpPr>
            <p:spPr bwMode="auto">
              <a:xfrm flipH="1">
                <a:off x="240" y="2602"/>
                <a:ext cx="110" cy="998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62" name="AutoShape 58"/>
              <p:cNvCxnSpPr>
                <a:cxnSpLocks noChangeShapeType="1"/>
                <a:stCxn id="58514" idx="4"/>
                <a:endCxn id="58547" idx="0"/>
              </p:cNvCxnSpPr>
              <p:nvPr/>
            </p:nvCxnSpPr>
            <p:spPr bwMode="auto">
              <a:xfrm>
                <a:off x="384" y="2616"/>
                <a:ext cx="48" cy="984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63" name="AutoShape 59"/>
              <p:cNvCxnSpPr>
                <a:cxnSpLocks noChangeShapeType="1"/>
                <a:stCxn id="58514" idx="5"/>
                <a:endCxn id="58548" idx="0"/>
              </p:cNvCxnSpPr>
              <p:nvPr/>
            </p:nvCxnSpPr>
            <p:spPr bwMode="auto">
              <a:xfrm>
                <a:off x="418" y="2602"/>
                <a:ext cx="206" cy="998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64" name="AutoShape 60"/>
              <p:cNvCxnSpPr>
                <a:cxnSpLocks noChangeShapeType="1"/>
                <a:stCxn id="58517" idx="3"/>
                <a:endCxn id="58543" idx="0"/>
              </p:cNvCxnSpPr>
              <p:nvPr/>
            </p:nvCxnSpPr>
            <p:spPr bwMode="auto">
              <a:xfrm flipH="1">
                <a:off x="816" y="2602"/>
                <a:ext cx="62" cy="998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65" name="AutoShape 61"/>
              <p:cNvCxnSpPr>
                <a:cxnSpLocks noChangeShapeType="1"/>
                <a:stCxn id="58517" idx="4"/>
                <a:endCxn id="58544" idx="0"/>
              </p:cNvCxnSpPr>
              <p:nvPr/>
            </p:nvCxnSpPr>
            <p:spPr bwMode="auto">
              <a:xfrm>
                <a:off x="912" y="2616"/>
                <a:ext cx="96" cy="984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66" name="AutoShape 62"/>
              <p:cNvCxnSpPr>
                <a:cxnSpLocks noChangeShapeType="1"/>
                <a:stCxn id="58517" idx="5"/>
                <a:endCxn id="58545" idx="0"/>
              </p:cNvCxnSpPr>
              <p:nvPr/>
            </p:nvCxnSpPr>
            <p:spPr bwMode="auto">
              <a:xfrm>
                <a:off x="946" y="2602"/>
                <a:ext cx="254" cy="998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67" name="AutoShape 63"/>
              <p:cNvCxnSpPr>
                <a:cxnSpLocks noChangeShapeType="1"/>
                <a:stCxn id="58520" idx="3"/>
                <a:endCxn id="58540" idx="0"/>
              </p:cNvCxnSpPr>
              <p:nvPr/>
            </p:nvCxnSpPr>
            <p:spPr bwMode="auto">
              <a:xfrm>
                <a:off x="1358" y="2602"/>
                <a:ext cx="34" cy="998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68" name="AutoShape 64"/>
              <p:cNvCxnSpPr>
                <a:cxnSpLocks noChangeShapeType="1"/>
                <a:stCxn id="58520" idx="4"/>
                <a:endCxn id="58541" idx="0"/>
              </p:cNvCxnSpPr>
              <p:nvPr/>
            </p:nvCxnSpPr>
            <p:spPr bwMode="auto">
              <a:xfrm>
                <a:off x="1392" y="2616"/>
                <a:ext cx="192" cy="984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69" name="AutoShape 65"/>
              <p:cNvCxnSpPr>
                <a:cxnSpLocks noChangeShapeType="1"/>
                <a:stCxn id="58520" idx="5"/>
                <a:endCxn id="58542" idx="0"/>
              </p:cNvCxnSpPr>
              <p:nvPr/>
            </p:nvCxnSpPr>
            <p:spPr bwMode="auto">
              <a:xfrm>
                <a:off x="1426" y="2602"/>
                <a:ext cx="350" cy="998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70" name="AutoShape 66"/>
              <p:cNvCxnSpPr>
                <a:cxnSpLocks noChangeShapeType="1"/>
                <a:stCxn id="58513" idx="3"/>
                <a:endCxn id="58537" idx="0"/>
              </p:cNvCxnSpPr>
              <p:nvPr/>
            </p:nvCxnSpPr>
            <p:spPr bwMode="auto">
              <a:xfrm flipH="1">
                <a:off x="2208" y="2602"/>
                <a:ext cx="158" cy="998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71" name="AutoShape 67"/>
              <p:cNvCxnSpPr>
                <a:cxnSpLocks noChangeShapeType="1"/>
                <a:stCxn id="58513" idx="4"/>
                <a:endCxn id="58538" idx="0"/>
              </p:cNvCxnSpPr>
              <p:nvPr/>
            </p:nvCxnSpPr>
            <p:spPr bwMode="auto">
              <a:xfrm>
                <a:off x="2400" y="2616"/>
                <a:ext cx="0" cy="984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72" name="AutoShape 68"/>
              <p:cNvCxnSpPr>
                <a:cxnSpLocks noChangeShapeType="1"/>
                <a:stCxn id="58513" idx="5"/>
                <a:endCxn id="58539" idx="0"/>
              </p:cNvCxnSpPr>
              <p:nvPr/>
            </p:nvCxnSpPr>
            <p:spPr bwMode="auto">
              <a:xfrm>
                <a:off x="2434" y="2602"/>
                <a:ext cx="158" cy="998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73" name="AutoShape 69"/>
              <p:cNvCxnSpPr>
                <a:cxnSpLocks noChangeShapeType="1"/>
                <a:stCxn id="58516" idx="3"/>
                <a:endCxn id="58534" idx="0"/>
              </p:cNvCxnSpPr>
              <p:nvPr/>
            </p:nvCxnSpPr>
            <p:spPr bwMode="auto">
              <a:xfrm flipH="1">
                <a:off x="2784" y="2602"/>
                <a:ext cx="110" cy="998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74" name="AutoShape 70"/>
              <p:cNvCxnSpPr>
                <a:cxnSpLocks noChangeShapeType="1"/>
                <a:stCxn id="58516" idx="4"/>
                <a:endCxn id="58535" idx="0"/>
              </p:cNvCxnSpPr>
              <p:nvPr/>
            </p:nvCxnSpPr>
            <p:spPr bwMode="auto">
              <a:xfrm>
                <a:off x="2928" y="2616"/>
                <a:ext cx="48" cy="984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75" name="AutoShape 71"/>
              <p:cNvCxnSpPr>
                <a:cxnSpLocks noChangeShapeType="1"/>
                <a:stCxn id="58516" idx="5"/>
                <a:endCxn id="58536" idx="0"/>
              </p:cNvCxnSpPr>
              <p:nvPr/>
            </p:nvCxnSpPr>
            <p:spPr bwMode="auto">
              <a:xfrm>
                <a:off x="2962" y="2602"/>
                <a:ext cx="206" cy="998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76" name="AutoShape 72"/>
              <p:cNvCxnSpPr>
                <a:cxnSpLocks noChangeShapeType="1"/>
                <a:stCxn id="58519" idx="3"/>
                <a:endCxn id="58531" idx="0"/>
              </p:cNvCxnSpPr>
              <p:nvPr/>
            </p:nvCxnSpPr>
            <p:spPr bwMode="auto">
              <a:xfrm flipH="1">
                <a:off x="3360" y="2602"/>
                <a:ext cx="14" cy="998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77" name="AutoShape 73"/>
              <p:cNvCxnSpPr>
                <a:cxnSpLocks noChangeShapeType="1"/>
                <a:stCxn id="58519" idx="4"/>
                <a:endCxn id="58532" idx="0"/>
              </p:cNvCxnSpPr>
              <p:nvPr/>
            </p:nvCxnSpPr>
            <p:spPr bwMode="auto">
              <a:xfrm>
                <a:off x="3408" y="2616"/>
                <a:ext cx="144" cy="984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78" name="AutoShape 74"/>
              <p:cNvCxnSpPr>
                <a:cxnSpLocks noChangeShapeType="1"/>
                <a:stCxn id="58519" idx="5"/>
                <a:endCxn id="58533" idx="0"/>
              </p:cNvCxnSpPr>
              <p:nvPr/>
            </p:nvCxnSpPr>
            <p:spPr bwMode="auto">
              <a:xfrm>
                <a:off x="3442" y="2602"/>
                <a:ext cx="302" cy="998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79" name="AutoShape 75"/>
              <p:cNvCxnSpPr>
                <a:cxnSpLocks noChangeShapeType="1"/>
                <a:stCxn id="58515" idx="3"/>
                <a:endCxn id="58528" idx="0"/>
              </p:cNvCxnSpPr>
              <p:nvPr/>
            </p:nvCxnSpPr>
            <p:spPr bwMode="auto">
              <a:xfrm flipH="1">
                <a:off x="4080" y="2602"/>
                <a:ext cx="110" cy="998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80" name="AutoShape 76"/>
              <p:cNvCxnSpPr>
                <a:cxnSpLocks noChangeShapeType="1"/>
                <a:stCxn id="58515" idx="4"/>
                <a:endCxn id="58529" idx="0"/>
              </p:cNvCxnSpPr>
              <p:nvPr/>
            </p:nvCxnSpPr>
            <p:spPr bwMode="auto">
              <a:xfrm>
                <a:off x="4224" y="2616"/>
                <a:ext cx="48" cy="984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81" name="AutoShape 77"/>
              <p:cNvCxnSpPr>
                <a:cxnSpLocks noChangeShapeType="1"/>
                <a:stCxn id="58515" idx="6"/>
                <a:endCxn id="58530" idx="0"/>
              </p:cNvCxnSpPr>
              <p:nvPr/>
            </p:nvCxnSpPr>
            <p:spPr bwMode="auto">
              <a:xfrm>
                <a:off x="4272" y="2568"/>
                <a:ext cx="192" cy="1032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82" name="AutoShape 78"/>
              <p:cNvCxnSpPr>
                <a:cxnSpLocks noChangeShapeType="1"/>
                <a:stCxn id="58518" idx="3"/>
                <a:endCxn id="58525" idx="0"/>
              </p:cNvCxnSpPr>
              <p:nvPr/>
            </p:nvCxnSpPr>
            <p:spPr bwMode="auto">
              <a:xfrm flipH="1">
                <a:off x="4656" y="2602"/>
                <a:ext cx="62" cy="998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83" name="AutoShape 79"/>
              <p:cNvCxnSpPr>
                <a:cxnSpLocks noChangeShapeType="1"/>
                <a:stCxn id="58518" idx="4"/>
                <a:endCxn id="58526" idx="0"/>
              </p:cNvCxnSpPr>
              <p:nvPr/>
            </p:nvCxnSpPr>
            <p:spPr bwMode="auto">
              <a:xfrm>
                <a:off x="4752" y="2616"/>
                <a:ext cx="96" cy="984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84" name="AutoShape 80"/>
              <p:cNvCxnSpPr>
                <a:cxnSpLocks noChangeShapeType="1"/>
                <a:stCxn id="58518" idx="6"/>
                <a:endCxn id="58527" idx="0"/>
              </p:cNvCxnSpPr>
              <p:nvPr/>
            </p:nvCxnSpPr>
            <p:spPr bwMode="auto">
              <a:xfrm>
                <a:off x="4800" y="2568"/>
                <a:ext cx="240" cy="1032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85" name="AutoShape 81"/>
              <p:cNvCxnSpPr>
                <a:cxnSpLocks noChangeShapeType="1"/>
                <a:stCxn id="58521" idx="3"/>
                <a:endCxn id="58522" idx="0"/>
              </p:cNvCxnSpPr>
              <p:nvPr/>
            </p:nvCxnSpPr>
            <p:spPr bwMode="auto">
              <a:xfrm>
                <a:off x="5198" y="2602"/>
                <a:ext cx="34" cy="998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86" name="AutoShape 82"/>
              <p:cNvCxnSpPr>
                <a:cxnSpLocks noChangeShapeType="1"/>
                <a:stCxn id="58521" idx="5"/>
                <a:endCxn id="58523" idx="0"/>
              </p:cNvCxnSpPr>
              <p:nvPr/>
            </p:nvCxnSpPr>
            <p:spPr bwMode="auto">
              <a:xfrm>
                <a:off x="5266" y="2602"/>
                <a:ext cx="158" cy="998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587" name="AutoShape 83"/>
              <p:cNvCxnSpPr>
                <a:cxnSpLocks noChangeShapeType="1"/>
                <a:stCxn id="58521" idx="6"/>
                <a:endCxn id="58524" idx="0"/>
              </p:cNvCxnSpPr>
              <p:nvPr/>
            </p:nvCxnSpPr>
            <p:spPr bwMode="auto">
              <a:xfrm>
                <a:off x="5280" y="2568"/>
                <a:ext cx="336" cy="1032"/>
              </a:xfrm>
              <a:prstGeom prst="straightConnector1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8480" name="Group 84"/>
            <p:cNvGrpSpPr>
              <a:grpSpLocks/>
            </p:cNvGrpSpPr>
            <p:nvPr/>
          </p:nvGrpSpPr>
          <p:grpSpPr bwMode="auto">
            <a:xfrm>
              <a:off x="122" y="3696"/>
              <a:ext cx="5616" cy="250"/>
              <a:chOff x="122" y="3696"/>
              <a:chExt cx="5616" cy="250"/>
            </a:xfrm>
          </p:grpSpPr>
          <p:sp>
            <p:nvSpPr>
              <p:cNvPr id="118869" name="Text Box 85"/>
              <p:cNvSpPr txBox="1">
                <a:spLocks noChangeArrowheads="1"/>
              </p:cNvSpPr>
              <p:nvPr/>
            </p:nvSpPr>
            <p:spPr bwMode="auto">
              <a:xfrm>
                <a:off x="122" y="369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118870" name="Text Box 86"/>
              <p:cNvSpPr txBox="1">
                <a:spLocks noChangeArrowheads="1"/>
              </p:cNvSpPr>
              <p:nvPr/>
            </p:nvSpPr>
            <p:spPr bwMode="auto">
              <a:xfrm>
                <a:off x="336" y="369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118871" name="Text Box 87"/>
              <p:cNvSpPr txBox="1">
                <a:spLocks noChangeArrowheads="1"/>
              </p:cNvSpPr>
              <p:nvPr/>
            </p:nvSpPr>
            <p:spPr bwMode="auto">
              <a:xfrm>
                <a:off x="518" y="369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118872" name="Text Box 88"/>
              <p:cNvSpPr txBox="1">
                <a:spLocks noChangeArrowheads="1"/>
              </p:cNvSpPr>
              <p:nvPr/>
            </p:nvSpPr>
            <p:spPr bwMode="auto">
              <a:xfrm>
                <a:off x="710" y="369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9</a:t>
                </a:r>
              </a:p>
            </p:txBody>
          </p:sp>
          <p:sp>
            <p:nvSpPr>
              <p:cNvPr id="118873" name="Text Box 89"/>
              <p:cNvSpPr txBox="1">
                <a:spLocks noChangeArrowheads="1"/>
              </p:cNvSpPr>
              <p:nvPr/>
            </p:nvSpPr>
            <p:spPr bwMode="auto">
              <a:xfrm>
                <a:off x="912" y="3696"/>
                <a:ext cx="1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118874" name="Text Box 90"/>
              <p:cNvSpPr txBox="1">
                <a:spLocks noChangeArrowheads="1"/>
              </p:cNvSpPr>
              <p:nvPr/>
            </p:nvSpPr>
            <p:spPr bwMode="auto">
              <a:xfrm>
                <a:off x="1094" y="369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118875" name="Text Box 91"/>
              <p:cNvSpPr txBox="1">
                <a:spLocks noChangeArrowheads="1"/>
              </p:cNvSpPr>
              <p:nvPr/>
            </p:nvSpPr>
            <p:spPr bwMode="auto">
              <a:xfrm>
                <a:off x="1286" y="369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118876" name="Text Box 92"/>
              <p:cNvSpPr txBox="1">
                <a:spLocks noChangeArrowheads="1"/>
              </p:cNvSpPr>
              <p:nvPr/>
            </p:nvSpPr>
            <p:spPr bwMode="auto">
              <a:xfrm>
                <a:off x="1478" y="369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118877" name="Text Box 93"/>
              <p:cNvSpPr txBox="1">
                <a:spLocks noChangeArrowheads="1"/>
              </p:cNvSpPr>
              <p:nvPr/>
            </p:nvSpPr>
            <p:spPr bwMode="auto">
              <a:xfrm>
                <a:off x="1730" y="3696"/>
                <a:ext cx="1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118878" name="Text Box 94"/>
              <p:cNvSpPr txBox="1">
                <a:spLocks noChangeArrowheads="1"/>
              </p:cNvSpPr>
              <p:nvPr/>
            </p:nvSpPr>
            <p:spPr bwMode="auto">
              <a:xfrm>
                <a:off x="2090" y="3696"/>
                <a:ext cx="1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118879" name="Text Box 95"/>
              <p:cNvSpPr txBox="1">
                <a:spLocks noChangeArrowheads="1"/>
              </p:cNvSpPr>
              <p:nvPr/>
            </p:nvSpPr>
            <p:spPr bwMode="auto">
              <a:xfrm>
                <a:off x="2304" y="369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118880" name="Text Box 96"/>
              <p:cNvSpPr txBox="1">
                <a:spLocks noChangeArrowheads="1"/>
              </p:cNvSpPr>
              <p:nvPr/>
            </p:nvSpPr>
            <p:spPr bwMode="auto">
              <a:xfrm>
                <a:off x="2486" y="369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118881" name="Text Box 97"/>
              <p:cNvSpPr txBox="1">
                <a:spLocks noChangeArrowheads="1"/>
              </p:cNvSpPr>
              <p:nvPr/>
            </p:nvSpPr>
            <p:spPr bwMode="auto">
              <a:xfrm>
                <a:off x="2678" y="369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118882" name="Text Box 98"/>
              <p:cNvSpPr txBox="1">
                <a:spLocks noChangeArrowheads="1"/>
              </p:cNvSpPr>
              <p:nvPr/>
            </p:nvSpPr>
            <p:spPr bwMode="auto">
              <a:xfrm>
                <a:off x="2880" y="369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9</a:t>
                </a:r>
              </a:p>
            </p:txBody>
          </p:sp>
          <p:sp>
            <p:nvSpPr>
              <p:cNvPr id="118883" name="Text Box 99"/>
              <p:cNvSpPr txBox="1">
                <a:spLocks noChangeArrowheads="1"/>
              </p:cNvSpPr>
              <p:nvPr/>
            </p:nvSpPr>
            <p:spPr bwMode="auto">
              <a:xfrm>
                <a:off x="3062" y="369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118884" name="Text Box 100"/>
              <p:cNvSpPr txBox="1">
                <a:spLocks noChangeArrowheads="1"/>
              </p:cNvSpPr>
              <p:nvPr/>
            </p:nvSpPr>
            <p:spPr bwMode="auto">
              <a:xfrm>
                <a:off x="3254" y="369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118885" name="Text Box 101"/>
              <p:cNvSpPr txBox="1">
                <a:spLocks noChangeArrowheads="1"/>
              </p:cNvSpPr>
              <p:nvPr/>
            </p:nvSpPr>
            <p:spPr bwMode="auto">
              <a:xfrm>
                <a:off x="3446" y="369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118886" name="Text Box 102"/>
              <p:cNvSpPr txBox="1">
                <a:spLocks noChangeArrowheads="1"/>
              </p:cNvSpPr>
              <p:nvPr/>
            </p:nvSpPr>
            <p:spPr bwMode="auto">
              <a:xfrm>
                <a:off x="3652" y="369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118887" name="Text Box 103"/>
              <p:cNvSpPr txBox="1">
                <a:spLocks noChangeArrowheads="1"/>
              </p:cNvSpPr>
              <p:nvPr/>
            </p:nvSpPr>
            <p:spPr bwMode="auto">
              <a:xfrm>
                <a:off x="3962" y="3696"/>
                <a:ext cx="1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118888" name="Text Box 104"/>
              <p:cNvSpPr txBox="1">
                <a:spLocks noChangeArrowheads="1"/>
              </p:cNvSpPr>
              <p:nvPr/>
            </p:nvSpPr>
            <p:spPr bwMode="auto">
              <a:xfrm>
                <a:off x="4176" y="369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118889" name="Text Box 105"/>
              <p:cNvSpPr txBox="1">
                <a:spLocks noChangeArrowheads="1"/>
              </p:cNvSpPr>
              <p:nvPr/>
            </p:nvSpPr>
            <p:spPr bwMode="auto">
              <a:xfrm>
                <a:off x="4358" y="369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118890" name="Text Box 106"/>
              <p:cNvSpPr txBox="1">
                <a:spLocks noChangeArrowheads="1"/>
              </p:cNvSpPr>
              <p:nvPr/>
            </p:nvSpPr>
            <p:spPr bwMode="auto">
              <a:xfrm>
                <a:off x="4550" y="369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9</a:t>
                </a:r>
              </a:p>
            </p:txBody>
          </p:sp>
          <p:sp>
            <p:nvSpPr>
              <p:cNvPr id="118891" name="Text Box 107"/>
              <p:cNvSpPr txBox="1">
                <a:spLocks noChangeArrowheads="1"/>
              </p:cNvSpPr>
              <p:nvPr/>
            </p:nvSpPr>
            <p:spPr bwMode="auto">
              <a:xfrm>
                <a:off x="4752" y="369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118892" name="Text Box 108"/>
              <p:cNvSpPr txBox="1">
                <a:spLocks noChangeArrowheads="1"/>
              </p:cNvSpPr>
              <p:nvPr/>
            </p:nvSpPr>
            <p:spPr bwMode="auto">
              <a:xfrm>
                <a:off x="4934" y="369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118893" name="Text Box 109"/>
              <p:cNvSpPr txBox="1">
                <a:spLocks noChangeArrowheads="1"/>
              </p:cNvSpPr>
              <p:nvPr/>
            </p:nvSpPr>
            <p:spPr bwMode="auto">
              <a:xfrm>
                <a:off x="5126" y="369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118894" name="Text Box 110"/>
              <p:cNvSpPr txBox="1">
                <a:spLocks noChangeArrowheads="1"/>
              </p:cNvSpPr>
              <p:nvPr/>
            </p:nvSpPr>
            <p:spPr bwMode="auto">
              <a:xfrm>
                <a:off x="5318" y="369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118895" name="Text Box 111"/>
              <p:cNvSpPr txBox="1">
                <a:spLocks noChangeArrowheads="1"/>
              </p:cNvSpPr>
              <p:nvPr/>
            </p:nvSpPr>
            <p:spPr bwMode="auto">
              <a:xfrm>
                <a:off x="5524" y="369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</p:grpSp>
      </p:grpSp>
      <p:sp>
        <p:nvSpPr>
          <p:cNvPr id="118896" name="Rectangle 112"/>
          <p:cNvSpPr>
            <a:spLocks noGrp="1" noChangeArrowheads="1"/>
          </p:cNvSpPr>
          <p:nvPr>
            <p:ph type="title"/>
          </p:nvPr>
        </p:nvSpPr>
        <p:spPr>
          <a:xfrm>
            <a:off x="847725" y="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Mini-Max with </a:t>
            </a:r>
            <a:r>
              <a:rPr lang="en-US" sz="4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 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at work: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897" name="Oval 113"/>
          <p:cNvSpPr>
            <a:spLocks noChangeArrowheads="1"/>
          </p:cNvSpPr>
          <p:nvPr/>
        </p:nvSpPr>
        <p:spPr bwMode="auto">
          <a:xfrm>
            <a:off x="249238" y="6175375"/>
            <a:ext cx="228600" cy="2286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1</a:t>
            </a:r>
            <a:endParaRPr lang="en-US" sz="2000"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5" name="Group 114"/>
          <p:cNvGrpSpPr>
            <a:grpSpLocks/>
          </p:cNvGrpSpPr>
          <p:nvPr/>
        </p:nvGrpSpPr>
        <p:grpSpPr bwMode="auto">
          <a:xfrm>
            <a:off x="-15875" y="3065463"/>
            <a:ext cx="777875" cy="427037"/>
            <a:chOff x="-10" y="1977"/>
            <a:chExt cx="490" cy="269"/>
          </a:xfrm>
        </p:grpSpPr>
        <p:sp>
          <p:nvSpPr>
            <p:cNvPr id="118899" name="Oval 115"/>
            <p:cNvSpPr>
              <a:spLocks noChangeArrowheads="1"/>
            </p:cNvSpPr>
            <p:nvPr/>
          </p:nvSpPr>
          <p:spPr bwMode="auto">
            <a:xfrm>
              <a:off x="336" y="2045"/>
              <a:ext cx="144" cy="144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2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8900" name="Text Box 116"/>
            <p:cNvSpPr txBox="1">
              <a:spLocks noChangeArrowheads="1"/>
            </p:cNvSpPr>
            <p:nvPr/>
          </p:nvSpPr>
          <p:spPr bwMode="auto">
            <a:xfrm>
              <a:off x="-10" y="1977"/>
              <a:ext cx="35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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 8</a:t>
              </a: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118901" name="Oval 117"/>
          <p:cNvSpPr>
            <a:spLocks noChangeArrowheads="1"/>
          </p:cNvSpPr>
          <p:nvPr/>
        </p:nvSpPr>
        <p:spPr bwMode="auto">
          <a:xfrm>
            <a:off x="588963" y="6175375"/>
            <a:ext cx="228600" cy="2286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3</a:t>
            </a:r>
            <a:endParaRPr lang="en-US" sz="2000"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6" name="Group 118"/>
          <p:cNvGrpSpPr>
            <a:grpSpLocks/>
          </p:cNvGrpSpPr>
          <p:nvPr/>
        </p:nvGrpSpPr>
        <p:grpSpPr bwMode="auto">
          <a:xfrm>
            <a:off x="-4763" y="3416300"/>
            <a:ext cx="750888" cy="396875"/>
            <a:chOff x="-3" y="2198"/>
            <a:chExt cx="473" cy="250"/>
          </a:xfrm>
        </p:grpSpPr>
        <p:sp>
          <p:nvSpPr>
            <p:cNvPr id="118903" name="Oval 119"/>
            <p:cNvSpPr>
              <a:spLocks noChangeArrowheads="1"/>
            </p:cNvSpPr>
            <p:nvPr/>
          </p:nvSpPr>
          <p:spPr bwMode="auto">
            <a:xfrm>
              <a:off x="326" y="2251"/>
              <a:ext cx="144" cy="144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5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8904" name="Text Box 120"/>
            <p:cNvSpPr txBox="1">
              <a:spLocks noChangeArrowheads="1"/>
            </p:cNvSpPr>
            <p:nvPr/>
          </p:nvSpPr>
          <p:spPr bwMode="auto">
            <a:xfrm>
              <a:off x="-3" y="2198"/>
              <a:ext cx="3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= 8</a:t>
              </a:r>
            </a:p>
          </p:txBody>
        </p:sp>
      </p:grpSp>
      <p:sp>
        <p:nvSpPr>
          <p:cNvPr id="118905" name="Oval 121"/>
          <p:cNvSpPr>
            <a:spLocks noChangeArrowheads="1"/>
          </p:cNvSpPr>
          <p:nvPr/>
        </p:nvSpPr>
        <p:spPr bwMode="auto">
          <a:xfrm>
            <a:off x="877888" y="6175375"/>
            <a:ext cx="228600" cy="2286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4</a:t>
            </a:r>
            <a:endParaRPr lang="en-US" sz="2000"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7" name="Group 122"/>
          <p:cNvGrpSpPr>
            <a:grpSpLocks/>
          </p:cNvGrpSpPr>
          <p:nvPr/>
        </p:nvGrpSpPr>
        <p:grpSpPr bwMode="auto">
          <a:xfrm>
            <a:off x="822325" y="1450975"/>
            <a:ext cx="777875" cy="427038"/>
            <a:chOff x="518" y="960"/>
            <a:chExt cx="490" cy="269"/>
          </a:xfrm>
        </p:grpSpPr>
        <p:sp>
          <p:nvSpPr>
            <p:cNvPr id="118907" name="Oval 123"/>
            <p:cNvSpPr>
              <a:spLocks noChangeArrowheads="1"/>
            </p:cNvSpPr>
            <p:nvPr/>
          </p:nvSpPr>
          <p:spPr bwMode="auto">
            <a:xfrm>
              <a:off x="864" y="1028"/>
              <a:ext cx="144" cy="144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6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8908" name="Text Box 124"/>
            <p:cNvSpPr txBox="1">
              <a:spLocks noChangeArrowheads="1"/>
            </p:cNvSpPr>
            <p:nvPr/>
          </p:nvSpPr>
          <p:spPr bwMode="auto">
            <a:xfrm>
              <a:off x="518" y="960"/>
              <a:ext cx="35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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 8</a:t>
              </a: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118909" name="Oval 125"/>
          <p:cNvSpPr>
            <a:spLocks noChangeArrowheads="1"/>
          </p:cNvSpPr>
          <p:nvPr/>
        </p:nvSpPr>
        <p:spPr bwMode="auto">
          <a:xfrm>
            <a:off x="1182688" y="6175375"/>
            <a:ext cx="228600" cy="2286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7</a:t>
            </a:r>
            <a:endParaRPr lang="en-US" sz="2000"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8" name="Group 126"/>
          <p:cNvGrpSpPr>
            <a:grpSpLocks/>
          </p:cNvGrpSpPr>
          <p:nvPr/>
        </p:nvGrpSpPr>
        <p:grpSpPr bwMode="auto">
          <a:xfrm>
            <a:off x="914400" y="3508375"/>
            <a:ext cx="838200" cy="427038"/>
            <a:chOff x="576" y="2256"/>
            <a:chExt cx="528" cy="269"/>
          </a:xfrm>
        </p:grpSpPr>
        <p:sp>
          <p:nvSpPr>
            <p:cNvPr id="118911" name="Oval 127"/>
            <p:cNvSpPr>
              <a:spLocks noChangeArrowheads="1"/>
            </p:cNvSpPr>
            <p:nvPr/>
          </p:nvSpPr>
          <p:spPr bwMode="auto">
            <a:xfrm>
              <a:off x="960" y="2318"/>
              <a:ext cx="144" cy="144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8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8912" name="Text Box 128"/>
            <p:cNvSpPr txBox="1">
              <a:spLocks noChangeArrowheads="1"/>
            </p:cNvSpPr>
            <p:nvPr/>
          </p:nvSpPr>
          <p:spPr bwMode="auto">
            <a:xfrm>
              <a:off x="576" y="2256"/>
              <a:ext cx="35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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 9</a:t>
              </a: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118913" name="Oval 129"/>
          <p:cNvSpPr>
            <a:spLocks noChangeArrowheads="1"/>
          </p:cNvSpPr>
          <p:nvPr/>
        </p:nvSpPr>
        <p:spPr bwMode="auto">
          <a:xfrm>
            <a:off x="2097088" y="6175375"/>
            <a:ext cx="228600" cy="2286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9</a:t>
            </a:r>
            <a:endParaRPr lang="en-US" sz="2000"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sp>
        <p:nvSpPr>
          <p:cNvPr id="118914" name="Oval 130"/>
          <p:cNvSpPr>
            <a:spLocks noChangeArrowheads="1"/>
          </p:cNvSpPr>
          <p:nvPr/>
        </p:nvSpPr>
        <p:spPr bwMode="auto">
          <a:xfrm>
            <a:off x="2363788" y="6175375"/>
            <a:ext cx="304800" cy="2286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11</a:t>
            </a:r>
            <a:endParaRPr lang="en-US" sz="2000"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sp>
        <p:nvSpPr>
          <p:cNvPr id="118915" name="Oval 131"/>
          <p:cNvSpPr>
            <a:spLocks noChangeArrowheads="1"/>
          </p:cNvSpPr>
          <p:nvPr/>
        </p:nvSpPr>
        <p:spPr bwMode="auto">
          <a:xfrm>
            <a:off x="2743200" y="6175375"/>
            <a:ext cx="304800" cy="2286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13</a:t>
            </a:r>
            <a:endParaRPr lang="en-US" sz="2000"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sp>
        <p:nvSpPr>
          <p:cNvPr id="118916" name="Oval 132"/>
          <p:cNvSpPr>
            <a:spLocks noChangeArrowheads="1"/>
          </p:cNvSpPr>
          <p:nvPr/>
        </p:nvSpPr>
        <p:spPr bwMode="auto">
          <a:xfrm>
            <a:off x="3276600" y="6175375"/>
            <a:ext cx="304800" cy="2286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17</a:t>
            </a:r>
            <a:endParaRPr lang="en-US" sz="2000"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sp>
        <p:nvSpPr>
          <p:cNvPr id="118917" name="Oval 133"/>
          <p:cNvSpPr>
            <a:spLocks noChangeArrowheads="1"/>
          </p:cNvSpPr>
          <p:nvPr/>
        </p:nvSpPr>
        <p:spPr bwMode="auto">
          <a:xfrm>
            <a:off x="3657600" y="6175375"/>
            <a:ext cx="304800" cy="2286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19</a:t>
            </a:r>
            <a:endParaRPr lang="en-US" sz="2000"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sp>
        <p:nvSpPr>
          <p:cNvPr id="118918" name="Oval 134"/>
          <p:cNvSpPr>
            <a:spLocks noChangeArrowheads="1"/>
          </p:cNvSpPr>
          <p:nvPr/>
        </p:nvSpPr>
        <p:spPr bwMode="auto">
          <a:xfrm>
            <a:off x="3962400" y="6175375"/>
            <a:ext cx="304800" cy="2286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21</a:t>
            </a:r>
            <a:endParaRPr lang="en-US" sz="2000"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sp>
        <p:nvSpPr>
          <p:cNvPr id="118919" name="Oval 135"/>
          <p:cNvSpPr>
            <a:spLocks noChangeArrowheads="1"/>
          </p:cNvSpPr>
          <p:nvPr/>
        </p:nvSpPr>
        <p:spPr bwMode="auto">
          <a:xfrm>
            <a:off x="4267200" y="6175375"/>
            <a:ext cx="304800" cy="2286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24</a:t>
            </a:r>
            <a:endParaRPr lang="en-US" sz="2000"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sp>
        <p:nvSpPr>
          <p:cNvPr id="118920" name="Oval 136"/>
          <p:cNvSpPr>
            <a:spLocks noChangeArrowheads="1"/>
          </p:cNvSpPr>
          <p:nvPr/>
        </p:nvSpPr>
        <p:spPr bwMode="auto">
          <a:xfrm>
            <a:off x="4572000" y="6175375"/>
            <a:ext cx="304800" cy="2286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26</a:t>
            </a:r>
            <a:endParaRPr lang="en-US" sz="2000"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sp>
        <p:nvSpPr>
          <p:cNvPr id="118921" name="Oval 137"/>
          <p:cNvSpPr>
            <a:spLocks noChangeArrowheads="1"/>
          </p:cNvSpPr>
          <p:nvPr/>
        </p:nvSpPr>
        <p:spPr bwMode="auto">
          <a:xfrm>
            <a:off x="5181600" y="6175375"/>
            <a:ext cx="304800" cy="2286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28</a:t>
            </a:r>
            <a:endParaRPr lang="en-US" sz="2000"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sp>
        <p:nvSpPr>
          <p:cNvPr id="118922" name="Oval 138"/>
          <p:cNvSpPr>
            <a:spLocks noChangeArrowheads="1"/>
          </p:cNvSpPr>
          <p:nvPr/>
        </p:nvSpPr>
        <p:spPr bwMode="auto">
          <a:xfrm>
            <a:off x="6248400" y="6175375"/>
            <a:ext cx="304800" cy="2286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32</a:t>
            </a:r>
            <a:endParaRPr lang="en-US" sz="2000"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sp>
        <p:nvSpPr>
          <p:cNvPr id="118923" name="Oval 139"/>
          <p:cNvSpPr>
            <a:spLocks noChangeArrowheads="1"/>
          </p:cNvSpPr>
          <p:nvPr/>
        </p:nvSpPr>
        <p:spPr bwMode="auto">
          <a:xfrm>
            <a:off x="6629400" y="6175375"/>
            <a:ext cx="304800" cy="2286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34</a:t>
            </a:r>
            <a:endParaRPr lang="en-US" sz="2000"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sp>
        <p:nvSpPr>
          <p:cNvPr id="118924" name="Oval 140"/>
          <p:cNvSpPr>
            <a:spLocks noChangeArrowheads="1"/>
          </p:cNvSpPr>
          <p:nvPr/>
        </p:nvSpPr>
        <p:spPr bwMode="auto">
          <a:xfrm>
            <a:off x="7010400" y="6175375"/>
            <a:ext cx="304800" cy="2286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36</a:t>
            </a:r>
            <a:endParaRPr lang="en-US" sz="2000"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9" name="Group 141"/>
          <p:cNvGrpSpPr>
            <a:grpSpLocks/>
          </p:cNvGrpSpPr>
          <p:nvPr/>
        </p:nvGrpSpPr>
        <p:grpSpPr bwMode="auto">
          <a:xfrm>
            <a:off x="2057400" y="3051175"/>
            <a:ext cx="838200" cy="427038"/>
            <a:chOff x="1296" y="1968"/>
            <a:chExt cx="528" cy="269"/>
          </a:xfrm>
        </p:grpSpPr>
        <p:sp>
          <p:nvSpPr>
            <p:cNvPr id="118926" name="Oval 142"/>
            <p:cNvSpPr>
              <a:spLocks noChangeArrowheads="1"/>
            </p:cNvSpPr>
            <p:nvPr/>
          </p:nvSpPr>
          <p:spPr bwMode="auto">
            <a:xfrm>
              <a:off x="1632" y="2030"/>
              <a:ext cx="192" cy="144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10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8927" name="Text Box 143"/>
            <p:cNvSpPr txBox="1">
              <a:spLocks noChangeArrowheads="1"/>
            </p:cNvSpPr>
            <p:nvPr/>
          </p:nvSpPr>
          <p:spPr bwMode="auto">
            <a:xfrm>
              <a:off x="1296" y="1968"/>
              <a:ext cx="35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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 2</a:t>
              </a: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10" name="Group 144"/>
          <p:cNvGrpSpPr>
            <a:grpSpLocks/>
          </p:cNvGrpSpPr>
          <p:nvPr/>
        </p:nvGrpSpPr>
        <p:grpSpPr bwMode="auto">
          <a:xfrm>
            <a:off x="2057400" y="3355975"/>
            <a:ext cx="838200" cy="427038"/>
            <a:chOff x="1296" y="2160"/>
            <a:chExt cx="528" cy="269"/>
          </a:xfrm>
        </p:grpSpPr>
        <p:sp>
          <p:nvSpPr>
            <p:cNvPr id="118929" name="Oval 145"/>
            <p:cNvSpPr>
              <a:spLocks noChangeArrowheads="1"/>
            </p:cNvSpPr>
            <p:nvPr/>
          </p:nvSpPr>
          <p:spPr bwMode="auto">
            <a:xfrm>
              <a:off x="1632" y="2222"/>
              <a:ext cx="192" cy="144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12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8930" name="Text Box 146"/>
            <p:cNvSpPr txBox="1">
              <a:spLocks noChangeArrowheads="1"/>
            </p:cNvSpPr>
            <p:nvPr/>
          </p:nvSpPr>
          <p:spPr bwMode="auto">
            <a:xfrm>
              <a:off x="1296" y="2160"/>
              <a:ext cx="35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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 4</a:t>
              </a: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11" name="Group 147"/>
          <p:cNvGrpSpPr>
            <a:grpSpLocks/>
          </p:cNvGrpSpPr>
          <p:nvPr/>
        </p:nvGrpSpPr>
        <p:grpSpPr bwMode="auto">
          <a:xfrm>
            <a:off x="2068513" y="3644900"/>
            <a:ext cx="827087" cy="396875"/>
            <a:chOff x="1303" y="2342"/>
            <a:chExt cx="521" cy="250"/>
          </a:xfrm>
        </p:grpSpPr>
        <p:sp>
          <p:nvSpPr>
            <p:cNvPr id="118932" name="Oval 148"/>
            <p:cNvSpPr>
              <a:spLocks noChangeArrowheads="1"/>
            </p:cNvSpPr>
            <p:nvPr/>
          </p:nvSpPr>
          <p:spPr bwMode="auto">
            <a:xfrm>
              <a:off x="1632" y="2395"/>
              <a:ext cx="192" cy="144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14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8933" name="Text Box 149"/>
            <p:cNvSpPr txBox="1">
              <a:spLocks noChangeArrowheads="1"/>
            </p:cNvSpPr>
            <p:nvPr/>
          </p:nvSpPr>
          <p:spPr bwMode="auto">
            <a:xfrm>
              <a:off x="1303" y="2342"/>
              <a:ext cx="3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= 4</a:t>
              </a:r>
            </a:p>
          </p:txBody>
        </p:sp>
      </p:grpSp>
      <p:grpSp>
        <p:nvGrpSpPr>
          <p:cNvPr id="12" name="Group 150"/>
          <p:cNvGrpSpPr>
            <a:grpSpLocks/>
          </p:cNvGrpSpPr>
          <p:nvPr/>
        </p:nvGrpSpPr>
        <p:grpSpPr bwMode="auto">
          <a:xfrm>
            <a:off x="849313" y="1755775"/>
            <a:ext cx="827087" cy="396875"/>
            <a:chOff x="535" y="1152"/>
            <a:chExt cx="521" cy="250"/>
          </a:xfrm>
        </p:grpSpPr>
        <p:sp>
          <p:nvSpPr>
            <p:cNvPr id="118935" name="Oval 151"/>
            <p:cNvSpPr>
              <a:spLocks noChangeArrowheads="1"/>
            </p:cNvSpPr>
            <p:nvPr/>
          </p:nvSpPr>
          <p:spPr bwMode="auto">
            <a:xfrm>
              <a:off x="864" y="1205"/>
              <a:ext cx="192" cy="144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15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8936" name="Text Box 152"/>
            <p:cNvSpPr txBox="1">
              <a:spLocks noChangeArrowheads="1"/>
            </p:cNvSpPr>
            <p:nvPr/>
          </p:nvSpPr>
          <p:spPr bwMode="auto">
            <a:xfrm>
              <a:off x="535" y="1152"/>
              <a:ext cx="3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= 4</a:t>
              </a:r>
            </a:p>
          </p:txBody>
        </p:sp>
      </p:grpSp>
      <p:grpSp>
        <p:nvGrpSpPr>
          <p:cNvPr id="13" name="Group 153"/>
          <p:cNvGrpSpPr>
            <a:grpSpLocks/>
          </p:cNvGrpSpPr>
          <p:nvPr/>
        </p:nvGrpSpPr>
        <p:grpSpPr bwMode="auto">
          <a:xfrm>
            <a:off x="3657600" y="841375"/>
            <a:ext cx="838200" cy="427038"/>
            <a:chOff x="2304" y="576"/>
            <a:chExt cx="528" cy="269"/>
          </a:xfrm>
        </p:grpSpPr>
        <p:sp>
          <p:nvSpPr>
            <p:cNvPr id="118938" name="Text Box 154"/>
            <p:cNvSpPr txBox="1">
              <a:spLocks noChangeArrowheads="1"/>
            </p:cNvSpPr>
            <p:nvPr/>
          </p:nvSpPr>
          <p:spPr bwMode="auto">
            <a:xfrm>
              <a:off x="2304" y="576"/>
              <a:ext cx="35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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 4</a:t>
              </a: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8939" name="Oval 155"/>
            <p:cNvSpPr>
              <a:spLocks noChangeArrowheads="1"/>
            </p:cNvSpPr>
            <p:nvPr/>
          </p:nvSpPr>
          <p:spPr bwMode="auto">
            <a:xfrm>
              <a:off x="2640" y="638"/>
              <a:ext cx="192" cy="144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16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118940" name="Line 156"/>
          <p:cNvSpPr>
            <a:spLocks noChangeShapeType="1"/>
          </p:cNvSpPr>
          <p:nvPr/>
        </p:nvSpPr>
        <p:spPr bwMode="auto">
          <a:xfrm flipV="1">
            <a:off x="1447800" y="4727575"/>
            <a:ext cx="533400" cy="7620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8941" name="Line 157"/>
          <p:cNvSpPr>
            <a:spLocks noChangeShapeType="1"/>
          </p:cNvSpPr>
          <p:nvPr/>
        </p:nvSpPr>
        <p:spPr bwMode="auto">
          <a:xfrm flipV="1">
            <a:off x="4800600" y="4956175"/>
            <a:ext cx="381000" cy="4572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8942" name="Line 158"/>
          <p:cNvSpPr>
            <a:spLocks noChangeShapeType="1"/>
          </p:cNvSpPr>
          <p:nvPr/>
        </p:nvSpPr>
        <p:spPr bwMode="auto">
          <a:xfrm flipV="1">
            <a:off x="5410200" y="4879975"/>
            <a:ext cx="609600" cy="5334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8943" name="Line 159"/>
          <p:cNvSpPr>
            <a:spLocks noChangeShapeType="1"/>
          </p:cNvSpPr>
          <p:nvPr/>
        </p:nvSpPr>
        <p:spPr bwMode="auto">
          <a:xfrm flipV="1">
            <a:off x="7239000" y="2974975"/>
            <a:ext cx="990600" cy="6096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14" name="Group 160"/>
          <p:cNvGrpSpPr>
            <a:grpSpLocks/>
          </p:cNvGrpSpPr>
          <p:nvPr/>
        </p:nvGrpSpPr>
        <p:grpSpPr bwMode="auto">
          <a:xfrm>
            <a:off x="2971800" y="3051175"/>
            <a:ext cx="838200" cy="427038"/>
            <a:chOff x="1872" y="1968"/>
            <a:chExt cx="528" cy="269"/>
          </a:xfrm>
        </p:grpSpPr>
        <p:sp>
          <p:nvSpPr>
            <p:cNvPr id="118945" name="Oval 161"/>
            <p:cNvSpPr>
              <a:spLocks noChangeArrowheads="1"/>
            </p:cNvSpPr>
            <p:nvPr/>
          </p:nvSpPr>
          <p:spPr bwMode="auto">
            <a:xfrm>
              <a:off x="2208" y="2030"/>
              <a:ext cx="192" cy="144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18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8946" name="Text Box 162"/>
            <p:cNvSpPr txBox="1">
              <a:spLocks noChangeArrowheads="1"/>
            </p:cNvSpPr>
            <p:nvPr/>
          </p:nvSpPr>
          <p:spPr bwMode="auto">
            <a:xfrm>
              <a:off x="1872" y="1968"/>
              <a:ext cx="33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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 1</a:t>
              </a: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15" name="Group 163"/>
          <p:cNvGrpSpPr>
            <a:grpSpLocks/>
          </p:cNvGrpSpPr>
          <p:nvPr/>
        </p:nvGrpSpPr>
        <p:grpSpPr bwMode="auto">
          <a:xfrm>
            <a:off x="2971800" y="3355975"/>
            <a:ext cx="838200" cy="427038"/>
            <a:chOff x="1872" y="2160"/>
            <a:chExt cx="528" cy="269"/>
          </a:xfrm>
        </p:grpSpPr>
        <p:sp>
          <p:nvSpPr>
            <p:cNvPr id="118948" name="Oval 164"/>
            <p:cNvSpPr>
              <a:spLocks noChangeArrowheads="1"/>
            </p:cNvSpPr>
            <p:nvPr/>
          </p:nvSpPr>
          <p:spPr bwMode="auto">
            <a:xfrm>
              <a:off x="2208" y="2222"/>
              <a:ext cx="192" cy="144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20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8949" name="Text Box 165"/>
            <p:cNvSpPr txBox="1">
              <a:spLocks noChangeArrowheads="1"/>
            </p:cNvSpPr>
            <p:nvPr/>
          </p:nvSpPr>
          <p:spPr bwMode="auto">
            <a:xfrm>
              <a:off x="1872" y="2160"/>
              <a:ext cx="35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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 3</a:t>
              </a: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16" name="Group 166"/>
          <p:cNvGrpSpPr>
            <a:grpSpLocks/>
          </p:cNvGrpSpPr>
          <p:nvPr/>
        </p:nvGrpSpPr>
        <p:grpSpPr bwMode="auto">
          <a:xfrm>
            <a:off x="2982913" y="3644900"/>
            <a:ext cx="827087" cy="396875"/>
            <a:chOff x="1879" y="2342"/>
            <a:chExt cx="521" cy="250"/>
          </a:xfrm>
        </p:grpSpPr>
        <p:sp>
          <p:nvSpPr>
            <p:cNvPr id="118951" name="Oval 167"/>
            <p:cNvSpPr>
              <a:spLocks noChangeArrowheads="1"/>
            </p:cNvSpPr>
            <p:nvPr/>
          </p:nvSpPr>
          <p:spPr bwMode="auto">
            <a:xfrm>
              <a:off x="2208" y="2395"/>
              <a:ext cx="192" cy="144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22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8952" name="Text Box 168"/>
            <p:cNvSpPr txBox="1">
              <a:spLocks noChangeArrowheads="1"/>
            </p:cNvSpPr>
            <p:nvPr/>
          </p:nvSpPr>
          <p:spPr bwMode="auto">
            <a:xfrm>
              <a:off x="1879" y="2342"/>
              <a:ext cx="3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= 5</a:t>
              </a:r>
            </a:p>
          </p:txBody>
        </p:sp>
      </p:grpSp>
      <p:grpSp>
        <p:nvGrpSpPr>
          <p:cNvPr id="17" name="Group 169"/>
          <p:cNvGrpSpPr>
            <a:grpSpLocks/>
          </p:cNvGrpSpPr>
          <p:nvPr/>
        </p:nvGrpSpPr>
        <p:grpSpPr bwMode="auto">
          <a:xfrm>
            <a:off x="3744913" y="1755775"/>
            <a:ext cx="827087" cy="396875"/>
            <a:chOff x="2359" y="1152"/>
            <a:chExt cx="521" cy="250"/>
          </a:xfrm>
        </p:grpSpPr>
        <p:sp>
          <p:nvSpPr>
            <p:cNvPr id="118954" name="Oval 170"/>
            <p:cNvSpPr>
              <a:spLocks noChangeArrowheads="1"/>
            </p:cNvSpPr>
            <p:nvPr/>
          </p:nvSpPr>
          <p:spPr bwMode="auto">
            <a:xfrm>
              <a:off x="2688" y="1205"/>
              <a:ext cx="192" cy="144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30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8955" name="Text Box 171"/>
            <p:cNvSpPr txBox="1">
              <a:spLocks noChangeArrowheads="1"/>
            </p:cNvSpPr>
            <p:nvPr/>
          </p:nvSpPr>
          <p:spPr bwMode="auto">
            <a:xfrm>
              <a:off x="2359" y="1152"/>
              <a:ext cx="3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= 5</a:t>
              </a:r>
            </a:p>
          </p:txBody>
        </p:sp>
      </p:grpSp>
      <p:grpSp>
        <p:nvGrpSpPr>
          <p:cNvPr id="18" name="Group 172"/>
          <p:cNvGrpSpPr>
            <a:grpSpLocks/>
          </p:cNvGrpSpPr>
          <p:nvPr/>
        </p:nvGrpSpPr>
        <p:grpSpPr bwMode="auto">
          <a:xfrm>
            <a:off x="3717925" y="1450975"/>
            <a:ext cx="854075" cy="427038"/>
            <a:chOff x="2342" y="960"/>
            <a:chExt cx="538" cy="269"/>
          </a:xfrm>
        </p:grpSpPr>
        <p:sp>
          <p:nvSpPr>
            <p:cNvPr id="118957" name="Text Box 173"/>
            <p:cNvSpPr txBox="1">
              <a:spLocks noChangeArrowheads="1"/>
            </p:cNvSpPr>
            <p:nvPr/>
          </p:nvSpPr>
          <p:spPr bwMode="auto">
            <a:xfrm>
              <a:off x="2342" y="960"/>
              <a:ext cx="35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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 5</a:t>
              </a: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8958" name="Oval 174"/>
            <p:cNvSpPr>
              <a:spLocks noChangeArrowheads="1"/>
            </p:cNvSpPr>
            <p:nvPr/>
          </p:nvSpPr>
          <p:spPr bwMode="auto">
            <a:xfrm>
              <a:off x="2688" y="1022"/>
              <a:ext cx="192" cy="144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23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19" name="Group 175"/>
          <p:cNvGrpSpPr>
            <a:grpSpLocks/>
          </p:cNvGrpSpPr>
          <p:nvPr/>
        </p:nvGrpSpPr>
        <p:grpSpPr bwMode="auto">
          <a:xfrm>
            <a:off x="4800600" y="841375"/>
            <a:ext cx="838200" cy="427038"/>
            <a:chOff x="3024" y="576"/>
            <a:chExt cx="528" cy="269"/>
          </a:xfrm>
        </p:grpSpPr>
        <p:sp>
          <p:nvSpPr>
            <p:cNvPr id="118960" name="Text Box 176"/>
            <p:cNvSpPr txBox="1">
              <a:spLocks noChangeArrowheads="1"/>
            </p:cNvSpPr>
            <p:nvPr/>
          </p:nvSpPr>
          <p:spPr bwMode="auto">
            <a:xfrm>
              <a:off x="3024" y="576"/>
              <a:ext cx="35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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 5</a:t>
              </a: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8961" name="Oval 177"/>
            <p:cNvSpPr>
              <a:spLocks noChangeArrowheads="1"/>
            </p:cNvSpPr>
            <p:nvPr/>
          </p:nvSpPr>
          <p:spPr bwMode="auto">
            <a:xfrm>
              <a:off x="3360" y="638"/>
              <a:ext cx="192" cy="144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31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20" name="Group 178"/>
          <p:cNvGrpSpPr>
            <a:grpSpLocks/>
          </p:cNvGrpSpPr>
          <p:nvPr/>
        </p:nvGrpSpPr>
        <p:grpSpPr bwMode="auto">
          <a:xfrm>
            <a:off x="4114800" y="3233738"/>
            <a:ext cx="838200" cy="427037"/>
            <a:chOff x="2592" y="2083"/>
            <a:chExt cx="528" cy="269"/>
          </a:xfrm>
        </p:grpSpPr>
        <p:sp>
          <p:nvSpPr>
            <p:cNvPr id="118963" name="Oval 179"/>
            <p:cNvSpPr>
              <a:spLocks noChangeArrowheads="1"/>
            </p:cNvSpPr>
            <p:nvPr/>
          </p:nvSpPr>
          <p:spPr bwMode="auto">
            <a:xfrm>
              <a:off x="2928" y="2145"/>
              <a:ext cx="192" cy="144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25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8964" name="Text Box 180"/>
            <p:cNvSpPr txBox="1">
              <a:spLocks noChangeArrowheads="1"/>
            </p:cNvSpPr>
            <p:nvPr/>
          </p:nvSpPr>
          <p:spPr bwMode="auto">
            <a:xfrm>
              <a:off x="2592" y="2083"/>
              <a:ext cx="35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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 3</a:t>
              </a: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21" name="Group 181"/>
          <p:cNvGrpSpPr>
            <a:grpSpLocks/>
          </p:cNvGrpSpPr>
          <p:nvPr/>
        </p:nvGrpSpPr>
        <p:grpSpPr bwMode="auto">
          <a:xfrm>
            <a:off x="4114800" y="3508375"/>
            <a:ext cx="838200" cy="427038"/>
            <a:chOff x="2592" y="2256"/>
            <a:chExt cx="528" cy="269"/>
          </a:xfrm>
        </p:grpSpPr>
        <p:sp>
          <p:nvSpPr>
            <p:cNvPr id="118966" name="Oval 182"/>
            <p:cNvSpPr>
              <a:spLocks noChangeArrowheads="1"/>
            </p:cNvSpPr>
            <p:nvPr/>
          </p:nvSpPr>
          <p:spPr bwMode="auto">
            <a:xfrm>
              <a:off x="2928" y="2318"/>
              <a:ext cx="192" cy="144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27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8967" name="Text Box 183"/>
            <p:cNvSpPr txBox="1">
              <a:spLocks noChangeArrowheads="1"/>
            </p:cNvSpPr>
            <p:nvPr/>
          </p:nvSpPr>
          <p:spPr bwMode="auto">
            <a:xfrm>
              <a:off x="2592" y="2256"/>
              <a:ext cx="35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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 9</a:t>
              </a: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22" name="Group 184"/>
          <p:cNvGrpSpPr>
            <a:grpSpLocks/>
          </p:cNvGrpSpPr>
          <p:nvPr/>
        </p:nvGrpSpPr>
        <p:grpSpPr bwMode="auto">
          <a:xfrm>
            <a:off x="5029200" y="3538538"/>
            <a:ext cx="838200" cy="427037"/>
            <a:chOff x="3168" y="2275"/>
            <a:chExt cx="528" cy="269"/>
          </a:xfrm>
        </p:grpSpPr>
        <p:sp>
          <p:nvSpPr>
            <p:cNvPr id="118969" name="Oval 185"/>
            <p:cNvSpPr>
              <a:spLocks noChangeArrowheads="1"/>
            </p:cNvSpPr>
            <p:nvPr/>
          </p:nvSpPr>
          <p:spPr bwMode="auto">
            <a:xfrm>
              <a:off x="3504" y="2337"/>
              <a:ext cx="192" cy="144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29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8970" name="Text Box 186"/>
            <p:cNvSpPr txBox="1">
              <a:spLocks noChangeArrowheads="1"/>
            </p:cNvSpPr>
            <p:nvPr/>
          </p:nvSpPr>
          <p:spPr bwMode="auto">
            <a:xfrm>
              <a:off x="3168" y="2275"/>
              <a:ext cx="35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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 6</a:t>
              </a: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23" name="Group 187"/>
          <p:cNvGrpSpPr>
            <a:grpSpLocks/>
          </p:cNvGrpSpPr>
          <p:nvPr/>
        </p:nvGrpSpPr>
        <p:grpSpPr bwMode="auto">
          <a:xfrm>
            <a:off x="5867400" y="2974975"/>
            <a:ext cx="838200" cy="427038"/>
            <a:chOff x="3696" y="1920"/>
            <a:chExt cx="528" cy="269"/>
          </a:xfrm>
        </p:grpSpPr>
        <p:sp>
          <p:nvSpPr>
            <p:cNvPr id="118972" name="Oval 188"/>
            <p:cNvSpPr>
              <a:spLocks noChangeArrowheads="1"/>
            </p:cNvSpPr>
            <p:nvPr/>
          </p:nvSpPr>
          <p:spPr bwMode="auto">
            <a:xfrm>
              <a:off x="4032" y="1982"/>
              <a:ext cx="192" cy="144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33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8973" name="Text Box 189"/>
            <p:cNvSpPr txBox="1">
              <a:spLocks noChangeArrowheads="1"/>
            </p:cNvSpPr>
            <p:nvPr/>
          </p:nvSpPr>
          <p:spPr bwMode="auto">
            <a:xfrm>
              <a:off x="3696" y="1920"/>
              <a:ext cx="33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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 1</a:t>
              </a: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24" name="Group 190"/>
          <p:cNvGrpSpPr>
            <a:grpSpLocks/>
          </p:cNvGrpSpPr>
          <p:nvPr/>
        </p:nvGrpSpPr>
        <p:grpSpPr bwMode="auto">
          <a:xfrm>
            <a:off x="5867400" y="3279775"/>
            <a:ext cx="838200" cy="427038"/>
            <a:chOff x="3696" y="2112"/>
            <a:chExt cx="528" cy="269"/>
          </a:xfrm>
        </p:grpSpPr>
        <p:sp>
          <p:nvSpPr>
            <p:cNvPr id="118975" name="Oval 191"/>
            <p:cNvSpPr>
              <a:spLocks noChangeArrowheads="1"/>
            </p:cNvSpPr>
            <p:nvPr/>
          </p:nvSpPr>
          <p:spPr bwMode="auto">
            <a:xfrm>
              <a:off x="4032" y="2174"/>
              <a:ext cx="192" cy="144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35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8976" name="Text Box 192"/>
            <p:cNvSpPr txBox="1">
              <a:spLocks noChangeArrowheads="1"/>
            </p:cNvSpPr>
            <p:nvPr/>
          </p:nvSpPr>
          <p:spPr bwMode="auto">
            <a:xfrm>
              <a:off x="3696" y="2112"/>
              <a:ext cx="35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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 2</a:t>
              </a: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5878513" y="3568700"/>
            <a:ext cx="827087" cy="396875"/>
            <a:chOff x="3703" y="2294"/>
            <a:chExt cx="521" cy="250"/>
          </a:xfrm>
        </p:grpSpPr>
        <p:sp>
          <p:nvSpPr>
            <p:cNvPr id="118978" name="Oval 194"/>
            <p:cNvSpPr>
              <a:spLocks noChangeArrowheads="1"/>
            </p:cNvSpPr>
            <p:nvPr/>
          </p:nvSpPr>
          <p:spPr bwMode="auto">
            <a:xfrm>
              <a:off x="4032" y="2347"/>
              <a:ext cx="192" cy="144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37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8979" name="Text Box 195"/>
            <p:cNvSpPr txBox="1">
              <a:spLocks noChangeArrowheads="1"/>
            </p:cNvSpPr>
            <p:nvPr/>
          </p:nvSpPr>
          <p:spPr bwMode="auto">
            <a:xfrm>
              <a:off x="3703" y="2294"/>
              <a:ext cx="3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= 3</a:t>
              </a:r>
            </a:p>
          </p:txBody>
        </p:sp>
      </p:grpSp>
      <p:grpSp>
        <p:nvGrpSpPr>
          <p:cNvPr id="26" name="Group 196"/>
          <p:cNvGrpSpPr>
            <a:grpSpLocks/>
          </p:cNvGrpSpPr>
          <p:nvPr/>
        </p:nvGrpSpPr>
        <p:grpSpPr bwMode="auto">
          <a:xfrm>
            <a:off x="7162800" y="1785938"/>
            <a:ext cx="854075" cy="427037"/>
            <a:chOff x="4790" y="1267"/>
            <a:chExt cx="538" cy="269"/>
          </a:xfrm>
        </p:grpSpPr>
        <p:sp>
          <p:nvSpPr>
            <p:cNvPr id="118981" name="Text Box 197"/>
            <p:cNvSpPr txBox="1">
              <a:spLocks noChangeArrowheads="1"/>
            </p:cNvSpPr>
            <p:nvPr/>
          </p:nvSpPr>
          <p:spPr bwMode="auto">
            <a:xfrm>
              <a:off x="4790" y="1267"/>
              <a:ext cx="35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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 3</a:t>
              </a: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8982" name="Oval 198"/>
            <p:cNvSpPr>
              <a:spLocks noChangeArrowheads="1"/>
            </p:cNvSpPr>
            <p:nvPr/>
          </p:nvSpPr>
          <p:spPr bwMode="auto">
            <a:xfrm>
              <a:off x="5136" y="1329"/>
              <a:ext cx="192" cy="144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38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27" name="Group 199"/>
          <p:cNvGrpSpPr>
            <a:grpSpLocks/>
          </p:cNvGrpSpPr>
          <p:nvPr/>
        </p:nvGrpSpPr>
        <p:grpSpPr bwMode="auto">
          <a:xfrm>
            <a:off x="5791200" y="855663"/>
            <a:ext cx="827088" cy="396875"/>
            <a:chOff x="3648" y="585"/>
            <a:chExt cx="521" cy="250"/>
          </a:xfrm>
        </p:grpSpPr>
        <p:sp>
          <p:nvSpPr>
            <p:cNvPr id="118984" name="Oval 200"/>
            <p:cNvSpPr>
              <a:spLocks noChangeArrowheads="1"/>
            </p:cNvSpPr>
            <p:nvPr/>
          </p:nvSpPr>
          <p:spPr bwMode="auto">
            <a:xfrm>
              <a:off x="3977" y="638"/>
              <a:ext cx="192" cy="144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39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8985" name="Text Box 201"/>
            <p:cNvSpPr txBox="1">
              <a:spLocks noChangeArrowheads="1"/>
            </p:cNvSpPr>
            <p:nvPr/>
          </p:nvSpPr>
          <p:spPr bwMode="auto">
            <a:xfrm>
              <a:off x="3648" y="585"/>
              <a:ext cx="3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= 5</a:t>
              </a:r>
            </a:p>
          </p:txBody>
        </p:sp>
      </p:grpSp>
      <p:sp>
        <p:nvSpPr>
          <p:cNvPr id="118986" name="Text Box 202"/>
          <p:cNvSpPr txBox="1">
            <a:spLocks noChangeArrowheads="1"/>
          </p:cNvSpPr>
          <p:nvPr/>
        </p:nvSpPr>
        <p:spPr bwMode="auto">
          <a:xfrm>
            <a:off x="8366125" y="1054100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MAX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18987" name="Text Box 203"/>
          <p:cNvSpPr txBox="1">
            <a:spLocks noChangeArrowheads="1"/>
          </p:cNvSpPr>
          <p:nvPr/>
        </p:nvSpPr>
        <p:spPr bwMode="auto">
          <a:xfrm>
            <a:off x="8394700" y="2060575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MIN</a:t>
            </a:r>
          </a:p>
        </p:txBody>
      </p:sp>
      <p:sp>
        <p:nvSpPr>
          <p:cNvPr id="118988" name="Text Box 204"/>
          <p:cNvSpPr txBox="1">
            <a:spLocks noChangeArrowheads="1"/>
          </p:cNvSpPr>
          <p:nvPr/>
        </p:nvSpPr>
        <p:spPr bwMode="auto">
          <a:xfrm>
            <a:off x="8366125" y="3797300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MAX</a:t>
            </a:r>
          </a:p>
        </p:txBody>
      </p:sp>
      <p:grpSp>
        <p:nvGrpSpPr>
          <p:cNvPr id="28" name="Group 205"/>
          <p:cNvGrpSpPr>
            <a:grpSpLocks/>
          </p:cNvGrpSpPr>
          <p:nvPr/>
        </p:nvGrpSpPr>
        <p:grpSpPr bwMode="auto">
          <a:xfrm>
            <a:off x="1524000" y="6213475"/>
            <a:ext cx="457200" cy="152400"/>
            <a:chOff x="960" y="3960"/>
            <a:chExt cx="288" cy="96"/>
          </a:xfrm>
        </p:grpSpPr>
        <p:sp>
          <p:nvSpPr>
            <p:cNvPr id="58431" name="AutoShape 206"/>
            <p:cNvSpPr>
              <a:spLocks noChangeArrowheads="1"/>
            </p:cNvSpPr>
            <p:nvPr/>
          </p:nvSpPr>
          <p:spPr bwMode="auto">
            <a:xfrm>
              <a:off x="960" y="3960"/>
              <a:ext cx="96" cy="96"/>
            </a:xfrm>
            <a:prstGeom prst="flowChartConnector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8432" name="AutoShape 207"/>
            <p:cNvSpPr>
              <a:spLocks noChangeArrowheads="1"/>
            </p:cNvSpPr>
            <p:nvPr/>
          </p:nvSpPr>
          <p:spPr bwMode="auto">
            <a:xfrm>
              <a:off x="1152" y="3960"/>
              <a:ext cx="96" cy="96"/>
            </a:xfrm>
            <a:prstGeom prst="flowChartConnector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29" name="Group 208"/>
          <p:cNvGrpSpPr>
            <a:grpSpLocks/>
          </p:cNvGrpSpPr>
          <p:nvPr/>
        </p:nvGrpSpPr>
        <p:grpSpPr bwMode="auto">
          <a:xfrm>
            <a:off x="5562600" y="6213475"/>
            <a:ext cx="457200" cy="152400"/>
            <a:chOff x="3504" y="3960"/>
            <a:chExt cx="288" cy="96"/>
          </a:xfrm>
        </p:grpSpPr>
        <p:sp>
          <p:nvSpPr>
            <p:cNvPr id="58429" name="AutoShape 209"/>
            <p:cNvSpPr>
              <a:spLocks noChangeArrowheads="1"/>
            </p:cNvSpPr>
            <p:nvPr/>
          </p:nvSpPr>
          <p:spPr bwMode="auto">
            <a:xfrm>
              <a:off x="3504" y="3960"/>
              <a:ext cx="96" cy="96"/>
            </a:xfrm>
            <a:prstGeom prst="flowChartConnector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8430" name="AutoShape 210"/>
            <p:cNvSpPr>
              <a:spLocks noChangeArrowheads="1"/>
            </p:cNvSpPr>
            <p:nvPr/>
          </p:nvSpPr>
          <p:spPr bwMode="auto">
            <a:xfrm>
              <a:off x="3696" y="3960"/>
              <a:ext cx="96" cy="96"/>
            </a:xfrm>
            <a:prstGeom prst="flowChartConnector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sp>
        <p:nvSpPr>
          <p:cNvPr id="118995" name="AutoShape 211"/>
          <p:cNvSpPr>
            <a:spLocks noChangeArrowheads="1"/>
          </p:cNvSpPr>
          <p:nvPr/>
        </p:nvSpPr>
        <p:spPr bwMode="auto">
          <a:xfrm>
            <a:off x="4953000" y="6213475"/>
            <a:ext cx="152400" cy="152400"/>
          </a:xfrm>
          <a:prstGeom prst="flowChartConnector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pSp>
        <p:nvGrpSpPr>
          <p:cNvPr id="30" name="Group 212"/>
          <p:cNvGrpSpPr>
            <a:grpSpLocks/>
          </p:cNvGrpSpPr>
          <p:nvPr/>
        </p:nvGrpSpPr>
        <p:grpSpPr bwMode="auto">
          <a:xfrm>
            <a:off x="7391400" y="6213475"/>
            <a:ext cx="1676400" cy="152400"/>
            <a:chOff x="4656" y="3984"/>
            <a:chExt cx="1056" cy="96"/>
          </a:xfrm>
        </p:grpSpPr>
        <p:sp>
          <p:nvSpPr>
            <p:cNvPr id="58423" name="AutoShape 213"/>
            <p:cNvSpPr>
              <a:spLocks noChangeArrowheads="1"/>
            </p:cNvSpPr>
            <p:nvPr/>
          </p:nvSpPr>
          <p:spPr bwMode="auto">
            <a:xfrm>
              <a:off x="4656" y="3984"/>
              <a:ext cx="96" cy="96"/>
            </a:xfrm>
            <a:prstGeom prst="flowChartConnector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8424" name="AutoShape 214"/>
            <p:cNvSpPr>
              <a:spLocks noChangeArrowheads="1"/>
            </p:cNvSpPr>
            <p:nvPr/>
          </p:nvSpPr>
          <p:spPr bwMode="auto">
            <a:xfrm>
              <a:off x="4848" y="3984"/>
              <a:ext cx="96" cy="96"/>
            </a:xfrm>
            <a:prstGeom prst="flowChartConnector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8425" name="AutoShape 215"/>
            <p:cNvSpPr>
              <a:spLocks noChangeArrowheads="1"/>
            </p:cNvSpPr>
            <p:nvPr/>
          </p:nvSpPr>
          <p:spPr bwMode="auto">
            <a:xfrm>
              <a:off x="5040" y="3984"/>
              <a:ext cx="96" cy="96"/>
            </a:xfrm>
            <a:prstGeom prst="flowChartConnector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8426" name="AutoShape 216"/>
            <p:cNvSpPr>
              <a:spLocks noChangeArrowheads="1"/>
            </p:cNvSpPr>
            <p:nvPr/>
          </p:nvSpPr>
          <p:spPr bwMode="auto">
            <a:xfrm>
              <a:off x="5232" y="3984"/>
              <a:ext cx="96" cy="96"/>
            </a:xfrm>
            <a:prstGeom prst="flowChartConnector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8427" name="AutoShape 217"/>
            <p:cNvSpPr>
              <a:spLocks noChangeArrowheads="1"/>
            </p:cNvSpPr>
            <p:nvPr/>
          </p:nvSpPr>
          <p:spPr bwMode="auto">
            <a:xfrm>
              <a:off x="5424" y="3984"/>
              <a:ext cx="96" cy="96"/>
            </a:xfrm>
            <a:prstGeom prst="flowChartConnector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8428" name="AutoShape 218"/>
            <p:cNvSpPr>
              <a:spLocks noChangeArrowheads="1"/>
            </p:cNvSpPr>
            <p:nvPr/>
          </p:nvSpPr>
          <p:spPr bwMode="auto">
            <a:xfrm>
              <a:off x="5616" y="3984"/>
              <a:ext cx="96" cy="96"/>
            </a:xfrm>
            <a:prstGeom prst="flowChartConnector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sp>
        <p:nvSpPr>
          <p:cNvPr id="119003" name="Text Box 219"/>
          <p:cNvSpPr txBox="1">
            <a:spLocks noChangeArrowheads="1"/>
          </p:cNvSpPr>
          <p:nvPr/>
        </p:nvSpPr>
        <p:spPr bwMode="auto">
          <a:xfrm>
            <a:off x="4867275" y="6454775"/>
            <a:ext cx="3590925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11  static evaluations saved !!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8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8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8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8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8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8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8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8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8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8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8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8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8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8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18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8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8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8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18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18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18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18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1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18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18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1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18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18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18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18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18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18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11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1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1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97" grpId="0" animBg="1" autoUpdateAnimBg="0"/>
      <p:bldP spid="118901" grpId="0" animBg="1" autoUpdateAnimBg="0"/>
      <p:bldP spid="118905" grpId="0" animBg="1" autoUpdateAnimBg="0"/>
      <p:bldP spid="118909" grpId="0" animBg="1" autoUpdateAnimBg="0"/>
      <p:bldP spid="118913" grpId="0" animBg="1" autoUpdateAnimBg="0"/>
      <p:bldP spid="118914" grpId="0" animBg="1" autoUpdateAnimBg="0"/>
      <p:bldP spid="118915" grpId="0" animBg="1" autoUpdateAnimBg="0"/>
      <p:bldP spid="118916" grpId="0" animBg="1" autoUpdateAnimBg="0"/>
      <p:bldP spid="118917" grpId="0" animBg="1" autoUpdateAnimBg="0"/>
      <p:bldP spid="118918" grpId="0" animBg="1" autoUpdateAnimBg="0"/>
      <p:bldP spid="118919" grpId="0" animBg="1" autoUpdateAnimBg="0"/>
      <p:bldP spid="118920" grpId="0" animBg="1" autoUpdateAnimBg="0"/>
      <p:bldP spid="118921" grpId="0" animBg="1" autoUpdateAnimBg="0"/>
      <p:bldP spid="118922" grpId="0" animBg="1" autoUpdateAnimBg="0"/>
      <p:bldP spid="118923" grpId="0" animBg="1" autoUpdateAnimBg="0"/>
      <p:bldP spid="118924" grpId="0" animBg="1" autoUpdateAnimBg="0"/>
      <p:bldP spid="118986" grpId="0" autoUpdateAnimBg="0"/>
      <p:bldP spid="118987" grpId="0" autoUpdateAnimBg="0"/>
      <p:bldP spid="118988" grpId="0" autoUpdateAnimBg="0"/>
      <p:bldP spid="118995" grpId="0" animBg="1"/>
      <p:bldP spid="119003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“DEEP” cut-offs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777875" y="10668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For game trees with at least 4 Min/Max layers:</a:t>
            </a:r>
          </a:p>
          <a:p>
            <a:pPr eaLnBrk="0" hangingPunct="0">
              <a:defRPr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the Alpha - Beta  rules apply also to deeper levels. </a:t>
            </a:r>
            <a:endParaRPr lang="en-US" sz="2200" u="sng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2514600" y="2133600"/>
            <a:ext cx="4495800" cy="45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819400" y="2209800"/>
            <a:ext cx="2133600" cy="3810000"/>
            <a:chOff x="1776" y="1392"/>
            <a:chExt cx="1344" cy="2400"/>
          </a:xfrm>
        </p:grpSpPr>
        <p:sp>
          <p:nvSpPr>
            <p:cNvPr id="59416" name="Oval 8"/>
            <p:cNvSpPr>
              <a:spLocks noChangeArrowheads="1"/>
            </p:cNvSpPr>
            <p:nvPr/>
          </p:nvSpPr>
          <p:spPr bwMode="auto">
            <a:xfrm>
              <a:off x="2880" y="1632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9417" name="Oval 9"/>
            <p:cNvSpPr>
              <a:spLocks noChangeArrowheads="1"/>
            </p:cNvSpPr>
            <p:nvPr/>
          </p:nvSpPr>
          <p:spPr bwMode="auto">
            <a:xfrm>
              <a:off x="2544" y="2016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9418" name="Oval 10"/>
            <p:cNvSpPr>
              <a:spLocks noChangeArrowheads="1"/>
            </p:cNvSpPr>
            <p:nvPr/>
          </p:nvSpPr>
          <p:spPr bwMode="auto">
            <a:xfrm>
              <a:off x="2304" y="2448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9419" name="Oval 11"/>
            <p:cNvSpPr>
              <a:spLocks noChangeArrowheads="1"/>
            </p:cNvSpPr>
            <p:nvPr/>
          </p:nvSpPr>
          <p:spPr bwMode="auto">
            <a:xfrm>
              <a:off x="2112" y="2928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9420" name="Oval 12"/>
            <p:cNvSpPr>
              <a:spLocks noChangeArrowheads="1"/>
            </p:cNvSpPr>
            <p:nvPr/>
          </p:nvSpPr>
          <p:spPr bwMode="auto">
            <a:xfrm>
              <a:off x="1968" y="345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19821" name="Text Box 13"/>
            <p:cNvSpPr txBox="1">
              <a:spLocks noChangeArrowheads="1"/>
            </p:cNvSpPr>
            <p:nvPr/>
          </p:nvSpPr>
          <p:spPr bwMode="auto">
            <a:xfrm>
              <a:off x="1920" y="3542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  <p:cxnSp>
          <p:nvCxnSpPr>
            <p:cNvPr id="59422" name="AutoShape 14"/>
            <p:cNvCxnSpPr>
              <a:cxnSpLocks noChangeShapeType="1"/>
              <a:stCxn id="59416" idx="3"/>
              <a:endCxn id="59417" idx="7"/>
            </p:cNvCxnSpPr>
            <p:nvPr/>
          </p:nvCxnSpPr>
          <p:spPr bwMode="auto">
            <a:xfrm flipH="1">
              <a:off x="2626" y="1714"/>
              <a:ext cx="268" cy="3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23" name="AutoShape 15"/>
            <p:cNvCxnSpPr>
              <a:cxnSpLocks noChangeShapeType="1"/>
              <a:stCxn id="59417" idx="3"/>
              <a:endCxn id="59418" idx="0"/>
            </p:cNvCxnSpPr>
            <p:nvPr/>
          </p:nvCxnSpPr>
          <p:spPr bwMode="auto">
            <a:xfrm flipH="1">
              <a:off x="2352" y="2098"/>
              <a:ext cx="206" cy="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24" name="AutoShape 16"/>
            <p:cNvCxnSpPr>
              <a:cxnSpLocks noChangeShapeType="1"/>
              <a:stCxn id="59418" idx="3"/>
              <a:endCxn id="59419" idx="0"/>
            </p:cNvCxnSpPr>
            <p:nvPr/>
          </p:nvCxnSpPr>
          <p:spPr bwMode="auto">
            <a:xfrm flipH="1">
              <a:off x="2160" y="2530"/>
              <a:ext cx="158" cy="3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25" name="AutoShape 17"/>
            <p:cNvCxnSpPr>
              <a:cxnSpLocks noChangeShapeType="1"/>
              <a:stCxn id="59419" idx="3"/>
              <a:endCxn id="59420" idx="0"/>
            </p:cNvCxnSpPr>
            <p:nvPr/>
          </p:nvCxnSpPr>
          <p:spPr bwMode="auto">
            <a:xfrm flipH="1">
              <a:off x="2016" y="3010"/>
              <a:ext cx="110" cy="44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9826" name="Rectangle 18"/>
            <p:cNvSpPr>
              <a:spLocks noChangeArrowheads="1"/>
            </p:cNvSpPr>
            <p:nvPr/>
          </p:nvSpPr>
          <p:spPr bwMode="auto">
            <a:xfrm>
              <a:off x="1968" y="2323"/>
              <a:ext cx="35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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 4</a:t>
              </a:r>
            </a:p>
          </p:txBody>
        </p:sp>
        <p:sp>
          <p:nvSpPr>
            <p:cNvPr id="119827" name="Rectangle 19"/>
            <p:cNvSpPr>
              <a:spLocks noChangeArrowheads="1"/>
            </p:cNvSpPr>
            <p:nvPr/>
          </p:nvSpPr>
          <p:spPr bwMode="auto">
            <a:xfrm>
              <a:off x="2761" y="1392"/>
              <a:ext cx="35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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 4</a:t>
              </a:r>
            </a:p>
          </p:txBody>
        </p:sp>
        <p:sp>
          <p:nvSpPr>
            <p:cNvPr id="119828" name="Rectangle 20"/>
            <p:cNvSpPr>
              <a:spLocks noChangeArrowheads="1"/>
            </p:cNvSpPr>
            <p:nvPr/>
          </p:nvSpPr>
          <p:spPr bwMode="auto">
            <a:xfrm>
              <a:off x="2233" y="1843"/>
              <a:ext cx="35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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 4</a:t>
              </a:r>
            </a:p>
          </p:txBody>
        </p:sp>
        <p:sp>
          <p:nvSpPr>
            <p:cNvPr id="119829" name="Rectangle 21"/>
            <p:cNvSpPr>
              <a:spLocks noChangeArrowheads="1"/>
            </p:cNvSpPr>
            <p:nvPr/>
          </p:nvSpPr>
          <p:spPr bwMode="auto">
            <a:xfrm>
              <a:off x="1776" y="2784"/>
              <a:ext cx="35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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 4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702175" y="2720975"/>
            <a:ext cx="1851025" cy="3314700"/>
            <a:chOff x="2962" y="1714"/>
            <a:chExt cx="1166" cy="2088"/>
          </a:xfrm>
        </p:grpSpPr>
        <p:sp>
          <p:nvSpPr>
            <p:cNvPr id="59400" name="Oval 23"/>
            <p:cNvSpPr>
              <a:spLocks noChangeArrowheads="1"/>
            </p:cNvSpPr>
            <p:nvPr/>
          </p:nvSpPr>
          <p:spPr bwMode="auto">
            <a:xfrm>
              <a:off x="3168" y="2016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9401" name="Oval 24"/>
            <p:cNvSpPr>
              <a:spLocks noChangeArrowheads="1"/>
            </p:cNvSpPr>
            <p:nvPr/>
          </p:nvSpPr>
          <p:spPr bwMode="auto">
            <a:xfrm>
              <a:off x="3312" y="2448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9402" name="Oval 25"/>
            <p:cNvSpPr>
              <a:spLocks noChangeArrowheads="1"/>
            </p:cNvSpPr>
            <p:nvPr/>
          </p:nvSpPr>
          <p:spPr bwMode="auto">
            <a:xfrm>
              <a:off x="3456" y="2928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9403" name="Oval 26"/>
            <p:cNvSpPr>
              <a:spLocks noChangeArrowheads="1"/>
            </p:cNvSpPr>
            <p:nvPr/>
          </p:nvSpPr>
          <p:spPr bwMode="auto">
            <a:xfrm>
              <a:off x="3120" y="345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9404" name="Oval 27"/>
            <p:cNvSpPr>
              <a:spLocks noChangeArrowheads="1"/>
            </p:cNvSpPr>
            <p:nvPr/>
          </p:nvSpPr>
          <p:spPr bwMode="auto">
            <a:xfrm>
              <a:off x="3408" y="345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9405" name="Oval 28"/>
            <p:cNvSpPr>
              <a:spLocks noChangeArrowheads="1"/>
            </p:cNvSpPr>
            <p:nvPr/>
          </p:nvSpPr>
          <p:spPr bwMode="auto">
            <a:xfrm>
              <a:off x="3744" y="345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9406" name="Oval 29"/>
            <p:cNvSpPr>
              <a:spLocks noChangeArrowheads="1"/>
            </p:cNvSpPr>
            <p:nvPr/>
          </p:nvSpPr>
          <p:spPr bwMode="auto">
            <a:xfrm>
              <a:off x="4032" y="345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cxnSp>
          <p:nvCxnSpPr>
            <p:cNvPr id="59407" name="AutoShape 30"/>
            <p:cNvCxnSpPr>
              <a:cxnSpLocks noChangeShapeType="1"/>
              <a:stCxn id="59416" idx="5"/>
              <a:endCxn id="59400" idx="0"/>
            </p:cNvCxnSpPr>
            <p:nvPr/>
          </p:nvCxnSpPr>
          <p:spPr bwMode="auto">
            <a:xfrm>
              <a:off x="2962" y="1714"/>
              <a:ext cx="254" cy="30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08" name="AutoShape 31"/>
            <p:cNvCxnSpPr>
              <a:cxnSpLocks noChangeShapeType="1"/>
              <a:stCxn id="59400" idx="5"/>
              <a:endCxn id="59401" idx="0"/>
            </p:cNvCxnSpPr>
            <p:nvPr/>
          </p:nvCxnSpPr>
          <p:spPr bwMode="auto">
            <a:xfrm>
              <a:off x="3250" y="2098"/>
              <a:ext cx="110" cy="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09" name="AutoShape 32"/>
            <p:cNvCxnSpPr>
              <a:cxnSpLocks noChangeShapeType="1"/>
              <a:stCxn id="59401" idx="5"/>
              <a:endCxn id="59402" idx="0"/>
            </p:cNvCxnSpPr>
            <p:nvPr/>
          </p:nvCxnSpPr>
          <p:spPr bwMode="auto">
            <a:xfrm>
              <a:off x="3394" y="2530"/>
              <a:ext cx="110" cy="3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10" name="AutoShape 33"/>
            <p:cNvCxnSpPr>
              <a:cxnSpLocks noChangeShapeType="1"/>
              <a:stCxn id="59402" idx="3"/>
              <a:endCxn id="59403" idx="0"/>
            </p:cNvCxnSpPr>
            <p:nvPr/>
          </p:nvCxnSpPr>
          <p:spPr bwMode="auto">
            <a:xfrm flipH="1">
              <a:off x="3168" y="3010"/>
              <a:ext cx="302" cy="44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11" name="AutoShape 34"/>
            <p:cNvCxnSpPr>
              <a:cxnSpLocks noChangeShapeType="1"/>
              <a:stCxn id="59402" idx="4"/>
              <a:endCxn id="59404" idx="0"/>
            </p:cNvCxnSpPr>
            <p:nvPr/>
          </p:nvCxnSpPr>
          <p:spPr bwMode="auto">
            <a:xfrm flipH="1">
              <a:off x="3456" y="3024"/>
              <a:ext cx="48" cy="4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12" name="AutoShape 35"/>
            <p:cNvCxnSpPr>
              <a:cxnSpLocks noChangeShapeType="1"/>
              <a:stCxn id="59402" idx="5"/>
              <a:endCxn id="59405" idx="0"/>
            </p:cNvCxnSpPr>
            <p:nvPr/>
          </p:nvCxnSpPr>
          <p:spPr bwMode="auto">
            <a:xfrm>
              <a:off x="3538" y="3010"/>
              <a:ext cx="254" cy="44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13" name="AutoShape 36"/>
            <p:cNvCxnSpPr>
              <a:cxnSpLocks noChangeShapeType="1"/>
              <a:stCxn id="59402" idx="6"/>
              <a:endCxn id="59406" idx="0"/>
            </p:cNvCxnSpPr>
            <p:nvPr/>
          </p:nvCxnSpPr>
          <p:spPr bwMode="auto">
            <a:xfrm>
              <a:off x="3552" y="2976"/>
              <a:ext cx="528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9845" name="Text Box 37"/>
            <p:cNvSpPr txBox="1">
              <a:spLocks noChangeArrowheads="1"/>
            </p:cNvSpPr>
            <p:nvPr/>
          </p:nvSpPr>
          <p:spPr bwMode="auto">
            <a:xfrm>
              <a:off x="3050" y="3552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</a:p>
          </p:txBody>
        </p:sp>
        <p:sp>
          <p:nvSpPr>
            <p:cNvPr id="119846" name="Rectangle 38"/>
            <p:cNvSpPr>
              <a:spLocks noChangeArrowheads="1"/>
            </p:cNvSpPr>
            <p:nvPr/>
          </p:nvSpPr>
          <p:spPr bwMode="auto">
            <a:xfrm>
              <a:off x="3120" y="2803"/>
              <a:ext cx="35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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 2</a:t>
              </a:r>
            </a:p>
          </p:txBody>
        </p:sp>
      </p:grpSp>
      <p:sp>
        <p:nvSpPr>
          <p:cNvPr id="119847" name="Line 39"/>
          <p:cNvSpPr>
            <a:spLocks noChangeShapeType="1"/>
          </p:cNvSpPr>
          <p:nvPr/>
        </p:nvSpPr>
        <p:spPr bwMode="auto">
          <a:xfrm flipV="1">
            <a:off x="5257800" y="4800600"/>
            <a:ext cx="1219200" cy="6096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7150"/>
            <a:ext cx="7239000" cy="609600"/>
          </a:xfrm>
        </p:spPr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Gain:  Best case: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435100"/>
            <a:ext cx="9144000" cy="5422900"/>
            <a:chOff x="0" y="664"/>
            <a:chExt cx="5760" cy="3416"/>
          </a:xfrm>
        </p:grpSpPr>
        <p:sp>
          <p:nvSpPr>
            <p:cNvPr id="60442" name="Rectangle 4"/>
            <p:cNvSpPr>
              <a:spLocks noChangeArrowheads="1"/>
            </p:cNvSpPr>
            <p:nvPr/>
          </p:nvSpPr>
          <p:spPr bwMode="auto">
            <a:xfrm>
              <a:off x="0" y="672"/>
              <a:ext cx="5760" cy="3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43" name="Oval 5"/>
            <p:cNvSpPr>
              <a:spLocks noChangeArrowheads="1"/>
            </p:cNvSpPr>
            <p:nvPr/>
          </p:nvSpPr>
          <p:spPr bwMode="auto">
            <a:xfrm>
              <a:off x="2880" y="718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44" name="Oval 6"/>
            <p:cNvSpPr>
              <a:spLocks noChangeArrowheads="1"/>
            </p:cNvSpPr>
            <p:nvPr/>
          </p:nvSpPr>
          <p:spPr bwMode="auto">
            <a:xfrm>
              <a:off x="2880" y="146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45" name="Oval 7"/>
            <p:cNvSpPr>
              <a:spLocks noChangeArrowheads="1"/>
            </p:cNvSpPr>
            <p:nvPr/>
          </p:nvSpPr>
          <p:spPr bwMode="auto">
            <a:xfrm>
              <a:off x="864" y="146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46" name="Oval 8"/>
            <p:cNvSpPr>
              <a:spLocks noChangeArrowheads="1"/>
            </p:cNvSpPr>
            <p:nvPr/>
          </p:nvSpPr>
          <p:spPr bwMode="auto">
            <a:xfrm>
              <a:off x="4704" y="146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47" name="Oval 9"/>
            <p:cNvSpPr>
              <a:spLocks noChangeArrowheads="1"/>
            </p:cNvSpPr>
            <p:nvPr/>
          </p:nvSpPr>
          <p:spPr bwMode="auto">
            <a:xfrm>
              <a:off x="2352" y="2518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48" name="Oval 10"/>
            <p:cNvSpPr>
              <a:spLocks noChangeArrowheads="1"/>
            </p:cNvSpPr>
            <p:nvPr/>
          </p:nvSpPr>
          <p:spPr bwMode="auto">
            <a:xfrm>
              <a:off x="336" y="2518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49" name="Oval 11"/>
            <p:cNvSpPr>
              <a:spLocks noChangeArrowheads="1"/>
            </p:cNvSpPr>
            <p:nvPr/>
          </p:nvSpPr>
          <p:spPr bwMode="auto">
            <a:xfrm>
              <a:off x="4176" y="2518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50" name="Oval 12"/>
            <p:cNvSpPr>
              <a:spLocks noChangeArrowheads="1"/>
            </p:cNvSpPr>
            <p:nvPr/>
          </p:nvSpPr>
          <p:spPr bwMode="auto">
            <a:xfrm>
              <a:off x="2880" y="2518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51" name="Oval 13"/>
            <p:cNvSpPr>
              <a:spLocks noChangeArrowheads="1"/>
            </p:cNvSpPr>
            <p:nvPr/>
          </p:nvSpPr>
          <p:spPr bwMode="auto">
            <a:xfrm>
              <a:off x="864" y="2518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52" name="Oval 14"/>
            <p:cNvSpPr>
              <a:spLocks noChangeArrowheads="1"/>
            </p:cNvSpPr>
            <p:nvPr/>
          </p:nvSpPr>
          <p:spPr bwMode="auto">
            <a:xfrm>
              <a:off x="4704" y="2518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53" name="Oval 15"/>
            <p:cNvSpPr>
              <a:spLocks noChangeArrowheads="1"/>
            </p:cNvSpPr>
            <p:nvPr/>
          </p:nvSpPr>
          <p:spPr bwMode="auto">
            <a:xfrm>
              <a:off x="3360" y="2518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54" name="Oval 16"/>
            <p:cNvSpPr>
              <a:spLocks noChangeArrowheads="1"/>
            </p:cNvSpPr>
            <p:nvPr/>
          </p:nvSpPr>
          <p:spPr bwMode="auto">
            <a:xfrm>
              <a:off x="1344" y="2518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55" name="Oval 17"/>
            <p:cNvSpPr>
              <a:spLocks noChangeArrowheads="1"/>
            </p:cNvSpPr>
            <p:nvPr/>
          </p:nvSpPr>
          <p:spPr bwMode="auto">
            <a:xfrm>
              <a:off x="5184" y="2518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56" name="Oval 18"/>
            <p:cNvSpPr>
              <a:spLocks noChangeArrowheads="1"/>
            </p:cNvSpPr>
            <p:nvPr/>
          </p:nvSpPr>
          <p:spPr bwMode="auto">
            <a:xfrm>
              <a:off x="5184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57" name="Oval 19"/>
            <p:cNvSpPr>
              <a:spLocks noChangeArrowheads="1"/>
            </p:cNvSpPr>
            <p:nvPr/>
          </p:nvSpPr>
          <p:spPr bwMode="auto">
            <a:xfrm>
              <a:off x="5376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58" name="Oval 20"/>
            <p:cNvSpPr>
              <a:spLocks noChangeArrowheads="1"/>
            </p:cNvSpPr>
            <p:nvPr/>
          </p:nvSpPr>
          <p:spPr bwMode="auto">
            <a:xfrm>
              <a:off x="5568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59" name="Oval 21"/>
            <p:cNvSpPr>
              <a:spLocks noChangeArrowheads="1"/>
            </p:cNvSpPr>
            <p:nvPr/>
          </p:nvSpPr>
          <p:spPr bwMode="auto">
            <a:xfrm>
              <a:off x="4608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60" name="Oval 22"/>
            <p:cNvSpPr>
              <a:spLocks noChangeArrowheads="1"/>
            </p:cNvSpPr>
            <p:nvPr/>
          </p:nvSpPr>
          <p:spPr bwMode="auto">
            <a:xfrm>
              <a:off x="4800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61" name="Oval 23"/>
            <p:cNvSpPr>
              <a:spLocks noChangeArrowheads="1"/>
            </p:cNvSpPr>
            <p:nvPr/>
          </p:nvSpPr>
          <p:spPr bwMode="auto">
            <a:xfrm>
              <a:off x="4992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62" name="Oval 24"/>
            <p:cNvSpPr>
              <a:spLocks noChangeArrowheads="1"/>
            </p:cNvSpPr>
            <p:nvPr/>
          </p:nvSpPr>
          <p:spPr bwMode="auto">
            <a:xfrm>
              <a:off x="4032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63" name="Oval 25"/>
            <p:cNvSpPr>
              <a:spLocks noChangeArrowheads="1"/>
            </p:cNvSpPr>
            <p:nvPr/>
          </p:nvSpPr>
          <p:spPr bwMode="auto">
            <a:xfrm>
              <a:off x="4224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64" name="Oval 26"/>
            <p:cNvSpPr>
              <a:spLocks noChangeArrowheads="1"/>
            </p:cNvSpPr>
            <p:nvPr/>
          </p:nvSpPr>
          <p:spPr bwMode="auto">
            <a:xfrm>
              <a:off x="4416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65" name="Oval 27"/>
            <p:cNvSpPr>
              <a:spLocks noChangeArrowheads="1"/>
            </p:cNvSpPr>
            <p:nvPr/>
          </p:nvSpPr>
          <p:spPr bwMode="auto">
            <a:xfrm>
              <a:off x="3312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66" name="Oval 28"/>
            <p:cNvSpPr>
              <a:spLocks noChangeArrowheads="1"/>
            </p:cNvSpPr>
            <p:nvPr/>
          </p:nvSpPr>
          <p:spPr bwMode="auto">
            <a:xfrm>
              <a:off x="3504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67" name="Oval 29"/>
            <p:cNvSpPr>
              <a:spLocks noChangeArrowheads="1"/>
            </p:cNvSpPr>
            <p:nvPr/>
          </p:nvSpPr>
          <p:spPr bwMode="auto">
            <a:xfrm>
              <a:off x="3696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68" name="Oval 30"/>
            <p:cNvSpPr>
              <a:spLocks noChangeArrowheads="1"/>
            </p:cNvSpPr>
            <p:nvPr/>
          </p:nvSpPr>
          <p:spPr bwMode="auto">
            <a:xfrm>
              <a:off x="2736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69" name="Oval 31"/>
            <p:cNvSpPr>
              <a:spLocks noChangeArrowheads="1"/>
            </p:cNvSpPr>
            <p:nvPr/>
          </p:nvSpPr>
          <p:spPr bwMode="auto">
            <a:xfrm>
              <a:off x="2928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70" name="Oval 32"/>
            <p:cNvSpPr>
              <a:spLocks noChangeArrowheads="1"/>
            </p:cNvSpPr>
            <p:nvPr/>
          </p:nvSpPr>
          <p:spPr bwMode="auto">
            <a:xfrm>
              <a:off x="3120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71" name="Oval 33"/>
            <p:cNvSpPr>
              <a:spLocks noChangeArrowheads="1"/>
            </p:cNvSpPr>
            <p:nvPr/>
          </p:nvSpPr>
          <p:spPr bwMode="auto">
            <a:xfrm>
              <a:off x="2160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72" name="Oval 34"/>
            <p:cNvSpPr>
              <a:spLocks noChangeArrowheads="1"/>
            </p:cNvSpPr>
            <p:nvPr/>
          </p:nvSpPr>
          <p:spPr bwMode="auto">
            <a:xfrm>
              <a:off x="2352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73" name="Oval 35"/>
            <p:cNvSpPr>
              <a:spLocks noChangeArrowheads="1"/>
            </p:cNvSpPr>
            <p:nvPr/>
          </p:nvSpPr>
          <p:spPr bwMode="auto">
            <a:xfrm>
              <a:off x="2544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74" name="Oval 36"/>
            <p:cNvSpPr>
              <a:spLocks noChangeArrowheads="1"/>
            </p:cNvSpPr>
            <p:nvPr/>
          </p:nvSpPr>
          <p:spPr bwMode="auto">
            <a:xfrm>
              <a:off x="1344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75" name="Oval 37"/>
            <p:cNvSpPr>
              <a:spLocks noChangeArrowheads="1"/>
            </p:cNvSpPr>
            <p:nvPr/>
          </p:nvSpPr>
          <p:spPr bwMode="auto">
            <a:xfrm>
              <a:off x="1536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76" name="Oval 38"/>
            <p:cNvSpPr>
              <a:spLocks noChangeArrowheads="1"/>
            </p:cNvSpPr>
            <p:nvPr/>
          </p:nvSpPr>
          <p:spPr bwMode="auto">
            <a:xfrm>
              <a:off x="1728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77" name="Oval 39"/>
            <p:cNvSpPr>
              <a:spLocks noChangeArrowheads="1"/>
            </p:cNvSpPr>
            <p:nvPr/>
          </p:nvSpPr>
          <p:spPr bwMode="auto">
            <a:xfrm>
              <a:off x="768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78" name="Oval 40"/>
            <p:cNvSpPr>
              <a:spLocks noChangeArrowheads="1"/>
            </p:cNvSpPr>
            <p:nvPr/>
          </p:nvSpPr>
          <p:spPr bwMode="auto">
            <a:xfrm>
              <a:off x="960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79" name="Oval 41"/>
            <p:cNvSpPr>
              <a:spLocks noChangeArrowheads="1"/>
            </p:cNvSpPr>
            <p:nvPr/>
          </p:nvSpPr>
          <p:spPr bwMode="auto">
            <a:xfrm>
              <a:off x="1152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80" name="Oval 42"/>
            <p:cNvSpPr>
              <a:spLocks noChangeArrowheads="1"/>
            </p:cNvSpPr>
            <p:nvPr/>
          </p:nvSpPr>
          <p:spPr bwMode="auto">
            <a:xfrm>
              <a:off x="192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81" name="Oval 43"/>
            <p:cNvSpPr>
              <a:spLocks noChangeArrowheads="1"/>
            </p:cNvSpPr>
            <p:nvPr/>
          </p:nvSpPr>
          <p:spPr bwMode="auto">
            <a:xfrm>
              <a:off x="384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82" name="Oval 44"/>
            <p:cNvSpPr>
              <a:spLocks noChangeArrowheads="1"/>
            </p:cNvSpPr>
            <p:nvPr/>
          </p:nvSpPr>
          <p:spPr bwMode="auto">
            <a:xfrm>
              <a:off x="576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cxnSp>
          <p:nvCxnSpPr>
            <p:cNvPr id="60483" name="AutoShape 45"/>
            <p:cNvCxnSpPr>
              <a:cxnSpLocks noChangeShapeType="1"/>
              <a:stCxn id="60443" idx="3"/>
              <a:endCxn id="60445" idx="7"/>
            </p:cNvCxnSpPr>
            <p:nvPr/>
          </p:nvCxnSpPr>
          <p:spPr bwMode="auto">
            <a:xfrm flipH="1">
              <a:off x="946" y="800"/>
              <a:ext cx="1948" cy="6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84" name="AutoShape 46"/>
            <p:cNvCxnSpPr>
              <a:cxnSpLocks noChangeShapeType="1"/>
              <a:stCxn id="60443" idx="4"/>
              <a:endCxn id="60444" idx="0"/>
            </p:cNvCxnSpPr>
            <p:nvPr/>
          </p:nvCxnSpPr>
          <p:spPr bwMode="auto">
            <a:xfrm>
              <a:off x="2928" y="814"/>
              <a:ext cx="0" cy="6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85" name="AutoShape 47"/>
            <p:cNvCxnSpPr>
              <a:cxnSpLocks noChangeShapeType="1"/>
              <a:stCxn id="60443" idx="5"/>
              <a:endCxn id="60446" idx="1"/>
            </p:cNvCxnSpPr>
            <p:nvPr/>
          </p:nvCxnSpPr>
          <p:spPr bwMode="auto">
            <a:xfrm>
              <a:off x="2962" y="800"/>
              <a:ext cx="1756" cy="6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86" name="AutoShape 48"/>
            <p:cNvCxnSpPr>
              <a:cxnSpLocks noChangeShapeType="1"/>
              <a:stCxn id="60445" idx="3"/>
              <a:endCxn id="60448" idx="0"/>
            </p:cNvCxnSpPr>
            <p:nvPr/>
          </p:nvCxnSpPr>
          <p:spPr bwMode="auto">
            <a:xfrm flipH="1">
              <a:off x="384" y="1544"/>
              <a:ext cx="494" cy="9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87" name="AutoShape 49"/>
            <p:cNvCxnSpPr>
              <a:cxnSpLocks noChangeShapeType="1"/>
              <a:stCxn id="60445" idx="4"/>
              <a:endCxn id="60451" idx="0"/>
            </p:cNvCxnSpPr>
            <p:nvPr/>
          </p:nvCxnSpPr>
          <p:spPr bwMode="auto">
            <a:xfrm>
              <a:off x="912" y="1558"/>
              <a:ext cx="0" cy="9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88" name="AutoShape 50"/>
            <p:cNvCxnSpPr>
              <a:cxnSpLocks noChangeShapeType="1"/>
              <a:stCxn id="60445" idx="5"/>
              <a:endCxn id="60454" idx="0"/>
            </p:cNvCxnSpPr>
            <p:nvPr/>
          </p:nvCxnSpPr>
          <p:spPr bwMode="auto">
            <a:xfrm>
              <a:off x="946" y="1544"/>
              <a:ext cx="446" cy="9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89" name="AutoShape 51"/>
            <p:cNvCxnSpPr>
              <a:cxnSpLocks noChangeShapeType="1"/>
              <a:stCxn id="60444" idx="3"/>
              <a:endCxn id="60447" idx="0"/>
            </p:cNvCxnSpPr>
            <p:nvPr/>
          </p:nvCxnSpPr>
          <p:spPr bwMode="auto">
            <a:xfrm flipH="1">
              <a:off x="2400" y="1544"/>
              <a:ext cx="494" cy="9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0" name="AutoShape 52"/>
            <p:cNvCxnSpPr>
              <a:cxnSpLocks noChangeShapeType="1"/>
              <a:stCxn id="60444" idx="4"/>
              <a:endCxn id="60450" idx="0"/>
            </p:cNvCxnSpPr>
            <p:nvPr/>
          </p:nvCxnSpPr>
          <p:spPr bwMode="auto">
            <a:xfrm>
              <a:off x="2928" y="1558"/>
              <a:ext cx="0" cy="9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1" name="AutoShape 53"/>
            <p:cNvCxnSpPr>
              <a:cxnSpLocks noChangeShapeType="1"/>
              <a:stCxn id="60444" idx="5"/>
              <a:endCxn id="60453" idx="0"/>
            </p:cNvCxnSpPr>
            <p:nvPr/>
          </p:nvCxnSpPr>
          <p:spPr bwMode="auto">
            <a:xfrm>
              <a:off x="2962" y="1544"/>
              <a:ext cx="446" cy="9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2" name="AutoShape 54"/>
            <p:cNvCxnSpPr>
              <a:cxnSpLocks noChangeShapeType="1"/>
              <a:stCxn id="60446" idx="3"/>
              <a:endCxn id="60449" idx="0"/>
            </p:cNvCxnSpPr>
            <p:nvPr/>
          </p:nvCxnSpPr>
          <p:spPr bwMode="auto">
            <a:xfrm flipH="1">
              <a:off x="4224" y="1544"/>
              <a:ext cx="494" cy="9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3" name="AutoShape 55"/>
            <p:cNvCxnSpPr>
              <a:cxnSpLocks noChangeShapeType="1"/>
              <a:stCxn id="60446" idx="4"/>
              <a:endCxn id="60452" idx="0"/>
            </p:cNvCxnSpPr>
            <p:nvPr/>
          </p:nvCxnSpPr>
          <p:spPr bwMode="auto">
            <a:xfrm>
              <a:off x="4752" y="1558"/>
              <a:ext cx="0" cy="9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4" name="AutoShape 56"/>
            <p:cNvCxnSpPr>
              <a:cxnSpLocks noChangeShapeType="1"/>
              <a:stCxn id="60446" idx="5"/>
              <a:endCxn id="60455" idx="0"/>
            </p:cNvCxnSpPr>
            <p:nvPr/>
          </p:nvCxnSpPr>
          <p:spPr bwMode="auto">
            <a:xfrm>
              <a:off x="4786" y="1544"/>
              <a:ext cx="446" cy="9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5" name="AutoShape 57"/>
            <p:cNvCxnSpPr>
              <a:cxnSpLocks noChangeShapeType="1"/>
              <a:stCxn id="60448" idx="3"/>
              <a:endCxn id="60480" idx="0"/>
            </p:cNvCxnSpPr>
            <p:nvPr/>
          </p:nvCxnSpPr>
          <p:spPr bwMode="auto">
            <a:xfrm flipH="1">
              <a:off x="240" y="2600"/>
              <a:ext cx="110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6" name="AutoShape 58"/>
            <p:cNvCxnSpPr>
              <a:cxnSpLocks noChangeShapeType="1"/>
              <a:stCxn id="60448" idx="4"/>
              <a:endCxn id="60481" idx="0"/>
            </p:cNvCxnSpPr>
            <p:nvPr/>
          </p:nvCxnSpPr>
          <p:spPr bwMode="auto">
            <a:xfrm>
              <a:off x="384" y="2614"/>
              <a:ext cx="48" cy="9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7" name="AutoShape 59"/>
            <p:cNvCxnSpPr>
              <a:cxnSpLocks noChangeShapeType="1"/>
              <a:stCxn id="60448" idx="5"/>
              <a:endCxn id="60482" idx="0"/>
            </p:cNvCxnSpPr>
            <p:nvPr/>
          </p:nvCxnSpPr>
          <p:spPr bwMode="auto">
            <a:xfrm>
              <a:off x="418" y="2600"/>
              <a:ext cx="206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8" name="AutoShape 60"/>
            <p:cNvCxnSpPr>
              <a:cxnSpLocks noChangeShapeType="1"/>
              <a:stCxn id="60451" idx="3"/>
              <a:endCxn id="60477" idx="0"/>
            </p:cNvCxnSpPr>
            <p:nvPr/>
          </p:nvCxnSpPr>
          <p:spPr bwMode="auto">
            <a:xfrm flipH="1">
              <a:off x="816" y="2600"/>
              <a:ext cx="62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9" name="AutoShape 61"/>
            <p:cNvCxnSpPr>
              <a:cxnSpLocks noChangeShapeType="1"/>
              <a:stCxn id="60451" idx="4"/>
              <a:endCxn id="60478" idx="0"/>
            </p:cNvCxnSpPr>
            <p:nvPr/>
          </p:nvCxnSpPr>
          <p:spPr bwMode="auto">
            <a:xfrm>
              <a:off x="912" y="2614"/>
              <a:ext cx="96" cy="9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00" name="AutoShape 62"/>
            <p:cNvCxnSpPr>
              <a:cxnSpLocks noChangeShapeType="1"/>
              <a:stCxn id="60451" idx="5"/>
              <a:endCxn id="60479" idx="0"/>
            </p:cNvCxnSpPr>
            <p:nvPr/>
          </p:nvCxnSpPr>
          <p:spPr bwMode="auto">
            <a:xfrm>
              <a:off x="946" y="2600"/>
              <a:ext cx="254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01" name="AutoShape 63"/>
            <p:cNvCxnSpPr>
              <a:cxnSpLocks noChangeShapeType="1"/>
              <a:stCxn id="60454" idx="3"/>
              <a:endCxn id="60474" idx="0"/>
            </p:cNvCxnSpPr>
            <p:nvPr/>
          </p:nvCxnSpPr>
          <p:spPr bwMode="auto">
            <a:xfrm>
              <a:off x="1358" y="2600"/>
              <a:ext cx="34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02" name="AutoShape 64"/>
            <p:cNvCxnSpPr>
              <a:cxnSpLocks noChangeShapeType="1"/>
              <a:stCxn id="60454" idx="4"/>
              <a:endCxn id="60475" idx="0"/>
            </p:cNvCxnSpPr>
            <p:nvPr/>
          </p:nvCxnSpPr>
          <p:spPr bwMode="auto">
            <a:xfrm>
              <a:off x="1392" y="2614"/>
              <a:ext cx="192" cy="9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03" name="AutoShape 65"/>
            <p:cNvCxnSpPr>
              <a:cxnSpLocks noChangeShapeType="1"/>
              <a:stCxn id="60454" idx="5"/>
              <a:endCxn id="60476" idx="0"/>
            </p:cNvCxnSpPr>
            <p:nvPr/>
          </p:nvCxnSpPr>
          <p:spPr bwMode="auto">
            <a:xfrm>
              <a:off x="1426" y="2600"/>
              <a:ext cx="350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04" name="AutoShape 66"/>
            <p:cNvCxnSpPr>
              <a:cxnSpLocks noChangeShapeType="1"/>
              <a:stCxn id="60447" idx="3"/>
              <a:endCxn id="60471" idx="0"/>
            </p:cNvCxnSpPr>
            <p:nvPr/>
          </p:nvCxnSpPr>
          <p:spPr bwMode="auto">
            <a:xfrm flipH="1">
              <a:off x="2208" y="2600"/>
              <a:ext cx="158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05" name="AutoShape 67"/>
            <p:cNvCxnSpPr>
              <a:cxnSpLocks noChangeShapeType="1"/>
              <a:stCxn id="60447" idx="4"/>
              <a:endCxn id="60472" idx="0"/>
            </p:cNvCxnSpPr>
            <p:nvPr/>
          </p:nvCxnSpPr>
          <p:spPr bwMode="auto">
            <a:xfrm>
              <a:off x="2400" y="2614"/>
              <a:ext cx="0" cy="9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06" name="AutoShape 68"/>
            <p:cNvCxnSpPr>
              <a:cxnSpLocks noChangeShapeType="1"/>
              <a:stCxn id="60447" idx="5"/>
              <a:endCxn id="60473" idx="0"/>
            </p:cNvCxnSpPr>
            <p:nvPr/>
          </p:nvCxnSpPr>
          <p:spPr bwMode="auto">
            <a:xfrm>
              <a:off x="2434" y="2600"/>
              <a:ext cx="158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07" name="AutoShape 69"/>
            <p:cNvCxnSpPr>
              <a:cxnSpLocks noChangeShapeType="1"/>
              <a:stCxn id="60450" idx="3"/>
              <a:endCxn id="60468" idx="0"/>
            </p:cNvCxnSpPr>
            <p:nvPr/>
          </p:nvCxnSpPr>
          <p:spPr bwMode="auto">
            <a:xfrm flipH="1">
              <a:off x="2784" y="2600"/>
              <a:ext cx="110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08" name="AutoShape 70"/>
            <p:cNvCxnSpPr>
              <a:cxnSpLocks noChangeShapeType="1"/>
              <a:stCxn id="60450" idx="4"/>
              <a:endCxn id="60469" idx="0"/>
            </p:cNvCxnSpPr>
            <p:nvPr/>
          </p:nvCxnSpPr>
          <p:spPr bwMode="auto">
            <a:xfrm>
              <a:off x="2928" y="2614"/>
              <a:ext cx="48" cy="9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09" name="AutoShape 71"/>
            <p:cNvCxnSpPr>
              <a:cxnSpLocks noChangeShapeType="1"/>
              <a:stCxn id="60450" idx="5"/>
              <a:endCxn id="60470" idx="0"/>
            </p:cNvCxnSpPr>
            <p:nvPr/>
          </p:nvCxnSpPr>
          <p:spPr bwMode="auto">
            <a:xfrm>
              <a:off x="2962" y="2600"/>
              <a:ext cx="206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10" name="AutoShape 72"/>
            <p:cNvCxnSpPr>
              <a:cxnSpLocks noChangeShapeType="1"/>
              <a:stCxn id="60453" idx="3"/>
              <a:endCxn id="60465" idx="0"/>
            </p:cNvCxnSpPr>
            <p:nvPr/>
          </p:nvCxnSpPr>
          <p:spPr bwMode="auto">
            <a:xfrm flipH="1">
              <a:off x="3360" y="2600"/>
              <a:ext cx="14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11" name="AutoShape 73"/>
            <p:cNvCxnSpPr>
              <a:cxnSpLocks noChangeShapeType="1"/>
              <a:stCxn id="60453" idx="4"/>
              <a:endCxn id="60466" idx="0"/>
            </p:cNvCxnSpPr>
            <p:nvPr/>
          </p:nvCxnSpPr>
          <p:spPr bwMode="auto">
            <a:xfrm>
              <a:off x="3408" y="2614"/>
              <a:ext cx="144" cy="9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12" name="AutoShape 74"/>
            <p:cNvCxnSpPr>
              <a:cxnSpLocks noChangeShapeType="1"/>
              <a:stCxn id="60453" idx="5"/>
              <a:endCxn id="60467" idx="0"/>
            </p:cNvCxnSpPr>
            <p:nvPr/>
          </p:nvCxnSpPr>
          <p:spPr bwMode="auto">
            <a:xfrm>
              <a:off x="3442" y="2600"/>
              <a:ext cx="302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13" name="AutoShape 75"/>
            <p:cNvCxnSpPr>
              <a:cxnSpLocks noChangeShapeType="1"/>
              <a:stCxn id="60449" idx="3"/>
              <a:endCxn id="60462" idx="0"/>
            </p:cNvCxnSpPr>
            <p:nvPr/>
          </p:nvCxnSpPr>
          <p:spPr bwMode="auto">
            <a:xfrm flipH="1">
              <a:off x="4080" y="2600"/>
              <a:ext cx="110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14" name="AutoShape 76"/>
            <p:cNvCxnSpPr>
              <a:cxnSpLocks noChangeShapeType="1"/>
              <a:stCxn id="60449" idx="4"/>
              <a:endCxn id="60463" idx="0"/>
            </p:cNvCxnSpPr>
            <p:nvPr/>
          </p:nvCxnSpPr>
          <p:spPr bwMode="auto">
            <a:xfrm>
              <a:off x="4224" y="2614"/>
              <a:ext cx="48" cy="9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15" name="AutoShape 77"/>
            <p:cNvCxnSpPr>
              <a:cxnSpLocks noChangeShapeType="1"/>
              <a:stCxn id="60449" idx="6"/>
              <a:endCxn id="60464" idx="0"/>
            </p:cNvCxnSpPr>
            <p:nvPr/>
          </p:nvCxnSpPr>
          <p:spPr bwMode="auto">
            <a:xfrm>
              <a:off x="4272" y="2566"/>
              <a:ext cx="192" cy="10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16" name="AutoShape 78"/>
            <p:cNvCxnSpPr>
              <a:cxnSpLocks noChangeShapeType="1"/>
              <a:stCxn id="60452" idx="3"/>
              <a:endCxn id="60459" idx="0"/>
            </p:cNvCxnSpPr>
            <p:nvPr/>
          </p:nvCxnSpPr>
          <p:spPr bwMode="auto">
            <a:xfrm flipH="1">
              <a:off x="4656" y="2600"/>
              <a:ext cx="62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17" name="AutoShape 79"/>
            <p:cNvCxnSpPr>
              <a:cxnSpLocks noChangeShapeType="1"/>
              <a:stCxn id="60452" idx="4"/>
              <a:endCxn id="60460" idx="0"/>
            </p:cNvCxnSpPr>
            <p:nvPr/>
          </p:nvCxnSpPr>
          <p:spPr bwMode="auto">
            <a:xfrm>
              <a:off x="4752" y="2614"/>
              <a:ext cx="96" cy="9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18" name="AutoShape 80"/>
            <p:cNvCxnSpPr>
              <a:cxnSpLocks noChangeShapeType="1"/>
              <a:stCxn id="60452" idx="6"/>
              <a:endCxn id="60461" idx="0"/>
            </p:cNvCxnSpPr>
            <p:nvPr/>
          </p:nvCxnSpPr>
          <p:spPr bwMode="auto">
            <a:xfrm>
              <a:off x="4800" y="2566"/>
              <a:ext cx="240" cy="10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19" name="AutoShape 81"/>
            <p:cNvCxnSpPr>
              <a:cxnSpLocks noChangeShapeType="1"/>
              <a:stCxn id="60455" idx="3"/>
              <a:endCxn id="60456" idx="0"/>
            </p:cNvCxnSpPr>
            <p:nvPr/>
          </p:nvCxnSpPr>
          <p:spPr bwMode="auto">
            <a:xfrm>
              <a:off x="5198" y="2600"/>
              <a:ext cx="34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20" name="AutoShape 82"/>
            <p:cNvCxnSpPr>
              <a:cxnSpLocks noChangeShapeType="1"/>
              <a:stCxn id="60455" idx="5"/>
              <a:endCxn id="60457" idx="0"/>
            </p:cNvCxnSpPr>
            <p:nvPr/>
          </p:nvCxnSpPr>
          <p:spPr bwMode="auto">
            <a:xfrm>
              <a:off x="5266" y="2600"/>
              <a:ext cx="158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21" name="AutoShape 83"/>
            <p:cNvCxnSpPr>
              <a:cxnSpLocks noChangeShapeType="1"/>
              <a:stCxn id="60455" idx="6"/>
              <a:endCxn id="60458" idx="0"/>
            </p:cNvCxnSpPr>
            <p:nvPr/>
          </p:nvCxnSpPr>
          <p:spPr bwMode="auto">
            <a:xfrm>
              <a:off x="5280" y="2566"/>
              <a:ext cx="336" cy="10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916" name="Text Box 84"/>
            <p:cNvSpPr txBox="1">
              <a:spLocks noChangeArrowheads="1"/>
            </p:cNvSpPr>
            <p:nvPr/>
          </p:nvSpPr>
          <p:spPr bwMode="auto">
            <a:xfrm>
              <a:off x="5270" y="664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MAX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20917" name="Text Box 85"/>
            <p:cNvSpPr txBox="1">
              <a:spLocks noChangeArrowheads="1"/>
            </p:cNvSpPr>
            <p:nvPr/>
          </p:nvSpPr>
          <p:spPr bwMode="auto">
            <a:xfrm>
              <a:off x="5288" y="1298"/>
              <a:ext cx="4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MIN</a:t>
              </a:r>
            </a:p>
          </p:txBody>
        </p:sp>
        <p:sp>
          <p:nvSpPr>
            <p:cNvPr id="120918" name="Text Box 86"/>
            <p:cNvSpPr txBox="1">
              <a:spLocks noChangeArrowheads="1"/>
            </p:cNvSpPr>
            <p:nvPr/>
          </p:nvSpPr>
          <p:spPr bwMode="auto">
            <a:xfrm>
              <a:off x="5270" y="2392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MAX</a:t>
              </a:r>
            </a:p>
          </p:txBody>
        </p:sp>
      </p:grpSp>
      <p:sp>
        <p:nvSpPr>
          <p:cNvPr id="120921" name="Text Box 89"/>
          <p:cNvSpPr txBox="1">
            <a:spLocks noChangeArrowheads="1"/>
          </p:cNvSpPr>
          <p:nvPr/>
        </p:nvSpPr>
        <p:spPr bwMode="auto">
          <a:xfrm>
            <a:off x="1128713" y="817563"/>
            <a:ext cx="7558087" cy="427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If at every layer: the </a:t>
            </a:r>
            <a:r>
              <a:rPr lang="en-US" sz="2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best node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is the </a:t>
            </a:r>
            <a:r>
              <a:rPr lang="en-US" sz="2200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left-most one</a:t>
            </a:r>
            <a:endParaRPr lang="en-US" sz="2200" u="sng" dirty="0">
              <a:solidFill>
                <a:srgbClr val="8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3" name="Group 90"/>
          <p:cNvGrpSpPr>
            <a:grpSpLocks/>
          </p:cNvGrpSpPr>
          <p:nvPr/>
        </p:nvGrpSpPr>
        <p:grpSpPr bwMode="auto">
          <a:xfrm>
            <a:off x="381000" y="1600200"/>
            <a:ext cx="7162800" cy="4495800"/>
            <a:chOff x="240" y="1008"/>
            <a:chExt cx="4512" cy="2832"/>
          </a:xfrm>
        </p:grpSpPr>
        <p:sp>
          <p:nvSpPr>
            <p:cNvPr id="60423" name="Line 91"/>
            <p:cNvSpPr>
              <a:spLocks noChangeShapeType="1"/>
            </p:cNvSpPr>
            <p:nvPr/>
          </p:nvSpPr>
          <p:spPr bwMode="auto">
            <a:xfrm flipH="1">
              <a:off x="960" y="1008"/>
              <a:ext cx="1920" cy="720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0424" name="Line 92"/>
            <p:cNvSpPr>
              <a:spLocks noChangeShapeType="1"/>
            </p:cNvSpPr>
            <p:nvPr/>
          </p:nvSpPr>
          <p:spPr bwMode="auto">
            <a:xfrm flipH="1">
              <a:off x="384" y="1776"/>
              <a:ext cx="480" cy="960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0425" name="Line 93"/>
            <p:cNvSpPr>
              <a:spLocks noChangeShapeType="1"/>
            </p:cNvSpPr>
            <p:nvPr/>
          </p:nvSpPr>
          <p:spPr bwMode="auto">
            <a:xfrm flipH="1">
              <a:off x="240" y="2832"/>
              <a:ext cx="96" cy="1008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0426" name="Line 94"/>
            <p:cNvSpPr>
              <a:spLocks noChangeShapeType="1"/>
            </p:cNvSpPr>
            <p:nvPr/>
          </p:nvSpPr>
          <p:spPr bwMode="auto">
            <a:xfrm>
              <a:off x="384" y="2832"/>
              <a:ext cx="48" cy="1008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0427" name="Line 95"/>
            <p:cNvSpPr>
              <a:spLocks noChangeShapeType="1"/>
            </p:cNvSpPr>
            <p:nvPr/>
          </p:nvSpPr>
          <p:spPr bwMode="auto">
            <a:xfrm>
              <a:off x="384" y="2832"/>
              <a:ext cx="240" cy="1008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0428" name="Line 96"/>
            <p:cNvSpPr>
              <a:spLocks noChangeShapeType="1"/>
            </p:cNvSpPr>
            <p:nvPr/>
          </p:nvSpPr>
          <p:spPr bwMode="auto">
            <a:xfrm>
              <a:off x="912" y="1776"/>
              <a:ext cx="0" cy="1008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0429" name="Line 97"/>
            <p:cNvSpPr>
              <a:spLocks noChangeShapeType="1"/>
            </p:cNvSpPr>
            <p:nvPr/>
          </p:nvSpPr>
          <p:spPr bwMode="auto">
            <a:xfrm flipH="1">
              <a:off x="816" y="2832"/>
              <a:ext cx="96" cy="1008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0430" name="Line 98"/>
            <p:cNvSpPr>
              <a:spLocks noChangeShapeType="1"/>
            </p:cNvSpPr>
            <p:nvPr/>
          </p:nvSpPr>
          <p:spPr bwMode="auto">
            <a:xfrm>
              <a:off x="960" y="1776"/>
              <a:ext cx="432" cy="1008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0431" name="Line 99"/>
            <p:cNvSpPr>
              <a:spLocks noChangeShapeType="1"/>
            </p:cNvSpPr>
            <p:nvPr/>
          </p:nvSpPr>
          <p:spPr bwMode="auto">
            <a:xfrm>
              <a:off x="1344" y="2832"/>
              <a:ext cx="48" cy="1008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0432" name="Line 100"/>
            <p:cNvSpPr>
              <a:spLocks noChangeShapeType="1"/>
            </p:cNvSpPr>
            <p:nvPr/>
          </p:nvSpPr>
          <p:spPr bwMode="auto">
            <a:xfrm>
              <a:off x="2928" y="1056"/>
              <a:ext cx="0" cy="672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0433" name="Line 101"/>
            <p:cNvSpPr>
              <a:spLocks noChangeShapeType="1"/>
            </p:cNvSpPr>
            <p:nvPr/>
          </p:nvSpPr>
          <p:spPr bwMode="auto">
            <a:xfrm flipH="1">
              <a:off x="2400" y="1776"/>
              <a:ext cx="480" cy="960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0434" name="Line 102"/>
            <p:cNvSpPr>
              <a:spLocks noChangeShapeType="1"/>
            </p:cNvSpPr>
            <p:nvPr/>
          </p:nvSpPr>
          <p:spPr bwMode="auto">
            <a:xfrm flipH="1">
              <a:off x="2208" y="2832"/>
              <a:ext cx="144" cy="1008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0435" name="Line 103"/>
            <p:cNvSpPr>
              <a:spLocks noChangeShapeType="1"/>
            </p:cNvSpPr>
            <p:nvPr/>
          </p:nvSpPr>
          <p:spPr bwMode="auto">
            <a:xfrm>
              <a:off x="2400" y="2832"/>
              <a:ext cx="0" cy="1008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0436" name="Line 104"/>
            <p:cNvSpPr>
              <a:spLocks noChangeShapeType="1"/>
            </p:cNvSpPr>
            <p:nvPr/>
          </p:nvSpPr>
          <p:spPr bwMode="auto">
            <a:xfrm>
              <a:off x="2400" y="2832"/>
              <a:ext cx="192" cy="1008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0437" name="Line 105"/>
            <p:cNvSpPr>
              <a:spLocks noChangeShapeType="1"/>
            </p:cNvSpPr>
            <p:nvPr/>
          </p:nvSpPr>
          <p:spPr bwMode="auto">
            <a:xfrm>
              <a:off x="2880" y="1008"/>
              <a:ext cx="1872" cy="720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0438" name="Line 106"/>
            <p:cNvSpPr>
              <a:spLocks noChangeShapeType="1"/>
            </p:cNvSpPr>
            <p:nvPr/>
          </p:nvSpPr>
          <p:spPr bwMode="auto">
            <a:xfrm flipH="1">
              <a:off x="4224" y="1776"/>
              <a:ext cx="480" cy="1008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0439" name="Line 107"/>
            <p:cNvSpPr>
              <a:spLocks noChangeShapeType="1"/>
            </p:cNvSpPr>
            <p:nvPr/>
          </p:nvSpPr>
          <p:spPr bwMode="auto">
            <a:xfrm flipH="1">
              <a:off x="4080" y="2832"/>
              <a:ext cx="96" cy="1008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0440" name="Line 108"/>
            <p:cNvSpPr>
              <a:spLocks noChangeShapeType="1"/>
            </p:cNvSpPr>
            <p:nvPr/>
          </p:nvSpPr>
          <p:spPr bwMode="auto">
            <a:xfrm>
              <a:off x="4224" y="2832"/>
              <a:ext cx="48" cy="1008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0441" name="Line 109"/>
            <p:cNvSpPr>
              <a:spLocks noChangeShapeType="1"/>
            </p:cNvSpPr>
            <p:nvPr/>
          </p:nvSpPr>
          <p:spPr bwMode="auto">
            <a:xfrm>
              <a:off x="4224" y="2832"/>
              <a:ext cx="240" cy="1008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20942" name="Text Box 110"/>
          <p:cNvSpPr txBox="1">
            <a:spLocks noChangeArrowheads="1"/>
          </p:cNvSpPr>
          <p:nvPr/>
        </p:nvSpPr>
        <p:spPr bwMode="auto">
          <a:xfrm>
            <a:off x="2998788" y="6391275"/>
            <a:ext cx="30099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Only </a:t>
            </a:r>
            <a:r>
              <a:rPr lang="en-US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THICK</a:t>
            </a:r>
            <a:r>
              <a:rPr 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is explored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0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0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42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914400"/>
          </a:xfrm>
        </p:spPr>
        <p:txBody>
          <a:bodyPr/>
          <a:lstStyle/>
          <a:p>
            <a:pPr>
              <a:tabLst>
                <a:tab pos="5722938" algn="l"/>
              </a:tabLst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a perfectly ordered tree</a:t>
            </a:r>
          </a:p>
        </p:txBody>
      </p:sp>
      <p:grpSp>
        <p:nvGrpSpPr>
          <p:cNvPr id="61443" name="Group 3"/>
          <p:cNvGrpSpPr>
            <a:grpSpLocks/>
          </p:cNvGrpSpPr>
          <p:nvPr/>
        </p:nvGrpSpPr>
        <p:grpSpPr bwMode="auto">
          <a:xfrm>
            <a:off x="0" y="1431925"/>
            <a:ext cx="9144000" cy="5422900"/>
            <a:chOff x="0" y="664"/>
            <a:chExt cx="5760" cy="3416"/>
          </a:xfrm>
        </p:grpSpPr>
        <p:sp>
          <p:nvSpPr>
            <p:cNvPr id="61454" name="Rectangle 4"/>
            <p:cNvSpPr>
              <a:spLocks noChangeArrowheads="1"/>
            </p:cNvSpPr>
            <p:nvPr/>
          </p:nvSpPr>
          <p:spPr bwMode="auto">
            <a:xfrm>
              <a:off x="0" y="672"/>
              <a:ext cx="5760" cy="3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55" name="Oval 5"/>
            <p:cNvSpPr>
              <a:spLocks noChangeArrowheads="1"/>
            </p:cNvSpPr>
            <p:nvPr/>
          </p:nvSpPr>
          <p:spPr bwMode="auto">
            <a:xfrm>
              <a:off x="2880" y="718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56" name="Oval 6"/>
            <p:cNvSpPr>
              <a:spLocks noChangeArrowheads="1"/>
            </p:cNvSpPr>
            <p:nvPr/>
          </p:nvSpPr>
          <p:spPr bwMode="auto">
            <a:xfrm>
              <a:off x="2880" y="146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57" name="Oval 7"/>
            <p:cNvSpPr>
              <a:spLocks noChangeArrowheads="1"/>
            </p:cNvSpPr>
            <p:nvPr/>
          </p:nvSpPr>
          <p:spPr bwMode="auto">
            <a:xfrm>
              <a:off x="864" y="146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58" name="Oval 8"/>
            <p:cNvSpPr>
              <a:spLocks noChangeArrowheads="1"/>
            </p:cNvSpPr>
            <p:nvPr/>
          </p:nvSpPr>
          <p:spPr bwMode="auto">
            <a:xfrm>
              <a:off x="4704" y="146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59" name="Oval 9"/>
            <p:cNvSpPr>
              <a:spLocks noChangeArrowheads="1"/>
            </p:cNvSpPr>
            <p:nvPr/>
          </p:nvSpPr>
          <p:spPr bwMode="auto">
            <a:xfrm>
              <a:off x="2352" y="2518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60" name="Oval 10"/>
            <p:cNvSpPr>
              <a:spLocks noChangeArrowheads="1"/>
            </p:cNvSpPr>
            <p:nvPr/>
          </p:nvSpPr>
          <p:spPr bwMode="auto">
            <a:xfrm>
              <a:off x="336" y="2518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61" name="Oval 11"/>
            <p:cNvSpPr>
              <a:spLocks noChangeArrowheads="1"/>
            </p:cNvSpPr>
            <p:nvPr/>
          </p:nvSpPr>
          <p:spPr bwMode="auto">
            <a:xfrm>
              <a:off x="4176" y="2518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62" name="Oval 12"/>
            <p:cNvSpPr>
              <a:spLocks noChangeArrowheads="1"/>
            </p:cNvSpPr>
            <p:nvPr/>
          </p:nvSpPr>
          <p:spPr bwMode="auto">
            <a:xfrm>
              <a:off x="2880" y="2518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63" name="Oval 13"/>
            <p:cNvSpPr>
              <a:spLocks noChangeArrowheads="1"/>
            </p:cNvSpPr>
            <p:nvPr/>
          </p:nvSpPr>
          <p:spPr bwMode="auto">
            <a:xfrm>
              <a:off x="864" y="2518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64" name="Oval 14"/>
            <p:cNvSpPr>
              <a:spLocks noChangeArrowheads="1"/>
            </p:cNvSpPr>
            <p:nvPr/>
          </p:nvSpPr>
          <p:spPr bwMode="auto">
            <a:xfrm>
              <a:off x="4704" y="2518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65" name="Oval 15"/>
            <p:cNvSpPr>
              <a:spLocks noChangeArrowheads="1"/>
            </p:cNvSpPr>
            <p:nvPr/>
          </p:nvSpPr>
          <p:spPr bwMode="auto">
            <a:xfrm>
              <a:off x="3360" y="2518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66" name="Oval 16"/>
            <p:cNvSpPr>
              <a:spLocks noChangeArrowheads="1"/>
            </p:cNvSpPr>
            <p:nvPr/>
          </p:nvSpPr>
          <p:spPr bwMode="auto">
            <a:xfrm>
              <a:off x="1344" y="2518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67" name="Oval 17"/>
            <p:cNvSpPr>
              <a:spLocks noChangeArrowheads="1"/>
            </p:cNvSpPr>
            <p:nvPr/>
          </p:nvSpPr>
          <p:spPr bwMode="auto">
            <a:xfrm>
              <a:off x="5184" y="2518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68" name="Oval 18"/>
            <p:cNvSpPr>
              <a:spLocks noChangeArrowheads="1"/>
            </p:cNvSpPr>
            <p:nvPr/>
          </p:nvSpPr>
          <p:spPr bwMode="auto">
            <a:xfrm>
              <a:off x="5184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69" name="Oval 19"/>
            <p:cNvSpPr>
              <a:spLocks noChangeArrowheads="1"/>
            </p:cNvSpPr>
            <p:nvPr/>
          </p:nvSpPr>
          <p:spPr bwMode="auto">
            <a:xfrm>
              <a:off x="5376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70" name="Oval 20"/>
            <p:cNvSpPr>
              <a:spLocks noChangeArrowheads="1"/>
            </p:cNvSpPr>
            <p:nvPr/>
          </p:nvSpPr>
          <p:spPr bwMode="auto">
            <a:xfrm>
              <a:off x="5568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71" name="Oval 21"/>
            <p:cNvSpPr>
              <a:spLocks noChangeArrowheads="1"/>
            </p:cNvSpPr>
            <p:nvPr/>
          </p:nvSpPr>
          <p:spPr bwMode="auto">
            <a:xfrm>
              <a:off x="4608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72" name="Oval 22"/>
            <p:cNvSpPr>
              <a:spLocks noChangeArrowheads="1"/>
            </p:cNvSpPr>
            <p:nvPr/>
          </p:nvSpPr>
          <p:spPr bwMode="auto">
            <a:xfrm>
              <a:off x="4800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73" name="Oval 23"/>
            <p:cNvSpPr>
              <a:spLocks noChangeArrowheads="1"/>
            </p:cNvSpPr>
            <p:nvPr/>
          </p:nvSpPr>
          <p:spPr bwMode="auto">
            <a:xfrm>
              <a:off x="4992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74" name="Oval 24"/>
            <p:cNvSpPr>
              <a:spLocks noChangeArrowheads="1"/>
            </p:cNvSpPr>
            <p:nvPr/>
          </p:nvSpPr>
          <p:spPr bwMode="auto">
            <a:xfrm>
              <a:off x="4032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75" name="Oval 25"/>
            <p:cNvSpPr>
              <a:spLocks noChangeArrowheads="1"/>
            </p:cNvSpPr>
            <p:nvPr/>
          </p:nvSpPr>
          <p:spPr bwMode="auto">
            <a:xfrm>
              <a:off x="4224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76" name="Oval 26"/>
            <p:cNvSpPr>
              <a:spLocks noChangeArrowheads="1"/>
            </p:cNvSpPr>
            <p:nvPr/>
          </p:nvSpPr>
          <p:spPr bwMode="auto">
            <a:xfrm>
              <a:off x="4416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77" name="Oval 27"/>
            <p:cNvSpPr>
              <a:spLocks noChangeArrowheads="1"/>
            </p:cNvSpPr>
            <p:nvPr/>
          </p:nvSpPr>
          <p:spPr bwMode="auto">
            <a:xfrm>
              <a:off x="3312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78" name="Oval 28"/>
            <p:cNvSpPr>
              <a:spLocks noChangeArrowheads="1"/>
            </p:cNvSpPr>
            <p:nvPr/>
          </p:nvSpPr>
          <p:spPr bwMode="auto">
            <a:xfrm>
              <a:off x="3504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79" name="Oval 29"/>
            <p:cNvSpPr>
              <a:spLocks noChangeArrowheads="1"/>
            </p:cNvSpPr>
            <p:nvPr/>
          </p:nvSpPr>
          <p:spPr bwMode="auto">
            <a:xfrm>
              <a:off x="3696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80" name="Oval 30"/>
            <p:cNvSpPr>
              <a:spLocks noChangeArrowheads="1"/>
            </p:cNvSpPr>
            <p:nvPr/>
          </p:nvSpPr>
          <p:spPr bwMode="auto">
            <a:xfrm>
              <a:off x="2736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81" name="Oval 31"/>
            <p:cNvSpPr>
              <a:spLocks noChangeArrowheads="1"/>
            </p:cNvSpPr>
            <p:nvPr/>
          </p:nvSpPr>
          <p:spPr bwMode="auto">
            <a:xfrm>
              <a:off x="2928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82" name="Oval 32"/>
            <p:cNvSpPr>
              <a:spLocks noChangeArrowheads="1"/>
            </p:cNvSpPr>
            <p:nvPr/>
          </p:nvSpPr>
          <p:spPr bwMode="auto">
            <a:xfrm>
              <a:off x="3120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83" name="Oval 33"/>
            <p:cNvSpPr>
              <a:spLocks noChangeArrowheads="1"/>
            </p:cNvSpPr>
            <p:nvPr/>
          </p:nvSpPr>
          <p:spPr bwMode="auto">
            <a:xfrm>
              <a:off x="2160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84" name="Oval 34"/>
            <p:cNvSpPr>
              <a:spLocks noChangeArrowheads="1"/>
            </p:cNvSpPr>
            <p:nvPr/>
          </p:nvSpPr>
          <p:spPr bwMode="auto">
            <a:xfrm>
              <a:off x="2352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85" name="Oval 35"/>
            <p:cNvSpPr>
              <a:spLocks noChangeArrowheads="1"/>
            </p:cNvSpPr>
            <p:nvPr/>
          </p:nvSpPr>
          <p:spPr bwMode="auto">
            <a:xfrm>
              <a:off x="2544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86" name="Oval 36"/>
            <p:cNvSpPr>
              <a:spLocks noChangeArrowheads="1"/>
            </p:cNvSpPr>
            <p:nvPr/>
          </p:nvSpPr>
          <p:spPr bwMode="auto">
            <a:xfrm>
              <a:off x="1344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87" name="Oval 37"/>
            <p:cNvSpPr>
              <a:spLocks noChangeArrowheads="1"/>
            </p:cNvSpPr>
            <p:nvPr/>
          </p:nvSpPr>
          <p:spPr bwMode="auto">
            <a:xfrm>
              <a:off x="1536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88" name="Oval 38"/>
            <p:cNvSpPr>
              <a:spLocks noChangeArrowheads="1"/>
            </p:cNvSpPr>
            <p:nvPr/>
          </p:nvSpPr>
          <p:spPr bwMode="auto">
            <a:xfrm>
              <a:off x="1728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89" name="Oval 39"/>
            <p:cNvSpPr>
              <a:spLocks noChangeArrowheads="1"/>
            </p:cNvSpPr>
            <p:nvPr/>
          </p:nvSpPr>
          <p:spPr bwMode="auto">
            <a:xfrm>
              <a:off x="768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90" name="Oval 40"/>
            <p:cNvSpPr>
              <a:spLocks noChangeArrowheads="1"/>
            </p:cNvSpPr>
            <p:nvPr/>
          </p:nvSpPr>
          <p:spPr bwMode="auto">
            <a:xfrm>
              <a:off x="960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91" name="Oval 41"/>
            <p:cNvSpPr>
              <a:spLocks noChangeArrowheads="1"/>
            </p:cNvSpPr>
            <p:nvPr/>
          </p:nvSpPr>
          <p:spPr bwMode="auto">
            <a:xfrm>
              <a:off x="1152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92" name="Oval 42"/>
            <p:cNvSpPr>
              <a:spLocks noChangeArrowheads="1"/>
            </p:cNvSpPr>
            <p:nvPr/>
          </p:nvSpPr>
          <p:spPr bwMode="auto">
            <a:xfrm>
              <a:off x="192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93" name="Oval 43"/>
            <p:cNvSpPr>
              <a:spLocks noChangeArrowheads="1"/>
            </p:cNvSpPr>
            <p:nvPr/>
          </p:nvSpPr>
          <p:spPr bwMode="auto">
            <a:xfrm>
              <a:off x="384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494" name="Oval 44"/>
            <p:cNvSpPr>
              <a:spLocks noChangeArrowheads="1"/>
            </p:cNvSpPr>
            <p:nvPr/>
          </p:nvSpPr>
          <p:spPr bwMode="auto">
            <a:xfrm>
              <a:off x="576" y="359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cxnSp>
          <p:nvCxnSpPr>
            <p:cNvPr id="61495" name="AutoShape 45"/>
            <p:cNvCxnSpPr>
              <a:cxnSpLocks noChangeShapeType="1"/>
              <a:stCxn id="61455" idx="3"/>
              <a:endCxn id="61457" idx="7"/>
            </p:cNvCxnSpPr>
            <p:nvPr/>
          </p:nvCxnSpPr>
          <p:spPr bwMode="auto">
            <a:xfrm flipH="1">
              <a:off x="946" y="800"/>
              <a:ext cx="1948" cy="6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96" name="AutoShape 46"/>
            <p:cNvCxnSpPr>
              <a:cxnSpLocks noChangeShapeType="1"/>
              <a:stCxn id="61455" idx="4"/>
              <a:endCxn id="61456" idx="0"/>
            </p:cNvCxnSpPr>
            <p:nvPr/>
          </p:nvCxnSpPr>
          <p:spPr bwMode="auto">
            <a:xfrm>
              <a:off x="2928" y="814"/>
              <a:ext cx="0" cy="6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97" name="AutoShape 47"/>
            <p:cNvCxnSpPr>
              <a:cxnSpLocks noChangeShapeType="1"/>
              <a:stCxn id="61455" idx="5"/>
              <a:endCxn id="61458" idx="1"/>
            </p:cNvCxnSpPr>
            <p:nvPr/>
          </p:nvCxnSpPr>
          <p:spPr bwMode="auto">
            <a:xfrm>
              <a:off x="2962" y="800"/>
              <a:ext cx="1756" cy="6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98" name="AutoShape 48"/>
            <p:cNvCxnSpPr>
              <a:cxnSpLocks noChangeShapeType="1"/>
              <a:stCxn id="61457" idx="3"/>
              <a:endCxn id="61460" idx="0"/>
            </p:cNvCxnSpPr>
            <p:nvPr/>
          </p:nvCxnSpPr>
          <p:spPr bwMode="auto">
            <a:xfrm flipH="1">
              <a:off x="384" y="1544"/>
              <a:ext cx="494" cy="9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99" name="AutoShape 49"/>
            <p:cNvCxnSpPr>
              <a:cxnSpLocks noChangeShapeType="1"/>
              <a:stCxn id="61457" idx="4"/>
              <a:endCxn id="61463" idx="0"/>
            </p:cNvCxnSpPr>
            <p:nvPr/>
          </p:nvCxnSpPr>
          <p:spPr bwMode="auto">
            <a:xfrm>
              <a:off x="912" y="1558"/>
              <a:ext cx="0" cy="9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00" name="AutoShape 50"/>
            <p:cNvCxnSpPr>
              <a:cxnSpLocks noChangeShapeType="1"/>
              <a:stCxn id="61457" idx="5"/>
              <a:endCxn id="61466" idx="0"/>
            </p:cNvCxnSpPr>
            <p:nvPr/>
          </p:nvCxnSpPr>
          <p:spPr bwMode="auto">
            <a:xfrm>
              <a:off x="946" y="1544"/>
              <a:ext cx="446" cy="9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01" name="AutoShape 51"/>
            <p:cNvCxnSpPr>
              <a:cxnSpLocks noChangeShapeType="1"/>
              <a:stCxn id="61456" idx="3"/>
              <a:endCxn id="61459" idx="0"/>
            </p:cNvCxnSpPr>
            <p:nvPr/>
          </p:nvCxnSpPr>
          <p:spPr bwMode="auto">
            <a:xfrm flipH="1">
              <a:off x="2400" y="1544"/>
              <a:ext cx="494" cy="9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02" name="AutoShape 52"/>
            <p:cNvCxnSpPr>
              <a:cxnSpLocks noChangeShapeType="1"/>
              <a:stCxn id="61456" idx="4"/>
              <a:endCxn id="61462" idx="0"/>
            </p:cNvCxnSpPr>
            <p:nvPr/>
          </p:nvCxnSpPr>
          <p:spPr bwMode="auto">
            <a:xfrm>
              <a:off x="2928" y="1558"/>
              <a:ext cx="0" cy="9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03" name="AutoShape 53"/>
            <p:cNvCxnSpPr>
              <a:cxnSpLocks noChangeShapeType="1"/>
              <a:stCxn id="61456" idx="5"/>
              <a:endCxn id="61465" idx="0"/>
            </p:cNvCxnSpPr>
            <p:nvPr/>
          </p:nvCxnSpPr>
          <p:spPr bwMode="auto">
            <a:xfrm>
              <a:off x="2962" y="1544"/>
              <a:ext cx="446" cy="9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04" name="AutoShape 54"/>
            <p:cNvCxnSpPr>
              <a:cxnSpLocks noChangeShapeType="1"/>
              <a:stCxn id="61458" idx="3"/>
              <a:endCxn id="61461" idx="0"/>
            </p:cNvCxnSpPr>
            <p:nvPr/>
          </p:nvCxnSpPr>
          <p:spPr bwMode="auto">
            <a:xfrm flipH="1">
              <a:off x="4224" y="1544"/>
              <a:ext cx="494" cy="9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05" name="AutoShape 55"/>
            <p:cNvCxnSpPr>
              <a:cxnSpLocks noChangeShapeType="1"/>
              <a:stCxn id="61458" idx="4"/>
              <a:endCxn id="61464" idx="0"/>
            </p:cNvCxnSpPr>
            <p:nvPr/>
          </p:nvCxnSpPr>
          <p:spPr bwMode="auto">
            <a:xfrm>
              <a:off x="4752" y="1558"/>
              <a:ext cx="0" cy="9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06" name="AutoShape 56"/>
            <p:cNvCxnSpPr>
              <a:cxnSpLocks noChangeShapeType="1"/>
              <a:stCxn id="61458" idx="5"/>
              <a:endCxn id="61467" idx="0"/>
            </p:cNvCxnSpPr>
            <p:nvPr/>
          </p:nvCxnSpPr>
          <p:spPr bwMode="auto">
            <a:xfrm>
              <a:off x="4786" y="1544"/>
              <a:ext cx="446" cy="9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07" name="AutoShape 57"/>
            <p:cNvCxnSpPr>
              <a:cxnSpLocks noChangeShapeType="1"/>
              <a:stCxn id="61460" idx="3"/>
              <a:endCxn id="61492" idx="0"/>
            </p:cNvCxnSpPr>
            <p:nvPr/>
          </p:nvCxnSpPr>
          <p:spPr bwMode="auto">
            <a:xfrm flipH="1">
              <a:off x="240" y="2600"/>
              <a:ext cx="110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08" name="AutoShape 58"/>
            <p:cNvCxnSpPr>
              <a:cxnSpLocks noChangeShapeType="1"/>
              <a:stCxn id="61460" idx="4"/>
              <a:endCxn id="61493" idx="0"/>
            </p:cNvCxnSpPr>
            <p:nvPr/>
          </p:nvCxnSpPr>
          <p:spPr bwMode="auto">
            <a:xfrm>
              <a:off x="384" y="2614"/>
              <a:ext cx="48" cy="9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09" name="AutoShape 59"/>
            <p:cNvCxnSpPr>
              <a:cxnSpLocks noChangeShapeType="1"/>
              <a:stCxn id="61460" idx="5"/>
              <a:endCxn id="61494" idx="0"/>
            </p:cNvCxnSpPr>
            <p:nvPr/>
          </p:nvCxnSpPr>
          <p:spPr bwMode="auto">
            <a:xfrm>
              <a:off x="418" y="2600"/>
              <a:ext cx="206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0" name="AutoShape 60"/>
            <p:cNvCxnSpPr>
              <a:cxnSpLocks noChangeShapeType="1"/>
              <a:stCxn id="61463" idx="3"/>
              <a:endCxn id="61489" idx="0"/>
            </p:cNvCxnSpPr>
            <p:nvPr/>
          </p:nvCxnSpPr>
          <p:spPr bwMode="auto">
            <a:xfrm flipH="1">
              <a:off x="816" y="2600"/>
              <a:ext cx="62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1" name="AutoShape 61"/>
            <p:cNvCxnSpPr>
              <a:cxnSpLocks noChangeShapeType="1"/>
              <a:stCxn id="61463" idx="4"/>
              <a:endCxn id="61490" idx="0"/>
            </p:cNvCxnSpPr>
            <p:nvPr/>
          </p:nvCxnSpPr>
          <p:spPr bwMode="auto">
            <a:xfrm>
              <a:off x="912" y="2614"/>
              <a:ext cx="96" cy="9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2" name="AutoShape 62"/>
            <p:cNvCxnSpPr>
              <a:cxnSpLocks noChangeShapeType="1"/>
              <a:stCxn id="61463" idx="5"/>
              <a:endCxn id="61491" idx="0"/>
            </p:cNvCxnSpPr>
            <p:nvPr/>
          </p:nvCxnSpPr>
          <p:spPr bwMode="auto">
            <a:xfrm>
              <a:off x="946" y="2600"/>
              <a:ext cx="254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3" name="AutoShape 63"/>
            <p:cNvCxnSpPr>
              <a:cxnSpLocks noChangeShapeType="1"/>
              <a:stCxn id="61466" idx="3"/>
              <a:endCxn id="61486" idx="0"/>
            </p:cNvCxnSpPr>
            <p:nvPr/>
          </p:nvCxnSpPr>
          <p:spPr bwMode="auto">
            <a:xfrm>
              <a:off x="1358" y="2600"/>
              <a:ext cx="34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4" name="AutoShape 64"/>
            <p:cNvCxnSpPr>
              <a:cxnSpLocks noChangeShapeType="1"/>
              <a:stCxn id="61466" idx="4"/>
              <a:endCxn id="61487" idx="0"/>
            </p:cNvCxnSpPr>
            <p:nvPr/>
          </p:nvCxnSpPr>
          <p:spPr bwMode="auto">
            <a:xfrm>
              <a:off x="1392" y="2614"/>
              <a:ext cx="192" cy="9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5" name="AutoShape 65"/>
            <p:cNvCxnSpPr>
              <a:cxnSpLocks noChangeShapeType="1"/>
              <a:stCxn id="61466" idx="5"/>
              <a:endCxn id="61488" idx="0"/>
            </p:cNvCxnSpPr>
            <p:nvPr/>
          </p:nvCxnSpPr>
          <p:spPr bwMode="auto">
            <a:xfrm>
              <a:off x="1426" y="2600"/>
              <a:ext cx="350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6" name="AutoShape 66"/>
            <p:cNvCxnSpPr>
              <a:cxnSpLocks noChangeShapeType="1"/>
              <a:stCxn id="61459" idx="3"/>
              <a:endCxn id="61483" idx="0"/>
            </p:cNvCxnSpPr>
            <p:nvPr/>
          </p:nvCxnSpPr>
          <p:spPr bwMode="auto">
            <a:xfrm flipH="1">
              <a:off x="2208" y="2600"/>
              <a:ext cx="158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7" name="AutoShape 67"/>
            <p:cNvCxnSpPr>
              <a:cxnSpLocks noChangeShapeType="1"/>
              <a:stCxn id="61459" idx="4"/>
              <a:endCxn id="61484" idx="0"/>
            </p:cNvCxnSpPr>
            <p:nvPr/>
          </p:nvCxnSpPr>
          <p:spPr bwMode="auto">
            <a:xfrm>
              <a:off x="2400" y="2614"/>
              <a:ext cx="0" cy="9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8" name="AutoShape 68"/>
            <p:cNvCxnSpPr>
              <a:cxnSpLocks noChangeShapeType="1"/>
              <a:stCxn id="61459" idx="5"/>
              <a:endCxn id="61485" idx="0"/>
            </p:cNvCxnSpPr>
            <p:nvPr/>
          </p:nvCxnSpPr>
          <p:spPr bwMode="auto">
            <a:xfrm>
              <a:off x="2434" y="2600"/>
              <a:ext cx="158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9" name="AutoShape 69"/>
            <p:cNvCxnSpPr>
              <a:cxnSpLocks noChangeShapeType="1"/>
              <a:stCxn id="61462" idx="3"/>
              <a:endCxn id="61480" idx="0"/>
            </p:cNvCxnSpPr>
            <p:nvPr/>
          </p:nvCxnSpPr>
          <p:spPr bwMode="auto">
            <a:xfrm flipH="1">
              <a:off x="2784" y="2600"/>
              <a:ext cx="110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20" name="AutoShape 70"/>
            <p:cNvCxnSpPr>
              <a:cxnSpLocks noChangeShapeType="1"/>
              <a:stCxn id="61462" idx="4"/>
              <a:endCxn id="61481" idx="0"/>
            </p:cNvCxnSpPr>
            <p:nvPr/>
          </p:nvCxnSpPr>
          <p:spPr bwMode="auto">
            <a:xfrm>
              <a:off x="2928" y="2614"/>
              <a:ext cx="48" cy="9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21" name="AutoShape 71"/>
            <p:cNvCxnSpPr>
              <a:cxnSpLocks noChangeShapeType="1"/>
              <a:stCxn id="61462" idx="5"/>
              <a:endCxn id="61482" idx="0"/>
            </p:cNvCxnSpPr>
            <p:nvPr/>
          </p:nvCxnSpPr>
          <p:spPr bwMode="auto">
            <a:xfrm>
              <a:off x="2962" y="2600"/>
              <a:ext cx="206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22" name="AutoShape 72"/>
            <p:cNvCxnSpPr>
              <a:cxnSpLocks noChangeShapeType="1"/>
              <a:stCxn id="61465" idx="3"/>
              <a:endCxn id="61477" idx="0"/>
            </p:cNvCxnSpPr>
            <p:nvPr/>
          </p:nvCxnSpPr>
          <p:spPr bwMode="auto">
            <a:xfrm flipH="1">
              <a:off x="3360" y="2600"/>
              <a:ext cx="14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23" name="AutoShape 73"/>
            <p:cNvCxnSpPr>
              <a:cxnSpLocks noChangeShapeType="1"/>
              <a:stCxn id="61465" idx="4"/>
              <a:endCxn id="61478" idx="0"/>
            </p:cNvCxnSpPr>
            <p:nvPr/>
          </p:nvCxnSpPr>
          <p:spPr bwMode="auto">
            <a:xfrm>
              <a:off x="3408" y="2614"/>
              <a:ext cx="144" cy="9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24" name="AutoShape 74"/>
            <p:cNvCxnSpPr>
              <a:cxnSpLocks noChangeShapeType="1"/>
              <a:stCxn id="61465" idx="5"/>
              <a:endCxn id="61479" idx="0"/>
            </p:cNvCxnSpPr>
            <p:nvPr/>
          </p:nvCxnSpPr>
          <p:spPr bwMode="auto">
            <a:xfrm>
              <a:off x="3442" y="2600"/>
              <a:ext cx="302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25" name="AutoShape 75"/>
            <p:cNvCxnSpPr>
              <a:cxnSpLocks noChangeShapeType="1"/>
              <a:stCxn id="61461" idx="3"/>
              <a:endCxn id="61474" idx="0"/>
            </p:cNvCxnSpPr>
            <p:nvPr/>
          </p:nvCxnSpPr>
          <p:spPr bwMode="auto">
            <a:xfrm flipH="1">
              <a:off x="4080" y="2600"/>
              <a:ext cx="110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26" name="AutoShape 76"/>
            <p:cNvCxnSpPr>
              <a:cxnSpLocks noChangeShapeType="1"/>
              <a:stCxn id="61461" idx="4"/>
              <a:endCxn id="61475" idx="0"/>
            </p:cNvCxnSpPr>
            <p:nvPr/>
          </p:nvCxnSpPr>
          <p:spPr bwMode="auto">
            <a:xfrm>
              <a:off x="4224" y="2614"/>
              <a:ext cx="48" cy="9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27" name="AutoShape 77"/>
            <p:cNvCxnSpPr>
              <a:cxnSpLocks noChangeShapeType="1"/>
              <a:stCxn id="61461" idx="6"/>
              <a:endCxn id="61476" idx="0"/>
            </p:cNvCxnSpPr>
            <p:nvPr/>
          </p:nvCxnSpPr>
          <p:spPr bwMode="auto">
            <a:xfrm>
              <a:off x="4272" y="2566"/>
              <a:ext cx="192" cy="10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28" name="AutoShape 78"/>
            <p:cNvCxnSpPr>
              <a:cxnSpLocks noChangeShapeType="1"/>
              <a:stCxn id="61464" idx="3"/>
              <a:endCxn id="61471" idx="0"/>
            </p:cNvCxnSpPr>
            <p:nvPr/>
          </p:nvCxnSpPr>
          <p:spPr bwMode="auto">
            <a:xfrm flipH="1">
              <a:off x="4656" y="2600"/>
              <a:ext cx="62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29" name="AutoShape 79"/>
            <p:cNvCxnSpPr>
              <a:cxnSpLocks noChangeShapeType="1"/>
              <a:stCxn id="61464" idx="4"/>
              <a:endCxn id="61472" idx="0"/>
            </p:cNvCxnSpPr>
            <p:nvPr/>
          </p:nvCxnSpPr>
          <p:spPr bwMode="auto">
            <a:xfrm>
              <a:off x="4752" y="2614"/>
              <a:ext cx="96" cy="9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30" name="AutoShape 80"/>
            <p:cNvCxnSpPr>
              <a:cxnSpLocks noChangeShapeType="1"/>
              <a:stCxn id="61464" idx="6"/>
              <a:endCxn id="61473" idx="0"/>
            </p:cNvCxnSpPr>
            <p:nvPr/>
          </p:nvCxnSpPr>
          <p:spPr bwMode="auto">
            <a:xfrm>
              <a:off x="4800" y="2566"/>
              <a:ext cx="240" cy="10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31" name="AutoShape 81"/>
            <p:cNvCxnSpPr>
              <a:cxnSpLocks noChangeShapeType="1"/>
              <a:stCxn id="61467" idx="3"/>
              <a:endCxn id="61468" idx="0"/>
            </p:cNvCxnSpPr>
            <p:nvPr/>
          </p:nvCxnSpPr>
          <p:spPr bwMode="auto">
            <a:xfrm>
              <a:off x="5198" y="2600"/>
              <a:ext cx="34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32" name="AutoShape 82"/>
            <p:cNvCxnSpPr>
              <a:cxnSpLocks noChangeShapeType="1"/>
              <a:stCxn id="61467" idx="5"/>
              <a:endCxn id="61469" idx="0"/>
            </p:cNvCxnSpPr>
            <p:nvPr/>
          </p:nvCxnSpPr>
          <p:spPr bwMode="auto">
            <a:xfrm>
              <a:off x="5266" y="2600"/>
              <a:ext cx="158" cy="9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33" name="AutoShape 83"/>
            <p:cNvCxnSpPr>
              <a:cxnSpLocks noChangeShapeType="1"/>
              <a:stCxn id="61467" idx="6"/>
              <a:endCxn id="61470" idx="0"/>
            </p:cNvCxnSpPr>
            <p:nvPr/>
          </p:nvCxnSpPr>
          <p:spPr bwMode="auto">
            <a:xfrm>
              <a:off x="5280" y="2566"/>
              <a:ext cx="336" cy="10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940" name="Text Box 84"/>
            <p:cNvSpPr txBox="1">
              <a:spLocks noChangeArrowheads="1"/>
            </p:cNvSpPr>
            <p:nvPr/>
          </p:nvSpPr>
          <p:spPr bwMode="auto">
            <a:xfrm>
              <a:off x="5270" y="664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MAX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21941" name="Text Box 85"/>
            <p:cNvSpPr txBox="1">
              <a:spLocks noChangeArrowheads="1"/>
            </p:cNvSpPr>
            <p:nvPr/>
          </p:nvSpPr>
          <p:spPr bwMode="auto">
            <a:xfrm>
              <a:off x="5288" y="1298"/>
              <a:ext cx="4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MIN</a:t>
              </a:r>
            </a:p>
          </p:txBody>
        </p:sp>
        <p:sp>
          <p:nvSpPr>
            <p:cNvPr id="121942" name="Text Box 86"/>
            <p:cNvSpPr txBox="1">
              <a:spLocks noChangeArrowheads="1"/>
            </p:cNvSpPr>
            <p:nvPr/>
          </p:nvSpPr>
          <p:spPr bwMode="auto">
            <a:xfrm>
              <a:off x="5270" y="2392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MAX</a:t>
              </a:r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28575" y="6213475"/>
            <a:ext cx="9050338" cy="401638"/>
            <a:chOff x="18" y="3914"/>
            <a:chExt cx="5701" cy="253"/>
          </a:xfrm>
        </p:grpSpPr>
        <p:sp>
          <p:nvSpPr>
            <p:cNvPr id="121944" name="Text Box 88"/>
            <p:cNvSpPr txBox="1">
              <a:spLocks noChangeArrowheads="1"/>
            </p:cNvSpPr>
            <p:nvPr/>
          </p:nvSpPr>
          <p:spPr bwMode="auto">
            <a:xfrm>
              <a:off x="18" y="3936"/>
              <a:ext cx="19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21 20 19 24 23 22 27 26 25</a:t>
              </a:r>
            </a:p>
          </p:txBody>
        </p:sp>
        <p:sp>
          <p:nvSpPr>
            <p:cNvPr id="121945" name="Text Box 89"/>
            <p:cNvSpPr txBox="1">
              <a:spLocks noChangeArrowheads="1"/>
            </p:cNvSpPr>
            <p:nvPr/>
          </p:nvSpPr>
          <p:spPr bwMode="auto">
            <a:xfrm>
              <a:off x="2064" y="3936"/>
              <a:ext cx="18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12 11 10 15 14 13 18 17 16</a:t>
              </a:r>
            </a:p>
          </p:txBody>
        </p:sp>
        <p:sp>
          <p:nvSpPr>
            <p:cNvPr id="121946" name="Text Box 90"/>
            <p:cNvSpPr txBox="1">
              <a:spLocks noChangeArrowheads="1"/>
            </p:cNvSpPr>
            <p:nvPr/>
          </p:nvSpPr>
          <p:spPr bwMode="auto">
            <a:xfrm>
              <a:off x="3974" y="3914"/>
              <a:ext cx="17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3   2  1   6  5  4   9  8   7</a:t>
              </a: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304800" y="4052888"/>
            <a:ext cx="7920038" cy="366712"/>
            <a:chOff x="192" y="2553"/>
            <a:chExt cx="4989" cy="231"/>
          </a:xfrm>
        </p:grpSpPr>
        <p:sp>
          <p:nvSpPr>
            <p:cNvPr id="121948" name="Text Box 92"/>
            <p:cNvSpPr txBox="1">
              <a:spLocks noChangeArrowheads="1"/>
            </p:cNvSpPr>
            <p:nvPr/>
          </p:nvSpPr>
          <p:spPr bwMode="auto">
            <a:xfrm>
              <a:off x="192" y="2553"/>
              <a:ext cx="1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21      24       27</a:t>
              </a:r>
            </a:p>
          </p:txBody>
        </p:sp>
        <p:sp>
          <p:nvSpPr>
            <p:cNvPr id="121949" name="Text Box 93"/>
            <p:cNvSpPr txBox="1">
              <a:spLocks noChangeArrowheads="1"/>
            </p:cNvSpPr>
            <p:nvPr/>
          </p:nvSpPr>
          <p:spPr bwMode="auto">
            <a:xfrm>
              <a:off x="2150" y="2553"/>
              <a:ext cx="12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12         15       18</a:t>
              </a:r>
            </a:p>
          </p:txBody>
        </p:sp>
        <p:sp>
          <p:nvSpPr>
            <p:cNvPr id="121950" name="Text Box 94"/>
            <p:cNvSpPr txBox="1">
              <a:spLocks noChangeArrowheads="1"/>
            </p:cNvSpPr>
            <p:nvPr/>
          </p:nvSpPr>
          <p:spPr bwMode="auto">
            <a:xfrm>
              <a:off x="4070" y="2553"/>
              <a:ext cx="11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3          6       9</a:t>
              </a:r>
            </a:p>
          </p:txBody>
        </p:sp>
      </p:grpSp>
      <p:sp>
        <p:nvSpPr>
          <p:cNvPr id="121951" name="Text Box 95"/>
          <p:cNvSpPr txBox="1">
            <a:spLocks noChangeArrowheads="1"/>
          </p:cNvSpPr>
          <p:nvPr/>
        </p:nvSpPr>
        <p:spPr bwMode="auto">
          <a:xfrm>
            <a:off x="1143000" y="2376488"/>
            <a:ext cx="64754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21                                          12                                         3</a:t>
            </a:r>
          </a:p>
        </p:txBody>
      </p:sp>
      <p:sp>
        <p:nvSpPr>
          <p:cNvPr id="121952" name="Text Box 96"/>
          <p:cNvSpPr txBox="1">
            <a:spLocks noChangeArrowheads="1"/>
          </p:cNvSpPr>
          <p:nvPr/>
        </p:nvSpPr>
        <p:spPr bwMode="auto">
          <a:xfrm>
            <a:off x="4876800" y="14478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21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51" grpId="0" autoUpdateAnimBg="0"/>
      <p:bldP spid="12195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162800" cy="9144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case gain pictured: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0888" y="990600"/>
            <a:ext cx="7935912" cy="3657600"/>
            <a:chOff x="473" y="720"/>
            <a:chExt cx="4999" cy="2304"/>
          </a:xfrm>
        </p:grpSpPr>
        <p:sp>
          <p:nvSpPr>
            <p:cNvPr id="123908" name="Rectangle 4"/>
            <p:cNvSpPr>
              <a:spLocks noChangeArrowheads="1"/>
            </p:cNvSpPr>
            <p:nvPr/>
          </p:nvSpPr>
          <p:spPr bwMode="auto">
            <a:xfrm>
              <a:off x="480" y="720"/>
              <a:ext cx="4992" cy="23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2473" name="Line 5"/>
            <p:cNvSpPr>
              <a:spLocks noChangeShapeType="1"/>
            </p:cNvSpPr>
            <p:nvPr/>
          </p:nvSpPr>
          <p:spPr bwMode="auto">
            <a:xfrm flipV="1">
              <a:off x="1248" y="1104"/>
              <a:ext cx="0" cy="168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2474" name="Line 6"/>
            <p:cNvSpPr>
              <a:spLocks noChangeShapeType="1"/>
            </p:cNvSpPr>
            <p:nvPr/>
          </p:nvSpPr>
          <p:spPr bwMode="auto">
            <a:xfrm>
              <a:off x="1248" y="2784"/>
              <a:ext cx="268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62475" name="Group 7"/>
            <p:cNvGrpSpPr>
              <a:grpSpLocks/>
            </p:cNvGrpSpPr>
            <p:nvPr/>
          </p:nvGrpSpPr>
          <p:grpSpPr bwMode="auto">
            <a:xfrm>
              <a:off x="1248" y="1344"/>
              <a:ext cx="96" cy="1152"/>
              <a:chOff x="1248" y="1344"/>
              <a:chExt cx="96" cy="1152"/>
            </a:xfrm>
          </p:grpSpPr>
          <p:sp>
            <p:nvSpPr>
              <p:cNvPr id="62517" name="Line 8"/>
              <p:cNvSpPr>
                <a:spLocks noChangeShapeType="1"/>
              </p:cNvSpPr>
              <p:nvPr/>
            </p:nvSpPr>
            <p:spPr bwMode="auto">
              <a:xfrm>
                <a:off x="1248" y="249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2518" name="Line 9"/>
              <p:cNvSpPr>
                <a:spLocks noChangeShapeType="1"/>
              </p:cNvSpPr>
              <p:nvPr/>
            </p:nvSpPr>
            <p:spPr bwMode="auto">
              <a:xfrm>
                <a:off x="1248" y="2208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2519" name="Line 10"/>
              <p:cNvSpPr>
                <a:spLocks noChangeShapeType="1"/>
              </p:cNvSpPr>
              <p:nvPr/>
            </p:nvSpPr>
            <p:spPr bwMode="auto">
              <a:xfrm>
                <a:off x="1248" y="1920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2520" name="Line 11"/>
              <p:cNvSpPr>
                <a:spLocks noChangeShapeType="1"/>
              </p:cNvSpPr>
              <p:nvPr/>
            </p:nvSpPr>
            <p:spPr bwMode="auto">
              <a:xfrm>
                <a:off x="1248" y="1632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2521" name="Line 12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123917" name="Text Box 13"/>
            <p:cNvSpPr txBox="1">
              <a:spLocks noChangeArrowheads="1"/>
            </p:cNvSpPr>
            <p:nvPr/>
          </p:nvSpPr>
          <p:spPr bwMode="auto">
            <a:xfrm>
              <a:off x="956" y="2371"/>
              <a:ext cx="30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</a:t>
              </a:r>
            </a:p>
          </p:txBody>
        </p:sp>
        <p:sp>
          <p:nvSpPr>
            <p:cNvPr id="123918" name="Text Box 14"/>
            <p:cNvSpPr txBox="1">
              <a:spLocks noChangeArrowheads="1"/>
            </p:cNvSpPr>
            <p:nvPr/>
          </p:nvSpPr>
          <p:spPr bwMode="auto">
            <a:xfrm>
              <a:off x="849" y="2064"/>
              <a:ext cx="40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123919" name="Text Box 15"/>
            <p:cNvSpPr txBox="1">
              <a:spLocks noChangeArrowheads="1"/>
            </p:cNvSpPr>
            <p:nvPr/>
          </p:nvSpPr>
          <p:spPr bwMode="auto">
            <a:xfrm>
              <a:off x="742" y="1776"/>
              <a:ext cx="51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1000</a:t>
              </a:r>
            </a:p>
          </p:txBody>
        </p:sp>
        <p:sp>
          <p:nvSpPr>
            <p:cNvPr id="123920" name="Text Box 16"/>
            <p:cNvSpPr txBox="1">
              <a:spLocks noChangeArrowheads="1"/>
            </p:cNvSpPr>
            <p:nvPr/>
          </p:nvSpPr>
          <p:spPr bwMode="auto">
            <a:xfrm>
              <a:off x="635" y="1488"/>
              <a:ext cx="6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10000</a:t>
              </a:r>
            </a:p>
          </p:txBody>
        </p:sp>
        <p:sp>
          <p:nvSpPr>
            <p:cNvPr id="123921" name="Text Box 17"/>
            <p:cNvSpPr txBox="1">
              <a:spLocks noChangeArrowheads="1"/>
            </p:cNvSpPr>
            <p:nvPr/>
          </p:nvSpPr>
          <p:spPr bwMode="auto">
            <a:xfrm>
              <a:off x="528" y="1200"/>
              <a:ext cx="73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100000</a:t>
              </a:r>
            </a:p>
          </p:txBody>
        </p:sp>
        <p:sp>
          <p:nvSpPr>
            <p:cNvPr id="62481" name="Line 18"/>
            <p:cNvSpPr>
              <a:spLocks noChangeShapeType="1"/>
            </p:cNvSpPr>
            <p:nvPr/>
          </p:nvSpPr>
          <p:spPr bwMode="auto">
            <a:xfrm>
              <a:off x="1536" y="2688"/>
              <a:ext cx="0" cy="9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2482" name="Line 19"/>
            <p:cNvSpPr>
              <a:spLocks noChangeShapeType="1"/>
            </p:cNvSpPr>
            <p:nvPr/>
          </p:nvSpPr>
          <p:spPr bwMode="auto">
            <a:xfrm>
              <a:off x="1824" y="2688"/>
              <a:ext cx="0" cy="9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2483" name="Line 20"/>
            <p:cNvSpPr>
              <a:spLocks noChangeShapeType="1"/>
            </p:cNvSpPr>
            <p:nvPr/>
          </p:nvSpPr>
          <p:spPr bwMode="auto">
            <a:xfrm>
              <a:off x="2112" y="2688"/>
              <a:ext cx="0" cy="9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2484" name="Line 21"/>
            <p:cNvSpPr>
              <a:spLocks noChangeShapeType="1"/>
            </p:cNvSpPr>
            <p:nvPr/>
          </p:nvSpPr>
          <p:spPr bwMode="auto">
            <a:xfrm>
              <a:off x="2400" y="2688"/>
              <a:ext cx="0" cy="9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2485" name="Line 22"/>
            <p:cNvSpPr>
              <a:spLocks noChangeShapeType="1"/>
            </p:cNvSpPr>
            <p:nvPr/>
          </p:nvSpPr>
          <p:spPr bwMode="auto">
            <a:xfrm>
              <a:off x="2688" y="2688"/>
              <a:ext cx="0" cy="9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>
              <a:off x="1430" y="2755"/>
              <a:ext cx="19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123928" name="Text Box 24"/>
            <p:cNvSpPr txBox="1">
              <a:spLocks noChangeArrowheads="1"/>
            </p:cNvSpPr>
            <p:nvPr/>
          </p:nvSpPr>
          <p:spPr bwMode="auto">
            <a:xfrm>
              <a:off x="1718" y="2755"/>
              <a:ext cx="2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2006" y="2755"/>
              <a:ext cx="2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123930" name="Text Box 26"/>
            <p:cNvSpPr txBox="1">
              <a:spLocks noChangeArrowheads="1"/>
            </p:cNvSpPr>
            <p:nvPr/>
          </p:nvSpPr>
          <p:spPr bwMode="auto">
            <a:xfrm>
              <a:off x="2294" y="2755"/>
              <a:ext cx="2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  <p:sp>
          <p:nvSpPr>
            <p:cNvPr id="123931" name="Text Box 27"/>
            <p:cNvSpPr txBox="1">
              <a:spLocks noChangeArrowheads="1"/>
            </p:cNvSpPr>
            <p:nvPr/>
          </p:nvSpPr>
          <p:spPr bwMode="auto">
            <a:xfrm>
              <a:off x="2582" y="2755"/>
              <a:ext cx="2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62491" name="Line 28"/>
            <p:cNvSpPr>
              <a:spLocks noChangeShapeType="1"/>
            </p:cNvSpPr>
            <p:nvPr/>
          </p:nvSpPr>
          <p:spPr bwMode="auto">
            <a:xfrm>
              <a:off x="2976" y="2688"/>
              <a:ext cx="0" cy="9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2492" name="Line 29"/>
            <p:cNvSpPr>
              <a:spLocks noChangeShapeType="1"/>
            </p:cNvSpPr>
            <p:nvPr/>
          </p:nvSpPr>
          <p:spPr bwMode="auto">
            <a:xfrm>
              <a:off x="3264" y="2688"/>
              <a:ext cx="0" cy="9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3934" name="Text Box 30"/>
            <p:cNvSpPr txBox="1">
              <a:spLocks noChangeArrowheads="1"/>
            </p:cNvSpPr>
            <p:nvPr/>
          </p:nvSpPr>
          <p:spPr bwMode="auto">
            <a:xfrm>
              <a:off x="2822" y="2755"/>
              <a:ext cx="2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6</a:t>
              </a:r>
            </a:p>
          </p:txBody>
        </p:sp>
        <p:sp>
          <p:nvSpPr>
            <p:cNvPr id="123935" name="Text Box 31"/>
            <p:cNvSpPr txBox="1">
              <a:spLocks noChangeArrowheads="1"/>
            </p:cNvSpPr>
            <p:nvPr/>
          </p:nvSpPr>
          <p:spPr bwMode="auto">
            <a:xfrm>
              <a:off x="3158" y="2755"/>
              <a:ext cx="2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7</a:t>
              </a:r>
            </a:p>
          </p:txBody>
        </p:sp>
        <p:sp>
          <p:nvSpPr>
            <p:cNvPr id="123936" name="Text Box 32"/>
            <p:cNvSpPr txBox="1">
              <a:spLocks noChangeArrowheads="1"/>
            </p:cNvSpPr>
            <p:nvPr/>
          </p:nvSpPr>
          <p:spPr bwMode="auto">
            <a:xfrm>
              <a:off x="473" y="787"/>
              <a:ext cx="179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# Static evaluations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23937" name="Text Box 33"/>
            <p:cNvSpPr txBox="1">
              <a:spLocks noChangeArrowheads="1"/>
            </p:cNvSpPr>
            <p:nvPr/>
          </p:nvSpPr>
          <p:spPr bwMode="auto">
            <a:xfrm>
              <a:off x="3936" y="2640"/>
              <a:ext cx="61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Depth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2497" name="Oval 34"/>
            <p:cNvSpPr>
              <a:spLocks noChangeArrowheads="1"/>
            </p:cNvSpPr>
            <p:nvPr/>
          </p:nvSpPr>
          <p:spPr bwMode="auto">
            <a:xfrm>
              <a:off x="1488" y="244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2498" name="Oval 35"/>
            <p:cNvSpPr>
              <a:spLocks noChangeArrowheads="1"/>
            </p:cNvSpPr>
            <p:nvPr/>
          </p:nvSpPr>
          <p:spPr bwMode="auto">
            <a:xfrm>
              <a:off x="1776" y="216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2499" name="Oval 36"/>
            <p:cNvSpPr>
              <a:spLocks noChangeArrowheads="1"/>
            </p:cNvSpPr>
            <p:nvPr/>
          </p:nvSpPr>
          <p:spPr bwMode="auto">
            <a:xfrm>
              <a:off x="2064" y="187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2500" name="Oval 37"/>
            <p:cNvSpPr>
              <a:spLocks noChangeArrowheads="1"/>
            </p:cNvSpPr>
            <p:nvPr/>
          </p:nvSpPr>
          <p:spPr bwMode="auto">
            <a:xfrm>
              <a:off x="2352" y="158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2501" name="Oval 38"/>
            <p:cNvSpPr>
              <a:spLocks noChangeArrowheads="1"/>
            </p:cNvSpPr>
            <p:nvPr/>
          </p:nvSpPr>
          <p:spPr bwMode="auto">
            <a:xfrm>
              <a:off x="2640" y="129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2502" name="Line 39"/>
            <p:cNvSpPr>
              <a:spLocks noChangeShapeType="1"/>
            </p:cNvSpPr>
            <p:nvPr/>
          </p:nvSpPr>
          <p:spPr bwMode="auto">
            <a:xfrm flipV="1">
              <a:off x="1248" y="1104"/>
              <a:ext cx="1632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3944" name="Text Box 40"/>
            <p:cNvSpPr txBox="1">
              <a:spLocks noChangeArrowheads="1"/>
            </p:cNvSpPr>
            <p:nvPr/>
          </p:nvSpPr>
          <p:spPr bwMode="auto">
            <a:xfrm>
              <a:off x="2822" y="860"/>
              <a:ext cx="9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No pruning</a:t>
              </a:r>
            </a:p>
          </p:txBody>
        </p:sp>
        <p:sp>
          <p:nvSpPr>
            <p:cNvPr id="123945" name="Text Box 41"/>
            <p:cNvSpPr txBox="1">
              <a:spLocks noChangeArrowheads="1"/>
            </p:cNvSpPr>
            <p:nvPr/>
          </p:nvSpPr>
          <p:spPr bwMode="auto">
            <a:xfrm>
              <a:off x="4870" y="720"/>
              <a:ext cx="602" cy="26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 = 10</a:t>
              </a:r>
            </a:p>
          </p:txBody>
        </p:sp>
        <p:sp>
          <p:nvSpPr>
            <p:cNvPr id="123946" name="Oval 42"/>
            <p:cNvSpPr>
              <a:spLocks noChangeArrowheads="1"/>
            </p:cNvSpPr>
            <p:nvPr/>
          </p:nvSpPr>
          <p:spPr bwMode="auto">
            <a:xfrm>
              <a:off x="1776" y="2352"/>
              <a:ext cx="48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23947" name="Oval 43"/>
            <p:cNvSpPr>
              <a:spLocks noChangeArrowheads="1"/>
            </p:cNvSpPr>
            <p:nvPr/>
          </p:nvSpPr>
          <p:spPr bwMode="auto">
            <a:xfrm>
              <a:off x="2064" y="2160"/>
              <a:ext cx="48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23948" name="Oval 44"/>
            <p:cNvSpPr>
              <a:spLocks noChangeArrowheads="1"/>
            </p:cNvSpPr>
            <p:nvPr/>
          </p:nvSpPr>
          <p:spPr bwMode="auto">
            <a:xfrm>
              <a:off x="2352" y="2016"/>
              <a:ext cx="48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23949" name="Oval 45"/>
            <p:cNvSpPr>
              <a:spLocks noChangeArrowheads="1"/>
            </p:cNvSpPr>
            <p:nvPr/>
          </p:nvSpPr>
          <p:spPr bwMode="auto">
            <a:xfrm>
              <a:off x="2640" y="1824"/>
              <a:ext cx="48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23950" name="Oval 46"/>
            <p:cNvSpPr>
              <a:spLocks noChangeArrowheads="1"/>
            </p:cNvSpPr>
            <p:nvPr/>
          </p:nvSpPr>
          <p:spPr bwMode="auto">
            <a:xfrm>
              <a:off x="2928" y="1680"/>
              <a:ext cx="48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2510" name="Line 47"/>
            <p:cNvSpPr>
              <a:spLocks noChangeShapeType="1"/>
            </p:cNvSpPr>
            <p:nvPr/>
          </p:nvSpPr>
          <p:spPr bwMode="auto">
            <a:xfrm flipV="1">
              <a:off x="1248" y="2400"/>
              <a:ext cx="528" cy="38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2511" name="Line 48"/>
            <p:cNvSpPr>
              <a:spLocks noChangeShapeType="1"/>
            </p:cNvSpPr>
            <p:nvPr/>
          </p:nvSpPr>
          <p:spPr bwMode="auto">
            <a:xfrm flipV="1">
              <a:off x="1776" y="2208"/>
              <a:ext cx="336" cy="1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2512" name="Line 49"/>
            <p:cNvSpPr>
              <a:spLocks noChangeShapeType="1"/>
            </p:cNvSpPr>
            <p:nvPr/>
          </p:nvSpPr>
          <p:spPr bwMode="auto">
            <a:xfrm flipV="1">
              <a:off x="2112" y="2064"/>
              <a:ext cx="288" cy="14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2513" name="Line 50"/>
            <p:cNvSpPr>
              <a:spLocks noChangeShapeType="1"/>
            </p:cNvSpPr>
            <p:nvPr/>
          </p:nvSpPr>
          <p:spPr bwMode="auto">
            <a:xfrm flipV="1">
              <a:off x="2400" y="1872"/>
              <a:ext cx="240" cy="1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2514" name="Line 51"/>
            <p:cNvSpPr>
              <a:spLocks noChangeShapeType="1"/>
            </p:cNvSpPr>
            <p:nvPr/>
          </p:nvSpPr>
          <p:spPr bwMode="auto">
            <a:xfrm flipV="1">
              <a:off x="2640" y="1728"/>
              <a:ext cx="336" cy="14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2515" name="Line 52"/>
            <p:cNvSpPr>
              <a:spLocks noChangeShapeType="1"/>
            </p:cNvSpPr>
            <p:nvPr/>
          </p:nvSpPr>
          <p:spPr bwMode="auto">
            <a:xfrm flipV="1">
              <a:off x="2976" y="1536"/>
              <a:ext cx="432" cy="1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3957" name="Text Box 53"/>
            <p:cNvSpPr txBox="1">
              <a:spLocks noChangeArrowheads="1"/>
            </p:cNvSpPr>
            <p:nvPr/>
          </p:nvSpPr>
          <p:spPr bwMode="auto">
            <a:xfrm>
              <a:off x="3446" y="1436"/>
              <a:ext cx="103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Alpha-Beta</a:t>
              </a:r>
            </a:p>
            <a:p>
              <a:pPr eaLnBrk="0" hangingPunct="0">
                <a:defRPr/>
              </a:pPr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Best case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762000" y="4724400"/>
            <a:ext cx="7924800" cy="2057400"/>
            <a:chOff x="912" y="3024"/>
            <a:chExt cx="3936" cy="1296"/>
          </a:xfrm>
          <a:solidFill>
            <a:schemeClr val="bg1"/>
          </a:solidFill>
        </p:grpSpPr>
        <p:sp>
          <p:nvSpPr>
            <p:cNvPr id="123959" name="Rectangle 55"/>
            <p:cNvSpPr>
              <a:spLocks noChangeArrowheads="1"/>
            </p:cNvSpPr>
            <p:nvPr/>
          </p:nvSpPr>
          <p:spPr bwMode="auto">
            <a:xfrm>
              <a:off x="912" y="3024"/>
              <a:ext cx="3936" cy="1296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23960" name="Text Box 56"/>
            <p:cNvSpPr txBox="1">
              <a:spLocks noChangeArrowheads="1"/>
            </p:cNvSpPr>
            <p:nvPr/>
          </p:nvSpPr>
          <p:spPr bwMode="auto">
            <a:xfrm>
              <a:off x="960" y="3072"/>
              <a:ext cx="1765" cy="2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- Note: algorithmic scale. </a:t>
              </a:r>
            </a:p>
          </p:txBody>
        </p:sp>
      </p:grpSp>
      <p:sp>
        <p:nvSpPr>
          <p:cNvPr id="123961" name="Text Box 57"/>
          <p:cNvSpPr txBox="1">
            <a:spLocks noChangeArrowheads="1"/>
          </p:cNvSpPr>
          <p:nvPr/>
        </p:nvSpPr>
        <p:spPr bwMode="auto">
          <a:xfrm>
            <a:off x="914400" y="5211763"/>
            <a:ext cx="525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Conclusion: still exponential growth !! </a:t>
            </a:r>
          </a:p>
        </p:txBody>
      </p:sp>
      <p:sp>
        <p:nvSpPr>
          <p:cNvPr id="123962" name="Text Box 58"/>
          <p:cNvSpPr txBox="1">
            <a:spLocks noChangeArrowheads="1"/>
          </p:cNvSpPr>
          <p:nvPr/>
        </p:nvSpPr>
        <p:spPr bwMode="auto">
          <a:xfrm>
            <a:off x="914400" y="5600700"/>
            <a:ext cx="79375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Worst case??</a:t>
            </a:r>
          </a:p>
          <a:p>
            <a:pPr eaLnBrk="0" hangingPunct="0">
              <a:defRPr/>
            </a:pP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For some trees alpha-beta does nothing,</a:t>
            </a:r>
          </a:p>
          <a:p>
            <a:pPr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For some trees: impossible to reorder to avoid cut-offs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</a:t>
            </a:r>
          </a:p>
          <a:p>
            <a:pPr eaLnBrk="0" hangingPunct="0">
              <a:defRPr/>
            </a:pPr>
            <a:endParaRPr lang="en-US" sz="220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23963" name="Line 59"/>
          <p:cNvSpPr>
            <a:spLocks noChangeShapeType="1"/>
          </p:cNvSpPr>
          <p:nvPr/>
        </p:nvSpPr>
        <p:spPr bwMode="auto">
          <a:xfrm flipV="1">
            <a:off x="1371600" y="3276600"/>
            <a:ext cx="0" cy="160020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3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61" grpId="0" autoUpdateAnimBg="0"/>
      <p:bldP spid="12396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1905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graph</a:t>
            </a:r>
          </a:p>
        </p:txBody>
      </p:sp>
      <p:pic>
        <p:nvPicPr>
          <p:cNvPr id="8195" name="Picture 6" descr="australia-csp.jpg                                              00105F05IRIDIA                         BC96F375: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736725"/>
            <a:ext cx="4851400" cy="3902075"/>
          </a:xfrm>
        </p:spPr>
      </p:pic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593725" y="17367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010400" cy="9144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horizon effect.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066800"/>
            <a:ext cx="6553200" cy="3581400"/>
            <a:chOff x="816" y="672"/>
            <a:chExt cx="4128" cy="2256"/>
          </a:xfrm>
        </p:grpSpPr>
        <p:sp>
          <p:nvSpPr>
            <p:cNvPr id="124932" name="Rectangle 4"/>
            <p:cNvSpPr>
              <a:spLocks noChangeArrowheads="1"/>
            </p:cNvSpPr>
            <p:nvPr/>
          </p:nvSpPr>
          <p:spPr bwMode="auto">
            <a:xfrm>
              <a:off x="816" y="672"/>
              <a:ext cx="4128" cy="2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3497" name="Oval 5"/>
            <p:cNvSpPr>
              <a:spLocks noChangeArrowheads="1"/>
            </p:cNvSpPr>
            <p:nvPr/>
          </p:nvSpPr>
          <p:spPr bwMode="auto">
            <a:xfrm>
              <a:off x="2832" y="864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3498" name="Oval 6"/>
            <p:cNvSpPr>
              <a:spLocks noChangeArrowheads="1"/>
            </p:cNvSpPr>
            <p:nvPr/>
          </p:nvSpPr>
          <p:spPr bwMode="auto">
            <a:xfrm>
              <a:off x="2496" y="1248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3499" name="Oval 7"/>
            <p:cNvSpPr>
              <a:spLocks noChangeArrowheads="1"/>
            </p:cNvSpPr>
            <p:nvPr/>
          </p:nvSpPr>
          <p:spPr bwMode="auto">
            <a:xfrm>
              <a:off x="2256" y="168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cxnSp>
          <p:nvCxnSpPr>
            <p:cNvPr id="63500" name="AutoShape 8"/>
            <p:cNvCxnSpPr>
              <a:cxnSpLocks noChangeShapeType="1"/>
              <a:stCxn id="63497" idx="3"/>
              <a:endCxn id="63498" idx="7"/>
            </p:cNvCxnSpPr>
            <p:nvPr/>
          </p:nvCxnSpPr>
          <p:spPr bwMode="auto">
            <a:xfrm flipH="1">
              <a:off x="2578" y="946"/>
              <a:ext cx="268" cy="3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01" name="AutoShape 9"/>
            <p:cNvCxnSpPr>
              <a:cxnSpLocks noChangeShapeType="1"/>
              <a:stCxn id="63498" idx="3"/>
              <a:endCxn id="63499" idx="0"/>
            </p:cNvCxnSpPr>
            <p:nvPr/>
          </p:nvCxnSpPr>
          <p:spPr bwMode="auto">
            <a:xfrm flipH="1">
              <a:off x="2304" y="1330"/>
              <a:ext cx="206" cy="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4938" name="Rectangle 10"/>
            <p:cNvSpPr>
              <a:spLocks noChangeArrowheads="1"/>
            </p:cNvSpPr>
            <p:nvPr/>
          </p:nvSpPr>
          <p:spPr bwMode="auto">
            <a:xfrm>
              <a:off x="1008" y="1584"/>
              <a:ext cx="100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Queen lost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endParaRPr>
            </a:p>
          </p:txBody>
        </p:sp>
        <p:sp>
          <p:nvSpPr>
            <p:cNvPr id="63503" name="Oval 11"/>
            <p:cNvSpPr>
              <a:spLocks noChangeArrowheads="1"/>
            </p:cNvSpPr>
            <p:nvPr/>
          </p:nvSpPr>
          <p:spPr bwMode="auto">
            <a:xfrm>
              <a:off x="3120" y="1248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3504" name="Oval 12"/>
            <p:cNvSpPr>
              <a:spLocks noChangeArrowheads="1"/>
            </p:cNvSpPr>
            <p:nvPr/>
          </p:nvSpPr>
          <p:spPr bwMode="auto">
            <a:xfrm>
              <a:off x="3264" y="1680"/>
              <a:ext cx="96" cy="96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3505" name="Oval 13"/>
            <p:cNvSpPr>
              <a:spLocks noChangeArrowheads="1"/>
            </p:cNvSpPr>
            <p:nvPr/>
          </p:nvSpPr>
          <p:spPr bwMode="auto">
            <a:xfrm>
              <a:off x="3360" y="216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cxnSp>
          <p:nvCxnSpPr>
            <p:cNvPr id="63506" name="AutoShape 14"/>
            <p:cNvCxnSpPr>
              <a:cxnSpLocks noChangeShapeType="1"/>
              <a:stCxn id="63497" idx="5"/>
              <a:endCxn id="63503" idx="0"/>
            </p:cNvCxnSpPr>
            <p:nvPr/>
          </p:nvCxnSpPr>
          <p:spPr bwMode="auto">
            <a:xfrm>
              <a:off x="2914" y="946"/>
              <a:ext cx="254" cy="30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07" name="AutoShape 15"/>
            <p:cNvCxnSpPr>
              <a:cxnSpLocks noChangeShapeType="1"/>
              <a:stCxn id="63503" idx="5"/>
              <a:endCxn id="63504" idx="0"/>
            </p:cNvCxnSpPr>
            <p:nvPr/>
          </p:nvCxnSpPr>
          <p:spPr bwMode="auto">
            <a:xfrm>
              <a:off x="3202" y="1330"/>
              <a:ext cx="110" cy="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08" name="AutoShape 16"/>
            <p:cNvCxnSpPr>
              <a:cxnSpLocks noChangeShapeType="1"/>
              <a:stCxn id="63504" idx="5"/>
              <a:endCxn id="63505" idx="0"/>
            </p:cNvCxnSpPr>
            <p:nvPr/>
          </p:nvCxnSpPr>
          <p:spPr bwMode="auto">
            <a:xfrm>
              <a:off x="3346" y="1762"/>
              <a:ext cx="62" cy="3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09" name="AutoShape 17"/>
            <p:cNvCxnSpPr>
              <a:cxnSpLocks noChangeShapeType="1"/>
              <a:stCxn id="63505" idx="4"/>
              <a:endCxn id="63511" idx="0"/>
            </p:cNvCxnSpPr>
            <p:nvPr/>
          </p:nvCxnSpPr>
          <p:spPr bwMode="auto">
            <a:xfrm>
              <a:off x="3408" y="2256"/>
              <a:ext cx="48" cy="4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4946" name="Rectangle 18"/>
            <p:cNvSpPr>
              <a:spLocks noChangeArrowheads="1"/>
            </p:cNvSpPr>
            <p:nvPr/>
          </p:nvSpPr>
          <p:spPr bwMode="auto">
            <a:xfrm>
              <a:off x="3687" y="1584"/>
              <a:ext cx="87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Pawn lost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endParaRPr>
            </a:p>
          </p:txBody>
        </p:sp>
        <p:sp>
          <p:nvSpPr>
            <p:cNvPr id="63511" name="Oval 19"/>
            <p:cNvSpPr>
              <a:spLocks noChangeArrowheads="1"/>
            </p:cNvSpPr>
            <p:nvPr/>
          </p:nvSpPr>
          <p:spPr bwMode="auto">
            <a:xfrm>
              <a:off x="3408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24948" name="Rectangle 20"/>
            <p:cNvSpPr>
              <a:spLocks noChangeArrowheads="1"/>
            </p:cNvSpPr>
            <p:nvPr/>
          </p:nvSpPr>
          <p:spPr bwMode="auto">
            <a:xfrm>
              <a:off x="3792" y="2611"/>
              <a:ext cx="100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Queen lost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endParaRPr>
            </a:p>
          </p:txBody>
        </p:sp>
        <p:sp>
          <p:nvSpPr>
            <p:cNvPr id="63513" name="AutoShape 21"/>
            <p:cNvSpPr>
              <a:spLocks noChangeArrowheads="1"/>
            </p:cNvSpPr>
            <p:nvPr/>
          </p:nvSpPr>
          <p:spPr bwMode="auto">
            <a:xfrm>
              <a:off x="1968" y="1680"/>
              <a:ext cx="231" cy="114"/>
            </a:xfrm>
            <a:prstGeom prst="leftArrow">
              <a:avLst>
                <a:gd name="adj1" fmla="val 50000"/>
                <a:gd name="adj2" fmla="val 50658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3514" name="AutoShape 22"/>
            <p:cNvSpPr>
              <a:spLocks noChangeArrowheads="1"/>
            </p:cNvSpPr>
            <p:nvPr/>
          </p:nvSpPr>
          <p:spPr bwMode="auto">
            <a:xfrm flipH="1">
              <a:off x="3417" y="1680"/>
              <a:ext cx="231" cy="114"/>
            </a:xfrm>
            <a:prstGeom prst="leftArrow">
              <a:avLst>
                <a:gd name="adj1" fmla="val 50000"/>
                <a:gd name="adj2" fmla="val 50658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3515" name="AutoShape 23"/>
            <p:cNvSpPr>
              <a:spLocks noChangeArrowheads="1"/>
            </p:cNvSpPr>
            <p:nvPr/>
          </p:nvSpPr>
          <p:spPr bwMode="auto">
            <a:xfrm flipH="1">
              <a:off x="3552" y="2688"/>
              <a:ext cx="231" cy="114"/>
            </a:xfrm>
            <a:prstGeom prst="leftArrow">
              <a:avLst>
                <a:gd name="adj1" fmla="val 50000"/>
                <a:gd name="adj2" fmla="val 50658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sp>
        <p:nvSpPr>
          <p:cNvPr id="124952" name="Line 24"/>
          <p:cNvSpPr>
            <a:spLocks noChangeShapeType="1"/>
          </p:cNvSpPr>
          <p:nvPr/>
        </p:nvSpPr>
        <p:spPr bwMode="auto">
          <a:xfrm>
            <a:off x="1524000" y="3048000"/>
            <a:ext cx="6096000" cy="0"/>
          </a:xfrm>
          <a:prstGeom prst="line">
            <a:avLst/>
          </a:prstGeom>
          <a:noFill/>
          <a:ln w="5715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4953" name="Text Box 25"/>
          <p:cNvSpPr txBox="1">
            <a:spLocks noChangeArrowheads="1"/>
          </p:cNvSpPr>
          <p:nvPr/>
        </p:nvSpPr>
        <p:spPr bwMode="auto">
          <a:xfrm>
            <a:off x="2193925" y="3117850"/>
            <a:ext cx="307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2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horizon = depth bound</a:t>
            </a:r>
          </a:p>
          <a:p>
            <a:pPr eaLnBrk="0" hangingPunct="0">
              <a:defRPr/>
            </a:pPr>
            <a:r>
              <a:rPr lang="en-US" sz="22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of mini-max </a:t>
            </a:r>
          </a:p>
        </p:txBody>
      </p:sp>
      <p:sp>
        <p:nvSpPr>
          <p:cNvPr id="124954" name="Text Box 26"/>
          <p:cNvSpPr txBox="1">
            <a:spLocks noChangeArrowheads="1"/>
          </p:cNvSpPr>
          <p:nvPr/>
        </p:nvSpPr>
        <p:spPr bwMode="auto">
          <a:xfrm>
            <a:off x="822325" y="4864100"/>
            <a:ext cx="7559675" cy="14779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Because of the depth-bound</a:t>
            </a:r>
          </a:p>
          <a:p>
            <a:pPr lvl="1" eaLnBrk="0" hangingPunct="0">
              <a:buClr>
                <a:srgbClr val="006600"/>
              </a:buClr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we prefer to delay disasters, although we don’t 	prevent them !!</a:t>
            </a:r>
          </a:p>
          <a:p>
            <a:pPr lvl="1" eaLnBrk="0" hangingPunct="0">
              <a:buClr>
                <a:srgbClr val="006600"/>
              </a:buClr>
              <a:defRPr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  <a:p>
            <a:pPr lvl="1" eaLnBrk="0" hangingPunct="0">
              <a:buClr>
                <a:srgbClr val="006600"/>
              </a:buClr>
              <a:defRPr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24955" name="Rectangle 27"/>
          <p:cNvSpPr>
            <a:spLocks noChangeArrowheads="1"/>
          </p:cNvSpPr>
          <p:nvPr/>
        </p:nvSpPr>
        <p:spPr bwMode="auto">
          <a:xfrm>
            <a:off x="952500" y="5864225"/>
            <a:ext cx="6324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Clr>
                <a:srgbClr val="006600"/>
              </a:buClr>
              <a:buSzPct val="55000"/>
            </a:pPr>
            <a:r>
              <a:rPr lang="en-US" altLang="id-ID" sz="2800"/>
              <a:t> </a:t>
            </a:r>
            <a:r>
              <a:rPr lang="en-US" altLang="id-ID" sz="2800">
                <a:solidFill>
                  <a:srgbClr val="C00000"/>
                </a:solidFill>
              </a:rPr>
              <a:t>solution: heuristic continuations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4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53" grpId="0" autoUpdateAnimBg="0"/>
      <p:bldP spid="124954" grpId="0" animBg="1" autoUpdateAnimBg="0"/>
      <p:bldP spid="124955" grpId="0" build="p" bldLvl="2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239000" cy="9144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Continuation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295400"/>
            <a:ext cx="7772400" cy="2057400"/>
            <a:chOff x="144" y="672"/>
            <a:chExt cx="5472" cy="1296"/>
          </a:xfrm>
          <a:solidFill>
            <a:schemeClr val="bg1"/>
          </a:solidFill>
        </p:grpSpPr>
        <p:sp>
          <p:nvSpPr>
            <p:cNvPr id="125956" name="Rectangle 4"/>
            <p:cNvSpPr>
              <a:spLocks noChangeArrowheads="1"/>
            </p:cNvSpPr>
            <p:nvPr/>
          </p:nvSpPr>
          <p:spPr bwMode="auto">
            <a:xfrm>
              <a:off x="144" y="672"/>
              <a:ext cx="5472" cy="12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5957" name="Text Box 5"/>
            <p:cNvSpPr txBox="1">
              <a:spLocks noChangeArrowheads="1"/>
            </p:cNvSpPr>
            <p:nvPr/>
          </p:nvSpPr>
          <p:spPr bwMode="auto">
            <a:xfrm>
              <a:off x="192" y="720"/>
              <a:ext cx="5424" cy="40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In situations that are identifies as strategically crucial</a:t>
              </a:r>
            </a:p>
            <a:p>
              <a:pPr eaLnBrk="0" hangingPunct="0">
                <a:defRPr/>
              </a:pPr>
              <a:r>
                <a:rPr lang="en-US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e.g</a:t>
              </a: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: king in danger, imminent piece loss, pawn to become as queens, ... </a:t>
              </a:r>
            </a:p>
          </p:txBody>
        </p:sp>
      </p:grp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1350963" y="2209800"/>
            <a:ext cx="4986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extend the search beyond the depth-bound !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14400" y="3352800"/>
            <a:ext cx="7772400" cy="3200400"/>
            <a:chOff x="576" y="2112"/>
            <a:chExt cx="4800" cy="2016"/>
          </a:xfrm>
        </p:grpSpPr>
        <p:sp>
          <p:nvSpPr>
            <p:cNvPr id="125960" name="Rectangle 8"/>
            <p:cNvSpPr>
              <a:spLocks noChangeArrowheads="1"/>
            </p:cNvSpPr>
            <p:nvPr/>
          </p:nvSpPr>
          <p:spPr bwMode="auto">
            <a:xfrm>
              <a:off x="576" y="2112"/>
              <a:ext cx="4800" cy="2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grpSp>
          <p:nvGrpSpPr>
            <p:cNvPr id="64522" name="Group 9"/>
            <p:cNvGrpSpPr>
              <a:grpSpLocks/>
            </p:cNvGrpSpPr>
            <p:nvPr/>
          </p:nvGrpSpPr>
          <p:grpSpPr bwMode="auto">
            <a:xfrm>
              <a:off x="960" y="2304"/>
              <a:ext cx="3840" cy="1728"/>
              <a:chOff x="960" y="2304"/>
              <a:chExt cx="3840" cy="1728"/>
            </a:xfrm>
          </p:grpSpPr>
          <p:sp>
            <p:nvSpPr>
              <p:cNvPr id="64523" name="Oval 10"/>
              <p:cNvSpPr>
                <a:spLocks noChangeArrowheads="1"/>
              </p:cNvSpPr>
              <p:nvPr/>
            </p:nvSpPr>
            <p:spPr bwMode="auto">
              <a:xfrm>
                <a:off x="2856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64524" name="Oval 11"/>
              <p:cNvSpPr>
                <a:spLocks noChangeArrowheads="1"/>
              </p:cNvSpPr>
              <p:nvPr/>
            </p:nvSpPr>
            <p:spPr bwMode="auto">
              <a:xfrm>
                <a:off x="144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64525" name="Oval 12"/>
              <p:cNvSpPr>
                <a:spLocks noChangeArrowheads="1"/>
              </p:cNvSpPr>
              <p:nvPr/>
            </p:nvSpPr>
            <p:spPr bwMode="auto">
              <a:xfrm>
                <a:off x="2856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64526" name="Oval 13"/>
              <p:cNvSpPr>
                <a:spLocks noChangeArrowheads="1"/>
              </p:cNvSpPr>
              <p:nvPr/>
            </p:nvSpPr>
            <p:spPr bwMode="auto">
              <a:xfrm>
                <a:off x="432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64527" name="Oval 14"/>
              <p:cNvSpPr>
                <a:spLocks noChangeArrowheads="1"/>
              </p:cNvSpPr>
              <p:nvPr/>
            </p:nvSpPr>
            <p:spPr bwMode="auto">
              <a:xfrm>
                <a:off x="960" y="31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64528" name="Oval 15"/>
              <p:cNvSpPr>
                <a:spLocks noChangeArrowheads="1"/>
              </p:cNvSpPr>
              <p:nvPr/>
            </p:nvSpPr>
            <p:spPr bwMode="auto">
              <a:xfrm>
                <a:off x="2376" y="31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64529" name="Oval 16"/>
              <p:cNvSpPr>
                <a:spLocks noChangeArrowheads="1"/>
              </p:cNvSpPr>
              <p:nvPr/>
            </p:nvSpPr>
            <p:spPr bwMode="auto">
              <a:xfrm>
                <a:off x="3840" y="31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64530" name="Oval 17"/>
              <p:cNvSpPr>
                <a:spLocks noChangeArrowheads="1"/>
              </p:cNvSpPr>
              <p:nvPr/>
            </p:nvSpPr>
            <p:spPr bwMode="auto">
              <a:xfrm>
                <a:off x="1440" y="31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64531" name="Oval 18"/>
              <p:cNvSpPr>
                <a:spLocks noChangeArrowheads="1"/>
              </p:cNvSpPr>
              <p:nvPr/>
            </p:nvSpPr>
            <p:spPr bwMode="auto">
              <a:xfrm>
                <a:off x="2856" y="31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64532" name="Oval 19"/>
              <p:cNvSpPr>
                <a:spLocks noChangeArrowheads="1"/>
              </p:cNvSpPr>
              <p:nvPr/>
            </p:nvSpPr>
            <p:spPr bwMode="auto">
              <a:xfrm>
                <a:off x="3252" y="348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64533" name="Oval 20"/>
              <p:cNvSpPr>
                <a:spLocks noChangeArrowheads="1"/>
              </p:cNvSpPr>
              <p:nvPr/>
            </p:nvSpPr>
            <p:spPr bwMode="auto">
              <a:xfrm>
                <a:off x="1824" y="31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64534" name="Oval 21"/>
              <p:cNvSpPr>
                <a:spLocks noChangeArrowheads="1"/>
              </p:cNvSpPr>
              <p:nvPr/>
            </p:nvSpPr>
            <p:spPr bwMode="auto">
              <a:xfrm>
                <a:off x="3252" y="31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64535" name="Oval 22"/>
              <p:cNvSpPr>
                <a:spLocks noChangeArrowheads="1"/>
              </p:cNvSpPr>
              <p:nvPr/>
            </p:nvSpPr>
            <p:spPr bwMode="auto">
              <a:xfrm>
                <a:off x="4704" y="31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64536" name="Oval 23"/>
              <p:cNvSpPr>
                <a:spLocks noChangeArrowheads="1"/>
              </p:cNvSpPr>
              <p:nvPr/>
            </p:nvSpPr>
            <p:spPr bwMode="auto">
              <a:xfrm>
                <a:off x="3252" y="39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64537" name="Oval 24"/>
              <p:cNvSpPr>
                <a:spLocks noChangeArrowheads="1"/>
              </p:cNvSpPr>
              <p:nvPr/>
            </p:nvSpPr>
            <p:spPr bwMode="auto">
              <a:xfrm>
                <a:off x="1200" y="348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64538" name="Oval 25"/>
              <p:cNvSpPr>
                <a:spLocks noChangeArrowheads="1"/>
              </p:cNvSpPr>
              <p:nvPr/>
            </p:nvSpPr>
            <p:spPr bwMode="auto">
              <a:xfrm>
                <a:off x="1680" y="348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64539" name="Oval 26"/>
              <p:cNvSpPr>
                <a:spLocks noChangeArrowheads="1"/>
              </p:cNvSpPr>
              <p:nvPr/>
            </p:nvSpPr>
            <p:spPr bwMode="auto">
              <a:xfrm>
                <a:off x="1200" y="38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cxnSp>
            <p:nvCxnSpPr>
              <p:cNvPr id="64540" name="AutoShape 27"/>
              <p:cNvCxnSpPr>
                <a:cxnSpLocks noChangeShapeType="1"/>
                <a:stCxn id="64523" idx="4"/>
                <a:endCxn id="64524" idx="7"/>
              </p:cNvCxnSpPr>
              <p:nvPr/>
            </p:nvCxnSpPr>
            <p:spPr bwMode="auto">
              <a:xfrm flipH="1">
                <a:off x="1522" y="2400"/>
                <a:ext cx="1382" cy="30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41" name="AutoShape 28"/>
              <p:cNvCxnSpPr>
                <a:cxnSpLocks noChangeShapeType="1"/>
                <a:stCxn id="64523" idx="4"/>
                <a:endCxn id="64525" idx="0"/>
              </p:cNvCxnSpPr>
              <p:nvPr/>
            </p:nvCxnSpPr>
            <p:spPr bwMode="auto">
              <a:xfrm>
                <a:off x="2904" y="2400"/>
                <a:ext cx="0" cy="28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42" name="AutoShape 29"/>
              <p:cNvCxnSpPr>
                <a:cxnSpLocks noChangeShapeType="1"/>
                <a:stCxn id="64523" idx="4"/>
                <a:endCxn id="64526" idx="1"/>
              </p:cNvCxnSpPr>
              <p:nvPr/>
            </p:nvCxnSpPr>
            <p:spPr bwMode="auto">
              <a:xfrm>
                <a:off x="2904" y="2400"/>
                <a:ext cx="1430" cy="30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43" name="AutoShape 30"/>
              <p:cNvCxnSpPr>
                <a:cxnSpLocks noChangeShapeType="1"/>
                <a:stCxn id="64524" idx="3"/>
                <a:endCxn id="64527" idx="7"/>
              </p:cNvCxnSpPr>
              <p:nvPr/>
            </p:nvCxnSpPr>
            <p:spPr bwMode="auto">
              <a:xfrm flipH="1">
                <a:off x="1042" y="2770"/>
                <a:ext cx="412" cy="36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44" name="AutoShape 31"/>
              <p:cNvCxnSpPr>
                <a:cxnSpLocks noChangeShapeType="1"/>
                <a:stCxn id="64524" idx="4"/>
                <a:endCxn id="64530" idx="0"/>
              </p:cNvCxnSpPr>
              <p:nvPr/>
            </p:nvCxnSpPr>
            <p:spPr bwMode="auto">
              <a:xfrm>
                <a:off x="1488" y="2784"/>
                <a:ext cx="0" cy="33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45" name="AutoShape 32"/>
              <p:cNvCxnSpPr>
                <a:cxnSpLocks noChangeShapeType="1"/>
                <a:stCxn id="64524" idx="5"/>
                <a:endCxn id="64533" idx="0"/>
              </p:cNvCxnSpPr>
              <p:nvPr/>
            </p:nvCxnSpPr>
            <p:spPr bwMode="auto">
              <a:xfrm>
                <a:off x="1522" y="2770"/>
                <a:ext cx="350" cy="35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46" name="AutoShape 33"/>
              <p:cNvCxnSpPr>
                <a:cxnSpLocks noChangeShapeType="1"/>
                <a:stCxn id="64525" idx="3"/>
                <a:endCxn id="64528" idx="0"/>
              </p:cNvCxnSpPr>
              <p:nvPr/>
            </p:nvCxnSpPr>
            <p:spPr bwMode="auto">
              <a:xfrm flipH="1">
                <a:off x="2424" y="2770"/>
                <a:ext cx="446" cy="35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47" name="AutoShape 34"/>
              <p:cNvCxnSpPr>
                <a:cxnSpLocks noChangeShapeType="1"/>
                <a:stCxn id="64525" idx="4"/>
                <a:endCxn id="64531" idx="0"/>
              </p:cNvCxnSpPr>
              <p:nvPr/>
            </p:nvCxnSpPr>
            <p:spPr bwMode="auto">
              <a:xfrm>
                <a:off x="2904" y="2784"/>
                <a:ext cx="0" cy="33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48" name="AutoShape 35"/>
              <p:cNvCxnSpPr>
                <a:cxnSpLocks noChangeShapeType="1"/>
                <a:stCxn id="64525" idx="5"/>
                <a:endCxn id="64534" idx="1"/>
              </p:cNvCxnSpPr>
              <p:nvPr/>
            </p:nvCxnSpPr>
            <p:spPr bwMode="auto">
              <a:xfrm>
                <a:off x="2938" y="2770"/>
                <a:ext cx="328" cy="36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49" name="AutoShape 36"/>
              <p:cNvCxnSpPr>
                <a:cxnSpLocks noChangeShapeType="1"/>
                <a:stCxn id="64526" idx="3"/>
                <a:endCxn id="64529" idx="7"/>
              </p:cNvCxnSpPr>
              <p:nvPr/>
            </p:nvCxnSpPr>
            <p:spPr bwMode="auto">
              <a:xfrm flipH="1">
                <a:off x="3922" y="2770"/>
                <a:ext cx="412" cy="36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50" name="AutoShape 37"/>
              <p:cNvCxnSpPr>
                <a:cxnSpLocks noChangeShapeType="1"/>
                <a:stCxn id="64526" idx="5"/>
                <a:endCxn id="64535" idx="0"/>
              </p:cNvCxnSpPr>
              <p:nvPr/>
            </p:nvCxnSpPr>
            <p:spPr bwMode="auto">
              <a:xfrm>
                <a:off x="4402" y="2770"/>
                <a:ext cx="350" cy="35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51" name="AutoShape 38"/>
              <p:cNvCxnSpPr>
                <a:cxnSpLocks noChangeShapeType="1"/>
                <a:stCxn id="64530" idx="3"/>
                <a:endCxn id="64537" idx="7"/>
              </p:cNvCxnSpPr>
              <p:nvPr/>
            </p:nvCxnSpPr>
            <p:spPr bwMode="auto">
              <a:xfrm flipH="1">
                <a:off x="1282" y="3202"/>
                <a:ext cx="172" cy="2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52" name="AutoShape 39"/>
              <p:cNvCxnSpPr>
                <a:cxnSpLocks noChangeShapeType="1"/>
                <a:stCxn id="64530" idx="5"/>
                <a:endCxn id="64538" idx="1"/>
              </p:cNvCxnSpPr>
              <p:nvPr/>
            </p:nvCxnSpPr>
            <p:spPr bwMode="auto">
              <a:xfrm>
                <a:off x="1522" y="3202"/>
                <a:ext cx="172" cy="2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53" name="AutoShape 40"/>
              <p:cNvCxnSpPr>
                <a:cxnSpLocks noChangeShapeType="1"/>
                <a:stCxn id="64537" idx="4"/>
                <a:endCxn id="64539" idx="0"/>
              </p:cNvCxnSpPr>
              <p:nvPr/>
            </p:nvCxnSpPr>
            <p:spPr bwMode="auto">
              <a:xfrm>
                <a:off x="1248" y="3576"/>
                <a:ext cx="0" cy="31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54" name="AutoShape 41"/>
              <p:cNvCxnSpPr>
                <a:cxnSpLocks noChangeShapeType="1"/>
                <a:stCxn id="64534" idx="4"/>
                <a:endCxn id="64532" idx="0"/>
              </p:cNvCxnSpPr>
              <p:nvPr/>
            </p:nvCxnSpPr>
            <p:spPr bwMode="auto">
              <a:xfrm>
                <a:off x="3300" y="3216"/>
                <a:ext cx="0" cy="26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55" name="AutoShape 42"/>
              <p:cNvCxnSpPr>
                <a:cxnSpLocks noChangeShapeType="1"/>
                <a:stCxn id="64532" idx="4"/>
                <a:endCxn id="64536" idx="0"/>
              </p:cNvCxnSpPr>
              <p:nvPr/>
            </p:nvCxnSpPr>
            <p:spPr bwMode="auto">
              <a:xfrm>
                <a:off x="3300" y="3576"/>
                <a:ext cx="0" cy="3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990600" y="5181600"/>
            <a:ext cx="7505700" cy="427038"/>
            <a:chOff x="624" y="3264"/>
            <a:chExt cx="4728" cy="269"/>
          </a:xfrm>
        </p:grpSpPr>
        <p:sp>
          <p:nvSpPr>
            <p:cNvPr id="64519" name="Line 44"/>
            <p:cNvSpPr>
              <a:spLocks noChangeShapeType="1"/>
            </p:cNvSpPr>
            <p:nvPr/>
          </p:nvSpPr>
          <p:spPr bwMode="auto">
            <a:xfrm>
              <a:off x="624" y="3312"/>
              <a:ext cx="4656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5997" name="Text Box 45"/>
            <p:cNvSpPr txBox="1">
              <a:spLocks noChangeArrowheads="1"/>
            </p:cNvSpPr>
            <p:nvPr/>
          </p:nvSpPr>
          <p:spPr bwMode="auto">
            <a:xfrm>
              <a:off x="4201" y="3264"/>
              <a:ext cx="115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depth-bound</a:t>
              </a: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5088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bounds: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2000250"/>
            <a:ext cx="8077200" cy="2362200"/>
            <a:chOff x="288" y="960"/>
            <a:chExt cx="5088" cy="1488"/>
          </a:xfrm>
          <a:solidFill>
            <a:schemeClr val="bg1"/>
          </a:solidFill>
        </p:grpSpPr>
        <p:sp>
          <p:nvSpPr>
            <p:cNvPr id="128004" name="Rectangle 4"/>
            <p:cNvSpPr>
              <a:spLocks noChangeArrowheads="1"/>
            </p:cNvSpPr>
            <p:nvPr/>
          </p:nvSpPr>
          <p:spPr bwMode="auto">
            <a:xfrm>
              <a:off x="288" y="960"/>
              <a:ext cx="5088" cy="14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8005" name="Text Box 5"/>
            <p:cNvSpPr txBox="1">
              <a:spLocks noChangeArrowheads="1"/>
            </p:cNvSpPr>
            <p:nvPr/>
          </p:nvSpPr>
          <p:spPr bwMode="auto">
            <a:xfrm>
              <a:off x="336" y="1008"/>
              <a:ext cx="4704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How to play within reasonable time bounds? </a:t>
              </a:r>
            </a:p>
          </p:txBody>
        </p:sp>
      </p:grp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066800" y="2609850"/>
            <a:ext cx="59832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Even with fixed depth-bound, times can vary strongly!</a:t>
            </a:r>
          </a:p>
          <a:p>
            <a:pPr eaLnBrk="0" hangingPunct="0"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eaLnBrk="0" hangingPunct="0">
              <a:defRPr/>
            </a:pPr>
            <a:r>
              <a:rPr lang="en-US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Solution: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</a:t>
            </a:r>
            <a:r>
              <a:rPr 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Iterative Deepening !!!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0288" y="1785938"/>
            <a:ext cx="7656512" cy="4691062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id-ID" sz="2400" smtClean="0"/>
              <a:t>alpha-beta algorithm does the same calculation as minimax, and is more efficient since it prunes irrelevant branches.</a:t>
            </a:r>
          </a:p>
          <a:p>
            <a:r>
              <a:rPr lang="en-US" altLang="id-ID" sz="2400" smtClean="0"/>
              <a:t>usually, the complete game tree is not expanded, search is cut off at some point and an evaluation function calculated to estimate the utility of a state.</a:t>
            </a:r>
          </a:p>
          <a:p>
            <a:endParaRPr lang="en-US" altLang="id-ID" sz="2400" smtClean="0"/>
          </a:p>
          <a:p>
            <a:r>
              <a:rPr lang="en-US" altLang="id-ID" sz="2400" smtClean="0"/>
              <a:t>So far, for a possibly good and efficient search:</a:t>
            </a:r>
          </a:p>
          <a:p>
            <a:pPr lvl="2"/>
            <a:r>
              <a:rPr lang="en-US" altLang="id-ID" smtClean="0"/>
              <a:t>select good search method/technique</a:t>
            </a:r>
          </a:p>
          <a:p>
            <a:pPr lvl="2"/>
            <a:r>
              <a:rPr lang="en-US" altLang="id-ID" smtClean="0"/>
              <a:t>provide info/heuristic if possible</a:t>
            </a:r>
          </a:p>
          <a:p>
            <a:pPr lvl="2"/>
            <a:r>
              <a:rPr lang="en-US" altLang="id-ID" smtClean="0"/>
              <a:t>apply prune irrelevant branches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/>
        </p:nvSpPr>
        <p:spPr bwMode="auto">
          <a:xfrm flipV="1">
            <a:off x="990600" y="5791200"/>
            <a:ext cx="815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rot="10800000"/>
          <a:lstStyle/>
          <a:p>
            <a:pPr eaLnBrk="0" hangingPunct="0">
              <a:buFontTx/>
              <a:buChar char="•"/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 flipV="1">
            <a:off x="990600" y="6477000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7589" name="Oval 6"/>
          <p:cNvSpPr>
            <a:spLocks noChangeArrowheads="1"/>
          </p:cNvSpPr>
          <p:nvPr/>
        </p:nvSpPr>
        <p:spPr bwMode="auto">
          <a:xfrm>
            <a:off x="2998788" y="0"/>
            <a:ext cx="3490912" cy="3806825"/>
          </a:xfrm>
          <a:prstGeom prst="ellipse">
            <a:avLst/>
          </a:prstGeom>
          <a:gradFill rotWithShape="0">
            <a:gsLst>
              <a:gs pos="0">
                <a:srgbClr val="008000"/>
              </a:gs>
              <a:gs pos="100000">
                <a:srgbClr val="0048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id-ID" sz="2400">
              <a:latin typeface="Times New Roman" panose="02020603050405020304" pitchFamily="18" charset="0"/>
            </a:endParaRPr>
          </a:p>
        </p:txBody>
      </p:sp>
      <p:grpSp>
        <p:nvGrpSpPr>
          <p:cNvPr id="67590" name="Group 7"/>
          <p:cNvGrpSpPr>
            <a:grpSpLocks/>
          </p:cNvGrpSpPr>
          <p:nvPr/>
        </p:nvGrpSpPr>
        <p:grpSpPr bwMode="auto">
          <a:xfrm>
            <a:off x="3898900" y="2374900"/>
            <a:ext cx="3873500" cy="3644900"/>
            <a:chOff x="2456" y="2151"/>
            <a:chExt cx="2200" cy="2013"/>
          </a:xfrm>
        </p:grpSpPr>
        <p:sp>
          <p:nvSpPr>
            <p:cNvPr id="67599" name="Oval 8"/>
            <p:cNvSpPr>
              <a:spLocks noChangeArrowheads="1"/>
            </p:cNvSpPr>
            <p:nvPr/>
          </p:nvSpPr>
          <p:spPr bwMode="auto">
            <a:xfrm>
              <a:off x="2456" y="2165"/>
              <a:ext cx="2200" cy="1999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52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7600" name="Freeform 9"/>
            <p:cNvSpPr>
              <a:spLocks/>
            </p:cNvSpPr>
            <p:nvPr/>
          </p:nvSpPr>
          <p:spPr bwMode="auto">
            <a:xfrm>
              <a:off x="2996" y="2151"/>
              <a:ext cx="1067" cy="794"/>
            </a:xfrm>
            <a:custGeom>
              <a:avLst/>
              <a:gdLst>
                <a:gd name="T0" fmla="*/ 1067 w 1067"/>
                <a:gd name="T1" fmla="*/ 123 h 794"/>
                <a:gd name="T2" fmla="*/ 996 w 1067"/>
                <a:gd name="T3" fmla="*/ 83 h 794"/>
                <a:gd name="T4" fmla="*/ 911 w 1067"/>
                <a:gd name="T5" fmla="*/ 54 h 794"/>
                <a:gd name="T6" fmla="*/ 822 w 1067"/>
                <a:gd name="T7" fmla="*/ 28 h 794"/>
                <a:gd name="T8" fmla="*/ 732 w 1067"/>
                <a:gd name="T9" fmla="*/ 14 h 794"/>
                <a:gd name="T10" fmla="*/ 652 w 1067"/>
                <a:gd name="T11" fmla="*/ 5 h 794"/>
                <a:gd name="T12" fmla="*/ 558 w 1067"/>
                <a:gd name="T13" fmla="*/ 0 h 794"/>
                <a:gd name="T14" fmla="*/ 461 w 1067"/>
                <a:gd name="T15" fmla="*/ 5 h 794"/>
                <a:gd name="T16" fmla="*/ 363 w 1067"/>
                <a:gd name="T17" fmla="*/ 15 h 794"/>
                <a:gd name="T18" fmla="*/ 276 w 1067"/>
                <a:gd name="T19" fmla="*/ 33 h 794"/>
                <a:gd name="T20" fmla="*/ 186 w 1067"/>
                <a:gd name="T21" fmla="*/ 59 h 794"/>
                <a:gd name="T22" fmla="*/ 89 w 1067"/>
                <a:gd name="T23" fmla="*/ 95 h 794"/>
                <a:gd name="T24" fmla="*/ 17 w 1067"/>
                <a:gd name="T25" fmla="*/ 129 h 794"/>
                <a:gd name="T26" fmla="*/ 23 w 1067"/>
                <a:gd name="T27" fmla="*/ 157 h 794"/>
                <a:gd name="T28" fmla="*/ 67 w 1067"/>
                <a:gd name="T29" fmla="*/ 185 h 794"/>
                <a:gd name="T30" fmla="*/ 108 w 1067"/>
                <a:gd name="T31" fmla="*/ 215 h 794"/>
                <a:gd name="T32" fmla="*/ 168 w 1067"/>
                <a:gd name="T33" fmla="*/ 262 h 794"/>
                <a:gd name="T34" fmla="*/ 228 w 1067"/>
                <a:gd name="T35" fmla="*/ 313 h 794"/>
                <a:gd name="T36" fmla="*/ 276 w 1067"/>
                <a:gd name="T37" fmla="*/ 362 h 794"/>
                <a:gd name="T38" fmla="*/ 320 w 1067"/>
                <a:gd name="T39" fmla="*/ 413 h 794"/>
                <a:gd name="T40" fmla="*/ 369 w 1067"/>
                <a:gd name="T41" fmla="*/ 481 h 794"/>
                <a:gd name="T42" fmla="*/ 415 w 1067"/>
                <a:gd name="T43" fmla="*/ 554 h 794"/>
                <a:gd name="T44" fmla="*/ 455 w 1067"/>
                <a:gd name="T45" fmla="*/ 628 h 794"/>
                <a:gd name="T46" fmla="*/ 486 w 1067"/>
                <a:gd name="T47" fmla="*/ 707 h 794"/>
                <a:gd name="T48" fmla="*/ 502 w 1067"/>
                <a:gd name="T49" fmla="*/ 775 h 794"/>
                <a:gd name="T50" fmla="*/ 538 w 1067"/>
                <a:gd name="T51" fmla="*/ 778 h 794"/>
                <a:gd name="T52" fmla="*/ 606 w 1067"/>
                <a:gd name="T53" fmla="*/ 741 h 794"/>
                <a:gd name="T54" fmla="*/ 670 w 1067"/>
                <a:gd name="T55" fmla="*/ 701 h 794"/>
                <a:gd name="T56" fmla="*/ 762 w 1067"/>
                <a:gd name="T57" fmla="*/ 630 h 794"/>
                <a:gd name="T58" fmla="*/ 824 w 1067"/>
                <a:gd name="T59" fmla="*/ 572 h 794"/>
                <a:gd name="T60" fmla="*/ 881 w 1067"/>
                <a:gd name="T61" fmla="*/ 505 h 794"/>
                <a:gd name="T62" fmla="*/ 934 w 1067"/>
                <a:gd name="T63" fmla="*/ 436 h 794"/>
                <a:gd name="T64" fmla="*/ 983 w 1067"/>
                <a:gd name="T65" fmla="*/ 356 h 794"/>
                <a:gd name="T66" fmla="*/ 1024 w 1067"/>
                <a:gd name="T67" fmla="*/ 279 h 794"/>
                <a:gd name="T68" fmla="*/ 1052 w 1067"/>
                <a:gd name="T69" fmla="*/ 191 h 794"/>
                <a:gd name="T70" fmla="*/ 1067 w 1067"/>
                <a:gd name="T71" fmla="*/ 138 h 79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67"/>
                <a:gd name="T109" fmla="*/ 0 h 794"/>
                <a:gd name="T110" fmla="*/ 1067 w 1067"/>
                <a:gd name="T111" fmla="*/ 794 h 79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67" h="794">
                  <a:moveTo>
                    <a:pt x="1067" y="138"/>
                  </a:moveTo>
                  <a:lnTo>
                    <a:pt x="1067" y="123"/>
                  </a:lnTo>
                  <a:lnTo>
                    <a:pt x="1032" y="102"/>
                  </a:lnTo>
                  <a:lnTo>
                    <a:pt x="996" y="83"/>
                  </a:lnTo>
                  <a:lnTo>
                    <a:pt x="955" y="67"/>
                  </a:lnTo>
                  <a:lnTo>
                    <a:pt x="911" y="54"/>
                  </a:lnTo>
                  <a:lnTo>
                    <a:pt x="867" y="40"/>
                  </a:lnTo>
                  <a:lnTo>
                    <a:pt x="822" y="28"/>
                  </a:lnTo>
                  <a:lnTo>
                    <a:pt x="775" y="19"/>
                  </a:lnTo>
                  <a:lnTo>
                    <a:pt x="732" y="14"/>
                  </a:lnTo>
                  <a:lnTo>
                    <a:pt x="691" y="8"/>
                  </a:lnTo>
                  <a:lnTo>
                    <a:pt x="652" y="5"/>
                  </a:lnTo>
                  <a:lnTo>
                    <a:pt x="609" y="3"/>
                  </a:lnTo>
                  <a:lnTo>
                    <a:pt x="558" y="0"/>
                  </a:lnTo>
                  <a:lnTo>
                    <a:pt x="511" y="3"/>
                  </a:lnTo>
                  <a:lnTo>
                    <a:pt x="461" y="5"/>
                  </a:lnTo>
                  <a:lnTo>
                    <a:pt x="417" y="8"/>
                  </a:lnTo>
                  <a:lnTo>
                    <a:pt x="363" y="15"/>
                  </a:lnTo>
                  <a:lnTo>
                    <a:pt x="320" y="24"/>
                  </a:lnTo>
                  <a:lnTo>
                    <a:pt x="276" y="33"/>
                  </a:lnTo>
                  <a:lnTo>
                    <a:pt x="232" y="45"/>
                  </a:lnTo>
                  <a:lnTo>
                    <a:pt x="186" y="59"/>
                  </a:lnTo>
                  <a:lnTo>
                    <a:pt x="136" y="76"/>
                  </a:lnTo>
                  <a:lnTo>
                    <a:pt x="89" y="95"/>
                  </a:lnTo>
                  <a:lnTo>
                    <a:pt x="54" y="110"/>
                  </a:lnTo>
                  <a:lnTo>
                    <a:pt x="17" y="129"/>
                  </a:lnTo>
                  <a:lnTo>
                    <a:pt x="0" y="144"/>
                  </a:lnTo>
                  <a:lnTo>
                    <a:pt x="23" y="157"/>
                  </a:lnTo>
                  <a:lnTo>
                    <a:pt x="46" y="172"/>
                  </a:lnTo>
                  <a:lnTo>
                    <a:pt x="67" y="185"/>
                  </a:lnTo>
                  <a:lnTo>
                    <a:pt x="89" y="200"/>
                  </a:lnTo>
                  <a:lnTo>
                    <a:pt x="108" y="215"/>
                  </a:lnTo>
                  <a:lnTo>
                    <a:pt x="145" y="242"/>
                  </a:lnTo>
                  <a:lnTo>
                    <a:pt x="168" y="262"/>
                  </a:lnTo>
                  <a:lnTo>
                    <a:pt x="197" y="285"/>
                  </a:lnTo>
                  <a:lnTo>
                    <a:pt x="228" y="313"/>
                  </a:lnTo>
                  <a:lnTo>
                    <a:pt x="253" y="335"/>
                  </a:lnTo>
                  <a:lnTo>
                    <a:pt x="276" y="362"/>
                  </a:lnTo>
                  <a:lnTo>
                    <a:pt x="300" y="388"/>
                  </a:lnTo>
                  <a:lnTo>
                    <a:pt x="320" y="413"/>
                  </a:lnTo>
                  <a:lnTo>
                    <a:pt x="343" y="444"/>
                  </a:lnTo>
                  <a:lnTo>
                    <a:pt x="369" y="481"/>
                  </a:lnTo>
                  <a:lnTo>
                    <a:pt x="396" y="523"/>
                  </a:lnTo>
                  <a:lnTo>
                    <a:pt x="415" y="554"/>
                  </a:lnTo>
                  <a:lnTo>
                    <a:pt x="433" y="588"/>
                  </a:lnTo>
                  <a:lnTo>
                    <a:pt x="455" y="628"/>
                  </a:lnTo>
                  <a:lnTo>
                    <a:pt x="471" y="670"/>
                  </a:lnTo>
                  <a:lnTo>
                    <a:pt x="486" y="707"/>
                  </a:lnTo>
                  <a:lnTo>
                    <a:pt x="499" y="744"/>
                  </a:lnTo>
                  <a:lnTo>
                    <a:pt x="502" y="775"/>
                  </a:lnTo>
                  <a:lnTo>
                    <a:pt x="504" y="794"/>
                  </a:lnTo>
                  <a:lnTo>
                    <a:pt x="538" y="778"/>
                  </a:lnTo>
                  <a:lnTo>
                    <a:pt x="576" y="757"/>
                  </a:lnTo>
                  <a:lnTo>
                    <a:pt x="606" y="741"/>
                  </a:lnTo>
                  <a:lnTo>
                    <a:pt x="639" y="718"/>
                  </a:lnTo>
                  <a:lnTo>
                    <a:pt x="670" y="701"/>
                  </a:lnTo>
                  <a:lnTo>
                    <a:pt x="716" y="668"/>
                  </a:lnTo>
                  <a:lnTo>
                    <a:pt x="762" y="630"/>
                  </a:lnTo>
                  <a:lnTo>
                    <a:pt x="798" y="600"/>
                  </a:lnTo>
                  <a:lnTo>
                    <a:pt x="824" y="572"/>
                  </a:lnTo>
                  <a:lnTo>
                    <a:pt x="854" y="539"/>
                  </a:lnTo>
                  <a:lnTo>
                    <a:pt x="881" y="505"/>
                  </a:lnTo>
                  <a:lnTo>
                    <a:pt x="909" y="471"/>
                  </a:lnTo>
                  <a:lnTo>
                    <a:pt x="934" y="436"/>
                  </a:lnTo>
                  <a:lnTo>
                    <a:pt x="960" y="396"/>
                  </a:lnTo>
                  <a:lnTo>
                    <a:pt x="983" y="356"/>
                  </a:lnTo>
                  <a:lnTo>
                    <a:pt x="1006" y="314"/>
                  </a:lnTo>
                  <a:lnTo>
                    <a:pt x="1024" y="279"/>
                  </a:lnTo>
                  <a:lnTo>
                    <a:pt x="1039" y="236"/>
                  </a:lnTo>
                  <a:lnTo>
                    <a:pt x="1052" y="191"/>
                  </a:lnTo>
                  <a:lnTo>
                    <a:pt x="1067" y="136"/>
                  </a:lnTo>
                  <a:lnTo>
                    <a:pt x="1067" y="138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67591" name="Group 10"/>
          <p:cNvGrpSpPr>
            <a:grpSpLocks/>
          </p:cNvGrpSpPr>
          <p:nvPr/>
        </p:nvGrpSpPr>
        <p:grpSpPr bwMode="auto">
          <a:xfrm>
            <a:off x="1676400" y="2373313"/>
            <a:ext cx="3921125" cy="3646487"/>
            <a:chOff x="1326" y="2258"/>
            <a:chExt cx="2200" cy="2000"/>
          </a:xfrm>
        </p:grpSpPr>
        <p:grpSp>
          <p:nvGrpSpPr>
            <p:cNvPr id="67595" name="Group 11"/>
            <p:cNvGrpSpPr>
              <a:grpSpLocks/>
            </p:cNvGrpSpPr>
            <p:nvPr/>
          </p:nvGrpSpPr>
          <p:grpSpPr bwMode="auto">
            <a:xfrm>
              <a:off x="1326" y="2258"/>
              <a:ext cx="2199" cy="2000"/>
              <a:chOff x="1326" y="2258"/>
              <a:chExt cx="2199" cy="2000"/>
            </a:xfrm>
          </p:grpSpPr>
          <p:sp>
            <p:nvSpPr>
              <p:cNvPr id="67597" name="Oval 12"/>
              <p:cNvSpPr>
                <a:spLocks noChangeArrowheads="1"/>
              </p:cNvSpPr>
              <p:nvPr/>
            </p:nvSpPr>
            <p:spPr bwMode="auto">
              <a:xfrm>
                <a:off x="1326" y="2259"/>
                <a:ext cx="2199" cy="1999"/>
              </a:xfrm>
              <a:prstGeom prst="ellipse">
                <a:avLst/>
              </a:prstGeom>
              <a:gradFill rotWithShape="0">
                <a:gsLst>
                  <a:gs pos="0">
                    <a:srgbClr val="0000CC"/>
                  </a:gs>
                  <a:gs pos="100000">
                    <a:srgbClr val="00007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67598" name="Freeform 13"/>
              <p:cNvSpPr>
                <a:spLocks/>
              </p:cNvSpPr>
              <p:nvPr/>
            </p:nvSpPr>
            <p:spPr bwMode="auto">
              <a:xfrm>
                <a:off x="1913" y="2258"/>
                <a:ext cx="1090" cy="792"/>
              </a:xfrm>
              <a:custGeom>
                <a:avLst/>
                <a:gdLst>
                  <a:gd name="T0" fmla="*/ 24 w 1090"/>
                  <a:gd name="T1" fmla="*/ 103 h 792"/>
                  <a:gd name="T2" fmla="*/ 115 w 1090"/>
                  <a:gd name="T3" fmla="*/ 68 h 792"/>
                  <a:gd name="T4" fmla="*/ 192 w 1090"/>
                  <a:gd name="T5" fmla="*/ 41 h 792"/>
                  <a:gd name="T6" fmla="*/ 289 w 1090"/>
                  <a:gd name="T7" fmla="*/ 20 h 792"/>
                  <a:gd name="T8" fmla="*/ 377 w 1090"/>
                  <a:gd name="T9" fmla="*/ 7 h 792"/>
                  <a:gd name="T10" fmla="*/ 464 w 1090"/>
                  <a:gd name="T11" fmla="*/ 0 h 792"/>
                  <a:gd name="T12" fmla="*/ 558 w 1090"/>
                  <a:gd name="T13" fmla="*/ 0 h 792"/>
                  <a:gd name="T14" fmla="*/ 663 w 1090"/>
                  <a:gd name="T15" fmla="*/ 9 h 792"/>
                  <a:gd name="T16" fmla="*/ 747 w 1090"/>
                  <a:gd name="T17" fmla="*/ 22 h 792"/>
                  <a:gd name="T18" fmla="*/ 837 w 1090"/>
                  <a:gd name="T19" fmla="*/ 43 h 792"/>
                  <a:gd name="T20" fmla="*/ 924 w 1090"/>
                  <a:gd name="T21" fmla="*/ 74 h 792"/>
                  <a:gd name="T22" fmla="*/ 1014 w 1090"/>
                  <a:gd name="T23" fmla="*/ 108 h 792"/>
                  <a:gd name="T24" fmla="*/ 1090 w 1090"/>
                  <a:gd name="T25" fmla="*/ 143 h 792"/>
                  <a:gd name="T26" fmla="*/ 1031 w 1090"/>
                  <a:gd name="T27" fmla="*/ 176 h 792"/>
                  <a:gd name="T28" fmla="*/ 975 w 1090"/>
                  <a:gd name="T29" fmla="*/ 213 h 792"/>
                  <a:gd name="T30" fmla="*/ 926 w 1090"/>
                  <a:gd name="T31" fmla="*/ 251 h 792"/>
                  <a:gd name="T32" fmla="*/ 875 w 1090"/>
                  <a:gd name="T33" fmla="*/ 294 h 792"/>
                  <a:gd name="T34" fmla="*/ 816 w 1090"/>
                  <a:gd name="T35" fmla="*/ 348 h 792"/>
                  <a:gd name="T36" fmla="*/ 775 w 1090"/>
                  <a:gd name="T37" fmla="*/ 391 h 792"/>
                  <a:gd name="T38" fmla="*/ 727 w 1090"/>
                  <a:gd name="T39" fmla="*/ 448 h 792"/>
                  <a:gd name="T40" fmla="*/ 674 w 1090"/>
                  <a:gd name="T41" fmla="*/ 524 h 792"/>
                  <a:gd name="T42" fmla="*/ 635 w 1090"/>
                  <a:gd name="T43" fmla="*/ 589 h 792"/>
                  <a:gd name="T44" fmla="*/ 597 w 1090"/>
                  <a:gd name="T45" fmla="*/ 678 h 792"/>
                  <a:gd name="T46" fmla="*/ 576 w 1090"/>
                  <a:gd name="T47" fmla="*/ 737 h 792"/>
                  <a:gd name="T48" fmla="*/ 564 w 1090"/>
                  <a:gd name="T49" fmla="*/ 792 h 792"/>
                  <a:gd name="T50" fmla="*/ 497 w 1090"/>
                  <a:gd name="T51" fmla="*/ 758 h 792"/>
                  <a:gd name="T52" fmla="*/ 435 w 1090"/>
                  <a:gd name="T53" fmla="*/ 719 h 792"/>
                  <a:gd name="T54" fmla="*/ 358 w 1090"/>
                  <a:gd name="T55" fmla="*/ 669 h 792"/>
                  <a:gd name="T56" fmla="*/ 276 w 1090"/>
                  <a:gd name="T57" fmla="*/ 601 h 792"/>
                  <a:gd name="T58" fmla="*/ 218 w 1090"/>
                  <a:gd name="T59" fmla="*/ 540 h 792"/>
                  <a:gd name="T60" fmla="*/ 162 w 1090"/>
                  <a:gd name="T61" fmla="*/ 472 h 792"/>
                  <a:gd name="T62" fmla="*/ 111 w 1090"/>
                  <a:gd name="T63" fmla="*/ 397 h 792"/>
                  <a:gd name="T64" fmla="*/ 66 w 1090"/>
                  <a:gd name="T65" fmla="*/ 314 h 792"/>
                  <a:gd name="T66" fmla="*/ 33 w 1090"/>
                  <a:gd name="T67" fmla="*/ 237 h 792"/>
                  <a:gd name="T68" fmla="*/ 10 w 1090"/>
                  <a:gd name="T69" fmla="*/ 169 h 792"/>
                  <a:gd name="T70" fmla="*/ 0 w 1090"/>
                  <a:gd name="T71" fmla="*/ 111 h 79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90"/>
                  <a:gd name="T109" fmla="*/ 0 h 792"/>
                  <a:gd name="T110" fmla="*/ 1090 w 1090"/>
                  <a:gd name="T111" fmla="*/ 792 h 79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90" h="792">
                    <a:moveTo>
                      <a:pt x="3" y="114"/>
                    </a:moveTo>
                    <a:lnTo>
                      <a:pt x="24" y="103"/>
                    </a:lnTo>
                    <a:lnTo>
                      <a:pt x="69" y="83"/>
                    </a:lnTo>
                    <a:lnTo>
                      <a:pt x="115" y="68"/>
                    </a:lnTo>
                    <a:lnTo>
                      <a:pt x="148" y="55"/>
                    </a:lnTo>
                    <a:lnTo>
                      <a:pt x="192" y="41"/>
                    </a:lnTo>
                    <a:lnTo>
                      <a:pt x="243" y="29"/>
                    </a:lnTo>
                    <a:lnTo>
                      <a:pt x="289" y="20"/>
                    </a:lnTo>
                    <a:lnTo>
                      <a:pt x="335" y="13"/>
                    </a:lnTo>
                    <a:lnTo>
                      <a:pt x="377" y="7"/>
                    </a:lnTo>
                    <a:lnTo>
                      <a:pt x="420" y="4"/>
                    </a:lnTo>
                    <a:lnTo>
                      <a:pt x="464" y="0"/>
                    </a:lnTo>
                    <a:lnTo>
                      <a:pt x="512" y="0"/>
                    </a:lnTo>
                    <a:lnTo>
                      <a:pt x="558" y="0"/>
                    </a:lnTo>
                    <a:lnTo>
                      <a:pt x="609" y="4"/>
                    </a:lnTo>
                    <a:lnTo>
                      <a:pt x="663" y="9"/>
                    </a:lnTo>
                    <a:lnTo>
                      <a:pt x="704" y="15"/>
                    </a:lnTo>
                    <a:lnTo>
                      <a:pt x="747" y="22"/>
                    </a:lnTo>
                    <a:lnTo>
                      <a:pt x="793" y="32"/>
                    </a:lnTo>
                    <a:lnTo>
                      <a:pt x="837" y="43"/>
                    </a:lnTo>
                    <a:lnTo>
                      <a:pt x="878" y="56"/>
                    </a:lnTo>
                    <a:lnTo>
                      <a:pt x="924" y="74"/>
                    </a:lnTo>
                    <a:lnTo>
                      <a:pt x="968" y="89"/>
                    </a:lnTo>
                    <a:lnTo>
                      <a:pt x="1014" y="108"/>
                    </a:lnTo>
                    <a:lnTo>
                      <a:pt x="1050" y="123"/>
                    </a:lnTo>
                    <a:lnTo>
                      <a:pt x="1090" y="143"/>
                    </a:lnTo>
                    <a:lnTo>
                      <a:pt x="1062" y="157"/>
                    </a:lnTo>
                    <a:lnTo>
                      <a:pt x="1031" y="176"/>
                    </a:lnTo>
                    <a:lnTo>
                      <a:pt x="1004" y="197"/>
                    </a:lnTo>
                    <a:lnTo>
                      <a:pt x="975" y="213"/>
                    </a:lnTo>
                    <a:lnTo>
                      <a:pt x="955" y="226"/>
                    </a:lnTo>
                    <a:lnTo>
                      <a:pt x="926" y="251"/>
                    </a:lnTo>
                    <a:lnTo>
                      <a:pt x="899" y="274"/>
                    </a:lnTo>
                    <a:lnTo>
                      <a:pt x="875" y="294"/>
                    </a:lnTo>
                    <a:lnTo>
                      <a:pt x="847" y="320"/>
                    </a:lnTo>
                    <a:lnTo>
                      <a:pt x="816" y="348"/>
                    </a:lnTo>
                    <a:lnTo>
                      <a:pt x="794" y="370"/>
                    </a:lnTo>
                    <a:lnTo>
                      <a:pt x="775" y="391"/>
                    </a:lnTo>
                    <a:lnTo>
                      <a:pt x="752" y="417"/>
                    </a:lnTo>
                    <a:lnTo>
                      <a:pt x="727" y="448"/>
                    </a:lnTo>
                    <a:lnTo>
                      <a:pt x="701" y="482"/>
                    </a:lnTo>
                    <a:lnTo>
                      <a:pt x="674" y="524"/>
                    </a:lnTo>
                    <a:lnTo>
                      <a:pt x="655" y="555"/>
                    </a:lnTo>
                    <a:lnTo>
                      <a:pt x="635" y="589"/>
                    </a:lnTo>
                    <a:lnTo>
                      <a:pt x="617" y="629"/>
                    </a:lnTo>
                    <a:lnTo>
                      <a:pt x="597" y="678"/>
                    </a:lnTo>
                    <a:lnTo>
                      <a:pt x="586" y="712"/>
                    </a:lnTo>
                    <a:lnTo>
                      <a:pt x="576" y="737"/>
                    </a:lnTo>
                    <a:lnTo>
                      <a:pt x="568" y="768"/>
                    </a:lnTo>
                    <a:lnTo>
                      <a:pt x="564" y="792"/>
                    </a:lnTo>
                    <a:lnTo>
                      <a:pt x="535" y="779"/>
                    </a:lnTo>
                    <a:lnTo>
                      <a:pt x="497" y="758"/>
                    </a:lnTo>
                    <a:lnTo>
                      <a:pt x="468" y="742"/>
                    </a:lnTo>
                    <a:lnTo>
                      <a:pt x="435" y="719"/>
                    </a:lnTo>
                    <a:lnTo>
                      <a:pt x="404" y="702"/>
                    </a:lnTo>
                    <a:lnTo>
                      <a:pt x="358" y="669"/>
                    </a:lnTo>
                    <a:lnTo>
                      <a:pt x="312" y="631"/>
                    </a:lnTo>
                    <a:lnTo>
                      <a:pt x="276" y="601"/>
                    </a:lnTo>
                    <a:lnTo>
                      <a:pt x="248" y="574"/>
                    </a:lnTo>
                    <a:lnTo>
                      <a:pt x="218" y="540"/>
                    </a:lnTo>
                    <a:lnTo>
                      <a:pt x="189" y="506"/>
                    </a:lnTo>
                    <a:lnTo>
                      <a:pt x="162" y="472"/>
                    </a:lnTo>
                    <a:lnTo>
                      <a:pt x="138" y="437"/>
                    </a:lnTo>
                    <a:lnTo>
                      <a:pt x="111" y="397"/>
                    </a:lnTo>
                    <a:lnTo>
                      <a:pt x="88" y="357"/>
                    </a:lnTo>
                    <a:lnTo>
                      <a:pt x="66" y="314"/>
                    </a:lnTo>
                    <a:lnTo>
                      <a:pt x="47" y="277"/>
                    </a:lnTo>
                    <a:lnTo>
                      <a:pt x="33" y="237"/>
                    </a:lnTo>
                    <a:lnTo>
                      <a:pt x="20" y="200"/>
                    </a:lnTo>
                    <a:lnTo>
                      <a:pt x="10" y="169"/>
                    </a:lnTo>
                    <a:lnTo>
                      <a:pt x="3" y="143"/>
                    </a:lnTo>
                    <a:lnTo>
                      <a:pt x="0" y="111"/>
                    </a:lnTo>
                    <a:lnTo>
                      <a:pt x="3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000"/>
                  </a:gs>
                  <a:gs pos="100000">
                    <a:srgbClr val="00009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67596" name="Freeform 14"/>
            <p:cNvSpPr>
              <a:spLocks/>
            </p:cNvSpPr>
            <p:nvPr/>
          </p:nvSpPr>
          <p:spPr bwMode="auto">
            <a:xfrm>
              <a:off x="2453" y="3048"/>
              <a:ext cx="1073" cy="1078"/>
            </a:xfrm>
            <a:custGeom>
              <a:avLst/>
              <a:gdLst>
                <a:gd name="T0" fmla="*/ 54 w 1073"/>
                <a:gd name="T1" fmla="*/ 20 h 1078"/>
                <a:gd name="T2" fmla="*/ 116 w 1073"/>
                <a:gd name="T3" fmla="*/ 43 h 1078"/>
                <a:gd name="T4" fmla="*/ 202 w 1073"/>
                <a:gd name="T5" fmla="*/ 70 h 1078"/>
                <a:gd name="T6" fmla="*/ 290 w 1073"/>
                <a:gd name="T7" fmla="*/ 91 h 1078"/>
                <a:gd name="T8" fmla="*/ 386 w 1073"/>
                <a:gd name="T9" fmla="*/ 109 h 1078"/>
                <a:gd name="T10" fmla="*/ 499 w 1073"/>
                <a:gd name="T11" fmla="*/ 119 h 1078"/>
                <a:gd name="T12" fmla="*/ 612 w 1073"/>
                <a:gd name="T13" fmla="*/ 119 h 1078"/>
                <a:gd name="T14" fmla="*/ 733 w 1073"/>
                <a:gd name="T15" fmla="*/ 103 h 1078"/>
                <a:gd name="T16" fmla="*/ 819 w 1073"/>
                <a:gd name="T17" fmla="*/ 85 h 1078"/>
                <a:gd name="T18" fmla="*/ 893 w 1073"/>
                <a:gd name="T19" fmla="*/ 63 h 1078"/>
                <a:gd name="T20" fmla="*/ 970 w 1073"/>
                <a:gd name="T21" fmla="*/ 35 h 1078"/>
                <a:gd name="T22" fmla="*/ 1027 w 1073"/>
                <a:gd name="T23" fmla="*/ 12 h 1078"/>
                <a:gd name="T24" fmla="*/ 1055 w 1073"/>
                <a:gd name="T25" fmla="*/ 30 h 1078"/>
                <a:gd name="T26" fmla="*/ 1062 w 1073"/>
                <a:gd name="T27" fmla="*/ 85 h 1078"/>
                <a:gd name="T28" fmla="*/ 1070 w 1073"/>
                <a:gd name="T29" fmla="*/ 166 h 1078"/>
                <a:gd name="T30" fmla="*/ 1073 w 1073"/>
                <a:gd name="T31" fmla="*/ 227 h 1078"/>
                <a:gd name="T32" fmla="*/ 1067 w 1073"/>
                <a:gd name="T33" fmla="*/ 307 h 1078"/>
                <a:gd name="T34" fmla="*/ 1054 w 1073"/>
                <a:gd name="T35" fmla="*/ 393 h 1078"/>
                <a:gd name="T36" fmla="*/ 1031 w 1073"/>
                <a:gd name="T37" fmla="*/ 488 h 1078"/>
                <a:gd name="T38" fmla="*/ 998 w 1073"/>
                <a:gd name="T39" fmla="*/ 574 h 1078"/>
                <a:gd name="T40" fmla="*/ 958 w 1073"/>
                <a:gd name="T41" fmla="*/ 655 h 1078"/>
                <a:gd name="T42" fmla="*/ 912 w 1073"/>
                <a:gd name="T43" fmla="*/ 730 h 1078"/>
                <a:gd name="T44" fmla="*/ 855 w 1073"/>
                <a:gd name="T45" fmla="*/ 809 h 1078"/>
                <a:gd name="T46" fmla="*/ 784 w 1073"/>
                <a:gd name="T47" fmla="*/ 887 h 1078"/>
                <a:gd name="T48" fmla="*/ 704 w 1073"/>
                <a:gd name="T49" fmla="*/ 959 h 1078"/>
                <a:gd name="T50" fmla="*/ 627 w 1073"/>
                <a:gd name="T51" fmla="*/ 1016 h 1078"/>
                <a:gd name="T52" fmla="*/ 558 w 1073"/>
                <a:gd name="T53" fmla="*/ 1059 h 1078"/>
                <a:gd name="T54" fmla="*/ 497 w 1073"/>
                <a:gd name="T55" fmla="*/ 1061 h 1078"/>
                <a:gd name="T56" fmla="*/ 430 w 1073"/>
                <a:gd name="T57" fmla="*/ 1018 h 1078"/>
                <a:gd name="T58" fmla="*/ 366 w 1073"/>
                <a:gd name="T59" fmla="*/ 970 h 1078"/>
                <a:gd name="T60" fmla="*/ 300 w 1073"/>
                <a:gd name="T61" fmla="*/ 914 h 1078"/>
                <a:gd name="T62" fmla="*/ 223 w 1073"/>
                <a:gd name="T63" fmla="*/ 827 h 1078"/>
                <a:gd name="T64" fmla="*/ 166 w 1073"/>
                <a:gd name="T65" fmla="*/ 754 h 1078"/>
                <a:gd name="T66" fmla="*/ 116 w 1073"/>
                <a:gd name="T67" fmla="*/ 674 h 1078"/>
                <a:gd name="T68" fmla="*/ 74 w 1073"/>
                <a:gd name="T69" fmla="*/ 587 h 1078"/>
                <a:gd name="T70" fmla="*/ 41 w 1073"/>
                <a:gd name="T71" fmla="*/ 497 h 1078"/>
                <a:gd name="T72" fmla="*/ 16 w 1073"/>
                <a:gd name="T73" fmla="*/ 406 h 1078"/>
                <a:gd name="T74" fmla="*/ 1 w 1073"/>
                <a:gd name="T75" fmla="*/ 307 h 1078"/>
                <a:gd name="T76" fmla="*/ 0 w 1073"/>
                <a:gd name="T77" fmla="*/ 208 h 1078"/>
                <a:gd name="T78" fmla="*/ 5 w 1073"/>
                <a:gd name="T79" fmla="*/ 110 h 1078"/>
                <a:gd name="T80" fmla="*/ 18 w 1073"/>
                <a:gd name="T81" fmla="*/ 29 h 10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73"/>
                <a:gd name="T124" fmla="*/ 0 h 1078"/>
                <a:gd name="T125" fmla="*/ 1073 w 1073"/>
                <a:gd name="T126" fmla="*/ 1078 h 10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73" h="1078">
                  <a:moveTo>
                    <a:pt x="24" y="2"/>
                  </a:moveTo>
                  <a:lnTo>
                    <a:pt x="54" y="20"/>
                  </a:lnTo>
                  <a:lnTo>
                    <a:pt x="87" y="33"/>
                  </a:lnTo>
                  <a:lnTo>
                    <a:pt x="116" y="43"/>
                  </a:lnTo>
                  <a:lnTo>
                    <a:pt x="162" y="60"/>
                  </a:lnTo>
                  <a:lnTo>
                    <a:pt x="202" y="70"/>
                  </a:lnTo>
                  <a:lnTo>
                    <a:pt x="244" y="82"/>
                  </a:lnTo>
                  <a:lnTo>
                    <a:pt x="290" y="91"/>
                  </a:lnTo>
                  <a:lnTo>
                    <a:pt x="336" y="101"/>
                  </a:lnTo>
                  <a:lnTo>
                    <a:pt x="386" y="109"/>
                  </a:lnTo>
                  <a:lnTo>
                    <a:pt x="443" y="114"/>
                  </a:lnTo>
                  <a:lnTo>
                    <a:pt x="499" y="119"/>
                  </a:lnTo>
                  <a:lnTo>
                    <a:pt x="550" y="119"/>
                  </a:lnTo>
                  <a:lnTo>
                    <a:pt x="612" y="119"/>
                  </a:lnTo>
                  <a:lnTo>
                    <a:pt x="681" y="109"/>
                  </a:lnTo>
                  <a:lnTo>
                    <a:pt x="733" y="103"/>
                  </a:lnTo>
                  <a:lnTo>
                    <a:pt x="771" y="95"/>
                  </a:lnTo>
                  <a:lnTo>
                    <a:pt x="819" y="85"/>
                  </a:lnTo>
                  <a:lnTo>
                    <a:pt x="857" y="75"/>
                  </a:lnTo>
                  <a:lnTo>
                    <a:pt x="893" y="63"/>
                  </a:lnTo>
                  <a:lnTo>
                    <a:pt x="937" y="46"/>
                  </a:lnTo>
                  <a:lnTo>
                    <a:pt x="970" y="35"/>
                  </a:lnTo>
                  <a:lnTo>
                    <a:pt x="1001" y="21"/>
                  </a:lnTo>
                  <a:lnTo>
                    <a:pt x="1027" y="12"/>
                  </a:lnTo>
                  <a:lnTo>
                    <a:pt x="1047" y="0"/>
                  </a:lnTo>
                  <a:lnTo>
                    <a:pt x="1055" y="30"/>
                  </a:lnTo>
                  <a:lnTo>
                    <a:pt x="1060" y="60"/>
                  </a:lnTo>
                  <a:lnTo>
                    <a:pt x="1062" y="85"/>
                  </a:lnTo>
                  <a:lnTo>
                    <a:pt x="1068" y="132"/>
                  </a:lnTo>
                  <a:lnTo>
                    <a:pt x="1070" y="166"/>
                  </a:lnTo>
                  <a:lnTo>
                    <a:pt x="1073" y="199"/>
                  </a:lnTo>
                  <a:lnTo>
                    <a:pt x="1073" y="227"/>
                  </a:lnTo>
                  <a:lnTo>
                    <a:pt x="1068" y="273"/>
                  </a:lnTo>
                  <a:lnTo>
                    <a:pt x="1067" y="307"/>
                  </a:lnTo>
                  <a:lnTo>
                    <a:pt x="1062" y="347"/>
                  </a:lnTo>
                  <a:lnTo>
                    <a:pt x="1054" y="393"/>
                  </a:lnTo>
                  <a:lnTo>
                    <a:pt x="1047" y="431"/>
                  </a:lnTo>
                  <a:lnTo>
                    <a:pt x="1031" y="488"/>
                  </a:lnTo>
                  <a:lnTo>
                    <a:pt x="1016" y="532"/>
                  </a:lnTo>
                  <a:lnTo>
                    <a:pt x="998" y="574"/>
                  </a:lnTo>
                  <a:lnTo>
                    <a:pt x="981" y="611"/>
                  </a:lnTo>
                  <a:lnTo>
                    <a:pt x="958" y="655"/>
                  </a:lnTo>
                  <a:lnTo>
                    <a:pt x="935" y="696"/>
                  </a:lnTo>
                  <a:lnTo>
                    <a:pt x="912" y="730"/>
                  </a:lnTo>
                  <a:lnTo>
                    <a:pt x="886" y="766"/>
                  </a:lnTo>
                  <a:lnTo>
                    <a:pt x="855" y="809"/>
                  </a:lnTo>
                  <a:lnTo>
                    <a:pt x="819" y="853"/>
                  </a:lnTo>
                  <a:lnTo>
                    <a:pt x="784" y="887"/>
                  </a:lnTo>
                  <a:lnTo>
                    <a:pt x="747" y="924"/>
                  </a:lnTo>
                  <a:lnTo>
                    <a:pt x="704" y="959"/>
                  </a:lnTo>
                  <a:lnTo>
                    <a:pt x="660" y="991"/>
                  </a:lnTo>
                  <a:lnTo>
                    <a:pt x="627" y="1016"/>
                  </a:lnTo>
                  <a:lnTo>
                    <a:pt x="596" y="1038"/>
                  </a:lnTo>
                  <a:lnTo>
                    <a:pt x="558" y="1059"/>
                  </a:lnTo>
                  <a:lnTo>
                    <a:pt x="528" y="1078"/>
                  </a:lnTo>
                  <a:lnTo>
                    <a:pt x="497" y="1061"/>
                  </a:lnTo>
                  <a:lnTo>
                    <a:pt x="469" y="1044"/>
                  </a:lnTo>
                  <a:lnTo>
                    <a:pt x="430" y="1018"/>
                  </a:lnTo>
                  <a:lnTo>
                    <a:pt x="399" y="996"/>
                  </a:lnTo>
                  <a:lnTo>
                    <a:pt x="366" y="970"/>
                  </a:lnTo>
                  <a:lnTo>
                    <a:pt x="336" y="945"/>
                  </a:lnTo>
                  <a:lnTo>
                    <a:pt x="300" y="914"/>
                  </a:lnTo>
                  <a:lnTo>
                    <a:pt x="267" y="877"/>
                  </a:lnTo>
                  <a:lnTo>
                    <a:pt x="223" y="827"/>
                  </a:lnTo>
                  <a:lnTo>
                    <a:pt x="192" y="788"/>
                  </a:lnTo>
                  <a:lnTo>
                    <a:pt x="166" y="754"/>
                  </a:lnTo>
                  <a:lnTo>
                    <a:pt x="138" y="710"/>
                  </a:lnTo>
                  <a:lnTo>
                    <a:pt x="116" y="674"/>
                  </a:lnTo>
                  <a:lnTo>
                    <a:pt x="93" y="628"/>
                  </a:lnTo>
                  <a:lnTo>
                    <a:pt x="74" y="587"/>
                  </a:lnTo>
                  <a:lnTo>
                    <a:pt x="59" y="551"/>
                  </a:lnTo>
                  <a:lnTo>
                    <a:pt x="41" y="497"/>
                  </a:lnTo>
                  <a:lnTo>
                    <a:pt x="28" y="458"/>
                  </a:lnTo>
                  <a:lnTo>
                    <a:pt x="16" y="406"/>
                  </a:lnTo>
                  <a:lnTo>
                    <a:pt x="10" y="368"/>
                  </a:lnTo>
                  <a:lnTo>
                    <a:pt x="1" y="307"/>
                  </a:lnTo>
                  <a:lnTo>
                    <a:pt x="0" y="261"/>
                  </a:lnTo>
                  <a:lnTo>
                    <a:pt x="0" y="208"/>
                  </a:lnTo>
                  <a:lnTo>
                    <a:pt x="1" y="153"/>
                  </a:lnTo>
                  <a:lnTo>
                    <a:pt x="5" y="110"/>
                  </a:lnTo>
                  <a:lnTo>
                    <a:pt x="11" y="64"/>
                  </a:lnTo>
                  <a:lnTo>
                    <a:pt x="18" y="29"/>
                  </a:lnTo>
                  <a:lnTo>
                    <a:pt x="24" y="2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CC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67592" name="Group 15"/>
          <p:cNvGrpSpPr>
            <a:grpSpLocks/>
          </p:cNvGrpSpPr>
          <p:nvPr/>
        </p:nvGrpSpPr>
        <p:grpSpPr bwMode="auto">
          <a:xfrm>
            <a:off x="2998788" y="2035175"/>
            <a:ext cx="4119562" cy="2308225"/>
            <a:chOff x="2644" y="2503"/>
            <a:chExt cx="724" cy="672"/>
          </a:xfrm>
        </p:grpSpPr>
        <p:sp>
          <p:nvSpPr>
            <p:cNvPr id="67593" name="Oval 16"/>
            <p:cNvSpPr>
              <a:spLocks noChangeArrowheads="1"/>
            </p:cNvSpPr>
            <p:nvPr/>
          </p:nvSpPr>
          <p:spPr bwMode="auto">
            <a:xfrm>
              <a:off x="2644" y="2503"/>
              <a:ext cx="720" cy="672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65585" name="Text Box 17"/>
            <p:cNvSpPr txBox="1">
              <a:spLocks noChangeArrowheads="1"/>
            </p:cNvSpPr>
            <p:nvPr/>
          </p:nvSpPr>
          <p:spPr bwMode="auto">
            <a:xfrm>
              <a:off x="2644" y="2623"/>
              <a:ext cx="724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endParaRPr 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endParaRPr>
            </a:p>
            <a:p>
              <a:pPr algn="ctr" eaLnBrk="0" hangingPunct="0">
                <a:defRPr/>
              </a:pPr>
              <a:r>
                <a:rPr lang="en-US" sz="36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itchFamily="34" charset="0"/>
                </a:rPr>
                <a:t>TERIMA KASIH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Macam2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batasan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600" smtClean="0"/>
              <a:t>Batasan unary melibatkan 1 variabel, misal</a:t>
            </a:r>
            <a:r>
              <a:rPr lang="en-US" altLang="id-ID" sz="1800" smtClean="0"/>
              <a:t> </a:t>
            </a:r>
            <a:r>
              <a:rPr lang="en-US" altLang="id-ID" sz="1800" b="1" i="1" smtClean="0"/>
              <a:t>SA </a:t>
            </a:r>
            <a:r>
              <a:rPr lang="en-US" altLang="id-ID" sz="1800" b="1" i="1" smtClean="0">
                <a:sym typeface="Symbol" panose="05050102010706020507" pitchFamily="18" charset="2"/>
              </a:rPr>
              <a:t></a:t>
            </a:r>
            <a:r>
              <a:rPr lang="en-US" altLang="id-ID" sz="1800" b="1" i="1" smtClean="0"/>
              <a:t> red.</a:t>
            </a:r>
            <a:endParaRPr lang="en-US" altLang="id-ID" sz="1800" b="1" smtClean="0"/>
          </a:p>
          <a:p>
            <a:pPr>
              <a:lnSpc>
                <a:spcPct val="90000"/>
              </a:lnSpc>
            </a:pPr>
            <a:r>
              <a:rPr lang="en-US" altLang="id-ID" sz="2600" smtClean="0"/>
              <a:t>Batasan binary melibatkan pasangan variabel, misal </a:t>
            </a:r>
            <a:r>
              <a:rPr lang="en-US" altLang="id-ID" sz="1800" b="1" i="1" smtClean="0"/>
              <a:t>SA </a:t>
            </a:r>
            <a:r>
              <a:rPr lang="en-US" altLang="id-ID" sz="2400" b="1" i="1" smtClean="0">
                <a:sym typeface="Symbol" panose="05050102010706020507" pitchFamily="18" charset="2"/>
              </a:rPr>
              <a:t> </a:t>
            </a:r>
            <a:r>
              <a:rPr lang="en-US" altLang="id-ID" sz="1800" b="1" i="1" smtClean="0"/>
              <a:t>WA.</a:t>
            </a:r>
          </a:p>
          <a:p>
            <a:pPr>
              <a:lnSpc>
                <a:spcPct val="90000"/>
              </a:lnSpc>
            </a:pPr>
            <a:r>
              <a:rPr lang="en-US" altLang="id-ID" sz="2600" smtClean="0"/>
              <a:t>Batasan order tinggi melibatkan 3 atau lebih variabel.</a:t>
            </a:r>
          </a:p>
          <a:p>
            <a:pPr>
              <a:lnSpc>
                <a:spcPct val="90000"/>
              </a:lnSpc>
            </a:pPr>
            <a:r>
              <a:rPr lang="en-US" altLang="id-ID" sz="2600" smtClean="0"/>
              <a:t>Persoalan optimisasi (cost) dengan batasan.</a:t>
            </a:r>
          </a:p>
          <a:p>
            <a:pPr>
              <a:lnSpc>
                <a:spcPct val="90000"/>
              </a:lnSpc>
            </a:pPr>
            <a:endParaRPr lang="en-US" altLang="id-ID" sz="26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600" smtClean="0"/>
              <a:t>CSP adalah komutatif.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penelusuran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solusi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Backtracking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3" name="Picture 5" descr="&#10;australia.jpg                                                  00105F05IRIDIA                         BC96F375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5410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Backtracking 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7" name="Picture 5"/>
          <p:cNvPicPr>
            <a:picLocks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133600"/>
            <a:ext cx="8229600" cy="3209925"/>
          </a:xfr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6219</TotalTime>
  <Words>2271</Words>
  <Application>Microsoft Office PowerPoint</Application>
  <PresentationFormat>On-screen Show (4:3)</PresentationFormat>
  <Paragraphs>611</Paragraphs>
  <Slides>64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Arial Narrow</vt:lpstr>
      <vt:lpstr>Garamond</vt:lpstr>
      <vt:lpstr>Wingdings</vt:lpstr>
      <vt:lpstr>Symbol</vt:lpstr>
      <vt:lpstr>Comic Sans MS</vt:lpstr>
      <vt:lpstr>Times New Roman</vt:lpstr>
      <vt:lpstr>Arial Black</vt:lpstr>
      <vt:lpstr>Default Design</vt:lpstr>
      <vt:lpstr>PowerPoint Presentation</vt:lpstr>
      <vt:lpstr>Constraint Satisfaction Problems (CSP)</vt:lpstr>
      <vt:lpstr>Constraint satisfaction problems</vt:lpstr>
      <vt:lpstr>Contoh: Map coloring</vt:lpstr>
      <vt:lpstr>Map coloring</vt:lpstr>
      <vt:lpstr>Constraint graph</vt:lpstr>
      <vt:lpstr>Macam2 batasan</vt:lpstr>
      <vt:lpstr>Contoh penelusuran solusi dengan Backtracking</vt:lpstr>
      <vt:lpstr>Contoh Backtracking </vt:lpstr>
      <vt:lpstr>Contoh Backtracking </vt:lpstr>
      <vt:lpstr>Contoh Backtracking </vt:lpstr>
      <vt:lpstr>Degree heuristic</vt:lpstr>
      <vt:lpstr>Least constraining value</vt:lpstr>
      <vt:lpstr>Forward checking</vt:lpstr>
      <vt:lpstr>Forward checking</vt:lpstr>
      <vt:lpstr>Forward checking</vt:lpstr>
      <vt:lpstr>Forward checking</vt:lpstr>
      <vt:lpstr>Arc consistency</vt:lpstr>
      <vt:lpstr>Arc consistency</vt:lpstr>
      <vt:lpstr>Arc consistency</vt:lpstr>
      <vt:lpstr>K-consistency</vt:lpstr>
      <vt:lpstr>Contoh lain: graph coloring </vt:lpstr>
      <vt:lpstr>Contoh dibawah menunjukkan ada arc consistency tetapi tidak ada solusi. Jadi persyaratan arc consistency saja tidak cukup.</vt:lpstr>
      <vt:lpstr>Penelusuran dengan Backtracking (dengan depth-first search)</vt:lpstr>
      <vt:lpstr>PowerPoint Presentation</vt:lpstr>
      <vt:lpstr>Backtracking dengan Forward Checking (BT-FC)</vt:lpstr>
      <vt:lpstr>Lanjutan</vt:lpstr>
      <vt:lpstr>Game Search: - Minimax Seach - Alpha-beta Pruning </vt:lpstr>
      <vt:lpstr>Game playing</vt:lpstr>
      <vt:lpstr>PowerPoint Presentation</vt:lpstr>
      <vt:lpstr>Why study board games ?</vt:lpstr>
      <vt:lpstr>Game playing</vt:lpstr>
      <vt:lpstr>Why study board games ?</vt:lpstr>
      <vt:lpstr>Why new techniques for games?</vt:lpstr>
      <vt:lpstr>Types of games</vt:lpstr>
      <vt:lpstr>Game Playing - Chess</vt:lpstr>
      <vt:lpstr>Game Playing - Chess</vt:lpstr>
      <vt:lpstr>Game Playing - Chess</vt:lpstr>
      <vt:lpstr>Game Playing - Checkers (draughts)</vt:lpstr>
      <vt:lpstr>Game Playing - Checkers (draughts)</vt:lpstr>
      <vt:lpstr>Game Playing - Checkers (draughts)</vt:lpstr>
      <vt:lpstr>Game Playing - Checkers (draughts)</vt:lpstr>
      <vt:lpstr>Game Playing - Minimax</vt:lpstr>
      <vt:lpstr>Game Playing - Minimax</vt:lpstr>
      <vt:lpstr>Game Playing - Minimax example</vt:lpstr>
      <vt:lpstr>Alpha-Beta Pruning</vt:lpstr>
      <vt:lpstr>Alpha-Beta idea:</vt:lpstr>
      <vt:lpstr>Terminology:</vt:lpstr>
      <vt:lpstr>The Alpha-Beta principles (1):</vt:lpstr>
      <vt:lpstr>The Alpha-Beta principles (2):</vt:lpstr>
      <vt:lpstr>PowerPoint Presentation</vt:lpstr>
      <vt:lpstr>PowerPoint Presentation</vt:lpstr>
      <vt:lpstr>PowerPoint Presentation</vt:lpstr>
      <vt:lpstr>PowerPoint Presentation</vt:lpstr>
      <vt:lpstr>Mini-Max with  at work:</vt:lpstr>
      <vt:lpstr>“DEEP” cut-offs</vt:lpstr>
      <vt:lpstr>The Gain:  Best case:</vt:lpstr>
      <vt:lpstr>Example of a perfectly ordered tree</vt:lpstr>
      <vt:lpstr>Best case gain pictured:</vt:lpstr>
      <vt:lpstr>The horizon effect.</vt:lpstr>
      <vt:lpstr>Heuristic Continuation</vt:lpstr>
      <vt:lpstr>Time bounds:</vt:lpstr>
      <vt:lpstr>Summary</vt:lpstr>
      <vt:lpstr>PowerPoint Presentation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Puslit</dc:title>
  <dc:creator>Handayani T.</dc:creator>
  <cp:lastModifiedBy>Khoirul Umam</cp:lastModifiedBy>
  <cp:revision>263</cp:revision>
  <cp:lastPrinted>1999-06-26T22:27:42Z</cp:lastPrinted>
  <dcterms:created xsi:type="dcterms:W3CDTF">1999-03-02T15:51:16Z</dcterms:created>
  <dcterms:modified xsi:type="dcterms:W3CDTF">2017-01-14T03:44:58Z</dcterms:modified>
</cp:coreProperties>
</file>